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68" r:id="rId5"/>
    <p:sldId id="271" r:id="rId6"/>
    <p:sldId id="260" r:id="rId7"/>
    <p:sldId id="261" r:id="rId8"/>
    <p:sldId id="262" r:id="rId9"/>
    <p:sldId id="263" r:id="rId10"/>
    <p:sldId id="279" r:id="rId11"/>
    <p:sldId id="280" r:id="rId12"/>
    <p:sldId id="277" r:id="rId13"/>
    <p:sldId id="278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8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1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5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9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8463-18ED-4DB2-9FFC-45157321296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62C7-EAA2-43A2-9089-B0DA9956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Fuzzy Merge </a:t>
            </a:r>
            <a:br>
              <a:rPr lang="en-US" dirty="0" smtClean="0"/>
            </a:br>
            <a:r>
              <a:rPr lang="en-US" dirty="0" smtClean="0"/>
              <a:t>2 Charging POI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Goals: </a:t>
            </a:r>
          </a:p>
          <a:p>
            <a:r>
              <a:rPr lang="en-US" dirty="0" smtClean="0"/>
              <a:t>Obtain a single dataset without duplicates</a:t>
            </a:r>
            <a:endParaRPr lang="en-US" dirty="0" smtClean="0"/>
          </a:p>
          <a:p>
            <a:r>
              <a:rPr lang="en-US" dirty="0" smtClean="0"/>
              <a:t>Enrich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0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“Outer” join datasets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83418"/>
              </p:ext>
            </p:extLst>
          </p:nvPr>
        </p:nvGraphicFramePr>
        <p:xfrm>
          <a:off x="1516417" y="2025799"/>
          <a:ext cx="4067595" cy="360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09">
                  <a:extLst>
                    <a:ext uri="{9D8B030D-6E8A-4147-A177-3AD203B41FA5}">
                      <a16:colId xmlns:a16="http://schemas.microsoft.com/office/drawing/2014/main" val="2801109446"/>
                    </a:ext>
                  </a:extLst>
                </a:gridCol>
                <a:gridCol w="1517344">
                  <a:extLst>
                    <a:ext uri="{9D8B030D-6E8A-4147-A177-3AD203B41FA5}">
                      <a16:colId xmlns:a16="http://schemas.microsoft.com/office/drawing/2014/main" val="2804959235"/>
                    </a:ext>
                  </a:extLst>
                </a:gridCol>
                <a:gridCol w="770843">
                  <a:extLst>
                    <a:ext uri="{9D8B030D-6E8A-4147-A177-3AD203B41FA5}">
                      <a16:colId xmlns:a16="http://schemas.microsoft.com/office/drawing/2014/main" val="1317869332"/>
                    </a:ext>
                  </a:extLst>
                </a:gridCol>
                <a:gridCol w="803299">
                  <a:extLst>
                    <a:ext uri="{9D8B030D-6E8A-4147-A177-3AD203B41FA5}">
                      <a16:colId xmlns:a16="http://schemas.microsoft.com/office/drawing/2014/main" val="1538731013"/>
                    </a:ext>
                  </a:extLst>
                </a:gridCol>
              </a:tblGrid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Address1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Longitude1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Latitude1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7771793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Lol Et Lola Hotel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Gării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ClujNapoca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2.187701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40.33383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473799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Autospa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Neagră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ClujNapoca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40.99213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961501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Evconnect.Ro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40.21613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56648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Bicaz</a:t>
                      </a:r>
                      <a:r>
                        <a:rPr lang="en-US" sz="1100" u="none" strike="noStrike" dirty="0">
                          <a:effectLst/>
                        </a:rPr>
                        <a:t>, Arad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40.58463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85617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93, Strada Valea </a:t>
                      </a:r>
                      <a:r>
                        <a:rPr lang="it-IT" sz="1100" u="none" strike="noStrike" dirty="0" err="1">
                          <a:effectLst/>
                        </a:rPr>
                        <a:t>Oltului</a:t>
                      </a:r>
                      <a:r>
                        <a:rPr lang="it-IT" sz="1100" u="none" strike="noStrike" dirty="0">
                          <a:effectLst/>
                        </a:rPr>
                        <a:t>, </a:t>
                      </a:r>
                      <a:r>
                        <a:rPr lang="it-IT" sz="1100" u="none" strike="noStrike" dirty="0" err="1">
                          <a:effectLst/>
                        </a:rPr>
                        <a:t>București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2.438862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40.98536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317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 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108, Calea Transilvaniei, Câmpulung Moldovenesc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40.27823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884528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Autoklass</a:t>
                      </a:r>
                      <a:r>
                        <a:rPr lang="en-US" sz="1100" u="none" strike="noStrike" dirty="0">
                          <a:effectLst/>
                        </a:rPr>
                        <a:t> Sibiu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Strada Redului, Onești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40.90813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6346074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69, Șoseaua Alba Iulia, Sibiu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40.96753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3923800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Liberty Technology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Bulevardul</a:t>
                      </a:r>
                      <a:r>
                        <a:rPr lang="en-US" sz="1100" u="none" strike="noStrike" dirty="0">
                          <a:effectLst/>
                        </a:rPr>
                        <a:t> 1 </a:t>
                      </a:r>
                      <a:r>
                        <a:rPr lang="en-US" sz="1100" u="none" strike="noStrike" dirty="0" err="1">
                          <a:effectLst/>
                        </a:rPr>
                        <a:t>Decembrie</a:t>
                      </a:r>
                      <a:r>
                        <a:rPr lang="en-US" sz="1100" u="none" strike="noStrike" dirty="0">
                          <a:effectLst/>
                        </a:rPr>
                        <a:t> 1918, </a:t>
                      </a:r>
                      <a:r>
                        <a:rPr lang="en-US" sz="1100" u="none" strike="noStrike" dirty="0" err="1">
                          <a:effectLst/>
                        </a:rPr>
                        <a:t>Sfântu</a:t>
                      </a:r>
                      <a:r>
                        <a:rPr lang="en-US" sz="1100" u="none" strike="noStrike" dirty="0">
                          <a:effectLst/>
                        </a:rPr>
                        <a:t> Gheorghe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40.18673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5655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7468"/>
              </p:ext>
            </p:extLst>
          </p:nvPr>
        </p:nvGraphicFramePr>
        <p:xfrm>
          <a:off x="5584012" y="2025799"/>
          <a:ext cx="4495022" cy="360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730">
                  <a:extLst>
                    <a:ext uri="{9D8B030D-6E8A-4147-A177-3AD203B41FA5}">
                      <a16:colId xmlns:a16="http://schemas.microsoft.com/office/drawing/2014/main" val="2801109446"/>
                    </a:ext>
                  </a:extLst>
                </a:gridCol>
                <a:gridCol w="1451309">
                  <a:extLst>
                    <a:ext uri="{9D8B030D-6E8A-4147-A177-3AD203B41FA5}">
                      <a16:colId xmlns:a16="http://schemas.microsoft.com/office/drawing/2014/main" val="2804959235"/>
                    </a:ext>
                  </a:extLst>
                </a:gridCol>
                <a:gridCol w="717767">
                  <a:extLst>
                    <a:ext uri="{9D8B030D-6E8A-4147-A177-3AD203B41FA5}">
                      <a16:colId xmlns:a16="http://schemas.microsoft.com/office/drawing/2014/main" val="1317869332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1538731013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2015135151"/>
                    </a:ext>
                  </a:extLst>
                </a:gridCol>
              </a:tblGrid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Address2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Longitude2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Latitude2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Match Score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7771793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Hotel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34,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Arcada</a:t>
                      </a:r>
                      <a:r>
                        <a:rPr lang="en-US" sz="1100" u="none" strike="noStrike" dirty="0" smtClean="0">
                          <a:effectLst/>
                        </a:rPr>
                        <a:t> Park</a:t>
                      </a:r>
                      <a:endParaRPr lang="en-US" sz="1100" u="none" strike="noStrike" dirty="0">
                        <a:effectLst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2.384623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40.51260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47929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Autospa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Neagră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40.99213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84861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Evconnect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10, </a:t>
                      </a:r>
                      <a:r>
                        <a:rPr lang="en-US" sz="1100" u="none" strike="noStrike" dirty="0" err="1">
                          <a:effectLst/>
                        </a:rPr>
                        <a:t>Aleea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Zadei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Reșița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40.21613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8922210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Bicaz</a:t>
                      </a:r>
                      <a:r>
                        <a:rPr lang="en-US" sz="1100" u="none" strike="noStrike" dirty="0">
                          <a:effectLst/>
                        </a:rPr>
                        <a:t>, Arad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40.58463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-198.8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377340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6473799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 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108, </a:t>
                      </a:r>
                      <a:r>
                        <a:rPr lang="en-US" sz="1100" u="none" strike="noStrike" dirty="0" err="1">
                          <a:effectLst/>
                        </a:rPr>
                        <a:t>Calea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Transilvaniei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40.27823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-148.8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961501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Autoklass</a:t>
                      </a:r>
                      <a:r>
                        <a:rPr lang="en-US" sz="1100" u="none" strike="noStrike" dirty="0">
                          <a:effectLst/>
                        </a:rPr>
                        <a:t> Sibiu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40.90813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56648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M.O.L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69, Sibiu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40.96753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-178.7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85617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Liberty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Bulevardul</a:t>
                      </a:r>
                      <a:r>
                        <a:rPr lang="en-US" sz="1100" u="none" strike="noStrike" dirty="0">
                          <a:effectLst/>
                        </a:rPr>
                        <a:t> 1 </a:t>
                      </a:r>
                      <a:r>
                        <a:rPr lang="en-US" sz="1100" u="none" strike="noStrike" dirty="0" err="1">
                          <a:effectLst/>
                        </a:rPr>
                        <a:t>Decembrie</a:t>
                      </a:r>
                      <a:r>
                        <a:rPr lang="en-US" sz="1100" u="none" strike="noStrike" dirty="0">
                          <a:effectLst/>
                        </a:rPr>
                        <a:t> 1918, </a:t>
                      </a:r>
                      <a:r>
                        <a:rPr lang="en-US" sz="1100" u="none" strike="noStrike" dirty="0" err="1">
                          <a:effectLst/>
                        </a:rPr>
                        <a:t>Sfântu</a:t>
                      </a:r>
                      <a:r>
                        <a:rPr lang="en-US" sz="1100" u="none" strike="noStrike" dirty="0">
                          <a:effectLst/>
                        </a:rPr>
                        <a:t> Gheorghe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40.18673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-159.8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081185"/>
                  </a:ext>
                </a:extLst>
              </a:tr>
            </a:tbl>
          </a:graphicData>
        </a:graphic>
      </p:graphicFrame>
      <p:sp>
        <p:nvSpPr>
          <p:cNvPr id="5" name="Line Callout 2 4"/>
          <p:cNvSpPr/>
          <p:nvPr/>
        </p:nvSpPr>
        <p:spPr>
          <a:xfrm flipH="1">
            <a:off x="7906113" y="5807091"/>
            <a:ext cx="1419496" cy="676441"/>
          </a:xfrm>
          <a:prstGeom prst="borderCallout2">
            <a:avLst>
              <a:gd name="adj1" fmla="val 47996"/>
              <a:gd name="adj2" fmla="val 100807"/>
              <a:gd name="adj3" fmla="val 48939"/>
              <a:gd name="adj4" fmla="val 140860"/>
              <a:gd name="adj5" fmla="val -256614"/>
              <a:gd name="adj6" fmla="val 204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Unmatched record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 flipH="1">
            <a:off x="8497391" y="843582"/>
            <a:ext cx="1419496" cy="676441"/>
          </a:xfrm>
          <a:prstGeom prst="borderCallout2">
            <a:avLst>
              <a:gd name="adj1" fmla="val 47996"/>
              <a:gd name="adj2" fmla="val 100807"/>
              <a:gd name="adj3" fmla="val 48939"/>
              <a:gd name="adj4" fmla="val 140860"/>
              <a:gd name="adj5" fmla="val 241614"/>
              <a:gd name="adj6" fmla="val 2248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match score cutoff to -50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17210"/>
              </p:ext>
            </p:extLst>
          </p:nvPr>
        </p:nvGraphicFramePr>
        <p:xfrm>
          <a:off x="1516417" y="2026855"/>
          <a:ext cx="4067595" cy="396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09">
                  <a:extLst>
                    <a:ext uri="{9D8B030D-6E8A-4147-A177-3AD203B41FA5}">
                      <a16:colId xmlns:a16="http://schemas.microsoft.com/office/drawing/2014/main" val="2801109446"/>
                    </a:ext>
                  </a:extLst>
                </a:gridCol>
                <a:gridCol w="1517344">
                  <a:extLst>
                    <a:ext uri="{9D8B030D-6E8A-4147-A177-3AD203B41FA5}">
                      <a16:colId xmlns:a16="http://schemas.microsoft.com/office/drawing/2014/main" val="2804959235"/>
                    </a:ext>
                  </a:extLst>
                </a:gridCol>
                <a:gridCol w="770843">
                  <a:extLst>
                    <a:ext uri="{9D8B030D-6E8A-4147-A177-3AD203B41FA5}">
                      <a16:colId xmlns:a16="http://schemas.microsoft.com/office/drawing/2014/main" val="1317869332"/>
                    </a:ext>
                  </a:extLst>
                </a:gridCol>
                <a:gridCol w="803299">
                  <a:extLst>
                    <a:ext uri="{9D8B030D-6E8A-4147-A177-3AD203B41FA5}">
                      <a16:colId xmlns:a16="http://schemas.microsoft.com/office/drawing/2014/main" val="1538731013"/>
                    </a:ext>
                  </a:extLst>
                </a:gridCol>
              </a:tblGrid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Address1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Longitude1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Latitude1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7771793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Lol Et Lola Hotel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Gării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ClujNapoca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2.187701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40.33383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473799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272440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Autospa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Neagră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ClujNapoca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40.99213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961501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Evconnect.Ro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40.21613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56648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Bicaz</a:t>
                      </a:r>
                      <a:r>
                        <a:rPr lang="en-US" sz="1100" u="none" strike="noStrike" dirty="0">
                          <a:effectLst/>
                        </a:rPr>
                        <a:t>, Arad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40.58463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85617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93, Strada Valea </a:t>
                      </a:r>
                      <a:r>
                        <a:rPr lang="it-IT" sz="1100" u="none" strike="noStrike" dirty="0" err="1">
                          <a:effectLst/>
                        </a:rPr>
                        <a:t>Oltului</a:t>
                      </a:r>
                      <a:r>
                        <a:rPr lang="it-IT" sz="1100" u="none" strike="noStrike" dirty="0">
                          <a:effectLst/>
                        </a:rPr>
                        <a:t>, </a:t>
                      </a:r>
                      <a:r>
                        <a:rPr lang="it-IT" sz="1100" u="none" strike="noStrike" dirty="0" err="1">
                          <a:effectLst/>
                        </a:rPr>
                        <a:t>București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2.438862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40.98536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317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 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108, </a:t>
                      </a:r>
                      <a:r>
                        <a:rPr lang="en-US" sz="1100" u="none" strike="noStrike" dirty="0" err="1">
                          <a:effectLst/>
                        </a:rPr>
                        <a:t>Calea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Transilvaniei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Câmpulung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Moldovenesc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40.27823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884528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Autoklass</a:t>
                      </a:r>
                      <a:r>
                        <a:rPr lang="en-US" sz="1100" u="none" strike="noStrike" dirty="0">
                          <a:effectLst/>
                        </a:rPr>
                        <a:t> Sibiu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Strada Redului, Onești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40.90813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6346074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69, Șoseaua Alba Iulia, Sibiu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40.96753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3923800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Liberty Technology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Bulevardul</a:t>
                      </a:r>
                      <a:r>
                        <a:rPr lang="en-US" sz="1100" u="none" strike="noStrike" dirty="0">
                          <a:effectLst/>
                        </a:rPr>
                        <a:t> 1 </a:t>
                      </a:r>
                      <a:r>
                        <a:rPr lang="en-US" sz="1100" u="none" strike="noStrike" dirty="0" err="1">
                          <a:effectLst/>
                        </a:rPr>
                        <a:t>Decembrie</a:t>
                      </a:r>
                      <a:r>
                        <a:rPr lang="en-US" sz="1100" u="none" strike="noStrike" dirty="0">
                          <a:effectLst/>
                        </a:rPr>
                        <a:t> 1918, </a:t>
                      </a:r>
                      <a:r>
                        <a:rPr lang="en-US" sz="1100" u="none" strike="noStrike" dirty="0" err="1">
                          <a:effectLst/>
                        </a:rPr>
                        <a:t>Sfântu</a:t>
                      </a:r>
                      <a:r>
                        <a:rPr lang="en-US" sz="1100" u="none" strike="noStrike" dirty="0">
                          <a:effectLst/>
                        </a:rPr>
                        <a:t> Gheorghe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40.18673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5655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72811"/>
              </p:ext>
            </p:extLst>
          </p:nvPr>
        </p:nvGraphicFramePr>
        <p:xfrm>
          <a:off x="5584012" y="2025799"/>
          <a:ext cx="4495022" cy="396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730">
                  <a:extLst>
                    <a:ext uri="{9D8B030D-6E8A-4147-A177-3AD203B41FA5}">
                      <a16:colId xmlns:a16="http://schemas.microsoft.com/office/drawing/2014/main" val="2801109446"/>
                    </a:ext>
                  </a:extLst>
                </a:gridCol>
                <a:gridCol w="1451309">
                  <a:extLst>
                    <a:ext uri="{9D8B030D-6E8A-4147-A177-3AD203B41FA5}">
                      <a16:colId xmlns:a16="http://schemas.microsoft.com/office/drawing/2014/main" val="2804959235"/>
                    </a:ext>
                  </a:extLst>
                </a:gridCol>
                <a:gridCol w="717767">
                  <a:extLst>
                    <a:ext uri="{9D8B030D-6E8A-4147-A177-3AD203B41FA5}">
                      <a16:colId xmlns:a16="http://schemas.microsoft.com/office/drawing/2014/main" val="1317869332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1538731013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2015135151"/>
                    </a:ext>
                  </a:extLst>
                </a:gridCol>
              </a:tblGrid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Address2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Longitude2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Latitude2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Match Score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7771793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47929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Hotel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34,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Arcada</a:t>
                      </a:r>
                      <a:r>
                        <a:rPr lang="en-US" sz="1100" u="none" strike="noStrike" dirty="0" smtClean="0">
                          <a:effectLst/>
                        </a:rPr>
                        <a:t> Park</a:t>
                      </a:r>
                      <a:endParaRPr lang="en-US" sz="1100" u="none" strike="noStrike" dirty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2.384623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40.51260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258304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Autospa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Neagră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40.99213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84861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10, </a:t>
                      </a:r>
                      <a:r>
                        <a:rPr lang="en-US" sz="1100" u="none" strike="noStrike" dirty="0" err="1">
                          <a:effectLst/>
                        </a:rPr>
                        <a:t>Aleea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Zadei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Reșița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40.21613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8922210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Bicaz</a:t>
                      </a:r>
                      <a:r>
                        <a:rPr lang="en-US" sz="1100" u="none" strike="noStrike" dirty="0">
                          <a:effectLst/>
                        </a:rPr>
                        <a:t>, Arad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40.58463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-198.8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377340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6473799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 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108, </a:t>
                      </a:r>
                      <a:r>
                        <a:rPr lang="en-US" sz="1100" u="none" strike="noStrike" dirty="0" err="1">
                          <a:effectLst/>
                        </a:rPr>
                        <a:t>Calea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Transilvaniei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40.27823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-148.8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961501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Autoklass</a:t>
                      </a:r>
                      <a:r>
                        <a:rPr lang="en-US" sz="1100" u="none" strike="noStrike" dirty="0">
                          <a:effectLst/>
                        </a:rPr>
                        <a:t> Sibiu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40.90813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56648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M.O.L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69, Sibiu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40.96753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-178.7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85617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Liberty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Bulevardul</a:t>
                      </a:r>
                      <a:r>
                        <a:rPr lang="en-US" sz="1100" u="none" strike="noStrike" dirty="0">
                          <a:effectLst/>
                        </a:rPr>
                        <a:t> 1 </a:t>
                      </a:r>
                      <a:r>
                        <a:rPr lang="en-US" sz="1100" u="none" strike="noStrike" dirty="0" err="1">
                          <a:effectLst/>
                        </a:rPr>
                        <a:t>Decembrie</a:t>
                      </a:r>
                      <a:r>
                        <a:rPr lang="en-US" sz="1100" u="none" strike="noStrike" dirty="0">
                          <a:effectLst/>
                        </a:rPr>
                        <a:t> 1918, </a:t>
                      </a:r>
                      <a:r>
                        <a:rPr lang="en-US" sz="1100" u="none" strike="noStrike" dirty="0" err="1">
                          <a:effectLst/>
                        </a:rPr>
                        <a:t>Sfântu</a:t>
                      </a:r>
                      <a:r>
                        <a:rPr lang="en-US" sz="1100" u="none" strike="noStrike" dirty="0">
                          <a:effectLst/>
                        </a:rPr>
                        <a:t> Gheorghe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40.18673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-159.8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081185"/>
                  </a:ext>
                </a:extLst>
              </a:tr>
            </a:tbl>
          </a:graphicData>
        </a:graphic>
      </p:graphicFrame>
      <p:sp>
        <p:nvSpPr>
          <p:cNvPr id="6" name="Line Callout 2 5"/>
          <p:cNvSpPr/>
          <p:nvPr/>
        </p:nvSpPr>
        <p:spPr>
          <a:xfrm flipH="1">
            <a:off x="8540932" y="913251"/>
            <a:ext cx="2812868" cy="915549"/>
          </a:xfrm>
          <a:prstGeom prst="borderCallout2">
            <a:avLst>
              <a:gd name="adj1" fmla="val 47996"/>
              <a:gd name="adj2" fmla="val 100807"/>
              <a:gd name="adj3" fmla="val 48939"/>
              <a:gd name="adj4" fmla="val 120117"/>
              <a:gd name="adj5" fmla="val 184737"/>
              <a:gd name="adj6" fmla="val 1678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Matching removed by cutoff, creating 2 more unmatched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26367"/>
              </p:ext>
            </p:extLst>
          </p:nvPr>
        </p:nvGraphicFramePr>
        <p:xfrm>
          <a:off x="8832183" y="2030707"/>
          <a:ext cx="2652243" cy="39698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4081">
                  <a:extLst>
                    <a:ext uri="{9D8B030D-6E8A-4147-A177-3AD203B41FA5}">
                      <a16:colId xmlns:a16="http://schemas.microsoft.com/office/drawing/2014/main" val="3623361012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2766008700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4075848148"/>
                    </a:ext>
                  </a:extLst>
                </a:gridCol>
              </a:tblGrid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VoltRange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Nr Connectors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Provider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2285786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500V 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RO*EON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140472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3024381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Renovatio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313229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Renovatio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148355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300V 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3419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0003118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2701461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4969836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378635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936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Merged dataset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96553"/>
              </p:ext>
            </p:extLst>
          </p:nvPr>
        </p:nvGraphicFramePr>
        <p:xfrm>
          <a:off x="2037807" y="2030709"/>
          <a:ext cx="6794374" cy="396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023">
                  <a:extLst>
                    <a:ext uri="{9D8B030D-6E8A-4147-A177-3AD203B41FA5}">
                      <a16:colId xmlns:a16="http://schemas.microsoft.com/office/drawing/2014/main" val="2801109446"/>
                    </a:ext>
                  </a:extLst>
                </a:gridCol>
                <a:gridCol w="2988978">
                  <a:extLst>
                    <a:ext uri="{9D8B030D-6E8A-4147-A177-3AD203B41FA5}">
                      <a16:colId xmlns:a16="http://schemas.microsoft.com/office/drawing/2014/main" val="2804959235"/>
                    </a:ext>
                  </a:extLst>
                </a:gridCol>
                <a:gridCol w="1021678">
                  <a:extLst>
                    <a:ext uri="{9D8B030D-6E8A-4147-A177-3AD203B41FA5}">
                      <a16:colId xmlns:a16="http://schemas.microsoft.com/office/drawing/2014/main" val="1317869332"/>
                    </a:ext>
                  </a:extLst>
                </a:gridCol>
                <a:gridCol w="1064695">
                  <a:extLst>
                    <a:ext uri="{9D8B030D-6E8A-4147-A177-3AD203B41FA5}">
                      <a16:colId xmlns:a16="http://schemas.microsoft.com/office/drawing/2014/main" val="1538731013"/>
                    </a:ext>
                  </a:extLst>
                </a:gridCol>
              </a:tblGrid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Longitude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Latitude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7771793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['Lol Et Lola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Hotel']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['21,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Strada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Gării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ClujNapoca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2.187701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40.33383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473799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['Hotel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['34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Arcada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Park']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40.99213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961501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Autospa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Autospa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['9,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Strada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Neagră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ClujNapoca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'9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Strada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Neagră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40.21613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56648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Evconnect.Ro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Evconnect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['',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'10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Aleea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Zadei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Reșița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40.58463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85617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['5,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Strada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Bicaz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Arad',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Strada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Bicaz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Arad']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2.438862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40.98536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317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’]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['93, Strada Valea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Oltului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it-IT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București</a:t>
                      </a: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40.27823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884528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['First Class',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'1st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['108, Calea Transilvaniei, Câmpulung Moldovenesc', '108, Calea Transilvaniei']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40.90813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6346074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Autoklass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Sibiu',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Autoklass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Sibiu']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Strada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Redului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Onești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‘,</a:t>
                      </a: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‘’]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40.96753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3923800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['MOL',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'M.O.L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['69,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Șoseaua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Alba Iulia, Sibiu', </a:t>
                      </a:r>
                      <a:endParaRPr lang="it-IT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'69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Sibiu']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40.18673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8556556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['Liberty Technology Park', 'Liberty Park']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Bulevardul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Decembrie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1918,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Sfântu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Gheorghe',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Bulevardul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Decembrie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1918,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Sfântu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Gheorghe']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2.187701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40.33383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13476"/>
                  </a:ext>
                </a:extLst>
              </a:tr>
            </a:tbl>
          </a:graphicData>
        </a:graphic>
      </p:graphicFrame>
      <p:sp>
        <p:nvSpPr>
          <p:cNvPr id="8" name="Left Arrow Callout 7"/>
          <p:cNvSpPr/>
          <p:nvPr/>
        </p:nvSpPr>
        <p:spPr>
          <a:xfrm flipH="1">
            <a:off x="416016" y="4213799"/>
            <a:ext cx="1561736" cy="390859"/>
          </a:xfrm>
          <a:prstGeom prst="leftArrowCallout">
            <a:avLst>
              <a:gd name="adj1" fmla="val 5000"/>
              <a:gd name="adj2" fmla="val 11875"/>
              <a:gd name="adj3" fmla="val 10000"/>
              <a:gd name="adj4" fmla="val 84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Unmatched</a:t>
            </a:r>
            <a:endParaRPr lang="en-US" sz="1400" dirty="0" smtClean="0"/>
          </a:p>
          <a:p>
            <a:pPr algn="ctr"/>
            <a:r>
              <a:rPr lang="en-US" sz="1400" dirty="0" smtClean="0"/>
              <a:t>POI from </a:t>
            </a:r>
            <a:r>
              <a:rPr lang="en-US" sz="1400" dirty="0" smtClean="0"/>
              <a:t>DB2</a:t>
            </a:r>
            <a:endParaRPr lang="en-US" sz="1400" dirty="0"/>
          </a:p>
        </p:txBody>
      </p:sp>
      <p:sp>
        <p:nvSpPr>
          <p:cNvPr id="10" name="Left Arrow Callout 9"/>
          <p:cNvSpPr/>
          <p:nvPr/>
        </p:nvSpPr>
        <p:spPr>
          <a:xfrm flipH="1">
            <a:off x="416016" y="2377440"/>
            <a:ext cx="1501680" cy="744584"/>
          </a:xfrm>
          <a:prstGeom prst="leftArrowCallout">
            <a:avLst>
              <a:gd name="adj1" fmla="val 5000"/>
              <a:gd name="adj2" fmla="val 11875"/>
              <a:gd name="adj3" fmla="val 10000"/>
              <a:gd name="adj4" fmla="val 84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Unmatched</a:t>
            </a:r>
            <a:endParaRPr lang="en-US" sz="1400" dirty="0" smtClean="0"/>
          </a:p>
          <a:p>
            <a:pPr algn="ctr"/>
            <a:r>
              <a:rPr lang="en-US" sz="1400" dirty="0" smtClean="0"/>
              <a:t>POI’s from DB1 &amp; DB2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64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826"/>
              </p:ext>
            </p:extLst>
          </p:nvPr>
        </p:nvGraphicFramePr>
        <p:xfrm>
          <a:off x="8041880" y="2012903"/>
          <a:ext cx="2652243" cy="39698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4081">
                  <a:extLst>
                    <a:ext uri="{9D8B030D-6E8A-4147-A177-3AD203B41FA5}">
                      <a16:colId xmlns:a16="http://schemas.microsoft.com/office/drawing/2014/main" val="3623361012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2766008700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4075848148"/>
                    </a:ext>
                  </a:extLst>
                </a:gridCol>
              </a:tblGrid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VoltRange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Nr Connectors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Provider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2285786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500V 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RO*EON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140472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3024381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Renovatio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313229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Renovatio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148355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300V 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3419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0003118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2701461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4969836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378635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936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96359"/>
              </p:ext>
            </p:extLst>
          </p:nvPr>
        </p:nvGraphicFramePr>
        <p:xfrm>
          <a:off x="2534193" y="2012905"/>
          <a:ext cx="5507687" cy="396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95">
                  <a:extLst>
                    <a:ext uri="{9D8B030D-6E8A-4147-A177-3AD203B41FA5}">
                      <a16:colId xmlns:a16="http://schemas.microsoft.com/office/drawing/2014/main" val="3072448028"/>
                    </a:ext>
                  </a:extLst>
                </a:gridCol>
                <a:gridCol w="1105386">
                  <a:extLst>
                    <a:ext uri="{9D8B030D-6E8A-4147-A177-3AD203B41FA5}">
                      <a16:colId xmlns:a16="http://schemas.microsoft.com/office/drawing/2014/main" val="280110944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804959235"/>
                    </a:ext>
                  </a:extLst>
                </a:gridCol>
                <a:gridCol w="763097">
                  <a:extLst>
                    <a:ext uri="{9D8B030D-6E8A-4147-A177-3AD203B41FA5}">
                      <a16:colId xmlns:a16="http://schemas.microsoft.com/office/drawing/2014/main" val="22105965"/>
                    </a:ext>
                  </a:extLst>
                </a:gridCol>
                <a:gridCol w="822838">
                  <a:extLst>
                    <a:ext uri="{9D8B030D-6E8A-4147-A177-3AD203B41FA5}">
                      <a16:colId xmlns:a16="http://schemas.microsoft.com/office/drawing/2014/main" val="1317869332"/>
                    </a:ext>
                  </a:extLst>
                </a:gridCol>
                <a:gridCol w="799728">
                  <a:extLst>
                    <a:ext uri="{9D8B030D-6E8A-4147-A177-3AD203B41FA5}">
                      <a16:colId xmlns:a16="http://schemas.microsoft.com/office/drawing/2014/main" val="1538731013"/>
                    </a:ext>
                  </a:extLst>
                </a:gridCol>
              </a:tblGrid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Longitude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Latitude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7771793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Lol Et Lola Hotel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Gării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ClujNapoca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2.187701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40.33383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473799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Autospa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Neagră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ClujNapoca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40.99213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961501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Evconnect.Ro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10,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Aleea</a:t>
                      </a:r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Zadei</a:t>
                      </a:r>
                      <a:r>
                        <a:rPr lang="en-US" sz="1100" u="none" strike="noStrike" dirty="0" smtClean="0">
                          <a:effectLst/>
                        </a:rPr>
                        <a:t>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Reșița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310239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40.21613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566487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Bicaz</a:t>
                      </a:r>
                      <a:r>
                        <a:rPr lang="en-US" sz="1100" u="none" strike="noStrike" dirty="0">
                          <a:effectLst/>
                        </a:rPr>
                        <a:t>, Arad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307200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40.58463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85617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93, Strada Valea </a:t>
                      </a:r>
                      <a:r>
                        <a:rPr lang="it-IT" sz="1100" u="none" strike="noStrike" dirty="0" err="1">
                          <a:effectLst/>
                        </a:rPr>
                        <a:t>Oltului</a:t>
                      </a:r>
                      <a:r>
                        <a:rPr lang="it-IT" sz="1100" u="none" strike="noStrike" dirty="0">
                          <a:effectLst/>
                        </a:rPr>
                        <a:t>, </a:t>
                      </a:r>
                      <a:r>
                        <a:rPr lang="it-IT" sz="1100" u="none" strike="noStrike" dirty="0" err="1">
                          <a:effectLst/>
                        </a:rPr>
                        <a:t>București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61973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2.438862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40.98536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3175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 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108, Calea Transilvaniei, Câmpulung Moldovenesc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601145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40.27823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884528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Autoklass</a:t>
                      </a:r>
                      <a:r>
                        <a:rPr lang="en-US" sz="1100" u="none" strike="noStrike" dirty="0">
                          <a:effectLst/>
                        </a:rPr>
                        <a:t> Sibiu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Strada Redului, Onești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550052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40.90813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6346074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69, Șoseaua Alba Iulia, Sibiu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40.96753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3923800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Liberty Technology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Bulevardul</a:t>
                      </a:r>
                      <a:r>
                        <a:rPr lang="en-US" sz="1100" u="none" strike="noStrike" dirty="0">
                          <a:effectLst/>
                        </a:rPr>
                        <a:t> 1 </a:t>
                      </a:r>
                      <a:r>
                        <a:rPr lang="en-US" sz="1100" u="none" strike="noStrike" dirty="0" err="1">
                          <a:effectLst/>
                        </a:rPr>
                        <a:t>Decembrie</a:t>
                      </a:r>
                      <a:r>
                        <a:rPr lang="en-US" sz="1100" u="none" strike="noStrike" dirty="0">
                          <a:effectLst/>
                        </a:rPr>
                        <a:t> 1918, </a:t>
                      </a:r>
                      <a:r>
                        <a:rPr lang="en-US" sz="1100" u="none" strike="noStrike" dirty="0" err="1">
                          <a:effectLst/>
                        </a:rPr>
                        <a:t>Sfântu</a:t>
                      </a:r>
                      <a:r>
                        <a:rPr lang="en-US" sz="1100" u="none" strike="noStrike" dirty="0">
                          <a:effectLst/>
                        </a:rPr>
                        <a:t> Gheorghe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40.18673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8556556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Hotel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34,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Arcada</a:t>
                      </a:r>
                      <a:r>
                        <a:rPr lang="en-US" sz="1100" u="none" strike="noStrike" dirty="0" smtClean="0">
                          <a:effectLst/>
                        </a:rPr>
                        <a:t> Park</a:t>
                      </a:r>
                      <a:endParaRPr lang="en-US" sz="1100" u="none" strike="noStrike" dirty="0">
                        <a:effectLst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2.187701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40.33383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13476"/>
                  </a:ext>
                </a:extLst>
              </a:tr>
            </a:tbl>
          </a:graphicData>
        </a:graphic>
      </p:graphicFrame>
      <p:sp>
        <p:nvSpPr>
          <p:cNvPr id="6" name="Line Callout 2 5"/>
          <p:cNvSpPr/>
          <p:nvPr/>
        </p:nvSpPr>
        <p:spPr>
          <a:xfrm>
            <a:off x="4711337" y="584280"/>
            <a:ext cx="2492828" cy="1034724"/>
          </a:xfrm>
          <a:prstGeom prst="borderCallout2">
            <a:avLst>
              <a:gd name="adj1" fmla="val 48939"/>
              <a:gd name="adj2" fmla="val 807"/>
              <a:gd name="adj3" fmla="val 49882"/>
              <a:gd name="adj4" fmla="val -15054"/>
              <a:gd name="adj5" fmla="val 190693"/>
              <a:gd name="adj6" fmla="val -41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majority value from pool, or the first one if all are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5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813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fuzzy matching (per identifier) to match records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Create similarity/distance </a:t>
            </a:r>
            <a:r>
              <a:rPr lang="en-US" dirty="0" smtClean="0"/>
              <a:t>matrix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Create </a:t>
            </a:r>
            <a:r>
              <a:rPr lang="en-US" dirty="0" smtClean="0"/>
              <a:t>scoring matrix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Solve assignment problem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Set cut-off score for </a:t>
            </a:r>
            <a:r>
              <a:rPr lang="en-US" dirty="0" smtClean="0"/>
              <a:t>matched </a:t>
            </a:r>
            <a:r>
              <a:rPr lang="en-US" dirty="0" smtClean="0"/>
              <a:t>records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Merge matched records from both datasets to form a pool of values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Unmatched </a:t>
            </a:r>
            <a:r>
              <a:rPr lang="en-US" dirty="0" smtClean="0"/>
              <a:t>POI’s from both datasets </a:t>
            </a:r>
            <a:r>
              <a:rPr lang="en-US" dirty="0" smtClean="0"/>
              <a:t>are unique </a:t>
            </a:r>
            <a:r>
              <a:rPr lang="en-US" dirty="0" smtClean="0"/>
              <a:t>POI’s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Enrich data for matched records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Pick the majority value if exists, otherwise random pick.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Get average value for latitude and longitude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71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Both datasets contain POI’s for only one country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single dataset will not contain duplicates in itself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can be incomplete (contain many nulls)</a:t>
            </a:r>
          </a:p>
        </p:txBody>
      </p:sp>
    </p:spTree>
    <p:extLst>
      <p:ext uri="{BB962C8B-B14F-4D97-AF65-F5344CB8AC3E}">
        <p14:creationId xmlns:p14="http://schemas.microsoft.com/office/powerpoint/2010/main" val="52424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Datasets with same fields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85977"/>
              </p:ext>
            </p:extLst>
          </p:nvPr>
        </p:nvGraphicFramePr>
        <p:xfrm>
          <a:off x="524691" y="1475298"/>
          <a:ext cx="7956729" cy="362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26">
                  <a:extLst>
                    <a:ext uri="{9D8B030D-6E8A-4147-A177-3AD203B41FA5}">
                      <a16:colId xmlns:a16="http://schemas.microsoft.com/office/drawing/2014/main" val="3072448028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2801109446"/>
                    </a:ext>
                  </a:extLst>
                </a:gridCol>
                <a:gridCol w="1602377">
                  <a:extLst>
                    <a:ext uri="{9D8B030D-6E8A-4147-A177-3AD203B41FA5}">
                      <a16:colId xmlns:a16="http://schemas.microsoft.com/office/drawing/2014/main" val="2804959235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2210596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317869332"/>
                    </a:ext>
                  </a:extLst>
                </a:gridCol>
                <a:gridCol w="770223">
                  <a:extLst>
                    <a:ext uri="{9D8B030D-6E8A-4147-A177-3AD203B41FA5}">
                      <a16:colId xmlns:a16="http://schemas.microsoft.com/office/drawing/2014/main" val="1538731013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2618569369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1553908093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3014281181"/>
                    </a:ext>
                  </a:extLst>
                </a:gridCol>
              </a:tblGrid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Longitude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Latitude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VoltRange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Nr Connectors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Provider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7771793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Lol Et Lola Hotel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Gării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ClujNapoca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2.187701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4530354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Polyfazer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6473799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Autospa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Neagră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ClujNapoca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4.61E+08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LUKOIL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961501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Evconnect.Ro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310239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4577290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EvConnect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566487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Bicaz</a:t>
                      </a:r>
                      <a:r>
                        <a:rPr lang="en-US" sz="1100" u="none" strike="noStrike" dirty="0">
                          <a:effectLst/>
                        </a:rPr>
                        <a:t>, Arad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307200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4.57E+08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EvConnect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856175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93, Strada Valea </a:t>
                      </a:r>
                      <a:r>
                        <a:rPr lang="it-IT" sz="1100" u="none" strike="noStrike" dirty="0" err="1">
                          <a:effectLst/>
                        </a:rPr>
                        <a:t>Oltului</a:t>
                      </a:r>
                      <a:r>
                        <a:rPr lang="it-IT" sz="1100" u="none" strike="noStrike" dirty="0">
                          <a:effectLst/>
                        </a:rPr>
                        <a:t>, </a:t>
                      </a:r>
                      <a:r>
                        <a:rPr lang="it-IT" sz="1100" u="none" strike="noStrike" dirty="0" err="1">
                          <a:effectLst/>
                        </a:rPr>
                        <a:t>București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61973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2.438862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44478078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300V 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8653175"/>
                  </a:ext>
                </a:extLst>
              </a:tr>
              <a:tr h="518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 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108, </a:t>
                      </a:r>
                      <a:r>
                        <a:rPr lang="en-US" sz="1100" u="none" strike="noStrike" dirty="0" err="1">
                          <a:effectLst/>
                        </a:rPr>
                        <a:t>Calea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Transilvaniei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Câmpulung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Moldovenesc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601145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4579326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500V DC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RO*EON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884528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Autoklass Sibiu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Strada Redului, Onești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550052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4586402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Renovatio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6346074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69, </a:t>
                      </a:r>
                      <a:r>
                        <a:rPr lang="it-IT" sz="1100" u="none" strike="noStrike" dirty="0" err="1">
                          <a:effectLst/>
                        </a:rPr>
                        <a:t>Șoseaua</a:t>
                      </a:r>
                      <a:r>
                        <a:rPr lang="it-IT" sz="1100" u="none" strike="noStrike" dirty="0">
                          <a:effectLst/>
                        </a:rPr>
                        <a:t> Alba Iulia, Sibiu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4678741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Renovatio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3923800"/>
                  </a:ext>
                </a:extLst>
              </a:tr>
              <a:tr h="518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Liberty Technology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Bulevardul</a:t>
                      </a:r>
                      <a:r>
                        <a:rPr lang="en-US" sz="1100" u="none" strike="noStrike" dirty="0">
                          <a:effectLst/>
                        </a:rPr>
                        <a:t> 1 </a:t>
                      </a:r>
                      <a:r>
                        <a:rPr lang="en-US" sz="1100" u="none" strike="noStrike" dirty="0" err="1">
                          <a:effectLst/>
                        </a:rPr>
                        <a:t>Decembrie</a:t>
                      </a:r>
                      <a:r>
                        <a:rPr lang="en-US" sz="1100" u="none" strike="noStrike" dirty="0">
                          <a:effectLst/>
                        </a:rPr>
                        <a:t> 1918, </a:t>
                      </a:r>
                      <a:r>
                        <a:rPr lang="en-US" sz="1100" u="none" strike="noStrike" dirty="0" err="1">
                          <a:effectLst/>
                        </a:rPr>
                        <a:t>Sfântu</a:t>
                      </a:r>
                      <a:r>
                        <a:rPr lang="en-US" sz="1100" u="none" strike="noStrike" dirty="0">
                          <a:effectLst/>
                        </a:rPr>
                        <a:t> Gheorghe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2.358546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4676445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Renovatio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5655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4506"/>
              </p:ext>
            </p:extLst>
          </p:nvPr>
        </p:nvGraphicFramePr>
        <p:xfrm>
          <a:off x="3876044" y="3319174"/>
          <a:ext cx="7956729" cy="316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26">
                  <a:extLst>
                    <a:ext uri="{9D8B030D-6E8A-4147-A177-3AD203B41FA5}">
                      <a16:colId xmlns:a16="http://schemas.microsoft.com/office/drawing/2014/main" val="3072448028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2801109446"/>
                    </a:ext>
                  </a:extLst>
                </a:gridCol>
                <a:gridCol w="1602377">
                  <a:extLst>
                    <a:ext uri="{9D8B030D-6E8A-4147-A177-3AD203B41FA5}">
                      <a16:colId xmlns:a16="http://schemas.microsoft.com/office/drawing/2014/main" val="2804959235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2210596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317869332"/>
                    </a:ext>
                  </a:extLst>
                </a:gridCol>
                <a:gridCol w="770223">
                  <a:extLst>
                    <a:ext uri="{9D8B030D-6E8A-4147-A177-3AD203B41FA5}">
                      <a16:colId xmlns:a16="http://schemas.microsoft.com/office/drawing/2014/main" val="1538731013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2618569369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1553908093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3014281181"/>
                    </a:ext>
                  </a:extLst>
                </a:gridCol>
              </a:tblGrid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Longitude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Latitude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VoltRange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Nr Connectors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Provider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7771793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 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108, Calea Transilvaniei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40.27823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500V DC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RO*EON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6473799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Autoklass Sibiu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550052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40.90813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DC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961501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M.O.L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69, Sibiu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520000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40.96753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Renovatio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566487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Liberty 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Bulevardul 1 Decembrie 1918, Sfântu Gheorghe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40.18673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Renovatio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856175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Hotel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34,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Arcada</a:t>
                      </a:r>
                      <a:r>
                        <a:rPr lang="en-US" sz="1100" u="none" strike="noStrike" dirty="0" smtClean="0">
                          <a:effectLst/>
                        </a:rPr>
                        <a:t> Park</a:t>
                      </a:r>
                      <a:endParaRPr lang="en-US" sz="1100" u="none" strike="noStrike" dirty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2.384623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40.51260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Polyfazer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8653175"/>
                  </a:ext>
                </a:extLst>
              </a:tr>
              <a:tr h="518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Autospa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9, Strada Neagră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320119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40.99213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smtClean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884528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Evconnect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10, Aleea Zadei, Reșița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310239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40.21613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EvConnect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6346074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Bicaz</a:t>
                      </a:r>
                      <a:r>
                        <a:rPr lang="en-US" sz="1100" u="none" strike="noStrike" dirty="0">
                          <a:effectLst/>
                        </a:rPr>
                        <a:t>, Arad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307200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2.122458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40.58463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923800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481420" y="1535483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DB 1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1116106" y="2920381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DB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693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Identifier fields</a:t>
            </a:r>
            <a:endParaRPr lang="en-US" i="1" u="sng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54820"/>
              </p:ext>
            </p:extLst>
          </p:nvPr>
        </p:nvGraphicFramePr>
        <p:xfrm>
          <a:off x="1126308" y="2025951"/>
          <a:ext cx="5304486" cy="362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26">
                  <a:extLst>
                    <a:ext uri="{9D8B030D-6E8A-4147-A177-3AD203B41FA5}">
                      <a16:colId xmlns:a16="http://schemas.microsoft.com/office/drawing/2014/main" val="3072448028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2801109446"/>
                    </a:ext>
                  </a:extLst>
                </a:gridCol>
                <a:gridCol w="1602377">
                  <a:extLst>
                    <a:ext uri="{9D8B030D-6E8A-4147-A177-3AD203B41FA5}">
                      <a16:colId xmlns:a16="http://schemas.microsoft.com/office/drawing/2014/main" val="2804959235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2210596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317869332"/>
                    </a:ext>
                  </a:extLst>
                </a:gridCol>
                <a:gridCol w="770223">
                  <a:extLst>
                    <a:ext uri="{9D8B030D-6E8A-4147-A177-3AD203B41FA5}">
                      <a16:colId xmlns:a16="http://schemas.microsoft.com/office/drawing/2014/main" val="1538731013"/>
                    </a:ext>
                  </a:extLst>
                </a:gridCol>
              </a:tblGrid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Longitude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Latitude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7771793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Lol Et Lola Hotel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Gării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ClujNapoca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2.187701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40.33383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6473799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Autospa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Neagră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ClujNapoca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40.99213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961501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Evconnect.Ro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310239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40.21613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566487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Bicaz</a:t>
                      </a:r>
                      <a:r>
                        <a:rPr lang="en-US" sz="1100" u="none" strike="noStrike" dirty="0">
                          <a:effectLst/>
                        </a:rPr>
                        <a:t>, Arad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307200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40.58463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856175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93, Strada Valea Oltului, București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2.438862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40.98536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8653175"/>
                  </a:ext>
                </a:extLst>
              </a:tr>
              <a:tr h="518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 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108, Calea Transilvaniei, Câmpulung Moldovenesc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601145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40.27823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884528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Autoklass</a:t>
                      </a:r>
                      <a:r>
                        <a:rPr lang="en-US" sz="1100" u="none" strike="noStrike" dirty="0">
                          <a:effectLst/>
                        </a:rPr>
                        <a:t> Sibiu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Strada Redului, Onești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550052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40.90813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6346074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69, Șoseaua Alba Iulia, Sibiu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40.96753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3923800"/>
                  </a:ext>
                </a:extLst>
              </a:tr>
              <a:tr h="518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Liberty Technology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Bulevardul</a:t>
                      </a:r>
                      <a:r>
                        <a:rPr lang="en-US" sz="1100" u="none" strike="noStrike" dirty="0">
                          <a:effectLst/>
                        </a:rPr>
                        <a:t> 1 </a:t>
                      </a:r>
                      <a:r>
                        <a:rPr lang="en-US" sz="1100" u="none" strike="noStrike" dirty="0" err="1">
                          <a:effectLst/>
                        </a:rPr>
                        <a:t>Decembrie</a:t>
                      </a:r>
                      <a:r>
                        <a:rPr lang="en-US" sz="1100" u="none" strike="noStrike" dirty="0">
                          <a:effectLst/>
                        </a:rPr>
                        <a:t> 1918, </a:t>
                      </a:r>
                      <a:r>
                        <a:rPr lang="en-US" sz="1100" u="none" strike="noStrike" dirty="0" err="1">
                          <a:effectLst/>
                        </a:rPr>
                        <a:t>Sfântu</a:t>
                      </a:r>
                      <a:r>
                        <a:rPr lang="en-US" sz="1100" u="none" strike="noStrike" dirty="0">
                          <a:effectLst/>
                        </a:rPr>
                        <a:t> Gheorghe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40.18673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5655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75316" y="1506022"/>
            <a:ext cx="115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Identifiers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067379" y="1506022"/>
            <a:ext cx="162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Non-identifiers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72385"/>
              </p:ext>
            </p:extLst>
          </p:nvPr>
        </p:nvGraphicFramePr>
        <p:xfrm>
          <a:off x="6430794" y="2029727"/>
          <a:ext cx="2652243" cy="36259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4081">
                  <a:extLst>
                    <a:ext uri="{9D8B030D-6E8A-4147-A177-3AD203B41FA5}">
                      <a16:colId xmlns:a16="http://schemas.microsoft.com/office/drawing/2014/main" val="2310573173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2967521480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1874917233"/>
                    </a:ext>
                  </a:extLst>
                </a:gridCol>
              </a:tblGrid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VoltRange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Nr</a:t>
                      </a:r>
                      <a:r>
                        <a:rPr lang="en-US" sz="1100" u="none" strike="noStrike" dirty="0">
                          <a:effectLst/>
                        </a:rPr>
                        <a:t> Connectors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Provider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7307109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Polyfazer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9205971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LUKOIL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9549303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EvConnect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44645335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EvConnect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437839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300V DC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Polyfazer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7020115"/>
                  </a:ext>
                </a:extLst>
              </a:tr>
              <a:tr h="518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500V DC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RO*EON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16561700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DC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Renovatio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8892871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Renovatio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6277405"/>
                  </a:ext>
                </a:extLst>
              </a:tr>
              <a:tr h="518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Renovatio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5711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77020"/>
              </p:ext>
            </p:extLst>
          </p:nvPr>
        </p:nvGraphicFramePr>
        <p:xfrm>
          <a:off x="3856931" y="3310466"/>
          <a:ext cx="5304486" cy="316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26">
                  <a:extLst>
                    <a:ext uri="{9D8B030D-6E8A-4147-A177-3AD203B41FA5}">
                      <a16:colId xmlns:a16="http://schemas.microsoft.com/office/drawing/2014/main" val="3072448028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2801109446"/>
                    </a:ext>
                  </a:extLst>
                </a:gridCol>
                <a:gridCol w="1602377">
                  <a:extLst>
                    <a:ext uri="{9D8B030D-6E8A-4147-A177-3AD203B41FA5}">
                      <a16:colId xmlns:a16="http://schemas.microsoft.com/office/drawing/2014/main" val="2804959235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2210596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317869332"/>
                    </a:ext>
                  </a:extLst>
                </a:gridCol>
                <a:gridCol w="770223">
                  <a:extLst>
                    <a:ext uri="{9D8B030D-6E8A-4147-A177-3AD203B41FA5}">
                      <a16:colId xmlns:a16="http://schemas.microsoft.com/office/drawing/2014/main" val="1538731013"/>
                    </a:ext>
                  </a:extLst>
                </a:gridCol>
              </a:tblGrid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Longitude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Latitude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7771793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 Class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108, Calea Transilvaniei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40.27823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6473799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Autoklass</a:t>
                      </a:r>
                      <a:r>
                        <a:rPr lang="en-US" sz="1100" u="none" strike="noStrike" dirty="0">
                          <a:effectLst/>
                        </a:rPr>
                        <a:t> Sibiu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550052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40.90813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961501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M.O.L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69, Sibiu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40.96753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566487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Liberty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Bulevardul 1 Decembrie 1918, Sfântu Gheorghe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40.18673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856175"/>
                  </a:ext>
                </a:extLst>
              </a:tr>
              <a:tr h="390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Hotel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34,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Arcada</a:t>
                      </a:r>
                      <a:r>
                        <a:rPr lang="en-US" sz="1100" u="none" strike="noStrike" dirty="0" smtClean="0">
                          <a:effectLst/>
                        </a:rPr>
                        <a:t> Park</a:t>
                      </a:r>
                      <a:endParaRPr lang="en-US" sz="1100" u="none" strike="noStrike" dirty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2.187701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40.33383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8653175"/>
                  </a:ext>
                </a:extLst>
              </a:tr>
              <a:tr h="518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Autospa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Neagră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40.99213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884528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Evconnect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10, </a:t>
                      </a:r>
                      <a:r>
                        <a:rPr lang="en-US" sz="1100" u="none" strike="noStrike" dirty="0" err="1">
                          <a:effectLst/>
                        </a:rPr>
                        <a:t>Aleea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Zadei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Reșița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310239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40.21613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6346074"/>
                  </a:ext>
                </a:extLst>
              </a:tr>
              <a:tr h="283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Socar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5, </a:t>
                      </a:r>
                      <a:r>
                        <a:rPr lang="en-US" sz="1100" u="none" strike="noStrike" dirty="0" err="1">
                          <a:effectLst/>
                        </a:rPr>
                        <a:t>Strada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Bicaz</a:t>
                      </a:r>
                      <a:r>
                        <a:rPr lang="en-US" sz="1100" u="none" strike="noStrike" dirty="0">
                          <a:effectLst/>
                        </a:rPr>
                        <a:t>, Arad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307200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2.122458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40.58463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9238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71139"/>
              </p:ext>
            </p:extLst>
          </p:nvPr>
        </p:nvGraphicFramePr>
        <p:xfrm>
          <a:off x="9161417" y="3310465"/>
          <a:ext cx="2652243" cy="31667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4081">
                  <a:extLst>
                    <a:ext uri="{9D8B030D-6E8A-4147-A177-3AD203B41FA5}">
                      <a16:colId xmlns:a16="http://schemas.microsoft.com/office/drawing/2014/main" val="3623361012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2766008700"/>
                    </a:ext>
                  </a:extLst>
                </a:gridCol>
                <a:gridCol w="884081">
                  <a:extLst>
                    <a:ext uri="{9D8B030D-6E8A-4147-A177-3AD203B41FA5}">
                      <a16:colId xmlns:a16="http://schemas.microsoft.com/office/drawing/2014/main" val="4075848148"/>
                    </a:ext>
                  </a:extLst>
                </a:gridCol>
              </a:tblGrid>
              <a:tr h="28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VoltRange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Nr Connectors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Provider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2285786"/>
                  </a:ext>
                </a:extLst>
              </a:tr>
              <a:tr h="397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500V 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RO*EON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6140472"/>
                  </a:ext>
                </a:extLst>
              </a:tr>
              <a:tr h="397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3024381"/>
                  </a:ext>
                </a:extLst>
              </a:tr>
              <a:tr h="28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Renovatio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3132297"/>
                  </a:ext>
                </a:extLst>
              </a:tr>
              <a:tr h="28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Renovatio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1483557"/>
                  </a:ext>
                </a:extLst>
              </a:tr>
              <a:tr h="397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0003118"/>
                  </a:ext>
                </a:extLst>
              </a:tr>
              <a:tr h="528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400V 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Polyfazer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2701461"/>
                  </a:ext>
                </a:extLst>
              </a:tr>
              <a:tr h="288963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4969836"/>
                  </a:ext>
                </a:extLst>
              </a:tr>
              <a:tr h="28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400V 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EvConnect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78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53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</a:t>
            </a:r>
            <a:r>
              <a:rPr lang="en-US" dirty="0" smtClean="0"/>
              <a:t>matrix for </a:t>
            </a:r>
            <a:r>
              <a:rPr lang="en-US" dirty="0" smtClean="0"/>
              <a:t>“Coordinates”</a:t>
            </a:r>
            <a:endParaRPr lang="en-US" dirty="0"/>
          </a:p>
        </p:txBody>
      </p:sp>
      <p:sp>
        <p:nvSpPr>
          <p:cNvPr id="6" name="Left Arrow Callout 5"/>
          <p:cNvSpPr/>
          <p:nvPr/>
        </p:nvSpPr>
        <p:spPr>
          <a:xfrm>
            <a:off x="9327854" y="3561808"/>
            <a:ext cx="1855089" cy="853439"/>
          </a:xfrm>
          <a:prstGeom prst="leftArrowCallout">
            <a:avLst>
              <a:gd name="adj1" fmla="val 5000"/>
              <a:gd name="adj2" fmla="val 11875"/>
              <a:gd name="adj3" fmla="val 10000"/>
              <a:gd name="adj4" fmla="val 84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Values = </a:t>
            </a:r>
            <a:endParaRPr lang="en-US" sz="1400" dirty="0" smtClean="0"/>
          </a:p>
          <a:p>
            <a:pPr algn="ctr"/>
            <a:r>
              <a:rPr lang="en-US" sz="1400" dirty="0" err="1" smtClean="0"/>
              <a:t>Haversine</a:t>
            </a:r>
            <a:r>
              <a:rPr lang="en-US" sz="1400" dirty="0" smtClean="0"/>
              <a:t> distance</a:t>
            </a:r>
          </a:p>
          <a:p>
            <a:pPr algn="ctr"/>
            <a:r>
              <a:rPr lang="en-US" sz="1400" dirty="0" smtClean="0"/>
              <a:t>(x1000 m)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07516"/>
              </p:ext>
            </p:extLst>
          </p:nvPr>
        </p:nvGraphicFramePr>
        <p:xfrm>
          <a:off x="2292534" y="1737730"/>
          <a:ext cx="6959750" cy="4351335"/>
        </p:xfrm>
        <a:graphic>
          <a:graphicData uri="http://schemas.openxmlformats.org/drawingml/2006/table">
            <a:tbl>
              <a:tblPr firstRow="1" bandRow="1"/>
              <a:tblGrid>
                <a:gridCol w="333100">
                  <a:extLst>
                    <a:ext uri="{9D8B030D-6E8A-4147-A177-3AD203B41FA5}">
                      <a16:colId xmlns:a16="http://schemas.microsoft.com/office/drawing/2014/main" val="1266260252"/>
                    </a:ext>
                  </a:extLst>
                </a:gridCol>
                <a:gridCol w="1058850">
                  <a:extLst>
                    <a:ext uri="{9D8B030D-6E8A-4147-A177-3AD203B41FA5}">
                      <a16:colId xmlns:a16="http://schemas.microsoft.com/office/drawing/2014/main" val="2983452456"/>
                    </a:ext>
                  </a:extLst>
                </a:gridCol>
                <a:gridCol w="695975">
                  <a:extLst>
                    <a:ext uri="{9D8B030D-6E8A-4147-A177-3AD203B41FA5}">
                      <a16:colId xmlns:a16="http://schemas.microsoft.com/office/drawing/2014/main" val="1956101733"/>
                    </a:ext>
                  </a:extLst>
                </a:gridCol>
                <a:gridCol w="695975">
                  <a:extLst>
                    <a:ext uri="{9D8B030D-6E8A-4147-A177-3AD203B41FA5}">
                      <a16:colId xmlns:a16="http://schemas.microsoft.com/office/drawing/2014/main" val="1201509102"/>
                    </a:ext>
                  </a:extLst>
                </a:gridCol>
                <a:gridCol w="695975">
                  <a:extLst>
                    <a:ext uri="{9D8B030D-6E8A-4147-A177-3AD203B41FA5}">
                      <a16:colId xmlns:a16="http://schemas.microsoft.com/office/drawing/2014/main" val="2343918403"/>
                    </a:ext>
                  </a:extLst>
                </a:gridCol>
                <a:gridCol w="695975">
                  <a:extLst>
                    <a:ext uri="{9D8B030D-6E8A-4147-A177-3AD203B41FA5}">
                      <a16:colId xmlns:a16="http://schemas.microsoft.com/office/drawing/2014/main" val="3131836944"/>
                    </a:ext>
                  </a:extLst>
                </a:gridCol>
                <a:gridCol w="695975">
                  <a:extLst>
                    <a:ext uri="{9D8B030D-6E8A-4147-A177-3AD203B41FA5}">
                      <a16:colId xmlns:a16="http://schemas.microsoft.com/office/drawing/2014/main" val="4234603197"/>
                    </a:ext>
                  </a:extLst>
                </a:gridCol>
                <a:gridCol w="695975">
                  <a:extLst>
                    <a:ext uri="{9D8B030D-6E8A-4147-A177-3AD203B41FA5}">
                      <a16:colId xmlns:a16="http://schemas.microsoft.com/office/drawing/2014/main" val="1841068203"/>
                    </a:ext>
                  </a:extLst>
                </a:gridCol>
                <a:gridCol w="695975">
                  <a:extLst>
                    <a:ext uri="{9D8B030D-6E8A-4147-A177-3AD203B41FA5}">
                      <a16:colId xmlns:a16="http://schemas.microsoft.com/office/drawing/2014/main" val="1775071609"/>
                    </a:ext>
                  </a:extLst>
                </a:gridCol>
                <a:gridCol w="695975">
                  <a:extLst>
                    <a:ext uri="{9D8B030D-6E8A-4147-A177-3AD203B41FA5}">
                      <a16:colId xmlns:a16="http://schemas.microsoft.com/office/drawing/2014/main" val="3800212625"/>
                    </a:ext>
                  </a:extLst>
                </a:gridCol>
              </a:tblGrid>
              <a:tr h="185955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Latitude, Longitude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71889"/>
                  </a:ext>
                </a:extLst>
              </a:tr>
              <a:tr h="41653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2.411559, 40.27823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2.580276, 40.90813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2.365388, 40.96753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2.358559, 40.18673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2.384623, 40.5126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2.133117, 40.99213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2.128726, 40.21613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2.122458, 40.58463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226223"/>
                  </a:ext>
                </a:extLst>
              </a:tr>
              <a:tr h="416538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DB1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2.187701, 40.33383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B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5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31758"/>
                  </a:ext>
                </a:extLst>
              </a:tr>
              <a:tr h="41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2.133122, 40.99213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B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201707"/>
                  </a:ext>
                </a:extLst>
              </a:tr>
              <a:tr h="41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2.12873, 40.21613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101.7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31726"/>
                  </a:ext>
                </a:extLst>
              </a:tr>
              <a:tr h="41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2.122462, 40.58463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A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3128"/>
                  </a:ext>
                </a:extLst>
              </a:tr>
              <a:tr h="41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2.438862, 40.98536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80.7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37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89073"/>
                  </a:ext>
                </a:extLst>
              </a:tr>
              <a:tr h="41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2.411561, 40.27823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D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289992"/>
                  </a:ext>
                </a:extLst>
              </a:tr>
              <a:tr h="41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2.58029, 40.90813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D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BF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101.7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68105"/>
                  </a:ext>
                </a:extLst>
              </a:tr>
              <a:tr h="41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2.365375, 40.96753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A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2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1718"/>
                  </a:ext>
                </a:extLst>
              </a:tr>
              <a:tr h="41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2.358546, 40.18673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2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</a:t>
                      </a:r>
                    </a:p>
                  </a:txBody>
                  <a:tcPr marL="7438" marR="7438" marT="74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57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matrix for “Name”</a:t>
            </a:r>
            <a:endParaRPr lang="en-US" dirty="0"/>
          </a:p>
        </p:txBody>
      </p:sp>
      <p:sp>
        <p:nvSpPr>
          <p:cNvPr id="8" name="Left Arrow Callout 7"/>
          <p:cNvSpPr/>
          <p:nvPr/>
        </p:nvSpPr>
        <p:spPr>
          <a:xfrm>
            <a:off x="9317200" y="3901441"/>
            <a:ext cx="1855089" cy="853439"/>
          </a:xfrm>
          <a:prstGeom prst="leftArrowCallout">
            <a:avLst>
              <a:gd name="adj1" fmla="val 5000"/>
              <a:gd name="adj2" fmla="val 11875"/>
              <a:gd name="adj3" fmla="val 10000"/>
              <a:gd name="adj4" fmla="val 84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Values = </a:t>
            </a:r>
            <a:r>
              <a:rPr lang="en-US" sz="1400" dirty="0" err="1" smtClean="0"/>
              <a:t>Levenshtein</a:t>
            </a:r>
            <a:r>
              <a:rPr lang="en-US" sz="1400" dirty="0" smtClean="0"/>
              <a:t> </a:t>
            </a:r>
            <a:r>
              <a:rPr lang="en-US" sz="1400" dirty="0" smtClean="0"/>
              <a:t>distance</a:t>
            </a:r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58230"/>
              </p:ext>
            </p:extLst>
          </p:nvPr>
        </p:nvGraphicFramePr>
        <p:xfrm>
          <a:off x="1978661" y="1920490"/>
          <a:ext cx="7137398" cy="3688080"/>
        </p:xfrm>
        <a:graphic>
          <a:graphicData uri="http://schemas.openxmlformats.org/drawingml/2006/table">
            <a:tbl>
              <a:tblPr firstRow="1" bandRow="1"/>
              <a:tblGrid>
                <a:gridCol w="353059">
                  <a:extLst>
                    <a:ext uri="{9D8B030D-6E8A-4147-A177-3AD203B41FA5}">
                      <a16:colId xmlns:a16="http://schemas.microsoft.com/office/drawing/2014/main" val="2319401211"/>
                    </a:ext>
                  </a:extLst>
                </a:gridCol>
                <a:gridCol w="1500811">
                  <a:extLst>
                    <a:ext uri="{9D8B030D-6E8A-4147-A177-3AD203B41FA5}">
                      <a16:colId xmlns:a16="http://schemas.microsoft.com/office/drawing/2014/main" val="1089933130"/>
                    </a:ext>
                  </a:extLst>
                </a:gridCol>
                <a:gridCol w="660441">
                  <a:extLst>
                    <a:ext uri="{9D8B030D-6E8A-4147-A177-3AD203B41FA5}">
                      <a16:colId xmlns:a16="http://schemas.microsoft.com/office/drawing/2014/main" val="929476155"/>
                    </a:ext>
                  </a:extLst>
                </a:gridCol>
                <a:gridCol w="660441">
                  <a:extLst>
                    <a:ext uri="{9D8B030D-6E8A-4147-A177-3AD203B41FA5}">
                      <a16:colId xmlns:a16="http://schemas.microsoft.com/office/drawing/2014/main" val="2398628269"/>
                    </a:ext>
                  </a:extLst>
                </a:gridCol>
                <a:gridCol w="660441">
                  <a:extLst>
                    <a:ext uri="{9D8B030D-6E8A-4147-A177-3AD203B41FA5}">
                      <a16:colId xmlns:a16="http://schemas.microsoft.com/office/drawing/2014/main" val="3454029318"/>
                    </a:ext>
                  </a:extLst>
                </a:gridCol>
                <a:gridCol w="660441">
                  <a:extLst>
                    <a:ext uri="{9D8B030D-6E8A-4147-A177-3AD203B41FA5}">
                      <a16:colId xmlns:a16="http://schemas.microsoft.com/office/drawing/2014/main" val="437866181"/>
                    </a:ext>
                  </a:extLst>
                </a:gridCol>
                <a:gridCol w="660441">
                  <a:extLst>
                    <a:ext uri="{9D8B030D-6E8A-4147-A177-3AD203B41FA5}">
                      <a16:colId xmlns:a16="http://schemas.microsoft.com/office/drawing/2014/main" val="265671242"/>
                    </a:ext>
                  </a:extLst>
                </a:gridCol>
                <a:gridCol w="660441">
                  <a:extLst>
                    <a:ext uri="{9D8B030D-6E8A-4147-A177-3AD203B41FA5}">
                      <a16:colId xmlns:a16="http://schemas.microsoft.com/office/drawing/2014/main" val="3075941813"/>
                    </a:ext>
                  </a:extLst>
                </a:gridCol>
                <a:gridCol w="660441">
                  <a:extLst>
                    <a:ext uri="{9D8B030D-6E8A-4147-A177-3AD203B41FA5}">
                      <a16:colId xmlns:a16="http://schemas.microsoft.com/office/drawing/2014/main" val="850699901"/>
                    </a:ext>
                  </a:extLst>
                </a:gridCol>
                <a:gridCol w="660441">
                  <a:extLst>
                    <a:ext uri="{9D8B030D-6E8A-4147-A177-3AD203B41FA5}">
                      <a16:colId xmlns:a16="http://schemas.microsoft.com/office/drawing/2014/main" val="4293318598"/>
                    </a:ext>
                  </a:extLst>
                </a:gridCol>
              </a:tblGrid>
              <a:tr h="182880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27871"/>
                  </a:ext>
                </a:extLst>
              </a:tr>
              <a:tr h="3505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Class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Autoklass Sibiu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M.O.L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Liberty Park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Autospa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Evconnect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34649"/>
                  </a:ext>
                </a:extLst>
              </a:tr>
              <a:tr h="350520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Lol Et Lola Hotel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84817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Autospa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3826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Evconnect.Ro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50651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05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07489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Class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7399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Autoklass Sibiu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946280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00697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Liberty Technology Park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8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80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Similarity matrix for “Address”</a:t>
            </a:r>
            <a:endParaRPr lang="en-US" dirty="0"/>
          </a:p>
        </p:txBody>
      </p:sp>
      <p:sp>
        <p:nvSpPr>
          <p:cNvPr id="12" name="Left Arrow Callout 11"/>
          <p:cNvSpPr/>
          <p:nvPr/>
        </p:nvSpPr>
        <p:spPr>
          <a:xfrm>
            <a:off x="9894952" y="3803470"/>
            <a:ext cx="1855089" cy="853439"/>
          </a:xfrm>
          <a:prstGeom prst="leftArrowCallout">
            <a:avLst>
              <a:gd name="adj1" fmla="val 5000"/>
              <a:gd name="adj2" fmla="val 11875"/>
              <a:gd name="adj3" fmla="val 10000"/>
              <a:gd name="adj4" fmla="val 84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Values = </a:t>
            </a:r>
            <a:r>
              <a:rPr lang="en-US" sz="1400" dirty="0" err="1" smtClean="0"/>
              <a:t>Levenshtein</a:t>
            </a:r>
            <a:r>
              <a:rPr lang="en-US" sz="1400" dirty="0" smtClean="0"/>
              <a:t> </a:t>
            </a:r>
            <a:r>
              <a:rPr lang="en-US" sz="1400" dirty="0" smtClean="0"/>
              <a:t>distance</a:t>
            </a:r>
            <a:endParaRPr lang="en-US" sz="1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77307"/>
              </p:ext>
            </p:extLst>
          </p:nvPr>
        </p:nvGraphicFramePr>
        <p:xfrm>
          <a:off x="1706951" y="1690688"/>
          <a:ext cx="8124953" cy="4370927"/>
        </p:xfrm>
        <a:graphic>
          <a:graphicData uri="http://schemas.openxmlformats.org/drawingml/2006/table">
            <a:tbl>
              <a:tblPr firstRow="1" bandRow="1"/>
              <a:tblGrid>
                <a:gridCol w="350449">
                  <a:extLst>
                    <a:ext uri="{9D8B030D-6E8A-4147-A177-3AD203B41FA5}">
                      <a16:colId xmlns:a16="http://schemas.microsoft.com/office/drawing/2014/main" val="1043017682"/>
                    </a:ext>
                  </a:extLst>
                </a:gridCol>
                <a:gridCol w="2248717">
                  <a:extLst>
                    <a:ext uri="{9D8B030D-6E8A-4147-A177-3AD203B41FA5}">
                      <a16:colId xmlns:a16="http://schemas.microsoft.com/office/drawing/2014/main" val="1598197966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1498421447"/>
                    </a:ext>
                  </a:extLst>
                </a:gridCol>
                <a:gridCol w="573045">
                  <a:extLst>
                    <a:ext uri="{9D8B030D-6E8A-4147-A177-3AD203B41FA5}">
                      <a16:colId xmlns:a16="http://schemas.microsoft.com/office/drawing/2014/main" val="2939551534"/>
                    </a:ext>
                  </a:extLst>
                </a:gridCol>
                <a:gridCol w="839101">
                  <a:extLst>
                    <a:ext uri="{9D8B030D-6E8A-4147-A177-3AD203B41FA5}">
                      <a16:colId xmlns:a16="http://schemas.microsoft.com/office/drawing/2014/main" val="96698095"/>
                    </a:ext>
                  </a:extLst>
                </a:gridCol>
                <a:gridCol w="839101">
                  <a:extLst>
                    <a:ext uri="{9D8B030D-6E8A-4147-A177-3AD203B41FA5}">
                      <a16:colId xmlns:a16="http://schemas.microsoft.com/office/drawing/2014/main" val="3560673931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3008739732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1240205761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192825710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3579801073"/>
                    </a:ext>
                  </a:extLst>
                </a:gridCol>
              </a:tblGrid>
              <a:tr h="177004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DB2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14273"/>
                  </a:ext>
                </a:extLst>
              </a:tr>
              <a:tr h="59738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 Calea Transilvaniei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 Sibiu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Bulevardul 1 Decembrie 1918, Sfântu Gheorghe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 Arcada Park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 Strada Neagră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 Aleea Zadei, Reșița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 Strada Bicaz, Arad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345478"/>
                  </a:ext>
                </a:extLst>
              </a:tr>
              <a:tr h="390883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DB1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 Strada Gării, ClujNapoca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331086"/>
                  </a:ext>
                </a:extLst>
              </a:tr>
              <a:tr h="390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 Strada Neagră, ClujNapoca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820"/>
                  </a:ext>
                </a:extLst>
              </a:tr>
              <a:tr h="390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55055"/>
                  </a:ext>
                </a:extLst>
              </a:tr>
              <a:tr h="390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 Strada Bicaz, Arad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21455"/>
                  </a:ext>
                </a:extLst>
              </a:tr>
              <a:tr h="390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 Strada Valea Oltului, București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28835"/>
                  </a:ext>
                </a:extLst>
              </a:tr>
              <a:tr h="449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 Calea Transilvaniei, Câmpulung Moldovenesc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01790"/>
                  </a:ext>
                </a:extLst>
              </a:tr>
              <a:tr h="390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Strada Redului, Onești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231205"/>
                  </a:ext>
                </a:extLst>
              </a:tr>
              <a:tr h="390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 Șoseaua Alba Iulia, Sibiu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289085"/>
                  </a:ext>
                </a:extLst>
              </a:tr>
              <a:tr h="390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Bulevardul 1 Decembrie 1918, Sfântu Gheorghe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75" marR="7375" marT="7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4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436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1∗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𝑁𝑎𝑚𝑒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𝑠𝑖𝑚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𝐴𝑑𝑑𝑟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𝐿𝑎𝑡𝐿𝑜𝑛𝑔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436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/>
          <p:cNvSpPr/>
          <p:nvPr/>
        </p:nvSpPr>
        <p:spPr>
          <a:xfrm>
            <a:off x="5582194" y="712515"/>
            <a:ext cx="4127863" cy="504463"/>
          </a:xfrm>
          <a:prstGeom prst="wedgeRoundRectCallout">
            <a:avLst>
              <a:gd name="adj1" fmla="val -40506"/>
              <a:gd name="adj2" fmla="val 1134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Weights w1,w2,w3 could be trained?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1785"/>
              </p:ext>
            </p:extLst>
          </p:nvPr>
        </p:nvGraphicFramePr>
        <p:xfrm>
          <a:off x="2386150" y="2699113"/>
          <a:ext cx="7419700" cy="3429000"/>
        </p:xfrm>
        <a:graphic>
          <a:graphicData uri="http://schemas.openxmlformats.org/drawingml/2006/table">
            <a:tbl>
              <a:tblPr firstRow="1" bandRow="1"/>
              <a:tblGrid>
                <a:gridCol w="363581">
                  <a:extLst>
                    <a:ext uri="{9D8B030D-6E8A-4147-A177-3AD203B41FA5}">
                      <a16:colId xmlns:a16="http://schemas.microsoft.com/office/drawing/2014/main" val="4112188521"/>
                    </a:ext>
                  </a:extLst>
                </a:gridCol>
                <a:gridCol w="2261215">
                  <a:extLst>
                    <a:ext uri="{9D8B030D-6E8A-4147-A177-3AD203B41FA5}">
                      <a16:colId xmlns:a16="http://schemas.microsoft.com/office/drawing/2014/main" val="2485239261"/>
                    </a:ext>
                  </a:extLst>
                </a:gridCol>
                <a:gridCol w="599363">
                  <a:extLst>
                    <a:ext uri="{9D8B030D-6E8A-4147-A177-3AD203B41FA5}">
                      <a16:colId xmlns:a16="http://schemas.microsoft.com/office/drawing/2014/main" val="3911775776"/>
                    </a:ext>
                  </a:extLst>
                </a:gridCol>
                <a:gridCol w="599363">
                  <a:extLst>
                    <a:ext uri="{9D8B030D-6E8A-4147-A177-3AD203B41FA5}">
                      <a16:colId xmlns:a16="http://schemas.microsoft.com/office/drawing/2014/main" val="3182012455"/>
                    </a:ext>
                  </a:extLst>
                </a:gridCol>
                <a:gridCol w="599363">
                  <a:extLst>
                    <a:ext uri="{9D8B030D-6E8A-4147-A177-3AD203B41FA5}">
                      <a16:colId xmlns:a16="http://schemas.microsoft.com/office/drawing/2014/main" val="1096424020"/>
                    </a:ext>
                  </a:extLst>
                </a:gridCol>
                <a:gridCol w="599363">
                  <a:extLst>
                    <a:ext uri="{9D8B030D-6E8A-4147-A177-3AD203B41FA5}">
                      <a16:colId xmlns:a16="http://schemas.microsoft.com/office/drawing/2014/main" val="3133037850"/>
                    </a:ext>
                  </a:extLst>
                </a:gridCol>
                <a:gridCol w="599363">
                  <a:extLst>
                    <a:ext uri="{9D8B030D-6E8A-4147-A177-3AD203B41FA5}">
                      <a16:colId xmlns:a16="http://schemas.microsoft.com/office/drawing/2014/main" val="2907425760"/>
                    </a:ext>
                  </a:extLst>
                </a:gridCol>
                <a:gridCol w="599363">
                  <a:extLst>
                    <a:ext uri="{9D8B030D-6E8A-4147-A177-3AD203B41FA5}">
                      <a16:colId xmlns:a16="http://schemas.microsoft.com/office/drawing/2014/main" val="4032554386"/>
                    </a:ext>
                  </a:extLst>
                </a:gridCol>
                <a:gridCol w="599363">
                  <a:extLst>
                    <a:ext uri="{9D8B030D-6E8A-4147-A177-3AD203B41FA5}">
                      <a16:colId xmlns:a16="http://schemas.microsoft.com/office/drawing/2014/main" val="56688113"/>
                    </a:ext>
                  </a:extLst>
                </a:gridCol>
                <a:gridCol w="599363">
                  <a:extLst>
                    <a:ext uri="{9D8B030D-6E8A-4147-A177-3AD203B41FA5}">
                      <a16:colId xmlns:a16="http://schemas.microsoft.com/office/drawing/2014/main" val="1905242604"/>
                    </a:ext>
                  </a:extLst>
                </a:gridCol>
              </a:tblGrid>
              <a:tr h="182880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41055"/>
                  </a:ext>
                </a:extLst>
              </a:tr>
              <a:tr h="4343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Class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Autoklass Sibiu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M.O.L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Liberty Park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Autospa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Evconnect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10055"/>
                  </a:ext>
                </a:extLst>
              </a:tr>
              <a:tr h="312420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Lol Et Lola Hotel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C7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172030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Autospa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67706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Evconnect.Ro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7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2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401601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7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-198.8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327462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37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522952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Class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-148.8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5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80146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Autoklass Sibiu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7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192268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-178.7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25523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Liberty Technology Park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7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7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5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-159.8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2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89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34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sum </a:t>
            </a:r>
            <a:r>
              <a:rPr lang="en-US" dirty="0" smtClean="0"/>
              <a:t>assignment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49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𝑟𝑜𝑤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494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Arrow Callout 9"/>
          <p:cNvSpPr/>
          <p:nvPr/>
        </p:nvSpPr>
        <p:spPr>
          <a:xfrm>
            <a:off x="9788431" y="4367999"/>
            <a:ext cx="1855089" cy="853439"/>
          </a:xfrm>
          <a:prstGeom prst="leftArrowCallout">
            <a:avLst>
              <a:gd name="adj1" fmla="val 5000"/>
              <a:gd name="adj2" fmla="val 11875"/>
              <a:gd name="adj3" fmla="val 10000"/>
              <a:gd name="adj4" fmla="val 84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 assigned to a match, less optimal.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11040"/>
              </p:ext>
            </p:extLst>
          </p:nvPr>
        </p:nvGraphicFramePr>
        <p:xfrm>
          <a:off x="2084250" y="2751364"/>
          <a:ext cx="7704181" cy="3429000"/>
        </p:xfrm>
        <a:graphic>
          <a:graphicData uri="http://schemas.openxmlformats.org/drawingml/2006/table">
            <a:tbl>
              <a:tblPr firstRow="1" bandRow="1"/>
              <a:tblGrid>
                <a:gridCol w="306253">
                  <a:extLst>
                    <a:ext uri="{9D8B030D-6E8A-4147-A177-3AD203B41FA5}">
                      <a16:colId xmlns:a16="http://schemas.microsoft.com/office/drawing/2014/main" val="878427943"/>
                    </a:ext>
                  </a:extLst>
                </a:gridCol>
                <a:gridCol w="2344648">
                  <a:extLst>
                    <a:ext uri="{9D8B030D-6E8A-4147-A177-3AD203B41FA5}">
                      <a16:colId xmlns:a16="http://schemas.microsoft.com/office/drawing/2014/main" val="3758820732"/>
                    </a:ext>
                  </a:extLst>
                </a:gridCol>
                <a:gridCol w="631660">
                  <a:extLst>
                    <a:ext uri="{9D8B030D-6E8A-4147-A177-3AD203B41FA5}">
                      <a16:colId xmlns:a16="http://schemas.microsoft.com/office/drawing/2014/main" val="1433287724"/>
                    </a:ext>
                  </a:extLst>
                </a:gridCol>
                <a:gridCol w="631660">
                  <a:extLst>
                    <a:ext uri="{9D8B030D-6E8A-4147-A177-3AD203B41FA5}">
                      <a16:colId xmlns:a16="http://schemas.microsoft.com/office/drawing/2014/main" val="3397386108"/>
                    </a:ext>
                  </a:extLst>
                </a:gridCol>
                <a:gridCol w="631660">
                  <a:extLst>
                    <a:ext uri="{9D8B030D-6E8A-4147-A177-3AD203B41FA5}">
                      <a16:colId xmlns:a16="http://schemas.microsoft.com/office/drawing/2014/main" val="1921097532"/>
                    </a:ext>
                  </a:extLst>
                </a:gridCol>
                <a:gridCol w="631660">
                  <a:extLst>
                    <a:ext uri="{9D8B030D-6E8A-4147-A177-3AD203B41FA5}">
                      <a16:colId xmlns:a16="http://schemas.microsoft.com/office/drawing/2014/main" val="486021899"/>
                    </a:ext>
                  </a:extLst>
                </a:gridCol>
                <a:gridCol w="631660">
                  <a:extLst>
                    <a:ext uri="{9D8B030D-6E8A-4147-A177-3AD203B41FA5}">
                      <a16:colId xmlns:a16="http://schemas.microsoft.com/office/drawing/2014/main" val="1424692617"/>
                    </a:ext>
                  </a:extLst>
                </a:gridCol>
                <a:gridCol w="631660">
                  <a:extLst>
                    <a:ext uri="{9D8B030D-6E8A-4147-A177-3AD203B41FA5}">
                      <a16:colId xmlns:a16="http://schemas.microsoft.com/office/drawing/2014/main" val="224611395"/>
                    </a:ext>
                  </a:extLst>
                </a:gridCol>
                <a:gridCol w="631660">
                  <a:extLst>
                    <a:ext uri="{9D8B030D-6E8A-4147-A177-3AD203B41FA5}">
                      <a16:colId xmlns:a16="http://schemas.microsoft.com/office/drawing/2014/main" val="4056393946"/>
                    </a:ext>
                  </a:extLst>
                </a:gridCol>
                <a:gridCol w="631660">
                  <a:extLst>
                    <a:ext uri="{9D8B030D-6E8A-4147-A177-3AD203B41FA5}">
                      <a16:colId xmlns:a16="http://schemas.microsoft.com/office/drawing/2014/main" val="407201383"/>
                    </a:ext>
                  </a:extLst>
                </a:gridCol>
              </a:tblGrid>
              <a:tr h="182880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99730"/>
                  </a:ext>
                </a:extLst>
              </a:tr>
              <a:tr h="4343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Class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Autoklass Sibiu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M.O.L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Liberty Park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Autospa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Evconnect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70369"/>
                  </a:ext>
                </a:extLst>
              </a:tr>
              <a:tr h="312420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Lol Et Lola Hotel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45734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Autospa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410300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Evconnect.Ro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076920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-198.8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556322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756291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Class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-148.8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021364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Autoklass Sibiu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1543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-178.7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80157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Liberty Technology Park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-159.8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9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8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2102</Words>
  <Application>Microsoft Office PowerPoint</Application>
  <PresentationFormat>Widescreen</PresentationFormat>
  <Paragraphs>1188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Fuzzy Merge  2 Charging POI Datasets</vt:lpstr>
      <vt:lpstr>Assumptions</vt:lpstr>
      <vt:lpstr>2 Datasets with same fields</vt:lpstr>
      <vt:lpstr>Define Identifier fields</vt:lpstr>
      <vt:lpstr>Distance matrix for “Coordinates”</vt:lpstr>
      <vt:lpstr>Similarity matrix for “Name”</vt:lpstr>
      <vt:lpstr>Similarity matrix for “Address”</vt:lpstr>
      <vt:lpstr>Score matrix</vt:lpstr>
      <vt:lpstr>Linear sum assignment</vt:lpstr>
      <vt:lpstr>“Outer” join datasets</vt:lpstr>
      <vt:lpstr>Set match score cutoff to -50</vt:lpstr>
      <vt:lpstr>Merged dataset</vt:lpstr>
      <vt:lpstr>Enrich data</vt:lpstr>
      <vt:lpstr>Summary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Merge  2 Charging POI Datasets</dc:title>
  <dc:creator>Ng, Ee Ann (633)</dc:creator>
  <cp:lastModifiedBy>Ng, Ee Ann (633)</cp:lastModifiedBy>
  <cp:revision>50</cp:revision>
  <dcterms:created xsi:type="dcterms:W3CDTF">2019-06-21T02:50:32Z</dcterms:created>
  <dcterms:modified xsi:type="dcterms:W3CDTF">2019-07-05T02:46:12Z</dcterms:modified>
</cp:coreProperties>
</file>