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13"/>
    <p:restoredTop sz="95329"/>
  </p:normalViewPr>
  <p:slideViewPr>
    <p:cSldViewPr snapToGrid="0">
      <p:cViewPr varScale="1">
        <p:scale>
          <a:sx n="72" d="100"/>
          <a:sy n="72" d="100"/>
        </p:scale>
        <p:origin x="23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vincentlugat/pima-indians-diabetes-eda-prediction-0-906" TargetMode="External"/><Relationship Id="rId2" Type="http://schemas.openxmlformats.org/officeDocument/2006/relationships/hyperlink" Target="https://www.kaggle.com/datasets/uciml/pima-indians-diabetes-databas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4129-9181-67C1-B2E7-437D40413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682" y="1039906"/>
            <a:ext cx="8793443" cy="1942028"/>
          </a:xfrm>
        </p:spPr>
        <p:txBody>
          <a:bodyPr>
            <a:normAutofit fontScale="90000"/>
          </a:bodyPr>
          <a:lstStyle/>
          <a:p>
            <a:pPr algn="ctr"/>
            <a:r>
              <a:rPr lang="en-ID" dirty="0" err="1"/>
              <a:t>Analisis</a:t>
            </a:r>
            <a:r>
              <a:rPr lang="en-ID" dirty="0"/>
              <a:t> Decision Tree pada Dataset Diabetes </a:t>
            </a:r>
            <a:r>
              <a:rPr lang="en-ID" dirty="0" err="1"/>
              <a:t>Berdasarkan</a:t>
            </a:r>
            <a:r>
              <a:rPr lang="en-ID" dirty="0"/>
              <a:t> Dataset Pima Indians </a:t>
            </a:r>
            <a:endParaRPr lang="en-US" b="1" dirty="0">
              <a:latin typeface="Times New Roman" panose="02020603050405020304" pitchFamily="18" charset="0"/>
              <a:ea typeface="Helvetica Neue Condensed Black" panose="02000503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69991-BC86-1901-78CB-EAB6DBFE1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1492" y="3429000"/>
            <a:ext cx="7197726" cy="1942028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Kelompok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J:</a:t>
            </a:r>
          </a:p>
          <a:p>
            <a:pPr algn="l"/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Febry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Pratama_20121441</a:t>
            </a:r>
          </a:p>
          <a:p>
            <a:pPr algn="l"/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Risna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De Sinta_20125008</a:t>
            </a:r>
          </a:p>
          <a:p>
            <a:pPr algn="l"/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30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559151-909C-5D8E-4863-8C3F0A042F33}"/>
              </a:ext>
            </a:extLst>
          </p:cNvPr>
          <p:cNvSpPr txBox="1"/>
          <p:nvPr/>
        </p:nvSpPr>
        <p:spPr>
          <a:xfrm>
            <a:off x="927279" y="940158"/>
            <a:ext cx="333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fi-FI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fi-FI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fi-FI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i-FI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fi-FI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Mentah</a:t>
            </a:r>
            <a:r>
              <a:rPr lang="fi-FI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collage of graphs&#10;&#10;AI-generated content may be incorrect.">
            <a:extLst>
              <a:ext uri="{FF2B5EF4-FFF2-40B4-BE49-F238E27FC236}">
                <a16:creationId xmlns:a16="http://schemas.microsoft.com/office/drawing/2014/main" id="{7521B0B8-7939-B140-1B59-BE921BC18B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471"/>
          <a:stretch>
            <a:fillRect/>
          </a:stretch>
        </p:blipFill>
        <p:spPr bwMode="auto">
          <a:xfrm>
            <a:off x="1047480" y="1496166"/>
            <a:ext cx="8457128" cy="27796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DE65F7-BBBD-556B-8DD5-4A71C9CBD78D}"/>
              </a:ext>
            </a:extLst>
          </p:cNvPr>
          <p:cNvSpPr txBox="1"/>
          <p:nvPr/>
        </p:nvSpPr>
        <p:spPr>
          <a:xfrm>
            <a:off x="1047480" y="4462461"/>
            <a:ext cx="62942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tiap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baris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Index: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Garis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lurus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naik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urutan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Pregnancies: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Banyak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Nilai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Glucose: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Terlihat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stabil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tapi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lonjakan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it-IT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BloodPressure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Glucose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variasi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490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416AA9-4C68-FC56-F814-EF50CFF60819}"/>
              </a:ext>
            </a:extLst>
          </p:cNvPr>
          <p:cNvSpPr txBox="1"/>
          <p:nvPr/>
        </p:nvSpPr>
        <p:spPr>
          <a:xfrm>
            <a:off x="1809281" y="2598003"/>
            <a:ext cx="88443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Matric dan Kinerja Model</a:t>
            </a:r>
          </a:p>
        </p:txBody>
      </p:sp>
    </p:spTree>
    <p:extLst>
      <p:ext uri="{BB962C8B-B14F-4D97-AF65-F5344CB8AC3E}">
        <p14:creationId xmlns:p14="http://schemas.microsoft.com/office/powerpoint/2010/main" val="407252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B4923B-01C5-65FD-5B29-B8D5ECC3A26E}"/>
              </a:ext>
            </a:extLst>
          </p:cNvPr>
          <p:cNvSpPr txBox="1"/>
          <p:nvPr/>
        </p:nvSpPr>
        <p:spPr>
          <a:xfrm>
            <a:off x="1481070" y="1352282"/>
            <a:ext cx="6978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matric yang di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869F-93CB-3338-214C-DBC5206CFE34}"/>
              </a:ext>
            </a:extLst>
          </p:cNvPr>
          <p:cNvSpPr txBox="1"/>
          <p:nvPr/>
        </p:nvSpPr>
        <p:spPr>
          <a:xfrm>
            <a:off x="1481070" y="2335621"/>
            <a:ext cx="97204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Metrik</a:t>
            </a:r>
            <a: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it-IT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it-IT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b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Precision</a:t>
            </a:r>
            <a:b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Recall</a:t>
            </a:r>
            <a:b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F1-Score</a:t>
            </a:r>
            <a:b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F1-Score </a:t>
            </a:r>
            <a:r>
              <a:rPr lang="it-IT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it-IT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seimbang</a:t>
            </a:r>
            <a: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menghindari</a:t>
            </a:r>
            <a: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terutama</a:t>
            </a:r>
            <a: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menderita</a:t>
            </a:r>
            <a: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diabetes</a:t>
            </a:r>
            <a:r>
              <a:rPr lang="it-IT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084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7F2687-681F-F636-C8C5-7B93318C540C}"/>
              </a:ext>
            </a:extLst>
          </p:cNvPr>
          <p:cNvSpPr txBox="1"/>
          <p:nvPr/>
        </p:nvSpPr>
        <p:spPr>
          <a:xfrm>
            <a:off x="830872" y="859536"/>
            <a:ext cx="10530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Error matric yang di </a:t>
            </a:r>
            <a:r>
              <a:rPr lang="en-US" sz="3200" dirty="0" err="1"/>
              <a:t>gunakan</a:t>
            </a:r>
            <a:r>
              <a:rPr lang="en-US" sz="3200" dirty="0"/>
              <a:t> rata-rata </a:t>
            </a:r>
            <a:r>
              <a:rPr lang="en-US" sz="3200" dirty="0" err="1"/>
              <a:t>matrik</a:t>
            </a:r>
            <a:r>
              <a:rPr lang="en-US" sz="3200" dirty="0"/>
              <a:t> (averaged score)</a:t>
            </a:r>
          </a:p>
        </p:txBody>
      </p:sp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286C0ED-EA14-F60B-2341-06528D6BA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02" y="1966556"/>
            <a:ext cx="9367737" cy="415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3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51D9FF-7B7A-110A-748E-BBADC8D5869E}"/>
              </a:ext>
            </a:extLst>
          </p:cNvPr>
          <p:cNvSpPr txBox="1"/>
          <p:nvPr/>
        </p:nvSpPr>
        <p:spPr>
          <a:xfrm>
            <a:off x="4448369" y="566928"/>
            <a:ext cx="3822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3200" b="0" i="0" u="none" strike="noStrike" kern="1200" cap="all" spc="400" normalizeH="0" baseline="0" noProof="0" dirty="0">
                <a:ln w="19050">
                  <a:solidFill>
                    <a:schemeClr val="accent6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Error matric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DAC81A-718B-27C0-149A-1386B9BABA20}"/>
              </a:ext>
            </a:extLst>
          </p:cNvPr>
          <p:cNvSpPr txBox="1"/>
          <p:nvPr/>
        </p:nvSpPr>
        <p:spPr>
          <a:xfrm>
            <a:off x="437497" y="1502688"/>
            <a:ext cx="3986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accuracy: 0.8051​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BA6A65-2EDA-04C9-481C-708F3C527CBC}"/>
              </a:ext>
            </a:extLst>
          </p:cNvPr>
          <p:cNvSpPr txBox="1"/>
          <p:nvPr/>
        </p:nvSpPr>
        <p:spPr>
          <a:xfrm>
            <a:off x="437497" y="2333685"/>
            <a:ext cx="470117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Model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ID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ID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sekitar</a:t>
            </a:r>
            <a:r>
              <a:rPr lang="en-ID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81% </a:t>
            </a:r>
            <a:r>
              <a:rPr lang="en-ID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uji.</a:t>
            </a: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metrik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paling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dimengerti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seberapa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total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D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Precision (</a:t>
            </a:r>
            <a:r>
              <a:rPr lang="en-ID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ID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ID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diprediksi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sakit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berapa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benar-benar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sakit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= </a:t>
            </a:r>
            <a:r>
              <a:rPr lang="en-ID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76%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100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diprediksi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sakit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76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D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Recall (</a:t>
            </a:r>
            <a:r>
              <a:rPr lang="en-ID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sensitivitas</a:t>
            </a:r>
            <a:r>
              <a:rPr lang="en-ID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orang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benar-benar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sakit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berapa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dideteksi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= </a:t>
            </a:r>
            <a:r>
              <a:rPr lang="en-ID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65%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“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lolos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terdeteksi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(false negative).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0281B-5764-8FF8-0C75-AF8C18128025}"/>
              </a:ext>
            </a:extLst>
          </p:cNvPr>
          <p:cNvSpPr txBox="1"/>
          <p:nvPr/>
        </p:nvSpPr>
        <p:spPr>
          <a:xfrm>
            <a:off x="6671256" y="1502688"/>
            <a:ext cx="4961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rata-rata precision recall f1-score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AB62C-3EDD-1747-64D9-AE5974CB8C5B}"/>
              </a:ext>
            </a:extLst>
          </p:cNvPr>
          <p:cNvSpPr txBox="1"/>
          <p:nvPr/>
        </p:nvSpPr>
        <p:spPr>
          <a:xfrm>
            <a:off x="8577330" y="32325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6F00F8A-5A67-823C-28E4-C401241D1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010150"/>
              </p:ext>
            </p:extLst>
          </p:nvPr>
        </p:nvGraphicFramePr>
        <p:xfrm>
          <a:off x="6927981" y="2333685"/>
          <a:ext cx="4289517" cy="8989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517">
                  <a:extLst>
                    <a:ext uri="{9D8B030D-6E8A-4147-A177-3AD203B41FA5}">
                      <a16:colId xmlns:a16="http://schemas.microsoft.com/office/drawing/2014/main" val="923705272"/>
                    </a:ext>
                  </a:extLst>
                </a:gridCol>
                <a:gridCol w="426966">
                  <a:extLst>
                    <a:ext uri="{9D8B030D-6E8A-4147-A177-3AD203B41FA5}">
                      <a16:colId xmlns:a16="http://schemas.microsoft.com/office/drawing/2014/main" val="4022940629"/>
                    </a:ext>
                  </a:extLst>
                </a:gridCol>
                <a:gridCol w="1287517">
                  <a:extLst>
                    <a:ext uri="{9D8B030D-6E8A-4147-A177-3AD203B41FA5}">
                      <a16:colId xmlns:a16="http://schemas.microsoft.com/office/drawing/2014/main" val="1127448438"/>
                    </a:ext>
                  </a:extLst>
                </a:gridCol>
                <a:gridCol w="1287517">
                  <a:extLst>
                    <a:ext uri="{9D8B030D-6E8A-4147-A177-3AD203B41FA5}">
                      <a16:colId xmlns:a16="http://schemas.microsoft.com/office/drawing/2014/main" val="1895831653"/>
                    </a:ext>
                  </a:extLst>
                </a:gridCol>
              </a:tblGrid>
              <a:tr h="4494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D" sz="1100">
                          <a:effectLst/>
                        </a:rPr>
                        <a:t>Macro avg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D" sz="1100">
                          <a:effectLst/>
                        </a:rPr>
                        <a:t>0.79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D" sz="1100" dirty="0">
                          <a:effectLst/>
                        </a:rPr>
                        <a:t>0.77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D" sz="1100">
                          <a:effectLst/>
                        </a:rPr>
                        <a:t>0.78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60877107"/>
                  </a:ext>
                </a:extLst>
              </a:tr>
              <a:tr h="4494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D" sz="1100">
                          <a:effectLst/>
                        </a:rPr>
                        <a:t>Weighted avg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D" sz="1100">
                          <a:effectLst/>
                        </a:rPr>
                        <a:t>0.80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D" sz="1100">
                          <a:effectLst/>
                        </a:rPr>
                        <a:t>0.81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D" sz="1100" dirty="0">
                          <a:effectLst/>
                        </a:rPr>
                        <a:t>0.80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637343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BEBC27A-FDBA-33F0-CAE0-17314ED68AB5}"/>
              </a:ext>
            </a:extLst>
          </p:cNvPr>
          <p:cNvSpPr txBox="1"/>
          <p:nvPr/>
        </p:nvSpPr>
        <p:spPr>
          <a:xfrm>
            <a:off x="6862360" y="3047931"/>
            <a:ext cx="36146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D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Macro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rata-rata </a:t>
            </a:r>
            <a:r>
              <a:rPr lang="en-ID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memperhatikan</a:t>
            </a:r>
            <a:r>
              <a:rPr lang="en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D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Weighted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rata-rata yang </a:t>
            </a:r>
            <a:r>
              <a:rPr lang="en-ID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memperhitungkan</a:t>
            </a:r>
            <a:r>
              <a:rPr lang="en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tiap</a:t>
            </a:r>
            <a:r>
              <a:rPr lang="en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realistis</a:t>
            </a:r>
            <a:r>
              <a:rPr lang="en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3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188340-97E0-8C1A-95AF-834109C96CD4}"/>
              </a:ext>
            </a:extLst>
          </p:cNvPr>
          <p:cNvSpPr txBox="1"/>
          <p:nvPr/>
        </p:nvSpPr>
        <p:spPr>
          <a:xfrm>
            <a:off x="4708152" y="463639"/>
            <a:ext cx="2775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Kotak node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B4F32-EFE2-69FF-59C5-E9BDC5CEF589}"/>
              </a:ext>
            </a:extLst>
          </p:cNvPr>
          <p:cNvSpPr txBox="1"/>
          <p:nvPr/>
        </p:nvSpPr>
        <p:spPr>
          <a:xfrm>
            <a:off x="643944" y="1815921"/>
            <a:ext cx="3762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(glucose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42A78-1321-4061-C9E7-8D6C96CFCDE9}"/>
              </a:ext>
            </a:extLst>
          </p:cNvPr>
          <p:cNvSpPr txBox="1"/>
          <p:nvPr/>
        </p:nvSpPr>
        <p:spPr>
          <a:xfrm>
            <a:off x="281226" y="2747974"/>
            <a:ext cx="511291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makefileSalinEdit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BMI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&lt;= 26.45entropy = 0.72samples = 342value = [274, 68]class = 0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 342 orang,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mayoritas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sehat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zh-CN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Dicek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BMI ≤ 26.45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0" lang="en-US" altLang="zh-CN" sz="2000" b="1" i="1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zh-CN" b="1" i="1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zh-CN" b="1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BMI sangat </a:t>
            </a:r>
            <a:r>
              <a:rPr kumimoji="0" lang="en-US" altLang="zh-CN" b="1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rendah</a:t>
            </a:r>
            <a:endParaRPr kumimoji="0" lang="en-US" altLang="zh-CN" sz="2000" b="1" i="1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makefileSalinEdit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BMI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&lt;= 9.1samples = 96value = [93, 3]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Hampir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semuanya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sehat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→ class = 0</a:t>
            </a:r>
            <a:endParaRPr kumimoji="0" lang="en-US" altLang="zh-CN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zh-CN" b="1" i="1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zh-CN" b="1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BMI normal/</a:t>
            </a:r>
            <a:r>
              <a:rPr kumimoji="0" lang="en-US" altLang="zh-CN" b="1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turun</a:t>
            </a:r>
            <a:r>
              <a:rPr kumimoji="0" lang="en-US" altLang="zh-CN" b="1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zh-CN" b="1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lagi</a:t>
            </a:r>
            <a:r>
              <a:rPr kumimoji="0" lang="en-US" altLang="zh-CN" b="1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zh-CN" b="1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ke</a:t>
            </a:r>
            <a:r>
              <a:rPr kumimoji="0" lang="en-US" altLang="zh-CN" b="1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zh-CN" b="1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bawah</a:t>
            </a:r>
            <a:endParaRPr kumimoji="0" lang="en-US" altLang="zh-CN" sz="2000" b="1" i="1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Cek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membedakan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orang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muda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tua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F6B11-168F-C96C-AFE4-AD80A77B3D30}"/>
              </a:ext>
            </a:extLst>
          </p:cNvPr>
          <p:cNvSpPr txBox="1"/>
          <p:nvPr/>
        </p:nvSpPr>
        <p:spPr>
          <a:xfrm>
            <a:off x="6903076" y="1790163"/>
            <a:ext cx="3950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(glucose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AD46BD-DFF4-BFDC-E312-A6072A4E2CBA}"/>
              </a:ext>
            </a:extLst>
          </p:cNvPr>
          <p:cNvSpPr txBox="1"/>
          <p:nvPr/>
        </p:nvSpPr>
        <p:spPr>
          <a:xfrm>
            <a:off x="5394137" y="2745587"/>
            <a:ext cx="6967998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makefileSalinEdit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BMI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&lt;= 28.15samples = 195value = [80, 115]class = 1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Sekarang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kumimoji="0" lang="en-US" altLang="zh-CN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diabetes</a:t>
            </a:r>
            <a:endParaRPr kumimoji="0" lang="en-US" altLang="zh-CN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Dicek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BMI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endParaRPr kumimoji="0" lang="en-US" altLang="zh-CN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zh-CN" sz="2000" b="1" i="1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zh-CN" b="1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Jika BMI </a:t>
            </a:r>
            <a:r>
              <a:rPr kumimoji="0" lang="en-US" altLang="zh-CN" b="1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besar</a:t>
            </a:r>
            <a:r>
              <a:rPr kumimoji="0" lang="en-US" altLang="zh-CN" b="1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→ </a:t>
            </a:r>
            <a:r>
              <a:rPr kumimoji="0" lang="en-US" altLang="zh-CN" b="1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masuk</a:t>
            </a:r>
            <a:r>
              <a:rPr kumimoji="0" lang="en-US" altLang="zh-CN" b="1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zh-CN" b="1" i="1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klasifikasi</a:t>
            </a:r>
            <a:r>
              <a:rPr kumimoji="0" lang="en-US" altLang="zh-CN" b="1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diabetes</a:t>
            </a:r>
            <a:endParaRPr kumimoji="0" lang="en-US" altLang="zh-CN" sz="2000" b="1" i="1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makefileSalinEdit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Glucose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&lt;= 158.5samples = 152value = [48, 104]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sv-SE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kumimoji="0" lang="sv-SE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sv-SE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kumimoji="0" lang="sv-SE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sv-SE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Glucose</a:t>
            </a:r>
            <a:r>
              <a:rPr kumimoji="0" lang="sv-SE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sv-SE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kumimoji="0" lang="sv-SE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sv-SE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kumimoji="0" lang="sv-SE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sv-SE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kemungkinan</a:t>
            </a:r>
            <a:r>
              <a:rPr kumimoji="0" lang="sv-SE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diabetes</a:t>
            </a:r>
            <a:endParaRPr kumimoji="0" lang="sv-SE" altLang="zh-CN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sv-SE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Misal</a:t>
            </a:r>
            <a:r>
              <a:rPr kumimoji="0" lang="sv-SE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sv-SE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kumimoji="0" lang="sv-SE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sv-SE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Glucose</a:t>
            </a:r>
            <a:r>
              <a:rPr kumimoji="0" lang="sv-SE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158.5, maka </a:t>
            </a:r>
            <a:r>
              <a:rPr kumimoji="0" lang="sv-SE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mayoritas</a:t>
            </a:r>
            <a:r>
              <a:rPr kumimoji="0" lang="sv-SE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sv-SE" altLang="zh-C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kumimoji="0" lang="sv-SE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endParaRPr kumimoji="0" lang="sv-SE" altLang="zh-CN" sz="3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6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721E5E-1095-ACDC-3791-1E96BC309F58}"/>
              </a:ext>
            </a:extLst>
          </p:cNvPr>
          <p:cNvSpPr txBox="1"/>
          <p:nvPr/>
        </p:nvSpPr>
        <p:spPr>
          <a:xfrm>
            <a:off x="1303300" y="117550"/>
            <a:ext cx="9585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Decision Tree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Scikit-learn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C801D-2CD9-CE2F-AC74-CB7243C2C5F0}"/>
              </a:ext>
            </a:extLst>
          </p:cNvPr>
          <p:cNvSpPr txBox="1"/>
          <p:nvPr/>
        </p:nvSpPr>
        <p:spPr>
          <a:xfrm>
            <a:off x="643944" y="944725"/>
            <a:ext cx="8486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ID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ID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ID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menderita</a:t>
            </a:r>
            <a:r>
              <a:rPr lang="en-ID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diabetes </a:t>
            </a:r>
            <a:r>
              <a:rPr lang="en-ID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indikator</a:t>
            </a:r>
            <a:r>
              <a:rPr lang="en-ID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medis</a:t>
            </a:r>
            <a:r>
              <a:rPr lang="en-ID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 machine learning, </a:t>
            </a:r>
            <a:r>
              <a:rPr lang="en-ID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ID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Decision Tree.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B3B4FFDB-A1A6-207D-3E4F-561B4F10C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880" y="1621413"/>
            <a:ext cx="6557383" cy="29248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F0D4D5-6DFD-9E34-2692-B1BC695AA9EE}"/>
              </a:ext>
            </a:extLst>
          </p:cNvPr>
          <p:cNvSpPr txBox="1"/>
          <p:nvPr/>
        </p:nvSpPr>
        <p:spPr>
          <a:xfrm>
            <a:off x="643944" y="4695912"/>
            <a:ext cx="65748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kotak</a:t>
            </a:r>
            <a:r>
              <a:rPr lang="en-ID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(node)</a:t>
            </a:r>
            <a:r>
              <a:rPr lang="en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D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Fitur yang </a:t>
            </a:r>
            <a:r>
              <a:rPr lang="en-ID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dicek</a:t>
            </a:r>
            <a:r>
              <a:rPr lang="en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misal</a:t>
            </a:r>
            <a:r>
              <a:rPr lang="en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Glucose ≤ 127.5)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i-FI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Entropy</a:t>
            </a:r>
            <a:r>
              <a:rPr lang="fi-FI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i-FI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fi-FI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ketidakpastian</a:t>
            </a:r>
            <a:r>
              <a:rPr lang="fi-FI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i-FI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lang="fi-FI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fi-FI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i-FI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lang="fi-FI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yakin</a:t>
            </a:r>
            <a:r>
              <a:rPr lang="fi-FI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D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it-IT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r>
              <a:rPr lang="it-IT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it-IT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di </a:t>
            </a:r>
            <a:r>
              <a:rPr lang="it-IT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it-IT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ini</a:t>
            </a:r>
            <a:endParaRPr lang="en-ID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D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ID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negatif</a:t>
            </a:r>
            <a:r>
              <a:rPr lang="en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D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mayoritas</a:t>
            </a:r>
            <a:r>
              <a:rPr lang="en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(0 = </a:t>
            </a:r>
            <a:r>
              <a:rPr lang="en-ID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sehat</a:t>
            </a:r>
            <a:r>
              <a:rPr lang="en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 = diabetes)</a:t>
            </a:r>
          </a:p>
        </p:txBody>
      </p:sp>
    </p:spTree>
    <p:extLst>
      <p:ext uri="{BB962C8B-B14F-4D97-AF65-F5344CB8AC3E}">
        <p14:creationId xmlns:p14="http://schemas.microsoft.com/office/powerpoint/2010/main" val="454078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EA0769-0211-667A-64C9-B510DF54A09F}"/>
              </a:ext>
            </a:extLst>
          </p:cNvPr>
          <p:cNvSpPr txBox="1"/>
          <p:nvPr/>
        </p:nvSpPr>
        <p:spPr>
          <a:xfrm>
            <a:off x="4487803" y="244699"/>
            <a:ext cx="34259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B2E6C3-CBDB-7FC0-D266-986925CD703A}"/>
              </a:ext>
            </a:extLst>
          </p:cNvPr>
          <p:cNvSpPr txBox="1"/>
          <p:nvPr/>
        </p:nvSpPr>
        <p:spPr>
          <a:xfrm>
            <a:off x="1240917" y="1352695"/>
            <a:ext cx="94414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-Dataset: 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https://www.kaggle.com/datasets/uciml/pima-indians-diabetes-database</a:t>
            </a:r>
            <a:endParaRPr lang="it-I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Notebook: 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https://www.kaggle.com/code/vincentlugat/pima-indians-diabetes-eda-prediction-0-906</a:t>
            </a:r>
            <a:endParaRPr lang="it-I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it-I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18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it-IT" sz="1800" u="sng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scikit-learn.org</a:t>
            </a:r>
            <a:r>
              <a:rPr lang="it-IT" sz="18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it-IT" sz="1800" u="sng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r>
              <a:rPr lang="it-IT" sz="18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it-IT" sz="1800" u="sng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it-IT" sz="18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it-IT" sz="1800" u="sng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tree.html</a:t>
            </a:r>
            <a:endParaRPr lang="en-ID" sz="1800" u="sng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BB1FD-CD64-5E68-D617-CD1438DB3362}"/>
              </a:ext>
            </a:extLst>
          </p:cNvPr>
          <p:cNvSpPr txBox="1"/>
          <p:nvPr/>
        </p:nvSpPr>
        <p:spPr>
          <a:xfrm>
            <a:off x="4487803" y="3429000"/>
            <a:ext cx="4653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78598-D3A3-BC99-172D-6D8A0E14BB75}"/>
              </a:ext>
            </a:extLst>
          </p:cNvPr>
          <p:cNvSpPr txBox="1"/>
          <p:nvPr/>
        </p:nvSpPr>
        <p:spPr>
          <a:xfrm>
            <a:off x="4267200" y="44285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enNamgil</a:t>
            </a:r>
            <a:r>
              <a:rPr lang="en-US" dirty="0"/>
              <a:t>/Tugas04AI</a:t>
            </a:r>
          </a:p>
        </p:txBody>
      </p:sp>
    </p:spTree>
    <p:extLst>
      <p:ext uri="{BB962C8B-B14F-4D97-AF65-F5344CB8AC3E}">
        <p14:creationId xmlns:p14="http://schemas.microsoft.com/office/powerpoint/2010/main" val="235792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75EE-092A-525D-0304-6DF0681F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09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ID" sz="4800" dirty="0" err="1">
                <a:cs typeface="Times New Roman" panose="02020603050405020304" pitchFamily="18" charset="0"/>
              </a:rPr>
              <a:t>Deskripsi</a:t>
            </a:r>
            <a:r>
              <a:rPr lang="en-ID" sz="4800" dirty="0">
                <a:cs typeface="Times New Roman" panose="02020603050405020304" pitchFamily="18" charset="0"/>
              </a:rPr>
              <a:t>, </a:t>
            </a:r>
            <a:r>
              <a:rPr lang="en-ID" sz="4800" dirty="0" err="1">
                <a:cs typeface="Times New Roman" panose="02020603050405020304" pitchFamily="18" charset="0"/>
              </a:rPr>
              <a:t>masalah</a:t>
            </a:r>
            <a:r>
              <a:rPr lang="en-ID" sz="4800" dirty="0">
                <a:cs typeface="Times New Roman" panose="02020603050405020304" pitchFamily="18" charset="0"/>
              </a:rPr>
              <a:t> dan </a:t>
            </a:r>
            <a:r>
              <a:rPr lang="en-ID" sz="4800" dirty="0" err="1">
                <a:cs typeface="Times New Roman" panose="02020603050405020304" pitchFamily="18" charset="0"/>
              </a:rPr>
              <a:t>solusi</a:t>
            </a:r>
            <a:endParaRPr lang="en-US" sz="4800" dirty="0"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667416-DC5C-9FDC-E4E0-73498F1DD6DB}"/>
              </a:ext>
            </a:extLst>
          </p:cNvPr>
          <p:cNvSpPr txBox="1"/>
          <p:nvPr/>
        </p:nvSpPr>
        <p:spPr>
          <a:xfrm>
            <a:off x="1030287" y="2220413"/>
            <a:ext cx="93210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Deskripsi</a:t>
            </a:r>
            <a:endParaRPr lang="en-ID" sz="24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24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menderita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diabetes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medis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Glukosa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BMI,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Tekanan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Darah, dan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usia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diagnosa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intervensi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penyakit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diabetes.</a:t>
            </a:r>
          </a:p>
          <a:p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49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642D-8C2C-A17F-899D-6661424B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911" y="485819"/>
            <a:ext cx="5058178" cy="1468800"/>
          </a:xfrm>
        </p:spPr>
        <p:txBody>
          <a:bodyPr>
            <a:noAutofit/>
          </a:bodyPr>
          <a:lstStyle/>
          <a:p>
            <a:pPr algn="ctr"/>
            <a:r>
              <a:rPr lang="en-ID" sz="4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sz="4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4800" dirty="0"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58376-6307-80D6-CB6D-C2192FC1B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0286" y="2434107"/>
            <a:ext cx="10131428" cy="32938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Jenis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mAsalah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yang di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hadapi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klasifikasi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biner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dua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kelas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</a:t>
            </a:r>
          </a:p>
          <a:p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menderita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diabetes</a:t>
            </a:r>
            <a:b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0: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menderita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diabetes</a:t>
            </a:r>
            <a:b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5369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A37D-A029-BF35-B7DB-4E467EBA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5" y="566670"/>
            <a:ext cx="10131427" cy="746293"/>
          </a:xfrm>
        </p:spPr>
        <p:txBody>
          <a:bodyPr>
            <a:noAutofit/>
          </a:bodyPr>
          <a:lstStyle/>
          <a:p>
            <a:pPr algn="ctr"/>
            <a:r>
              <a:rPr lang="en-US" sz="4400" noProof="0" dirty="0">
                <a:cs typeface="Times New Roman" panose="02020603050405020304" pitchFamily="18" charset="0"/>
              </a:rPr>
              <a:t>Isi data</a:t>
            </a:r>
            <a:endParaRPr lang="en-US" sz="4400" dirty="0"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EE3FE-0497-DF77-5902-6B2EBC29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0286" y="1835240"/>
            <a:ext cx="10131428" cy="502276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Dataset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berisi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768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sampel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dan 9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kolom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8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fitur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predictor dan 1 target.</a:t>
            </a:r>
          </a:p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Fitur:</a:t>
            </a:r>
          </a:p>
          <a:p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 Pregnancies</a:t>
            </a:r>
            <a:b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 Glucose</a:t>
            </a:r>
            <a:b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BloodPressure</a:t>
            </a:r>
            <a:b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SkinThickness</a:t>
            </a:r>
            <a:b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 Insulin</a:t>
            </a:r>
            <a:b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 BMI</a:t>
            </a:r>
            <a:b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DiabetesPedigreeFunction</a:t>
            </a:r>
            <a:b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 Age</a:t>
            </a:r>
            <a:b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Target:</a:t>
            </a:r>
            <a:b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 Outcome (0 </a:t>
            </a:r>
            <a:r>
              <a:rPr lang="en-ID" sz="24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1)</a:t>
            </a:r>
          </a:p>
          <a:p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06039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8E1B-F104-CB12-F45E-D38B8AF1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935864"/>
          </a:xfrm>
        </p:spPr>
        <p:txBody>
          <a:bodyPr/>
          <a:lstStyle/>
          <a:p>
            <a:pPr algn="ctr"/>
            <a:r>
              <a:rPr lang="en-US" sz="3200" b="1" dirty="0" err="1">
                <a:cs typeface="Times New Roman" panose="02020603050405020304" pitchFamily="18" charset="0"/>
              </a:rPr>
              <a:t>Tahapan</a:t>
            </a:r>
            <a:r>
              <a:rPr lang="en-US" sz="3200" b="1" dirty="0"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cs typeface="Times New Roman" panose="02020603050405020304" pitchFamily="18" charset="0"/>
              </a:rPr>
              <a:t>Menyelesaikan</a:t>
            </a:r>
            <a:r>
              <a:rPr lang="en-US" sz="3200" b="1" dirty="0"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cs typeface="Times New Roman" panose="02020603050405020304" pitchFamily="18" charset="0"/>
              </a:rPr>
              <a:t>Masalah</a:t>
            </a:r>
            <a:endParaRPr lang="en-US" b="1" dirty="0">
              <a:cs typeface="Times New Roman" panose="02020603050405020304" pitchFamily="18" charset="0"/>
            </a:endParaRPr>
          </a:p>
        </p:txBody>
      </p:sp>
      <p:sp>
        <p:nvSpPr>
          <p:cNvPr id="4" name="Text Placeholder 23">
            <a:extLst>
              <a:ext uri="{FF2B5EF4-FFF2-40B4-BE49-F238E27FC236}">
                <a16:creationId xmlns:a16="http://schemas.microsoft.com/office/drawing/2014/main" id="{04D1BFCF-85E9-A9A6-B85A-8D417FD35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712914"/>
            <a:ext cx="4684690" cy="93586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Kaggle diabetes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35B591F5-9608-5C37-C555-251F4F092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89" y="2273538"/>
            <a:ext cx="8332145" cy="397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1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7392-8834-BCB0-01B5-642078F0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888643"/>
            <a:ext cx="10131427" cy="823176"/>
          </a:xfrm>
        </p:spPr>
        <p:txBody>
          <a:bodyPr>
            <a:no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Eksplorasi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missing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value,distribusi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korelasi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prapemrosesan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F2503-C535-84A3-50F3-E555D5757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965638"/>
            <a:ext cx="10131428" cy="823175"/>
          </a:xfrm>
        </p:spPr>
        <p:txBody>
          <a:bodyPr>
            <a:normAutofit/>
          </a:bodyPr>
          <a:lstStyle/>
          <a:p>
            <a:r>
              <a:rPr lang="it-IT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it-IT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Distributions</a:t>
            </a: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Distribusi</a:t>
            </a:r>
            <a:r>
              <a:rPr lang="it-IT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Data)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collage of graphs&#10;&#10;AI-generated content may be incorrect.">
            <a:extLst>
              <a:ext uri="{FF2B5EF4-FFF2-40B4-BE49-F238E27FC236}">
                <a16:creationId xmlns:a16="http://schemas.microsoft.com/office/drawing/2014/main" id="{E6312716-EF59-1715-ADEE-89EF346B4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7" b="70342"/>
          <a:stretch>
            <a:fillRect/>
          </a:stretch>
        </p:blipFill>
        <p:spPr bwMode="auto">
          <a:xfrm>
            <a:off x="817271" y="2235021"/>
            <a:ext cx="9434311" cy="36377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6899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81968B-68FF-E99F-B937-7285D534D6DB}"/>
              </a:ext>
            </a:extLst>
          </p:cNvPr>
          <p:cNvSpPr txBox="1"/>
          <p:nvPr/>
        </p:nvSpPr>
        <p:spPr>
          <a:xfrm>
            <a:off x="1275009" y="966787"/>
            <a:ext cx="904955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it-IT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ini </a:t>
            </a:r>
            <a:r>
              <a:rPr lang="it-IT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it-IT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penyebaran</a:t>
            </a:r>
            <a:r>
              <a:rPr lang="it-IT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it-IT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it-IT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it-IT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it-IT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Index: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urutan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baris 0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768. </a:t>
            </a:r>
            <a:r>
              <a:rPr lang="nb-NO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nb-NO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begitu</a:t>
            </a:r>
            <a:r>
              <a:rPr lang="nb-NO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nb-NO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nb-NO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nb-NO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nb-NO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SzPts val="1000"/>
              <a:tabLst>
                <a:tab pos="914400" algn="l"/>
              </a:tabLst>
            </a:pP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Pregnancies: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Terlihat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paling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0–5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kehamilan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i-FI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Makin ke kanan (</a:t>
            </a:r>
            <a:r>
              <a:rPr lang="fi-FI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fi-FI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fi-FI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kehamilan</a:t>
            </a:r>
            <a:r>
              <a:rPr lang="fi-FI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fi-FI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jumlahnya</a:t>
            </a:r>
            <a:r>
              <a:rPr lang="fi-FI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makin </a:t>
            </a:r>
            <a:r>
              <a:rPr lang="fi-FI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sedikit</a:t>
            </a:r>
            <a:r>
              <a:rPr lang="fi-FI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SzPts val="1000"/>
              <a:tabLst>
                <a:tab pos="914400" algn="l"/>
              </a:tabLst>
            </a:pP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Glucose (Gula Darah):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Bentuknya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menyerupai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lonceng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mayoritas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kadar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gula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darah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sekitar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100–130.</a:t>
            </a:r>
          </a:p>
          <a:p>
            <a:pPr lvl="1">
              <a:buSzPts val="1000"/>
              <a:tabLst>
                <a:tab pos="914400" algn="l"/>
              </a:tabLst>
            </a:pP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BloodPressure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Tekanan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Darah):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Hampir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Glucose,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sebagian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punya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tekanan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darah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60–80 mmHg.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642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38EAD8-AF56-E02E-8A3C-2E73E4F8D752}"/>
              </a:ext>
            </a:extLst>
          </p:cNvPr>
          <p:cNvSpPr txBox="1"/>
          <p:nvPr/>
        </p:nvSpPr>
        <p:spPr>
          <a:xfrm>
            <a:off x="1159098" y="535104"/>
            <a:ext cx="6667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2: 2-D Distributions (</a:t>
            </a:r>
            <a:r>
              <a:rPr lang="fr-FR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Sebaran</a:t>
            </a: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2-Dimensi)</a:t>
            </a:r>
            <a:r>
              <a:rPr lang="en-ID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collage of graphs&#10;&#10;AI-generated content may be incorrect.">
            <a:extLst>
              <a:ext uri="{FF2B5EF4-FFF2-40B4-BE49-F238E27FC236}">
                <a16:creationId xmlns:a16="http://schemas.microsoft.com/office/drawing/2014/main" id="{43DB4774-4E7D-E523-1C3E-468FA0E68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00" b="43739"/>
          <a:stretch>
            <a:fillRect/>
          </a:stretch>
        </p:blipFill>
        <p:spPr bwMode="auto">
          <a:xfrm>
            <a:off x="1159098" y="996769"/>
            <a:ext cx="8364354" cy="2304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87ABAA-62AF-0DA4-637E-C01011E2AECD}"/>
              </a:ext>
            </a:extLst>
          </p:cNvPr>
          <p:cNvSpPr txBox="1"/>
          <p:nvPr/>
        </p:nvSpPr>
        <p:spPr>
          <a:xfrm>
            <a:off x="1159098" y="3429000"/>
            <a:ext cx="91697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 </a:t>
            </a:r>
            <a:r>
              <a:rPr lang="fr-FR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fr-F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fr-FR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plot</a:t>
            </a:r>
            <a:r>
              <a:rPr lang="fr-F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fr-F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fr-F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sebar</a:t>
            </a:r>
            <a:r>
              <a:rPr lang="fr-F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fr-F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fr-F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fr-F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fr-F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fr-F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fr-F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D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Pregnancies vs Index:</a:t>
            </a: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seberapa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kehamilan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urutan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data.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Titiknya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tersebar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SzPts val="1000"/>
              <a:tabLst>
                <a:tab pos="914400" algn="l"/>
              </a:tabLst>
            </a:pP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D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Glucose vs Pregnancies:</a:t>
            </a: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Mencoba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kadar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gula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darah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orang yang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pernah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hamil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Tampaknya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pola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SzPts val="1000"/>
              <a:tabLst>
                <a:tab pos="914400" algn="l"/>
              </a:tabLst>
            </a:pP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D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BloodPressure</a:t>
            </a:r>
            <a:r>
              <a:rPr lang="en-ID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vs Glucose:</a:t>
            </a: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tekanan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darah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punya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kadar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gula?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terlihat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korelasi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kuat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SzPts val="1000"/>
              <a:tabLst>
                <a:tab pos="914400" algn="l"/>
              </a:tabLst>
            </a:pP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D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BloodPressure</a:t>
            </a:r>
            <a:r>
              <a:rPr lang="en-ID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vs Index:</a:t>
            </a: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pola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sebaran</a:t>
            </a:r>
            <a:r>
              <a:rPr lang="en-ID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12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BCF1E2-F6C3-E28F-35FB-F898EFF0296A}"/>
              </a:ext>
            </a:extLst>
          </p:cNvPr>
          <p:cNvSpPr txBox="1"/>
          <p:nvPr/>
        </p:nvSpPr>
        <p:spPr>
          <a:xfrm>
            <a:off x="1159098" y="850006"/>
            <a:ext cx="5071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Bagian 3: Time Series (Garis Waktu / Garis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Tren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collage of graphs&#10;&#10;AI-generated content may be incorrect.">
            <a:extLst>
              <a:ext uri="{FF2B5EF4-FFF2-40B4-BE49-F238E27FC236}">
                <a16:creationId xmlns:a16="http://schemas.microsoft.com/office/drawing/2014/main" id="{6D178318-237F-1C35-4131-A92D84EA91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00" b="22888"/>
          <a:stretch>
            <a:fillRect/>
          </a:stretch>
        </p:blipFill>
        <p:spPr bwMode="auto">
          <a:xfrm>
            <a:off x="1159098" y="1496337"/>
            <a:ext cx="8289954" cy="23673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89DBFD-7B2C-69ED-3F9A-C17F0FA3BEFB}"/>
              </a:ext>
            </a:extLst>
          </p:cNvPr>
          <p:cNvSpPr txBox="1"/>
          <p:nvPr/>
        </p:nvSpPr>
        <p:spPr>
          <a:xfrm>
            <a:off x="1159098" y="4069002"/>
            <a:ext cx="9522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seolah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menggambarkan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diurutkan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meskipun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sungguhan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garis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naik-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turun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nilai-nilai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Pregnancies, Glucose,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BloodPressure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 baris.</a:t>
            </a:r>
          </a:p>
          <a:p>
            <a:pPr lvl="0">
              <a:buSzPts val="1000"/>
              <a:tabLst>
                <a:tab pos="457200" algn="l"/>
              </a:tabLst>
            </a:pP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lonjakan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aneh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ekstrim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870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55</TotalTime>
  <Words>1012</Words>
  <Application>Microsoft Macintosh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Symbol</vt:lpstr>
      <vt:lpstr>Times New Roman</vt:lpstr>
      <vt:lpstr>Celestial</vt:lpstr>
      <vt:lpstr>Analisis Decision Tree pada Dataset Diabetes Berdasarkan Dataset Pima Indians </vt:lpstr>
      <vt:lpstr>Deskripsi, masalah dan solusi</vt:lpstr>
      <vt:lpstr>Jenis Masalah</vt:lpstr>
      <vt:lpstr>Isi data</vt:lpstr>
      <vt:lpstr>Tahapan Menyelesaikan Masalah</vt:lpstr>
      <vt:lpstr>Eksplorasi data (eda): mencari missing value,distribusi dan korelasi antara fitur dan prapemrosesan: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Diagnosa diabetes</dc:title>
  <dc:creator>Pratama</dc:creator>
  <cp:lastModifiedBy>AnRaeKonsultan</cp:lastModifiedBy>
  <cp:revision>7</cp:revision>
  <dcterms:created xsi:type="dcterms:W3CDTF">2025-05-30T09:46:18Z</dcterms:created>
  <dcterms:modified xsi:type="dcterms:W3CDTF">2025-05-30T12:07:33Z</dcterms:modified>
</cp:coreProperties>
</file>