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88" r:id="rId3"/>
    <p:sldId id="257" r:id="rId4"/>
    <p:sldId id="281" r:id="rId5"/>
    <p:sldId id="283" r:id="rId6"/>
    <p:sldId id="282" r:id="rId7"/>
    <p:sldId id="258" r:id="rId8"/>
    <p:sldId id="259" r:id="rId9"/>
    <p:sldId id="262" r:id="rId10"/>
    <p:sldId id="270" r:id="rId11"/>
    <p:sldId id="264" r:id="rId12"/>
    <p:sldId id="265" r:id="rId13"/>
    <p:sldId id="266" r:id="rId14"/>
    <p:sldId id="267" r:id="rId15"/>
    <p:sldId id="273" r:id="rId16"/>
    <p:sldId id="268" r:id="rId17"/>
    <p:sldId id="277" r:id="rId18"/>
    <p:sldId id="284" r:id="rId19"/>
    <p:sldId id="285" r:id="rId20"/>
    <p:sldId id="286" r:id="rId21"/>
    <p:sldId id="278" r:id="rId22"/>
    <p:sldId id="287" r:id="rId23"/>
    <p:sldId id="280"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4677"/>
  </p:normalViewPr>
  <p:slideViewPr>
    <p:cSldViewPr snapToGrid="0" snapToObjects="1">
      <p:cViewPr varScale="1">
        <p:scale>
          <a:sx n="76" d="100"/>
          <a:sy n="76" d="100"/>
        </p:scale>
        <p:origin x="216" y="552"/>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9" Type="http://schemas.openxmlformats.org/officeDocument/2006/relationships/slide" Target="slides/slide10.xml"/><Relationship Id="rId20" Type="http://schemas.openxmlformats.org/officeDocument/2006/relationships/slide" Target="slides/slide21.xml"/><Relationship Id="rId21" Type="http://schemas.openxmlformats.org/officeDocument/2006/relationships/slide" Target="slides/slide22.xml"/><Relationship Id="rId22" Type="http://schemas.openxmlformats.org/officeDocument/2006/relationships/slide" Target="slides/slide23.xml"/><Relationship Id="rId23" Type="http://schemas.openxmlformats.org/officeDocument/2006/relationships/slide" Target="slides/slide24.xml"/><Relationship Id="rId10" Type="http://schemas.openxmlformats.org/officeDocument/2006/relationships/slide" Target="slides/slide11.xml"/><Relationship Id="rId11" Type="http://schemas.openxmlformats.org/officeDocument/2006/relationships/slide" Target="slides/slide12.xml"/><Relationship Id="rId12" Type="http://schemas.openxmlformats.org/officeDocument/2006/relationships/slide" Target="slides/slide13.xml"/><Relationship Id="rId13" Type="http://schemas.openxmlformats.org/officeDocument/2006/relationships/slide" Target="slides/slide14.xml"/><Relationship Id="rId14" Type="http://schemas.openxmlformats.org/officeDocument/2006/relationships/slide" Target="slides/slide15.xml"/><Relationship Id="rId15" Type="http://schemas.openxmlformats.org/officeDocument/2006/relationships/slide" Target="slides/slide16.xml"/><Relationship Id="rId16" Type="http://schemas.openxmlformats.org/officeDocument/2006/relationships/slide" Target="slides/slide17.xml"/><Relationship Id="rId17" Type="http://schemas.openxmlformats.org/officeDocument/2006/relationships/slide" Target="slides/slide18.xml"/><Relationship Id="rId18" Type="http://schemas.openxmlformats.org/officeDocument/2006/relationships/slide" Target="slides/slide19.xml"/><Relationship Id="rId19" Type="http://schemas.openxmlformats.org/officeDocument/2006/relationships/slide" Target="slides/slide20.xml"/><Relationship Id="rId1" Type="http://schemas.openxmlformats.org/officeDocument/2006/relationships/slide" Target="slides/slide1.xml"/><Relationship Id="rId2" Type="http://schemas.openxmlformats.org/officeDocument/2006/relationships/slide" Target="slides/slide3.xml"/><Relationship Id="rId3" Type="http://schemas.openxmlformats.org/officeDocument/2006/relationships/slide" Target="slides/slide4.xml"/><Relationship Id="rId4" Type="http://schemas.openxmlformats.org/officeDocument/2006/relationships/slide" Target="slides/slide5.xml"/><Relationship Id="rId5" Type="http://schemas.openxmlformats.org/officeDocument/2006/relationships/slide" Target="slides/slide6.xml"/><Relationship Id="rId6" Type="http://schemas.openxmlformats.org/officeDocument/2006/relationships/slide" Target="slides/slide7.xml"/><Relationship Id="rId7" Type="http://schemas.openxmlformats.org/officeDocument/2006/relationships/slide" Target="slides/slide8.xml"/><Relationship Id="rId8"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smtClean="0"/>
              <a:t>time</a:t>
            </a:r>
            <a:r>
              <a:rPr lang="en-US" b="1" baseline="0" dirty="0" smtClean="0"/>
              <a:t> taken </a:t>
            </a:r>
            <a:r>
              <a:rPr lang="en-US" i="1" baseline="0" dirty="0" smtClean="0"/>
              <a:t>against</a:t>
            </a:r>
            <a:r>
              <a:rPr lang="en-US" baseline="0" dirty="0" smtClean="0"/>
              <a:t> </a:t>
            </a:r>
            <a:r>
              <a:rPr lang="en-US" b="1" baseline="0" dirty="0" smtClean="0"/>
              <a:t>number of words processed</a:t>
            </a:r>
            <a:endParaRPr lang="en-US" b="1"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061146902091784"/>
          <c:y val="0.153843725335438"/>
          <c:w val="0.922438956494075"/>
          <c:h val="0.664086409088367"/>
        </c:manualLayout>
      </c:layout>
      <c:barChart>
        <c:barDir val="col"/>
        <c:grouping val="clustered"/>
        <c:varyColors val="0"/>
        <c:ser>
          <c:idx val="0"/>
          <c:order val="0"/>
          <c:tx>
            <c:strRef>
              <c:f>Sheet1!$B$1</c:f>
              <c:strCache>
                <c:ptCount val="1"/>
                <c:pt idx="0">
                  <c:v>Existing Approach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1220.0</c:v>
                </c:pt>
                <c:pt idx="1">
                  <c:v>2600.0</c:v>
                </c:pt>
                <c:pt idx="2">
                  <c:v>3400.0</c:v>
                </c:pt>
                <c:pt idx="3">
                  <c:v>4455.0</c:v>
                </c:pt>
                <c:pt idx="4">
                  <c:v>5601.0</c:v>
                </c:pt>
                <c:pt idx="5">
                  <c:v>6700.0</c:v>
                </c:pt>
                <c:pt idx="6">
                  <c:v>7554.0</c:v>
                </c:pt>
                <c:pt idx="7">
                  <c:v>8900.0</c:v>
                </c:pt>
                <c:pt idx="8">
                  <c:v>9800.0</c:v>
                </c:pt>
              </c:numCache>
            </c:numRef>
          </c:cat>
          <c:val>
            <c:numRef>
              <c:f>Sheet1!$B$2:$B$10</c:f>
              <c:numCache>
                <c:formatCode>General</c:formatCode>
                <c:ptCount val="9"/>
                <c:pt idx="0">
                  <c:v>4323.0</c:v>
                </c:pt>
                <c:pt idx="1">
                  <c:v>6330.0</c:v>
                </c:pt>
                <c:pt idx="2">
                  <c:v>9803.0</c:v>
                </c:pt>
                <c:pt idx="3">
                  <c:v>12307.0</c:v>
                </c:pt>
                <c:pt idx="4">
                  <c:v>15001.0</c:v>
                </c:pt>
                <c:pt idx="5">
                  <c:v>17778.0</c:v>
                </c:pt>
                <c:pt idx="6">
                  <c:v>20396.0</c:v>
                </c:pt>
                <c:pt idx="7">
                  <c:v>23916.0</c:v>
                </c:pt>
                <c:pt idx="8">
                  <c:v>27402.0</c:v>
                </c:pt>
              </c:numCache>
            </c:numRef>
          </c:val>
        </c:ser>
        <c:ser>
          <c:idx val="1"/>
          <c:order val="1"/>
          <c:tx>
            <c:strRef>
              <c:f>Sheet1!$C$1</c:f>
              <c:strCache>
                <c:ptCount val="1"/>
                <c:pt idx="0">
                  <c:v>Randomization Approach</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1220.0</c:v>
                </c:pt>
                <c:pt idx="1">
                  <c:v>2600.0</c:v>
                </c:pt>
                <c:pt idx="2">
                  <c:v>3400.0</c:v>
                </c:pt>
                <c:pt idx="3">
                  <c:v>4455.0</c:v>
                </c:pt>
                <c:pt idx="4">
                  <c:v>5601.0</c:v>
                </c:pt>
                <c:pt idx="5">
                  <c:v>6700.0</c:v>
                </c:pt>
                <c:pt idx="6">
                  <c:v>7554.0</c:v>
                </c:pt>
                <c:pt idx="7">
                  <c:v>8900.0</c:v>
                </c:pt>
                <c:pt idx="8">
                  <c:v>9800.0</c:v>
                </c:pt>
              </c:numCache>
            </c:numRef>
          </c:cat>
          <c:val>
            <c:numRef>
              <c:f>Sheet1!$C$2:$C$10</c:f>
              <c:numCache>
                <c:formatCode>General</c:formatCode>
                <c:ptCount val="9"/>
                <c:pt idx="0">
                  <c:v>2900.0</c:v>
                </c:pt>
                <c:pt idx="1">
                  <c:v>5567.0</c:v>
                </c:pt>
                <c:pt idx="2">
                  <c:v>8750.0</c:v>
                </c:pt>
                <c:pt idx="3">
                  <c:v>10325.0</c:v>
                </c:pt>
                <c:pt idx="4">
                  <c:v>12981.0</c:v>
                </c:pt>
                <c:pt idx="5">
                  <c:v>15988.0</c:v>
                </c:pt>
                <c:pt idx="6">
                  <c:v>17897.0</c:v>
                </c:pt>
                <c:pt idx="7">
                  <c:v>19523.0</c:v>
                </c:pt>
                <c:pt idx="8">
                  <c:v>23691.0</c:v>
                </c:pt>
              </c:numCache>
            </c:numRef>
          </c:val>
        </c:ser>
        <c:dLbls>
          <c:dLblPos val="outEnd"/>
          <c:showLegendKey val="0"/>
          <c:showVal val="1"/>
          <c:showCatName val="0"/>
          <c:showSerName val="0"/>
          <c:showPercent val="0"/>
          <c:showBubbleSize val="0"/>
        </c:dLbls>
        <c:gapWidth val="219"/>
        <c:overlap val="-27"/>
        <c:axId val="354833840"/>
        <c:axId val="354662752"/>
      </c:barChart>
      <c:catAx>
        <c:axId val="354833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4662752"/>
        <c:crosses val="autoZero"/>
        <c:auto val="1"/>
        <c:lblAlgn val="ctr"/>
        <c:lblOffset val="100"/>
        <c:noMultiLvlLbl val="0"/>
      </c:catAx>
      <c:valAx>
        <c:axId val="354662752"/>
        <c:scaling>
          <c:orientation val="minMax"/>
        </c:scaling>
        <c:delete val="0"/>
        <c:axPos val="l"/>
        <c:majorGridlines>
          <c:spPr>
            <a:ln w="9525" cap="flat" cmpd="sng" algn="ctr">
              <a:solidFill>
                <a:schemeClr val="tx1">
                  <a:lumMod val="15000"/>
                  <a:lumOff val="85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48338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number of words mapped correctly </a:t>
            </a:r>
            <a:r>
              <a:rPr lang="en-US" i="1" dirty="0"/>
              <a:t>against</a:t>
            </a:r>
            <a:r>
              <a:rPr lang="en-US" dirty="0"/>
              <a:t> </a:t>
            </a:r>
            <a:r>
              <a:rPr lang="en-US" b="1" dirty="0"/>
              <a:t>total number of words processed</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Existing Approach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1220.0</c:v>
                </c:pt>
                <c:pt idx="1">
                  <c:v>2600.0</c:v>
                </c:pt>
                <c:pt idx="2">
                  <c:v>3400.0</c:v>
                </c:pt>
                <c:pt idx="3">
                  <c:v>4455.0</c:v>
                </c:pt>
                <c:pt idx="4">
                  <c:v>5601.0</c:v>
                </c:pt>
                <c:pt idx="5">
                  <c:v>6700.0</c:v>
                </c:pt>
                <c:pt idx="6">
                  <c:v>7554.0</c:v>
                </c:pt>
                <c:pt idx="7">
                  <c:v>8900.0</c:v>
                </c:pt>
                <c:pt idx="8">
                  <c:v>9800.0</c:v>
                </c:pt>
              </c:numCache>
            </c:numRef>
          </c:cat>
          <c:val>
            <c:numRef>
              <c:f>Sheet1!$B$2:$B$10</c:f>
              <c:numCache>
                <c:formatCode>General</c:formatCode>
                <c:ptCount val="9"/>
                <c:pt idx="0">
                  <c:v>982.0</c:v>
                </c:pt>
                <c:pt idx="1">
                  <c:v>1999.0</c:v>
                </c:pt>
                <c:pt idx="2">
                  <c:v>2819.0</c:v>
                </c:pt>
                <c:pt idx="3">
                  <c:v>3622.0</c:v>
                </c:pt>
                <c:pt idx="4">
                  <c:v>4021.0</c:v>
                </c:pt>
                <c:pt idx="5">
                  <c:v>5822.0</c:v>
                </c:pt>
                <c:pt idx="6">
                  <c:v>6527.0</c:v>
                </c:pt>
                <c:pt idx="7">
                  <c:v>7439.0</c:v>
                </c:pt>
                <c:pt idx="8">
                  <c:v>8459.0</c:v>
                </c:pt>
              </c:numCache>
            </c:numRef>
          </c:val>
        </c:ser>
        <c:ser>
          <c:idx val="1"/>
          <c:order val="1"/>
          <c:tx>
            <c:strRef>
              <c:f>Sheet1!$C$1</c:f>
              <c:strCache>
                <c:ptCount val="1"/>
                <c:pt idx="0">
                  <c:v>Randomization Approach</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1220.0</c:v>
                </c:pt>
                <c:pt idx="1">
                  <c:v>2600.0</c:v>
                </c:pt>
                <c:pt idx="2">
                  <c:v>3400.0</c:v>
                </c:pt>
                <c:pt idx="3">
                  <c:v>4455.0</c:v>
                </c:pt>
                <c:pt idx="4">
                  <c:v>5601.0</c:v>
                </c:pt>
                <c:pt idx="5">
                  <c:v>6700.0</c:v>
                </c:pt>
                <c:pt idx="6">
                  <c:v>7554.0</c:v>
                </c:pt>
                <c:pt idx="7">
                  <c:v>8900.0</c:v>
                </c:pt>
                <c:pt idx="8">
                  <c:v>9800.0</c:v>
                </c:pt>
              </c:numCache>
            </c:numRef>
          </c:cat>
          <c:val>
            <c:numRef>
              <c:f>Sheet1!$C$2:$C$10</c:f>
              <c:numCache>
                <c:formatCode>General</c:formatCode>
                <c:ptCount val="9"/>
                <c:pt idx="0">
                  <c:v>871.0</c:v>
                </c:pt>
                <c:pt idx="1">
                  <c:v>1010.0</c:v>
                </c:pt>
                <c:pt idx="2">
                  <c:v>2561.0</c:v>
                </c:pt>
                <c:pt idx="3">
                  <c:v>2890.0</c:v>
                </c:pt>
                <c:pt idx="4">
                  <c:v>3998.0</c:v>
                </c:pt>
                <c:pt idx="5">
                  <c:v>4999.0</c:v>
                </c:pt>
                <c:pt idx="6">
                  <c:v>5981.0</c:v>
                </c:pt>
                <c:pt idx="7">
                  <c:v>6700.0</c:v>
                </c:pt>
                <c:pt idx="8">
                  <c:v>7981.0</c:v>
                </c:pt>
              </c:numCache>
            </c:numRef>
          </c:val>
        </c:ser>
        <c:dLbls>
          <c:dLblPos val="outEnd"/>
          <c:showLegendKey val="0"/>
          <c:showVal val="1"/>
          <c:showCatName val="0"/>
          <c:showSerName val="0"/>
          <c:showPercent val="0"/>
          <c:showBubbleSize val="0"/>
        </c:dLbls>
        <c:gapWidth val="219"/>
        <c:overlap val="-27"/>
        <c:axId val="433905808"/>
        <c:axId val="433898176"/>
      </c:barChart>
      <c:catAx>
        <c:axId val="433905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3898176"/>
        <c:crosses val="autoZero"/>
        <c:auto val="1"/>
        <c:lblAlgn val="ctr"/>
        <c:lblOffset val="100"/>
        <c:noMultiLvlLbl val="0"/>
      </c:catAx>
      <c:valAx>
        <c:axId val="433898176"/>
        <c:scaling>
          <c:orientation val="minMax"/>
        </c:scaling>
        <c:delete val="0"/>
        <c:axPos val="l"/>
        <c:majorGridlines>
          <c:spPr>
            <a:ln w="9525" cap="flat" cmpd="sng" algn="ctr">
              <a:solidFill>
                <a:schemeClr val="tx1">
                  <a:lumMod val="15000"/>
                  <a:lumOff val="85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39058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FE606-9F9B-CB4D-BB34-134C54604C4C}" type="datetimeFigureOut">
              <a:rPr lang="en-US" smtClean="0"/>
              <a:t>12/7/16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B6372F-700D-6F49-9B5E-8222364529E5}" type="slidenum">
              <a:rPr lang="en-US" smtClean="0"/>
              <a:t>‹#›</a:t>
            </a:fld>
            <a:endParaRPr lang="en-US"/>
          </a:p>
        </p:txBody>
      </p:sp>
    </p:spTree>
    <p:extLst>
      <p:ext uri="{BB962C8B-B14F-4D97-AF65-F5344CB8AC3E}">
        <p14:creationId xmlns:p14="http://schemas.microsoft.com/office/powerpoint/2010/main" val="1617777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B6372F-700D-6F49-9B5E-8222364529E5}" type="slidenum">
              <a:rPr lang="en-US" smtClean="0"/>
              <a:t>1</a:t>
            </a:fld>
            <a:endParaRPr lang="en-US"/>
          </a:p>
        </p:txBody>
      </p:sp>
    </p:spTree>
    <p:extLst>
      <p:ext uri="{BB962C8B-B14F-4D97-AF65-F5344CB8AC3E}">
        <p14:creationId xmlns:p14="http://schemas.microsoft.com/office/powerpoint/2010/main" val="70287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12/7/16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12/7/16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12/7/16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12/7/16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9.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4" Type="http://schemas.openxmlformats.org/officeDocument/2006/relationships/slide" Target="slide9.xml"/><Relationship Id="rId5" Type="http://schemas.openxmlformats.org/officeDocument/2006/relationships/slide" Target="slide12.xml"/><Relationship Id="rId6" Type="http://schemas.openxmlformats.org/officeDocument/2006/relationships/slide" Target="slide15.xml"/><Relationship Id="rId7" Type="http://schemas.openxmlformats.org/officeDocument/2006/relationships/slide" Target="slide17.xml"/><Relationship Id="rId8" Type="http://schemas.openxmlformats.org/officeDocument/2006/relationships/slide" Target="slide19.xml"/><Relationship Id="rId9" Type="http://schemas.openxmlformats.org/officeDocument/2006/relationships/slide" Target="slide21.xml"/><Relationship Id="rId10" Type="http://schemas.openxmlformats.org/officeDocument/2006/relationships/slide" Target="slide22.xml"/><Relationship Id="rId1" Type="http://schemas.openxmlformats.org/officeDocument/2006/relationships/slideLayout" Target="../slideLayouts/slideLayout2.xml"/><Relationship Id="rId2"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 Randomized Approach To Extract New Words From Social Media</a:t>
            </a:r>
            <a:endParaRPr lang="en-US" dirty="0"/>
          </a:p>
        </p:txBody>
      </p:sp>
      <p:sp>
        <p:nvSpPr>
          <p:cNvPr id="3" name="Subtitle 2"/>
          <p:cNvSpPr>
            <a:spLocks noGrp="1"/>
          </p:cNvSpPr>
          <p:nvPr>
            <p:ph type="subTitle" idx="1"/>
          </p:nvPr>
        </p:nvSpPr>
        <p:spPr/>
        <p:txBody>
          <a:bodyPr/>
          <a:lstStyle/>
          <a:p>
            <a:r>
              <a:rPr lang="en-US" dirty="0" smtClean="0"/>
              <a:t>Ravee Khandagale </a:t>
            </a:r>
          </a:p>
          <a:p>
            <a:r>
              <a:rPr lang="en-US" dirty="0" smtClean="0"/>
              <a:t>Cs 255</a:t>
            </a:r>
          </a:p>
          <a:p>
            <a:endParaRPr lang="en-US" dirty="0"/>
          </a:p>
        </p:txBody>
      </p:sp>
    </p:spTree>
    <p:extLst>
      <p:ext uri="{BB962C8B-B14F-4D97-AF65-F5344CB8AC3E}">
        <p14:creationId xmlns:p14="http://schemas.microsoft.com/office/powerpoint/2010/main" val="2090898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Generate Network of Nodes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4401" y="1614054"/>
            <a:ext cx="6197599" cy="4648200"/>
          </a:xfrm>
        </p:spPr>
      </p:pic>
      <p:sp>
        <p:nvSpPr>
          <p:cNvPr id="6" name="TextBox 5"/>
          <p:cNvSpPr txBox="1"/>
          <p:nvPr/>
        </p:nvSpPr>
        <p:spPr>
          <a:xfrm>
            <a:off x="1097281" y="1925782"/>
            <a:ext cx="4897120" cy="4985980"/>
          </a:xfrm>
          <a:prstGeom prst="rect">
            <a:avLst/>
          </a:prstGeom>
          <a:noFill/>
        </p:spPr>
        <p:txBody>
          <a:bodyPr wrap="square" rtlCol="0">
            <a:spAutoFit/>
          </a:bodyPr>
          <a:lstStyle/>
          <a:p>
            <a:pPr marL="342900" indent="-342900">
              <a:buFont typeface="Arial" charset="0"/>
              <a:buChar char="•"/>
            </a:pPr>
            <a:r>
              <a:rPr lang="en-US" sz="2000" b="1" dirty="0" smtClean="0"/>
              <a:t>Nodes</a:t>
            </a:r>
            <a:r>
              <a:rPr lang="en-US" sz="2000" dirty="0" smtClean="0"/>
              <a:t>: All </a:t>
            </a:r>
            <a:r>
              <a:rPr lang="en-US" sz="2000" dirty="0"/>
              <a:t>the words identified as new and existing in a particular tweet</a:t>
            </a:r>
            <a:endParaRPr lang="en-US" sz="2000" dirty="0" smtClean="0"/>
          </a:p>
          <a:p>
            <a:r>
              <a:rPr lang="en-US" sz="2000" i="1" dirty="0" smtClean="0"/>
              <a:t>Woman</a:t>
            </a:r>
            <a:r>
              <a:rPr lang="en-US" sz="2000" dirty="0" smtClean="0"/>
              <a:t> belongs to dictionary </a:t>
            </a:r>
            <a:r>
              <a:rPr lang="en-US" sz="2000" i="1" dirty="0" smtClean="0"/>
              <a:t>Philanthropy</a:t>
            </a:r>
          </a:p>
          <a:p>
            <a:r>
              <a:rPr lang="en-US" sz="2000" i="1" dirty="0" smtClean="0"/>
              <a:t>Kill </a:t>
            </a:r>
            <a:r>
              <a:rPr lang="en-US" sz="2000" dirty="0" smtClean="0"/>
              <a:t>belongs </a:t>
            </a:r>
            <a:r>
              <a:rPr lang="en-US" sz="2000" dirty="0"/>
              <a:t>to dictionary </a:t>
            </a:r>
            <a:r>
              <a:rPr lang="en-US" sz="2000" i="1" dirty="0"/>
              <a:t>Bullying</a:t>
            </a:r>
          </a:p>
          <a:p>
            <a:r>
              <a:rPr lang="en-US" sz="2000" i="1" dirty="0" smtClean="0"/>
              <a:t>Man </a:t>
            </a:r>
            <a:r>
              <a:rPr lang="en-US" sz="2000" dirty="0" smtClean="0"/>
              <a:t>belongs </a:t>
            </a:r>
            <a:r>
              <a:rPr lang="en-US" sz="2000" dirty="0"/>
              <a:t>to dictionary </a:t>
            </a:r>
            <a:r>
              <a:rPr lang="en-US" sz="2000" i="1" dirty="0"/>
              <a:t>Philanthropy</a:t>
            </a:r>
          </a:p>
          <a:p>
            <a:r>
              <a:rPr lang="en-US" sz="2000" i="1" dirty="0" smtClean="0"/>
              <a:t>Alley </a:t>
            </a:r>
            <a:r>
              <a:rPr lang="en-US" sz="2000" dirty="0" smtClean="0"/>
              <a:t>does not belong </a:t>
            </a:r>
            <a:r>
              <a:rPr lang="en-US" sz="2000" dirty="0"/>
              <a:t>to </a:t>
            </a:r>
            <a:r>
              <a:rPr lang="en-US" sz="2000" dirty="0" smtClean="0"/>
              <a:t>any dictionary</a:t>
            </a:r>
          </a:p>
          <a:p>
            <a:endParaRPr lang="en-US" dirty="0" smtClean="0"/>
          </a:p>
          <a:p>
            <a:pPr marL="285750" indent="-285750">
              <a:buFont typeface="Arial" charset="0"/>
              <a:buChar char="•"/>
            </a:pPr>
            <a:r>
              <a:rPr lang="en-US" b="1" dirty="0" smtClean="0"/>
              <a:t>Edges</a:t>
            </a:r>
            <a:r>
              <a:rPr lang="en-US" dirty="0" smtClean="0"/>
              <a:t>: An </a:t>
            </a:r>
            <a:r>
              <a:rPr lang="en-US" dirty="0"/>
              <a:t>edge exists between the nodes if:</a:t>
            </a:r>
          </a:p>
          <a:p>
            <a:r>
              <a:rPr lang="en-US" i="1" dirty="0"/>
              <a:t>probability between two nodes is more than zero</a:t>
            </a:r>
            <a:r>
              <a:rPr lang="en-US" dirty="0"/>
              <a:t>.</a:t>
            </a:r>
          </a:p>
          <a:p>
            <a:r>
              <a:rPr lang="en-US" b="1" dirty="0" smtClean="0"/>
              <a:t>0.2 </a:t>
            </a:r>
            <a:r>
              <a:rPr lang="en-US" b="1" dirty="0"/>
              <a:t>is the Jaro Winkler distance between </a:t>
            </a:r>
            <a:r>
              <a:rPr lang="en-US" b="1" i="1" dirty="0"/>
              <a:t>woman</a:t>
            </a:r>
            <a:r>
              <a:rPr lang="en-US" b="1" dirty="0"/>
              <a:t> and </a:t>
            </a:r>
            <a:r>
              <a:rPr lang="en-US" b="1" i="1" dirty="0"/>
              <a:t>kill</a:t>
            </a:r>
            <a:r>
              <a:rPr lang="en-US" b="1" dirty="0"/>
              <a:t>. </a:t>
            </a:r>
            <a:r>
              <a:rPr lang="en-US" dirty="0"/>
              <a:t>The edge between </a:t>
            </a:r>
            <a:r>
              <a:rPr lang="en-US" i="1" dirty="0"/>
              <a:t>woman</a:t>
            </a:r>
            <a:r>
              <a:rPr lang="en-US" dirty="0"/>
              <a:t> and </a:t>
            </a:r>
            <a:r>
              <a:rPr lang="en-US" i="1" dirty="0"/>
              <a:t>kill</a:t>
            </a:r>
            <a:r>
              <a:rPr lang="en-US" dirty="0"/>
              <a:t> is weighted 0.2</a:t>
            </a:r>
            <a:r>
              <a:rPr lang="en-US" dirty="0" smtClean="0"/>
              <a:t>.</a:t>
            </a:r>
          </a:p>
          <a:p>
            <a:endParaRPr lang="en-US" dirty="0" smtClean="0"/>
          </a:p>
          <a:p>
            <a:r>
              <a:rPr lang="en-US" dirty="0"/>
              <a:t>Accordingly form a network of nodes to form a</a:t>
            </a:r>
          </a:p>
          <a:p>
            <a:r>
              <a:rPr lang="en-US" dirty="0"/>
              <a:t>Weighted graph</a:t>
            </a:r>
          </a:p>
          <a:p>
            <a:endParaRPr lang="en-US" dirty="0"/>
          </a:p>
          <a:p>
            <a:endParaRPr lang="en-US" dirty="0" smtClean="0"/>
          </a:p>
        </p:txBody>
      </p:sp>
    </p:spTree>
    <p:extLst>
      <p:ext uri="{BB962C8B-B14F-4D97-AF65-F5344CB8AC3E}">
        <p14:creationId xmlns:p14="http://schemas.microsoft.com/office/powerpoint/2010/main" val="610794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a:t>
            </a:r>
            <a:r>
              <a:rPr lang="en-US" dirty="0" smtClean="0"/>
              <a:t>the</a:t>
            </a:r>
            <a:r>
              <a:rPr lang="en-US" dirty="0" smtClean="0"/>
              <a:t> </a:t>
            </a:r>
            <a:r>
              <a:rPr lang="en-US" dirty="0" smtClean="0"/>
              <a:t>D</a:t>
            </a:r>
            <a:r>
              <a:rPr lang="en-US" dirty="0" smtClean="0"/>
              <a:t>ictionary</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smtClean="0"/>
              <a:t>For any node containing a </a:t>
            </a:r>
            <a:r>
              <a:rPr lang="en-US" sz="2400" i="1" dirty="0" smtClean="0"/>
              <a:t>new word</a:t>
            </a:r>
            <a:r>
              <a:rPr lang="en-US" sz="2400" dirty="0" smtClean="0"/>
              <a:t>, select the </a:t>
            </a:r>
            <a:r>
              <a:rPr lang="en-US" sz="2400" b="1" i="1" dirty="0" smtClean="0"/>
              <a:t>best neighboring node </a:t>
            </a:r>
            <a:r>
              <a:rPr lang="en-US" sz="2400" dirty="0" smtClean="0"/>
              <a:t>such that:</a:t>
            </a:r>
          </a:p>
          <a:p>
            <a:pPr lvl="1">
              <a:buFont typeface="Arial" charset="0"/>
              <a:buChar char="•"/>
            </a:pPr>
            <a:r>
              <a:rPr lang="en-US" sz="2200" dirty="0" smtClean="0"/>
              <a:t>The probability between the new node and the neighboring node is greater than 0.5 and </a:t>
            </a:r>
            <a:endParaRPr lang="en-US" sz="2200" dirty="0" smtClean="0"/>
          </a:p>
          <a:p>
            <a:pPr lvl="1">
              <a:buFont typeface="Arial" charset="0"/>
              <a:buChar char="•"/>
            </a:pPr>
            <a:r>
              <a:rPr lang="en-US" sz="2200" dirty="0"/>
              <a:t>The probability between the new node and the neighboring node is greater than </a:t>
            </a:r>
            <a:r>
              <a:rPr lang="en-US" sz="2200" dirty="0" smtClean="0"/>
              <a:t>the probability between the new node and any other neighboring node</a:t>
            </a:r>
            <a:endParaRPr lang="en-US" sz="2200" dirty="0"/>
          </a:p>
          <a:p>
            <a:pPr marL="457200" indent="-457200">
              <a:buFont typeface="+mj-lt"/>
              <a:buAutoNum type="arabicPeriod" startAt="2"/>
            </a:pPr>
            <a:r>
              <a:rPr lang="en-US" sz="2400" b="1" dirty="0" smtClean="0"/>
              <a:t>Update Dictionary: </a:t>
            </a:r>
            <a:r>
              <a:rPr lang="en-US" sz="2400" dirty="0" smtClean="0"/>
              <a:t>Add </a:t>
            </a:r>
            <a:r>
              <a:rPr lang="en-US" sz="2400" dirty="0" smtClean="0"/>
              <a:t>the word to the dictionary to which the existing word belongs.</a:t>
            </a:r>
          </a:p>
          <a:p>
            <a:endParaRPr lang="en-US" sz="2400" dirty="0" smtClean="0"/>
          </a:p>
        </p:txBody>
      </p:sp>
    </p:spTree>
    <p:extLst>
      <p:ext uri="{BB962C8B-B14F-4D97-AF65-F5344CB8AC3E}">
        <p14:creationId xmlns:p14="http://schemas.microsoft.com/office/powerpoint/2010/main" val="728543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 used </a:t>
            </a:r>
            <a:r>
              <a:rPr lang="en-US" dirty="0" smtClean="0"/>
              <a:t>Randomization</a:t>
            </a:r>
            <a:endParaRPr lang="en-US" dirty="0"/>
          </a:p>
        </p:txBody>
      </p:sp>
      <p:sp>
        <p:nvSpPr>
          <p:cNvPr id="3" name="Content Placeholder 2"/>
          <p:cNvSpPr>
            <a:spLocks noGrp="1"/>
          </p:cNvSpPr>
          <p:nvPr>
            <p:ph idx="1"/>
          </p:nvPr>
        </p:nvSpPr>
        <p:spPr>
          <a:xfrm>
            <a:off x="1097280" y="1845734"/>
            <a:ext cx="5472853" cy="4250266"/>
          </a:xfrm>
        </p:spPr>
        <p:txBody>
          <a:bodyPr>
            <a:normAutofit lnSpcReduction="10000"/>
          </a:bodyPr>
          <a:lstStyle/>
          <a:p>
            <a:pPr>
              <a:buFont typeface="Arial" charset="0"/>
              <a:buChar char="•"/>
            </a:pPr>
            <a:r>
              <a:rPr lang="en-US" sz="2400" dirty="0" smtClean="0">
                <a:hlinkClick r:id="rId2" action="ppaction://hlinksldjump" tooltip="Remember &quot;hold on to this thought?&quot;"/>
              </a:rPr>
              <a:t>Remember "hold on to this thought?"…</a:t>
            </a:r>
            <a:endParaRPr lang="en-US" sz="2400" dirty="0" smtClean="0"/>
          </a:p>
          <a:p>
            <a:pPr>
              <a:buFont typeface="Arial" charset="0"/>
              <a:buChar char="•"/>
            </a:pPr>
            <a:r>
              <a:rPr lang="en-US" sz="2400" dirty="0" smtClean="0"/>
              <a:t>Existing solution compares </a:t>
            </a:r>
            <a:r>
              <a:rPr lang="en-US" sz="2400" dirty="0"/>
              <a:t>each word with </a:t>
            </a:r>
            <a:r>
              <a:rPr lang="en-US" sz="2400" b="1" dirty="0"/>
              <a:t>each word in all the dictionaries </a:t>
            </a:r>
            <a:r>
              <a:rPr lang="en-US" sz="2400" dirty="0"/>
              <a:t>and assign it to the dictionary if the Jaro Winkler distance for it is greater than the defined threshold. </a:t>
            </a:r>
          </a:p>
          <a:p>
            <a:pPr>
              <a:buFont typeface="Arial" charset="0"/>
              <a:buChar char="•"/>
            </a:pPr>
            <a:r>
              <a:rPr lang="en-US" sz="2400" dirty="0" smtClean="0"/>
              <a:t>This requires a </a:t>
            </a:r>
            <a:r>
              <a:rPr lang="en-US" sz="2400" b="1" dirty="0" smtClean="0"/>
              <a:t>linear search </a:t>
            </a:r>
            <a:r>
              <a:rPr lang="en-US" sz="2400" dirty="0" smtClean="0"/>
              <a:t>and compare</a:t>
            </a:r>
          </a:p>
          <a:p>
            <a:pPr>
              <a:buFont typeface="Arial" charset="0"/>
              <a:buChar char="•"/>
            </a:pPr>
            <a:r>
              <a:rPr lang="en-US" sz="2400" dirty="0" smtClean="0"/>
              <a:t>For the number of words in dictionaries summing to </a:t>
            </a:r>
            <a:r>
              <a:rPr lang="en-US" sz="2400" i="1" dirty="0" smtClean="0"/>
              <a:t>10 million</a:t>
            </a:r>
            <a:r>
              <a:rPr lang="en-US" sz="2400" dirty="0" smtClean="0"/>
              <a:t>, it would require to compare </a:t>
            </a:r>
            <a:r>
              <a:rPr lang="en-US" sz="2400" i="1" dirty="0" smtClean="0"/>
              <a:t>10 million words.</a:t>
            </a:r>
          </a:p>
          <a:p>
            <a:pPr>
              <a:buFont typeface="Arial" charset="0"/>
              <a:buChar char="•"/>
            </a:pPr>
            <a:r>
              <a:rPr lang="en-US" sz="2400" b="1" dirty="0" smtClean="0"/>
              <a:t>Is there a way to improve this?</a:t>
            </a:r>
          </a:p>
          <a:p>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3146" y="2125132"/>
            <a:ext cx="4843399" cy="3683001"/>
          </a:xfrm>
          <a:prstGeom prst="rect">
            <a:avLst/>
          </a:prstGeom>
        </p:spPr>
      </p:pic>
    </p:spTree>
    <p:extLst>
      <p:ext uri="{BB962C8B-B14F-4D97-AF65-F5344CB8AC3E}">
        <p14:creationId xmlns:p14="http://schemas.microsoft.com/office/powerpoint/2010/main" val="1964130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Randomization Algorithm: On-line </a:t>
            </a:r>
            <a:r>
              <a:rPr lang="en-US" dirty="0" smtClean="0"/>
              <a:t>Hiring Problem </a:t>
            </a:r>
            <a:r>
              <a:rPr lang="en-US" dirty="0" smtClean="0"/>
              <a:t>Inspired Approach</a:t>
            </a:r>
            <a:endParaRPr lang="en-US" dirty="0"/>
          </a:p>
        </p:txBody>
      </p:sp>
      <p:sp>
        <p:nvSpPr>
          <p:cNvPr id="3" name="Content Placeholder 2"/>
          <p:cNvSpPr>
            <a:spLocks noGrp="1"/>
          </p:cNvSpPr>
          <p:nvPr>
            <p:ph idx="1"/>
          </p:nvPr>
        </p:nvSpPr>
        <p:spPr/>
        <p:txBody>
          <a:bodyPr>
            <a:noAutofit/>
          </a:bodyPr>
          <a:lstStyle/>
          <a:p>
            <a:r>
              <a:rPr lang="en-US" sz="2400" dirty="0" smtClean="0"/>
              <a:t>1. For four dictionaries containing 500 words in total, we choose 500/3 number of words randomly from the four dictionaries. Let’s call this as </a:t>
            </a:r>
            <a:r>
              <a:rPr lang="en-US" sz="2400" b="1" dirty="0" smtClean="0"/>
              <a:t>SampleList </a:t>
            </a:r>
          </a:p>
          <a:p>
            <a:r>
              <a:rPr lang="en-US" sz="2400" dirty="0" smtClean="0"/>
              <a:t>2. Set WordWithBestDistance= null </a:t>
            </a:r>
          </a:p>
          <a:p>
            <a:r>
              <a:rPr lang="en-US" sz="2400" dirty="0"/>
              <a:t>3</a:t>
            </a:r>
            <a:r>
              <a:rPr lang="en-US" sz="2400" dirty="0" smtClean="0"/>
              <a:t>. For an incoming streaming word W, calculate JaroWinkler(W, SampleList[</a:t>
            </a:r>
            <a:r>
              <a:rPr lang="en-US" sz="2400" dirty="0" err="1" smtClean="0"/>
              <a:t>i</a:t>
            </a:r>
            <a:r>
              <a:rPr lang="en-US" sz="2400" dirty="0" smtClean="0"/>
              <a:t>]) where </a:t>
            </a:r>
            <a:r>
              <a:rPr lang="en-US" sz="2400" dirty="0"/>
              <a:t>SampleList[</a:t>
            </a:r>
            <a:r>
              <a:rPr lang="en-US" sz="2400" dirty="0" err="1"/>
              <a:t>i</a:t>
            </a:r>
            <a:r>
              <a:rPr lang="en-US" sz="2400" dirty="0" smtClean="0"/>
              <a:t>] is a word from the SampleList created in step 1.</a:t>
            </a:r>
          </a:p>
          <a:p>
            <a:r>
              <a:rPr lang="en-US" sz="2400" dirty="0" smtClean="0"/>
              <a:t>3. if </a:t>
            </a:r>
            <a:r>
              <a:rPr lang="en-US" sz="2400" dirty="0"/>
              <a:t>JaroWinkler(W, SampleList[</a:t>
            </a:r>
            <a:r>
              <a:rPr lang="en-US" sz="2400" dirty="0" err="1"/>
              <a:t>i</a:t>
            </a:r>
            <a:r>
              <a:rPr lang="en-US" sz="2400" dirty="0" smtClean="0"/>
              <a:t>])&gt;</a:t>
            </a:r>
            <a:r>
              <a:rPr lang="en-US" sz="2400" dirty="0"/>
              <a:t> </a:t>
            </a:r>
            <a:r>
              <a:rPr lang="en-US" sz="2400" dirty="0" smtClean="0"/>
              <a:t>JaroWinkler(WordWithBestDistance, W)</a:t>
            </a:r>
          </a:p>
          <a:p>
            <a:r>
              <a:rPr lang="en-US" sz="2400" dirty="0" smtClean="0"/>
              <a:t>Assign WordWithBestDistance=</a:t>
            </a:r>
            <a:r>
              <a:rPr lang="en-US" sz="2400" dirty="0"/>
              <a:t>SampleList[</a:t>
            </a:r>
            <a:r>
              <a:rPr lang="en-US" sz="2400" dirty="0" err="1"/>
              <a:t>i</a:t>
            </a:r>
            <a:r>
              <a:rPr lang="en-US" sz="2400" dirty="0" smtClean="0"/>
              <a:t>]</a:t>
            </a:r>
          </a:p>
          <a:p>
            <a:r>
              <a:rPr lang="en-US" sz="2400" dirty="0" smtClean="0"/>
              <a:t>4. set </a:t>
            </a:r>
            <a:r>
              <a:rPr lang="en-US" sz="2400" dirty="0"/>
              <a:t>T</a:t>
            </a:r>
            <a:r>
              <a:rPr lang="en-US" sz="2400" dirty="0" smtClean="0"/>
              <a:t>hresholdDistance=</a:t>
            </a:r>
            <a:r>
              <a:rPr lang="en-US" sz="2400" dirty="0"/>
              <a:t> </a:t>
            </a:r>
            <a:r>
              <a:rPr lang="en-US" sz="2400" dirty="0" smtClean="0"/>
              <a:t>WordWithBestDistance.distance</a:t>
            </a:r>
          </a:p>
          <a:p>
            <a:r>
              <a:rPr lang="en-US" sz="2400" dirty="0" smtClean="0"/>
              <a:t>5. Now remove words from SampleList from all the dictionaries</a:t>
            </a:r>
          </a:p>
          <a:p>
            <a:endParaRPr lang="en-US" sz="2400" dirty="0"/>
          </a:p>
        </p:txBody>
      </p:sp>
    </p:spTree>
    <p:extLst>
      <p:ext uri="{BB962C8B-B14F-4D97-AF65-F5344CB8AC3E}">
        <p14:creationId xmlns:p14="http://schemas.microsoft.com/office/powerpoint/2010/main" val="1171400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Randomization Algorithm: </a:t>
            </a:r>
            <a:r>
              <a:rPr lang="en-US" dirty="0"/>
              <a:t>On-line Hiring Problem </a:t>
            </a:r>
            <a:r>
              <a:rPr lang="en-US" dirty="0" smtClean="0"/>
              <a:t>Inspired Approach</a:t>
            </a:r>
            <a:endParaRPr lang="en-US" dirty="0"/>
          </a:p>
        </p:txBody>
      </p:sp>
      <p:sp>
        <p:nvSpPr>
          <p:cNvPr id="3" name="Content Placeholder 2"/>
          <p:cNvSpPr>
            <a:spLocks noGrp="1"/>
          </p:cNvSpPr>
          <p:nvPr>
            <p:ph idx="1"/>
          </p:nvPr>
        </p:nvSpPr>
        <p:spPr>
          <a:xfrm>
            <a:off x="1097280" y="1845734"/>
            <a:ext cx="4050453" cy="4023360"/>
          </a:xfrm>
        </p:spPr>
        <p:txBody>
          <a:bodyPr/>
          <a:lstStyle/>
          <a:p>
            <a:r>
              <a:rPr lang="en-US" dirty="0" smtClean="0"/>
              <a:t>6. UpdatedList -obtained after removing SampleList words from the dictionaries</a:t>
            </a:r>
          </a:p>
          <a:p>
            <a:r>
              <a:rPr lang="en-US" dirty="0"/>
              <a:t>7</a:t>
            </a:r>
            <a:r>
              <a:rPr lang="en-US" dirty="0" smtClean="0"/>
              <a:t>. Compare JaroWinkler(</a:t>
            </a:r>
            <a:r>
              <a:rPr lang="en-US" dirty="0" err="1" smtClean="0"/>
              <a:t>UpdatedList</a:t>
            </a:r>
            <a:r>
              <a:rPr lang="en-US" dirty="0" smtClean="0"/>
              <a:t>[</a:t>
            </a:r>
            <a:r>
              <a:rPr lang="en-US" dirty="0" err="1" smtClean="0"/>
              <a:t>i</a:t>
            </a:r>
            <a:r>
              <a:rPr lang="en-US" dirty="0" smtClean="0"/>
              <a:t>], W) to ThresholdDistance</a:t>
            </a:r>
          </a:p>
          <a:p>
            <a:r>
              <a:rPr lang="en-US" dirty="0" smtClean="0"/>
              <a:t>8. Stop if </a:t>
            </a:r>
            <a:r>
              <a:rPr lang="en-US" dirty="0"/>
              <a:t>JaroWinkler(</a:t>
            </a:r>
            <a:r>
              <a:rPr lang="en-US" dirty="0" err="1"/>
              <a:t>UpdatedList</a:t>
            </a:r>
            <a:r>
              <a:rPr lang="en-US" dirty="0"/>
              <a:t>[</a:t>
            </a:r>
            <a:r>
              <a:rPr lang="en-US" dirty="0" err="1"/>
              <a:t>i</a:t>
            </a:r>
            <a:r>
              <a:rPr lang="en-US" dirty="0"/>
              <a:t>], W) </a:t>
            </a:r>
            <a:r>
              <a:rPr lang="en-US" dirty="0" smtClean="0"/>
              <a:t>&gt;ThresholdDistance</a:t>
            </a:r>
          </a:p>
          <a:p>
            <a:r>
              <a:rPr lang="en-US" dirty="0"/>
              <a:t>9</a:t>
            </a:r>
            <a:r>
              <a:rPr lang="en-US" dirty="0" smtClean="0"/>
              <a:t>. Identify the word as existing or new and assign Jaro Winkler distance and proceed</a:t>
            </a:r>
          </a:p>
          <a:p>
            <a:endParaRPr lang="en-US" dirty="0" smtClean="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7466" y="1575013"/>
            <a:ext cx="6013790" cy="4294081"/>
          </a:xfrm>
          <a:prstGeom prst="rect">
            <a:avLst/>
          </a:prstGeom>
        </p:spPr>
      </p:pic>
    </p:spTree>
    <p:extLst>
      <p:ext uri="{BB962C8B-B14F-4D97-AF65-F5344CB8AC3E}">
        <p14:creationId xmlns:p14="http://schemas.microsoft.com/office/powerpoint/2010/main" val="18011770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Program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476732"/>
            <a:ext cx="10058717" cy="2800146"/>
          </a:xfrm>
        </p:spPr>
      </p:pic>
      <p:sp>
        <p:nvSpPr>
          <p:cNvPr id="6" name="TextBox 5"/>
          <p:cNvSpPr txBox="1"/>
          <p:nvPr/>
        </p:nvSpPr>
        <p:spPr>
          <a:xfrm>
            <a:off x="1096964" y="2015067"/>
            <a:ext cx="10058716" cy="461665"/>
          </a:xfrm>
          <a:prstGeom prst="rect">
            <a:avLst/>
          </a:prstGeom>
          <a:noFill/>
        </p:spPr>
        <p:txBody>
          <a:bodyPr wrap="square" rtlCol="0">
            <a:spAutoFit/>
          </a:bodyPr>
          <a:lstStyle/>
          <a:p>
            <a:r>
              <a:rPr lang="en-US" sz="2400" dirty="0" smtClean="0"/>
              <a:t>This output is for the tweet words: cheater, fuck, friends, feelings</a:t>
            </a:r>
            <a:endParaRPr lang="en-US" sz="2400" dirty="0"/>
          </a:p>
        </p:txBody>
      </p:sp>
      <p:pic>
        <p:nvPicPr>
          <p:cNvPr id="7"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963" y="5490893"/>
            <a:ext cx="3610504" cy="52405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0" y="5490892"/>
            <a:ext cx="3535680" cy="524051"/>
          </a:xfrm>
          <a:prstGeom prst="rect">
            <a:avLst/>
          </a:prstGeom>
        </p:spPr>
      </p:pic>
    </p:spTree>
    <p:extLst>
      <p:ext uri="{BB962C8B-B14F-4D97-AF65-F5344CB8AC3E}">
        <p14:creationId xmlns:p14="http://schemas.microsoft.com/office/powerpoint/2010/main" val="1063371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a:xfrm>
            <a:off x="1097280" y="1845734"/>
            <a:ext cx="4676987" cy="3996266"/>
          </a:xfrm>
          <a:solidFill>
            <a:schemeClr val="accent1">
              <a:lumMod val="20000"/>
              <a:lumOff val="80000"/>
            </a:schemeClr>
          </a:solidFill>
        </p:spPr>
        <p:txBody>
          <a:bodyPr>
            <a:normAutofit/>
          </a:bodyPr>
          <a:lstStyle/>
          <a:p>
            <a:r>
              <a:rPr lang="en-US" sz="1800" b="1" dirty="0" smtClean="0"/>
              <a:t>Existing Solution:</a:t>
            </a:r>
          </a:p>
          <a:p>
            <a:r>
              <a:rPr lang="en-US" dirty="0" smtClean="0"/>
              <a:t>For each incoming streaming word,</a:t>
            </a:r>
          </a:p>
          <a:p>
            <a:r>
              <a:rPr lang="en-US" dirty="0" smtClean="0"/>
              <a:t>Compare to all words in the dictionaries ,</a:t>
            </a:r>
          </a:p>
          <a:p>
            <a:r>
              <a:rPr lang="en-US" dirty="0" smtClean="0"/>
              <a:t>For n words in dictionary,</a:t>
            </a:r>
            <a:r>
              <a:rPr lang="en-US" dirty="0"/>
              <a:t> </a:t>
            </a:r>
            <a:r>
              <a:rPr lang="en-US" dirty="0" smtClean="0"/>
              <a:t>Compare n times each word</a:t>
            </a:r>
          </a:p>
          <a:p>
            <a:r>
              <a:rPr lang="en-US" dirty="0" smtClean="0"/>
              <a:t>Therefore, for m words, there will be </a:t>
            </a:r>
            <a:r>
              <a:rPr lang="en-US" b="1" dirty="0" smtClean="0"/>
              <a:t>m *n comparisons</a:t>
            </a:r>
          </a:p>
          <a:p>
            <a:endParaRPr lang="en-US" sz="2400" dirty="0" smtClean="0"/>
          </a:p>
        </p:txBody>
      </p:sp>
      <p:sp>
        <p:nvSpPr>
          <p:cNvPr id="4" name="TextBox 3"/>
          <p:cNvSpPr txBox="1"/>
          <p:nvPr/>
        </p:nvSpPr>
        <p:spPr>
          <a:xfrm>
            <a:off x="3302000" y="1388533"/>
            <a:ext cx="184731" cy="369332"/>
          </a:xfrm>
          <a:prstGeom prst="rect">
            <a:avLst/>
          </a:prstGeom>
          <a:noFill/>
        </p:spPr>
        <p:txBody>
          <a:bodyPr wrap="none" rtlCol="0">
            <a:spAutoFit/>
          </a:bodyPr>
          <a:lstStyle/>
          <a:p>
            <a:endParaRPr lang="en-US" dirty="0"/>
          </a:p>
        </p:txBody>
      </p:sp>
      <p:sp>
        <p:nvSpPr>
          <p:cNvPr id="5" name="Rectangle 4"/>
          <p:cNvSpPr/>
          <p:nvPr/>
        </p:nvSpPr>
        <p:spPr>
          <a:xfrm>
            <a:off x="6282266" y="1845734"/>
            <a:ext cx="4995333" cy="3970318"/>
          </a:xfrm>
          <a:prstGeom prst="rect">
            <a:avLst/>
          </a:prstGeom>
          <a:solidFill>
            <a:schemeClr val="accent1">
              <a:lumMod val="20000"/>
              <a:lumOff val="80000"/>
            </a:schemeClr>
          </a:solidFill>
        </p:spPr>
        <p:txBody>
          <a:bodyPr wrap="square">
            <a:spAutoFit/>
          </a:bodyPr>
          <a:lstStyle/>
          <a:p>
            <a:r>
              <a:rPr lang="en-US" b="1" dirty="0"/>
              <a:t>My Solution: Online-hiring inspired approach</a:t>
            </a:r>
          </a:p>
          <a:p>
            <a:r>
              <a:rPr lang="en-US" sz="2000" dirty="0"/>
              <a:t>For each incoming streaming </a:t>
            </a:r>
            <a:r>
              <a:rPr lang="en-US" sz="2000" dirty="0" smtClean="0"/>
              <a:t>word:</a:t>
            </a:r>
            <a:endParaRPr lang="en-US" sz="2000" dirty="0"/>
          </a:p>
          <a:p>
            <a:r>
              <a:rPr lang="en-US" sz="2000" dirty="0"/>
              <a:t>For n words in dictionary, Compare at least (n/3 times + 1) each word</a:t>
            </a:r>
          </a:p>
          <a:p>
            <a:r>
              <a:rPr lang="en-US" sz="2000" dirty="0"/>
              <a:t>How</a:t>
            </a:r>
            <a:r>
              <a:rPr lang="en-US" sz="2000" dirty="0" smtClean="0"/>
              <a:t>?</a:t>
            </a:r>
            <a:endParaRPr lang="en-US" sz="2000" dirty="0"/>
          </a:p>
          <a:p>
            <a:r>
              <a:rPr lang="en-US" sz="2000" dirty="0"/>
              <a:t>K=n/3 times for calculating threshold</a:t>
            </a:r>
          </a:p>
          <a:p>
            <a:r>
              <a:rPr lang="en-US" sz="2000" dirty="0"/>
              <a:t>Best case: k+1</a:t>
            </a:r>
            <a:r>
              <a:rPr lang="en-US" sz="2000" baseline="30000" dirty="0"/>
              <a:t>st</a:t>
            </a:r>
            <a:r>
              <a:rPr lang="en-US" sz="2000" dirty="0"/>
              <a:t> word will be returned for Jaro </a:t>
            </a:r>
            <a:r>
              <a:rPr lang="en-US" sz="2000" dirty="0" err="1"/>
              <a:t>winkler</a:t>
            </a:r>
            <a:r>
              <a:rPr lang="en-US" sz="2000" dirty="0"/>
              <a:t> distance greater than the threshold</a:t>
            </a:r>
          </a:p>
          <a:p>
            <a:r>
              <a:rPr lang="en-US" sz="2000" dirty="0" smtClean="0"/>
              <a:t>For m </a:t>
            </a:r>
            <a:r>
              <a:rPr lang="en-US" sz="2000" dirty="0"/>
              <a:t>words, there will </a:t>
            </a:r>
            <a:r>
              <a:rPr lang="en-US" sz="2000" dirty="0" smtClean="0"/>
              <a:t>be m </a:t>
            </a:r>
            <a:r>
              <a:rPr lang="en-US" sz="2000" dirty="0"/>
              <a:t>*(k+1)= </a:t>
            </a:r>
            <a:r>
              <a:rPr lang="en-US" sz="2000" b="1" dirty="0"/>
              <a:t>m*(n/3+1) comparisons</a:t>
            </a:r>
            <a:r>
              <a:rPr lang="en-US" sz="2000" dirty="0"/>
              <a:t> for best case</a:t>
            </a:r>
          </a:p>
          <a:p>
            <a:endParaRPr lang="en-US" dirty="0"/>
          </a:p>
          <a:p>
            <a:r>
              <a:rPr lang="en-US" dirty="0"/>
              <a:t> </a:t>
            </a:r>
          </a:p>
          <a:p>
            <a:endParaRPr lang="en-US" dirty="0"/>
          </a:p>
        </p:txBody>
      </p:sp>
    </p:spTree>
    <p:extLst>
      <p:ext uri="{BB962C8B-B14F-4D97-AF65-F5344CB8AC3E}">
        <p14:creationId xmlns:p14="http://schemas.microsoft.com/office/powerpoint/2010/main" val="655743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Time Reduction</a:t>
            </a:r>
            <a:endParaRPr lang="en-US" dirty="0"/>
          </a:p>
        </p:txBody>
      </p:sp>
      <p:sp>
        <p:nvSpPr>
          <p:cNvPr id="3" name="Content Placeholder 2"/>
          <p:cNvSpPr>
            <a:spLocks noGrp="1"/>
          </p:cNvSpPr>
          <p:nvPr>
            <p:ph idx="1"/>
          </p:nvPr>
        </p:nvSpPr>
        <p:spPr>
          <a:xfrm>
            <a:off x="6383867" y="1981199"/>
            <a:ext cx="4771813" cy="4062651"/>
          </a:xfrm>
          <a:solidFill>
            <a:schemeClr val="accent1">
              <a:lumMod val="20000"/>
              <a:lumOff val="80000"/>
            </a:schemeClr>
          </a:solidFill>
        </p:spPr>
        <p:txBody>
          <a:bodyPr>
            <a:noAutofit/>
          </a:bodyPr>
          <a:lstStyle/>
          <a:p>
            <a:r>
              <a:rPr lang="en-US" sz="2200" dirty="0" smtClean="0"/>
              <a:t>For </a:t>
            </a:r>
            <a:r>
              <a:rPr lang="en-US" sz="2200" dirty="0" smtClean="0"/>
              <a:t>the </a:t>
            </a:r>
            <a:r>
              <a:rPr lang="en-US" sz="2200" b="1" dirty="0" smtClean="0"/>
              <a:t>modified randomized </a:t>
            </a:r>
            <a:r>
              <a:rPr lang="en-US" sz="2200" b="1" dirty="0" smtClean="0"/>
              <a:t>approach</a:t>
            </a:r>
            <a:r>
              <a:rPr lang="en-US" sz="2200" dirty="0"/>
              <a:t>, and incoming words m=50,230</a:t>
            </a:r>
            <a:r>
              <a:rPr lang="en-US" sz="2200" dirty="0" smtClean="0"/>
              <a:t>, for 4990 words in dictionaries</a:t>
            </a:r>
            <a:endParaRPr lang="en-US" sz="2200" dirty="0" smtClean="0"/>
          </a:p>
          <a:p>
            <a:pPr>
              <a:spcBef>
                <a:spcPts val="600"/>
              </a:spcBef>
            </a:pPr>
            <a:r>
              <a:rPr lang="en-US" sz="2200" dirty="0" smtClean="0"/>
              <a:t>Minimum comparisons:</a:t>
            </a:r>
            <a:r>
              <a:rPr lang="en-US" sz="2200" dirty="0" smtClean="0"/>
              <a:t>(4990/3</a:t>
            </a:r>
            <a:r>
              <a:rPr lang="en-US" sz="2200" dirty="0" smtClean="0"/>
              <a:t>)~</a:t>
            </a:r>
            <a:r>
              <a:rPr lang="en-US" sz="2200" dirty="0" smtClean="0"/>
              <a:t>1663-, 50,230*1663=</a:t>
            </a:r>
            <a:r>
              <a:rPr lang="en-US" sz="2200" b="1" dirty="0" smtClean="0"/>
              <a:t>83,532,490 </a:t>
            </a:r>
            <a:r>
              <a:rPr lang="en-US" sz="2200" b="1" dirty="0" smtClean="0"/>
              <a:t>+ </a:t>
            </a:r>
            <a:r>
              <a:rPr lang="en-US" sz="2200" b="1" dirty="0" err="1" smtClean="0"/>
              <a:t>i</a:t>
            </a:r>
            <a:r>
              <a:rPr lang="en-US" sz="2200" b="1" dirty="0" smtClean="0"/>
              <a:t> number of comparisons </a:t>
            </a:r>
            <a:r>
              <a:rPr lang="en-US" sz="2200" dirty="0" smtClean="0"/>
              <a:t>at </a:t>
            </a:r>
            <a:r>
              <a:rPr lang="en-US" sz="2200" dirty="0" smtClean="0"/>
              <a:t>most</a:t>
            </a:r>
          </a:p>
          <a:p>
            <a:pPr>
              <a:spcBef>
                <a:spcPts val="600"/>
              </a:spcBef>
            </a:pPr>
            <a:r>
              <a:rPr lang="en-US" sz="2200" dirty="0" smtClean="0"/>
              <a:t>Now</a:t>
            </a:r>
            <a:r>
              <a:rPr lang="en-US" sz="2200" dirty="0" smtClean="0"/>
              <a:t>, </a:t>
            </a:r>
            <a:r>
              <a:rPr lang="en-US" sz="2200" b="1" dirty="0" smtClean="0"/>
              <a:t>1&lt;</a:t>
            </a:r>
            <a:r>
              <a:rPr lang="en-US" sz="2200" b="1" dirty="0" err="1" smtClean="0"/>
              <a:t>i</a:t>
            </a:r>
            <a:r>
              <a:rPr lang="en-US" sz="2200" b="1" dirty="0" smtClean="0"/>
              <a:t>&lt;n-k</a:t>
            </a:r>
            <a:r>
              <a:rPr lang="mr-IN" sz="2200" b="1" dirty="0" smtClean="0"/>
              <a:t>…</a:t>
            </a:r>
            <a:r>
              <a:rPr lang="en-US" sz="2200" b="1" dirty="0" smtClean="0"/>
              <a:t> k=1663, n=4990</a:t>
            </a:r>
          </a:p>
          <a:p>
            <a:pPr>
              <a:spcBef>
                <a:spcPts val="500"/>
              </a:spcBef>
            </a:pPr>
            <a:r>
              <a:rPr lang="en-US" sz="2200" b="1" dirty="0" smtClean="0"/>
              <a:t>1&lt;</a:t>
            </a:r>
            <a:r>
              <a:rPr lang="en-US" sz="2200" b="1" dirty="0" err="1" smtClean="0"/>
              <a:t>i</a:t>
            </a:r>
            <a:r>
              <a:rPr lang="en-US" sz="2200" b="1" dirty="0" smtClean="0"/>
              <a:t>&lt;3327</a:t>
            </a:r>
          </a:p>
          <a:p>
            <a:pPr>
              <a:spcBef>
                <a:spcPts val="500"/>
              </a:spcBef>
            </a:pPr>
            <a:r>
              <a:rPr lang="en-US" sz="2200" dirty="0" smtClean="0"/>
              <a:t>Time Taken: </a:t>
            </a:r>
            <a:r>
              <a:rPr lang="en-US" sz="2200" b="1" dirty="0" smtClean="0"/>
              <a:t>117622 milliseconds</a:t>
            </a:r>
          </a:p>
          <a:p>
            <a:r>
              <a:rPr lang="en-US" sz="2400" b="1" u="sng" dirty="0" smtClean="0"/>
              <a:t>Total Reduction in time: 14.31 %</a:t>
            </a:r>
          </a:p>
        </p:txBody>
      </p:sp>
      <p:sp>
        <p:nvSpPr>
          <p:cNvPr id="4" name="Rectangle 3"/>
          <p:cNvSpPr/>
          <p:nvPr/>
        </p:nvSpPr>
        <p:spPr>
          <a:xfrm>
            <a:off x="1097280" y="1981200"/>
            <a:ext cx="4829387" cy="3139321"/>
          </a:xfrm>
          <a:prstGeom prst="rect">
            <a:avLst/>
          </a:prstGeom>
          <a:solidFill>
            <a:schemeClr val="accent1">
              <a:lumMod val="20000"/>
              <a:lumOff val="80000"/>
            </a:schemeClr>
          </a:solidFill>
        </p:spPr>
        <p:txBody>
          <a:bodyPr wrap="square">
            <a:spAutoFit/>
          </a:bodyPr>
          <a:lstStyle/>
          <a:p>
            <a:r>
              <a:rPr lang="en-US" sz="2200" dirty="0"/>
              <a:t>In implementing </a:t>
            </a:r>
            <a:r>
              <a:rPr lang="en-US" sz="2200" b="1" dirty="0"/>
              <a:t>the existing </a:t>
            </a:r>
            <a:r>
              <a:rPr lang="en-US" sz="2200" b="1" dirty="0" smtClean="0"/>
              <a:t>solution,</a:t>
            </a:r>
            <a:endParaRPr lang="en-US" sz="2200" b="1" dirty="0"/>
          </a:p>
          <a:p>
            <a:r>
              <a:rPr lang="en-US" sz="2200" dirty="0" smtClean="0"/>
              <a:t>For </a:t>
            </a:r>
            <a:r>
              <a:rPr lang="en-US" sz="2200" b="1" dirty="0" smtClean="0"/>
              <a:t>n=4990 </a:t>
            </a:r>
            <a:r>
              <a:rPr lang="en-US" sz="2200" b="1" dirty="0"/>
              <a:t>words</a:t>
            </a:r>
            <a:r>
              <a:rPr lang="en-US" sz="2200" dirty="0"/>
              <a:t> in the dictionary and incoming words </a:t>
            </a:r>
            <a:r>
              <a:rPr lang="en-US" sz="2200" dirty="0" smtClean="0"/>
              <a:t>m=50,230,</a:t>
            </a:r>
          </a:p>
          <a:p>
            <a:r>
              <a:rPr lang="en-US" sz="2200" dirty="0" smtClean="0"/>
              <a:t>We </a:t>
            </a:r>
            <a:r>
              <a:rPr lang="en-US" sz="2200" dirty="0"/>
              <a:t>will need </a:t>
            </a:r>
            <a:r>
              <a:rPr lang="en-US" sz="2200" dirty="0" smtClean="0"/>
              <a:t>50,230*4990=</a:t>
            </a:r>
            <a:r>
              <a:rPr lang="en-US" sz="2200" b="1" dirty="0" smtClean="0"/>
              <a:t>250,647,700 comparisons</a:t>
            </a:r>
          </a:p>
          <a:p>
            <a:r>
              <a:rPr lang="en-US" sz="2200" dirty="0" smtClean="0"/>
              <a:t>Time Taken for processing 50,230 words: </a:t>
            </a:r>
            <a:r>
              <a:rPr lang="en-US" sz="2200" b="1" dirty="0" smtClean="0"/>
              <a:t>137365 milliseconds</a:t>
            </a:r>
          </a:p>
          <a:p>
            <a:endParaRPr lang="en-US" sz="2200" b="1" dirty="0" smtClean="0"/>
          </a:p>
          <a:p>
            <a:endParaRPr lang="en-US" sz="2200" b="1" dirty="0"/>
          </a:p>
        </p:txBody>
      </p:sp>
    </p:spTree>
    <p:extLst>
      <p:ext uri="{BB962C8B-B14F-4D97-AF65-F5344CB8AC3E}">
        <p14:creationId xmlns:p14="http://schemas.microsoft.com/office/powerpoint/2010/main" val="13904357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Time Graph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8121145"/>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rot="16200000">
            <a:off x="575733" y="3031068"/>
            <a:ext cx="521230" cy="369332"/>
          </a:xfrm>
          <a:prstGeom prst="rect">
            <a:avLst/>
          </a:prstGeom>
          <a:noFill/>
        </p:spPr>
        <p:txBody>
          <a:bodyPr wrap="square" rtlCol="0">
            <a:spAutoFit/>
          </a:bodyPr>
          <a:lstStyle/>
          <a:p>
            <a:r>
              <a:rPr lang="en-US" dirty="0" err="1"/>
              <a:t>ms</a:t>
            </a:r>
            <a:endParaRPr lang="en-US" dirty="0"/>
          </a:p>
        </p:txBody>
      </p:sp>
      <p:sp>
        <p:nvSpPr>
          <p:cNvPr id="7" name="TextBox 6"/>
          <p:cNvSpPr txBox="1"/>
          <p:nvPr/>
        </p:nvSpPr>
        <p:spPr>
          <a:xfrm>
            <a:off x="4572000" y="5868988"/>
            <a:ext cx="2878667" cy="369332"/>
          </a:xfrm>
          <a:prstGeom prst="rect">
            <a:avLst/>
          </a:prstGeom>
          <a:noFill/>
        </p:spPr>
        <p:txBody>
          <a:bodyPr wrap="square" rtlCol="0">
            <a:spAutoFit/>
          </a:bodyPr>
          <a:lstStyle/>
          <a:p>
            <a:r>
              <a:rPr lang="en-US" dirty="0" smtClean="0"/>
              <a:t>Number Of Words</a:t>
            </a:r>
            <a:endParaRPr lang="en-US" dirty="0"/>
          </a:p>
        </p:txBody>
      </p:sp>
    </p:spTree>
    <p:extLst>
      <p:ext uri="{BB962C8B-B14F-4D97-AF65-F5344CB8AC3E}">
        <p14:creationId xmlns:p14="http://schemas.microsoft.com/office/powerpoint/2010/main" val="1883477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Accuracy</a:t>
            </a:r>
            <a:endParaRPr lang="en-US" dirty="0"/>
          </a:p>
        </p:txBody>
      </p:sp>
      <p:sp>
        <p:nvSpPr>
          <p:cNvPr id="3" name="Content Placeholder 2"/>
          <p:cNvSpPr>
            <a:spLocks noGrp="1"/>
          </p:cNvSpPr>
          <p:nvPr>
            <p:ph idx="1"/>
          </p:nvPr>
        </p:nvSpPr>
        <p:spPr>
          <a:xfrm>
            <a:off x="1097280" y="1896533"/>
            <a:ext cx="5794587" cy="4148667"/>
          </a:xfrm>
        </p:spPr>
        <p:txBody>
          <a:bodyPr>
            <a:normAutofit/>
          </a:bodyPr>
          <a:lstStyle/>
          <a:p>
            <a:pPr>
              <a:buFont typeface="Arial" charset="0"/>
              <a:buChar char="•"/>
            </a:pPr>
            <a:r>
              <a:rPr lang="en-US" sz="2400" dirty="0" smtClean="0"/>
              <a:t>We can see that the time taken for modified randomization approach is </a:t>
            </a:r>
            <a:r>
              <a:rPr lang="en-US" sz="2400" b="1" dirty="0" smtClean="0"/>
              <a:t>lesser</a:t>
            </a:r>
            <a:r>
              <a:rPr lang="en-US" sz="2400" dirty="0" smtClean="0"/>
              <a:t> than the time taken by existing solution</a:t>
            </a:r>
          </a:p>
          <a:p>
            <a:pPr>
              <a:buFont typeface="Arial" charset="0"/>
              <a:buChar char="•"/>
            </a:pPr>
            <a:r>
              <a:rPr lang="en-US" sz="2400" dirty="0" smtClean="0"/>
              <a:t>However, this has incurred a cost</a:t>
            </a:r>
          </a:p>
          <a:p>
            <a:pPr>
              <a:buFont typeface="Arial" charset="0"/>
              <a:buChar char="•"/>
            </a:pPr>
            <a:r>
              <a:rPr lang="en-US" sz="2400" dirty="0" smtClean="0"/>
              <a:t>This </a:t>
            </a:r>
            <a:r>
              <a:rPr lang="en-US" sz="2400" b="1" dirty="0" smtClean="0"/>
              <a:t>cost </a:t>
            </a:r>
            <a:r>
              <a:rPr lang="en-US" sz="2400" dirty="0" smtClean="0"/>
              <a:t>is in terms of </a:t>
            </a:r>
            <a:r>
              <a:rPr lang="en-US" sz="2400" b="1" dirty="0" smtClean="0"/>
              <a:t>accuracy.</a:t>
            </a:r>
          </a:p>
          <a:p>
            <a:pPr>
              <a:buFont typeface="Arial" charset="0"/>
              <a:buChar char="•"/>
            </a:pPr>
            <a:r>
              <a:rPr lang="en-US" sz="2400" dirty="0" smtClean="0"/>
              <a:t>We will see in the following graph slide how accuracy is getting affected by randomization approach.</a:t>
            </a:r>
          </a:p>
          <a:p>
            <a:pPr>
              <a:buFont typeface="Arial" charset="0"/>
              <a:buChar char="•"/>
            </a:pPr>
            <a:r>
              <a:rPr lang="en-US" sz="2400" b="1" i="1" dirty="0" smtClean="0"/>
              <a:t>Note</a:t>
            </a:r>
            <a:r>
              <a:rPr lang="en-US" sz="2400" i="1" dirty="0" smtClean="0"/>
              <a:t>: In fact, the authors of the original paper claim to have less accuracy too!</a:t>
            </a:r>
            <a:endParaRPr lang="en-US" sz="2400" i="1" dirty="0"/>
          </a:p>
        </p:txBody>
      </p:sp>
      <p:sp>
        <p:nvSpPr>
          <p:cNvPr id="8" name="TextBox 7"/>
          <p:cNvSpPr txBox="1"/>
          <p:nvPr/>
        </p:nvSpPr>
        <p:spPr>
          <a:xfrm>
            <a:off x="7027333" y="2032000"/>
            <a:ext cx="4128347" cy="3693319"/>
          </a:xfrm>
          <a:prstGeom prst="rect">
            <a:avLst/>
          </a:prstGeom>
          <a:solidFill>
            <a:schemeClr val="accent1">
              <a:lumMod val="20000"/>
              <a:lumOff val="80000"/>
            </a:schemeClr>
          </a:solidFill>
        </p:spPr>
        <p:txBody>
          <a:bodyPr wrap="square" rtlCol="0">
            <a:spAutoFit/>
          </a:bodyPr>
          <a:lstStyle/>
          <a:p>
            <a:r>
              <a:rPr lang="en-US" dirty="0" smtClean="0"/>
              <a:t>Accuracy based on the data set I used:</a:t>
            </a:r>
          </a:p>
          <a:p>
            <a:endParaRPr lang="en-US" dirty="0"/>
          </a:p>
          <a:p>
            <a:r>
              <a:rPr lang="en-US" b="1" dirty="0" smtClean="0"/>
              <a:t>Existing Solution:</a:t>
            </a:r>
          </a:p>
          <a:p>
            <a:r>
              <a:rPr lang="en-US" dirty="0" smtClean="0"/>
              <a:t>Total words mapped correctly: 41,690</a:t>
            </a:r>
          </a:p>
          <a:p>
            <a:r>
              <a:rPr lang="en-US" dirty="0" smtClean="0"/>
              <a:t>Total words processed: 50,230</a:t>
            </a:r>
          </a:p>
          <a:p>
            <a:r>
              <a:rPr lang="en-US" b="1" dirty="0" smtClean="0"/>
              <a:t>Accuracy: 82.998%</a:t>
            </a:r>
          </a:p>
          <a:p>
            <a:endParaRPr lang="en-US" dirty="0"/>
          </a:p>
          <a:p>
            <a:r>
              <a:rPr lang="en-US" b="1" dirty="0" smtClean="0"/>
              <a:t>Randomization Approach:</a:t>
            </a:r>
          </a:p>
          <a:p>
            <a:r>
              <a:rPr lang="en-US" dirty="0"/>
              <a:t>Total words mapped correctly: </a:t>
            </a:r>
            <a:r>
              <a:rPr lang="en-US" dirty="0" smtClean="0"/>
              <a:t>36991</a:t>
            </a:r>
            <a:endParaRPr lang="en-US" dirty="0"/>
          </a:p>
          <a:p>
            <a:r>
              <a:rPr lang="en-US" dirty="0"/>
              <a:t>Total words processed: 50,230</a:t>
            </a:r>
          </a:p>
          <a:p>
            <a:r>
              <a:rPr lang="en-US" b="1" dirty="0"/>
              <a:t>Accuracy: </a:t>
            </a:r>
            <a:r>
              <a:rPr lang="en-US" b="1" dirty="0" smtClean="0"/>
              <a:t>73.690%</a:t>
            </a:r>
            <a:endParaRPr lang="en-US" b="1" dirty="0"/>
          </a:p>
          <a:p>
            <a:endParaRPr lang="en-US" dirty="0" smtClean="0"/>
          </a:p>
          <a:p>
            <a:endParaRPr lang="en-US" dirty="0"/>
          </a:p>
        </p:txBody>
      </p:sp>
    </p:spTree>
    <p:extLst>
      <p:ext uri="{BB962C8B-B14F-4D97-AF65-F5344CB8AC3E}">
        <p14:creationId xmlns:p14="http://schemas.microsoft.com/office/powerpoint/2010/main" val="1303371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charset="2"/>
              <a:buChar char="Ø"/>
            </a:pPr>
            <a:r>
              <a:rPr lang="en-US" sz="2400" dirty="0" smtClean="0">
                <a:hlinkClick r:id="rId2" action="ppaction://hlinksldjump"/>
              </a:rPr>
              <a:t>Motivation</a:t>
            </a:r>
            <a:endParaRPr lang="en-US" sz="2400" dirty="0" smtClean="0"/>
          </a:p>
          <a:p>
            <a:pPr>
              <a:buFont typeface="Wingdings" charset="2"/>
              <a:buChar char="Ø"/>
            </a:pPr>
            <a:r>
              <a:rPr lang="en-US" sz="2400" dirty="0" smtClean="0">
                <a:hlinkClick r:id="rId3" action="ppaction://hlinksldjump"/>
              </a:rPr>
              <a:t>Basics to know- Data set Information and Terms</a:t>
            </a:r>
            <a:endParaRPr lang="en-US" sz="2400" dirty="0" smtClean="0"/>
          </a:p>
          <a:p>
            <a:pPr>
              <a:buFont typeface="Wingdings" charset="2"/>
              <a:buChar char="Ø"/>
            </a:pPr>
            <a:r>
              <a:rPr lang="en-US" sz="2400" dirty="0" smtClean="0"/>
              <a:t>Approaches used: </a:t>
            </a:r>
            <a:r>
              <a:rPr lang="en-US" sz="2400" dirty="0" smtClean="0">
                <a:hlinkClick r:id="rId4" action="ppaction://hlinksldjump"/>
              </a:rPr>
              <a:t>Existing</a:t>
            </a:r>
            <a:r>
              <a:rPr lang="en-US" sz="2400" dirty="0" smtClean="0"/>
              <a:t> and </a:t>
            </a:r>
            <a:r>
              <a:rPr lang="en-US" sz="2400" dirty="0" smtClean="0">
                <a:hlinkClick r:id="rId5" action="ppaction://hlinksldjump"/>
              </a:rPr>
              <a:t>Randomization</a:t>
            </a:r>
            <a:endParaRPr lang="en-US" sz="2400" dirty="0" smtClean="0"/>
          </a:p>
          <a:p>
            <a:pPr>
              <a:buFont typeface="Wingdings" charset="2"/>
              <a:buChar char="Ø"/>
            </a:pPr>
            <a:r>
              <a:rPr lang="en-US" sz="2400" dirty="0" smtClean="0">
                <a:hlinkClick r:id="rId6" action="ppaction://hlinksldjump"/>
              </a:rPr>
              <a:t>Implementation</a:t>
            </a:r>
            <a:endParaRPr lang="en-US" sz="2400" dirty="0" smtClean="0"/>
          </a:p>
          <a:p>
            <a:pPr>
              <a:buFont typeface="Wingdings" charset="2"/>
              <a:buChar char="Ø"/>
            </a:pPr>
            <a:r>
              <a:rPr lang="en-US" sz="2400" dirty="0" smtClean="0"/>
              <a:t>Analysis: </a:t>
            </a:r>
            <a:r>
              <a:rPr lang="en-US" sz="2400" dirty="0" smtClean="0">
                <a:hlinkClick r:id="rId7" action="ppaction://hlinksldjump"/>
              </a:rPr>
              <a:t>Time</a:t>
            </a:r>
            <a:r>
              <a:rPr lang="en-US" sz="2400" dirty="0" smtClean="0"/>
              <a:t> Vs </a:t>
            </a:r>
            <a:r>
              <a:rPr lang="en-US" sz="2400" dirty="0" smtClean="0">
                <a:hlinkClick r:id="rId8" action="ppaction://hlinksldjump"/>
              </a:rPr>
              <a:t>Accuracy</a:t>
            </a:r>
            <a:endParaRPr lang="en-US" sz="2400" dirty="0" smtClean="0"/>
          </a:p>
          <a:p>
            <a:pPr>
              <a:buFont typeface="Wingdings" charset="2"/>
              <a:buChar char="Ø"/>
            </a:pPr>
            <a:r>
              <a:rPr lang="en-US" sz="2400" dirty="0" smtClean="0">
                <a:hlinkClick r:id="rId9" action="ppaction://hlinksldjump"/>
              </a:rPr>
              <a:t>Conclusion </a:t>
            </a:r>
            <a:endParaRPr lang="en-US" sz="2400" dirty="0" smtClean="0"/>
          </a:p>
          <a:p>
            <a:pPr>
              <a:buFont typeface="Wingdings" charset="2"/>
              <a:buChar char="Ø"/>
            </a:pPr>
            <a:r>
              <a:rPr lang="en-US" sz="2400" dirty="0" smtClean="0">
                <a:hlinkClick r:id="rId10" action="ppaction://hlinksldjump"/>
              </a:rPr>
              <a:t>Future Work</a:t>
            </a:r>
            <a:endParaRPr lang="en-US" sz="2400" dirty="0" smtClean="0"/>
          </a:p>
          <a:p>
            <a:endParaRPr lang="en-US" dirty="0" smtClean="0"/>
          </a:p>
        </p:txBody>
      </p:sp>
    </p:spTree>
    <p:extLst>
      <p:ext uri="{BB962C8B-B14F-4D97-AF65-F5344CB8AC3E}">
        <p14:creationId xmlns:p14="http://schemas.microsoft.com/office/powerpoint/2010/main" val="430110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Graph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41560405"/>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03244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94977"/>
            <a:ext cx="10058400" cy="1450757"/>
          </a:xfrm>
        </p:spPr>
        <p:txBody>
          <a:bodyPr/>
          <a:lstStyle/>
          <a:p>
            <a:r>
              <a:rPr lang="en-US" dirty="0" smtClean="0"/>
              <a:t>Conclusion</a:t>
            </a:r>
            <a:endParaRPr lang="en-US" dirty="0"/>
          </a:p>
        </p:txBody>
      </p:sp>
      <p:sp>
        <p:nvSpPr>
          <p:cNvPr id="3" name="Content Placeholder 2"/>
          <p:cNvSpPr>
            <a:spLocks noGrp="1"/>
          </p:cNvSpPr>
          <p:nvPr>
            <p:ph idx="1"/>
          </p:nvPr>
        </p:nvSpPr>
        <p:spPr>
          <a:solidFill>
            <a:schemeClr val="bg1"/>
          </a:solidFill>
        </p:spPr>
        <p:txBody>
          <a:bodyPr>
            <a:normAutofit/>
          </a:bodyPr>
          <a:lstStyle/>
          <a:p>
            <a:pPr>
              <a:buFont typeface="Courier New" charset="0"/>
              <a:buChar char="o"/>
            </a:pPr>
            <a:r>
              <a:rPr lang="en-US" sz="2400" dirty="0" smtClean="0"/>
              <a:t> By applying Randomization, we have achieved the following results in comparison to existing solution</a:t>
            </a:r>
          </a:p>
          <a:p>
            <a:pPr>
              <a:buFont typeface="Courier New" charset="0"/>
              <a:buChar char="o"/>
            </a:pPr>
            <a:r>
              <a:rPr lang="en-US" sz="2400" b="1" dirty="0" smtClean="0"/>
              <a:t> Processing time is reduced by 14.31 % </a:t>
            </a:r>
            <a:r>
              <a:rPr lang="en-US" sz="2400" i="1" dirty="0" smtClean="0"/>
              <a:t>at the cost of </a:t>
            </a:r>
          </a:p>
          <a:p>
            <a:pPr>
              <a:buFont typeface="Courier New" charset="0"/>
              <a:buChar char="o"/>
            </a:pPr>
            <a:r>
              <a:rPr lang="en-US" sz="2400" dirty="0" smtClean="0"/>
              <a:t> Accuracy which is  </a:t>
            </a:r>
            <a:r>
              <a:rPr lang="en-US" sz="2400" b="1" dirty="0" smtClean="0"/>
              <a:t>73.690%</a:t>
            </a:r>
            <a:endParaRPr lang="en-US" sz="2400" b="1" dirty="0" smtClean="0"/>
          </a:p>
          <a:p>
            <a:pPr>
              <a:buFont typeface="Courier New" charset="0"/>
              <a:buChar char="o"/>
            </a:pPr>
            <a:r>
              <a:rPr lang="en-US" sz="2400" dirty="0" smtClean="0"/>
              <a:t> This approach is very good for applications which are time-sensitive which can afford a compromise on accuracy.</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722804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2400" dirty="0" smtClean="0"/>
              <a:t>Study/look up practical </a:t>
            </a:r>
            <a:r>
              <a:rPr lang="en-US" sz="2400" dirty="0"/>
              <a:t>issues or difficulties </a:t>
            </a:r>
            <a:r>
              <a:rPr lang="en-US" sz="2400" dirty="0" smtClean="0"/>
              <a:t>for this approach</a:t>
            </a:r>
            <a:endParaRPr lang="en-US" sz="2400" dirty="0"/>
          </a:p>
          <a:p>
            <a:pPr>
              <a:buFont typeface="Arial" charset="0"/>
              <a:buChar char="•"/>
            </a:pPr>
            <a:r>
              <a:rPr lang="en-US" sz="2400" dirty="0"/>
              <a:t>Can we drop any </a:t>
            </a:r>
            <a:r>
              <a:rPr lang="en-US" sz="2400" dirty="0" smtClean="0"/>
              <a:t>tweets/ Messages </a:t>
            </a:r>
            <a:r>
              <a:rPr lang="en-US" sz="2400" dirty="0"/>
              <a:t>to </a:t>
            </a:r>
            <a:r>
              <a:rPr lang="en-US" sz="2400" dirty="0" smtClean="0"/>
              <a:t>analyze </a:t>
            </a:r>
            <a:r>
              <a:rPr lang="en-US" sz="2400" dirty="0"/>
              <a:t>within an x- time window</a:t>
            </a:r>
            <a:r>
              <a:rPr lang="en-US" sz="2400" dirty="0" smtClean="0"/>
              <a:t>?</a:t>
            </a:r>
          </a:p>
          <a:p>
            <a:pPr>
              <a:buFont typeface="Arial" charset="0"/>
              <a:buChar char="•"/>
            </a:pPr>
            <a:r>
              <a:rPr lang="en-US" sz="2400" dirty="0" smtClean="0"/>
              <a:t>An alternative to Jaro Winkler method to find similarity between strings</a:t>
            </a:r>
          </a:p>
          <a:p>
            <a:pPr>
              <a:buFont typeface="Arial" charset="0"/>
              <a:buChar char="•"/>
            </a:pPr>
            <a:r>
              <a:rPr lang="en-US" sz="2400" dirty="0" smtClean="0"/>
              <a:t>Machine Learning implementation on the data after these primary results</a:t>
            </a:r>
          </a:p>
        </p:txBody>
      </p:sp>
    </p:spTree>
    <p:extLst>
      <p:ext uri="{BB962C8B-B14F-4D97-AF65-F5344CB8AC3E}">
        <p14:creationId xmlns:p14="http://schemas.microsoft.com/office/powerpoint/2010/main" val="1027142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solidFill>
            <a:schemeClr val="accent1">
              <a:lumMod val="20000"/>
              <a:lumOff val="80000"/>
            </a:schemeClr>
          </a:solidFill>
        </p:spPr>
        <p:txBody>
          <a:bodyPr>
            <a:normAutofit/>
          </a:bodyPr>
          <a:lstStyle/>
          <a:p>
            <a:r>
              <a:rPr lang="en-US" sz="2400" b="1" dirty="0"/>
              <a:t> </a:t>
            </a:r>
            <a:endParaRPr lang="en-US" sz="2400" dirty="0"/>
          </a:p>
          <a:p>
            <a:r>
              <a:rPr lang="en-US" sz="2400" dirty="0"/>
              <a:t>[1]	 </a:t>
            </a:r>
            <a:r>
              <a:rPr lang="en-US" sz="2400" dirty="0" err="1"/>
              <a:t>Geetika</a:t>
            </a:r>
            <a:r>
              <a:rPr lang="en-US" sz="2400" dirty="0"/>
              <a:t> </a:t>
            </a:r>
            <a:r>
              <a:rPr lang="en-US" sz="2400" dirty="0" err="1"/>
              <a:t>Sarna</a:t>
            </a:r>
            <a:r>
              <a:rPr lang="en-US" sz="2400" dirty="0"/>
              <a:t>, MPS Bhatia, “A </a:t>
            </a:r>
            <a:r>
              <a:rPr lang="en-US" sz="2400" dirty="0" err="1"/>
              <a:t>Probalistic</a:t>
            </a:r>
            <a:r>
              <a:rPr lang="en-US" sz="2400" dirty="0"/>
              <a:t> Approach to Automatically Extract New Words from Social Media”</a:t>
            </a:r>
          </a:p>
          <a:p>
            <a:r>
              <a:rPr lang="en-US" sz="2400" dirty="0"/>
              <a:t>[2]  	Li, Z., Zhou, D., Juan, Y. and Han, J. 2010, “ Keyword Extraction for Social Snippets”, WWW Raleigh, North Carolina, USA. ACM  </a:t>
            </a:r>
          </a:p>
          <a:p>
            <a:r>
              <a:rPr lang="en-US" sz="2400" dirty="0"/>
              <a:t>[3]  	</a:t>
            </a:r>
            <a:r>
              <a:rPr lang="en-US" sz="2400" dirty="0" err="1"/>
              <a:t>Turney</a:t>
            </a:r>
            <a:r>
              <a:rPr lang="en-US" sz="2400" dirty="0"/>
              <a:t>, P.,” Learning Algorithms for </a:t>
            </a:r>
            <a:r>
              <a:rPr lang="en-US" sz="2400" dirty="0" err="1"/>
              <a:t>Keyphrase</a:t>
            </a:r>
            <a:r>
              <a:rPr lang="en-US" sz="2400" dirty="0"/>
              <a:t> Extraction”, 1999. Information Retrieval — INRT National Research Council Canada.  </a:t>
            </a:r>
          </a:p>
          <a:p>
            <a:r>
              <a:rPr lang="en-US" sz="2400" dirty="0"/>
              <a:t>[4]	http://</a:t>
            </a:r>
            <a:r>
              <a:rPr lang="en-US" sz="2400" dirty="0" err="1"/>
              <a:t>www.wordstream.com</a:t>
            </a:r>
            <a:r>
              <a:rPr lang="en-US" sz="2400" dirty="0"/>
              <a:t>/articles/keyword-research-for-social-media-guide</a:t>
            </a:r>
          </a:p>
        </p:txBody>
      </p:sp>
    </p:spTree>
    <p:extLst>
      <p:ext uri="{BB962C8B-B14F-4D97-AF65-F5344CB8AC3E}">
        <p14:creationId xmlns:p14="http://schemas.microsoft.com/office/powerpoint/2010/main" val="5968414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04435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and Application</a:t>
            </a:r>
            <a:endParaRPr lang="en-US" dirty="0"/>
          </a:p>
        </p:txBody>
      </p:sp>
      <p:sp>
        <p:nvSpPr>
          <p:cNvPr id="3" name="Content Placeholder 2"/>
          <p:cNvSpPr>
            <a:spLocks noGrp="1"/>
          </p:cNvSpPr>
          <p:nvPr>
            <p:ph idx="1"/>
          </p:nvPr>
        </p:nvSpPr>
        <p:spPr/>
        <p:txBody>
          <a:bodyPr>
            <a:noAutofit/>
          </a:bodyPr>
          <a:lstStyle/>
          <a:p>
            <a:pPr>
              <a:buFont typeface="Arial" charset="0"/>
              <a:buChar char="•"/>
            </a:pPr>
            <a:r>
              <a:rPr lang="en-US" sz="2400" dirty="0" smtClean="0"/>
              <a:t>There </a:t>
            </a:r>
            <a:r>
              <a:rPr lang="en-US" sz="2400" dirty="0" smtClean="0"/>
              <a:t>is massive generation of data on social media. For Twitter, this data is in the form of tweets, each tweet consists of trending </a:t>
            </a:r>
            <a:r>
              <a:rPr lang="en-US" sz="2400" dirty="0" smtClean="0"/>
              <a:t>words.</a:t>
            </a:r>
          </a:p>
          <a:p>
            <a:pPr>
              <a:buFont typeface="Arial" charset="0"/>
              <a:buChar char="•"/>
            </a:pPr>
            <a:r>
              <a:rPr lang="en-US" sz="2400" dirty="0"/>
              <a:t>The main application of this approach is to identify tweets and topics related to the topics on which we have posted by searching through the dictionaries to which the words in our tweet belong</a:t>
            </a:r>
            <a:r>
              <a:rPr lang="en-US" sz="2400" dirty="0" smtClean="0"/>
              <a:t>.</a:t>
            </a:r>
            <a:endParaRPr lang="en-US" sz="2400" dirty="0"/>
          </a:p>
          <a:p>
            <a:pPr>
              <a:buFont typeface="Arial" charset="0"/>
              <a:buChar char="•"/>
            </a:pPr>
            <a:r>
              <a:rPr lang="en-US" sz="2400" dirty="0" smtClean="0"/>
              <a:t>For this, we need to relate words to a appropriate topics in a timely manner.</a:t>
            </a:r>
          </a:p>
          <a:p>
            <a:pPr>
              <a:buFont typeface="Arial" charset="0"/>
              <a:buChar char="•"/>
            </a:pPr>
            <a:endParaRPr lang="en-US" sz="2400" dirty="0" smtClean="0"/>
          </a:p>
        </p:txBody>
      </p:sp>
    </p:spTree>
    <p:extLst>
      <p:ext uri="{BB962C8B-B14F-4D97-AF65-F5344CB8AC3E}">
        <p14:creationId xmlns:p14="http://schemas.microsoft.com/office/powerpoint/2010/main" val="1951604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94977"/>
            <a:ext cx="10058400" cy="1450757"/>
          </a:xfrm>
        </p:spPr>
        <p:txBody>
          <a:bodyPr/>
          <a:lstStyle/>
          <a:p>
            <a:r>
              <a:rPr lang="en-US" dirty="0" smtClean="0"/>
              <a:t>Things to Remember</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2400" dirty="0" smtClean="0"/>
              <a:t>We want to assign New Words to appropriate dictionaries. We would like to do this in as less time as possible. </a:t>
            </a:r>
            <a:endParaRPr lang="en-US" sz="2400" dirty="0"/>
          </a:p>
          <a:p>
            <a:pPr>
              <a:buFont typeface="Arial" charset="0"/>
              <a:buChar char="•"/>
            </a:pPr>
            <a:r>
              <a:rPr lang="en-US" sz="2400" dirty="0" smtClean="0"/>
              <a:t>The proposed approach of randomization tries to reduce the time required to find the appropriate dictionary for a new word with a </a:t>
            </a:r>
            <a:r>
              <a:rPr lang="en-US" sz="2400" b="1" dirty="0" smtClean="0"/>
              <a:t>tradeoff on accuracy</a:t>
            </a:r>
            <a:r>
              <a:rPr lang="en-US" sz="2400" dirty="0" smtClean="0"/>
              <a:t>. </a:t>
            </a:r>
          </a:p>
          <a:p>
            <a:pPr>
              <a:buFont typeface="Arial" charset="0"/>
              <a:buChar char="•"/>
            </a:pPr>
            <a:r>
              <a:rPr lang="en-US" sz="2400" dirty="0" smtClean="0"/>
              <a:t>Because, we lose out on accuracy, this approach </a:t>
            </a:r>
            <a:r>
              <a:rPr lang="en-US" sz="2400" dirty="0"/>
              <a:t>can be </a:t>
            </a:r>
            <a:r>
              <a:rPr lang="en-US" sz="2400" dirty="0" smtClean="0"/>
              <a:t>used as </a:t>
            </a:r>
            <a:r>
              <a:rPr lang="en-US" sz="2400" dirty="0"/>
              <a:t>a filter applied before subjecting the data/ tweets to some sophisticated algorithms like those of machine learning/ sentimental analysis</a:t>
            </a:r>
            <a:r>
              <a:rPr lang="en-US" sz="2400" dirty="0" smtClean="0"/>
              <a:t>. </a:t>
            </a:r>
          </a:p>
          <a:p>
            <a:pPr>
              <a:buFont typeface="Arial" charset="0"/>
              <a:buChar char="•"/>
            </a:pPr>
            <a:endParaRPr lang="en-US" sz="2400" dirty="0"/>
          </a:p>
          <a:p>
            <a:pPr>
              <a:buFont typeface="Arial" charset="0"/>
              <a:buChar char="•"/>
            </a:pPr>
            <a:endParaRPr lang="en-US" sz="2400" dirty="0" smtClean="0"/>
          </a:p>
          <a:p>
            <a:pPr>
              <a:buFont typeface="Arial" charset="0"/>
              <a:buChar char="•"/>
            </a:pPr>
            <a:endParaRPr lang="en-US" sz="2400" dirty="0" smtClean="0"/>
          </a:p>
        </p:txBody>
      </p:sp>
    </p:spTree>
    <p:extLst>
      <p:ext uri="{BB962C8B-B14F-4D97-AF65-F5344CB8AC3E}">
        <p14:creationId xmlns:p14="http://schemas.microsoft.com/office/powerpoint/2010/main" val="853400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a:t>
            </a:r>
            <a:endParaRPr lang="en-US" dirty="0"/>
          </a:p>
        </p:txBody>
      </p:sp>
      <p:sp>
        <p:nvSpPr>
          <p:cNvPr id="3" name="Content Placeholder 2"/>
          <p:cNvSpPr>
            <a:spLocks noGrp="1"/>
          </p:cNvSpPr>
          <p:nvPr>
            <p:ph idx="1"/>
          </p:nvPr>
        </p:nvSpPr>
        <p:spPr>
          <a:xfrm>
            <a:off x="1097280" y="1845733"/>
            <a:ext cx="6234853" cy="4317999"/>
          </a:xfrm>
        </p:spPr>
        <p:txBody>
          <a:bodyPr>
            <a:normAutofit fontScale="77500" lnSpcReduction="20000"/>
          </a:bodyPr>
          <a:lstStyle/>
          <a:p>
            <a:pPr>
              <a:buFont typeface="Arial" charset="0"/>
              <a:buChar char="•"/>
            </a:pPr>
            <a:r>
              <a:rPr lang="en-US" b="1" dirty="0" smtClean="0"/>
              <a:t>Dictionary</a:t>
            </a:r>
            <a:r>
              <a:rPr lang="en-US" dirty="0" smtClean="0"/>
              <a:t>: A set of words that are closely related to each other in meaning /topics. There are many dictionaries in social media. Examples of dictionaries are: </a:t>
            </a:r>
          </a:p>
          <a:p>
            <a:pPr>
              <a:buFont typeface="Wingdings" charset="2"/>
              <a:buChar char="q"/>
            </a:pPr>
            <a:r>
              <a:rPr lang="en-US" dirty="0" smtClean="0"/>
              <a:t>Bullying </a:t>
            </a:r>
            <a:r>
              <a:rPr lang="en-US" dirty="0"/>
              <a:t>(This dictionary represents all negative connotation words)</a:t>
            </a:r>
          </a:p>
          <a:p>
            <a:pPr>
              <a:buFont typeface="Wingdings" charset="2"/>
              <a:buChar char="q"/>
            </a:pPr>
            <a:r>
              <a:rPr lang="en-US" dirty="0"/>
              <a:t>Philanthropy (This dictionary includes words with positive connotation)</a:t>
            </a:r>
          </a:p>
          <a:p>
            <a:pPr>
              <a:buFont typeface="Wingdings" charset="2"/>
              <a:buChar char="q"/>
            </a:pPr>
            <a:r>
              <a:rPr lang="en-US" dirty="0"/>
              <a:t>Sports (This includes sports- related terms)</a:t>
            </a:r>
          </a:p>
          <a:p>
            <a:pPr>
              <a:buFont typeface="Wingdings" charset="2"/>
              <a:buChar char="q"/>
            </a:pPr>
            <a:r>
              <a:rPr lang="en-US" dirty="0"/>
              <a:t>Education (This includes words related to learning and education</a:t>
            </a:r>
            <a:r>
              <a:rPr lang="en-US" dirty="0" smtClean="0"/>
              <a:t>)</a:t>
            </a:r>
          </a:p>
          <a:p>
            <a:pPr>
              <a:buFont typeface="Arial" charset="0"/>
              <a:buChar char="•"/>
            </a:pPr>
            <a:r>
              <a:rPr lang="en-US" dirty="0" smtClean="0"/>
              <a:t>There </a:t>
            </a:r>
            <a:r>
              <a:rPr lang="en-US" dirty="0"/>
              <a:t>are two types of words: </a:t>
            </a:r>
            <a:r>
              <a:rPr lang="en-US" b="1" dirty="0"/>
              <a:t>New words and Existing Words</a:t>
            </a:r>
          </a:p>
          <a:p>
            <a:pPr>
              <a:buFont typeface="Arial" charset="0"/>
              <a:buChar char="•"/>
            </a:pPr>
            <a:r>
              <a:rPr lang="en-US" b="1" dirty="0"/>
              <a:t>Existing Word: </a:t>
            </a:r>
            <a:r>
              <a:rPr lang="en-US" dirty="0"/>
              <a:t>Already identified to belong to a particular dictionary.</a:t>
            </a:r>
          </a:p>
          <a:p>
            <a:pPr>
              <a:buFont typeface="Arial" charset="0"/>
              <a:buChar char="•"/>
            </a:pPr>
            <a:r>
              <a:rPr lang="en-US" dirty="0"/>
              <a:t> E.g.: </a:t>
            </a:r>
            <a:r>
              <a:rPr lang="en-US" i="1" dirty="0"/>
              <a:t>Golf</a:t>
            </a:r>
            <a:r>
              <a:rPr lang="en-US" dirty="0"/>
              <a:t> belongs to the dictionary of  </a:t>
            </a:r>
            <a:r>
              <a:rPr lang="en-US" i="1" dirty="0"/>
              <a:t>Sports </a:t>
            </a:r>
            <a:r>
              <a:rPr lang="en-US" dirty="0" smtClean="0"/>
              <a:t>(</a:t>
            </a:r>
          </a:p>
          <a:p>
            <a:pPr>
              <a:buFont typeface="Arial" charset="0"/>
              <a:buChar char="•"/>
            </a:pPr>
            <a:r>
              <a:rPr lang="en-US" b="1" dirty="0" smtClean="0"/>
              <a:t>New</a:t>
            </a:r>
            <a:r>
              <a:rPr lang="en-US" dirty="0" smtClean="0"/>
              <a:t> </a:t>
            </a:r>
            <a:r>
              <a:rPr lang="en-US" b="1" dirty="0"/>
              <a:t>word</a:t>
            </a:r>
            <a:r>
              <a:rPr lang="en-US" dirty="0"/>
              <a:t> :A word which does not belong to pre-existing Social-media dictionaries.</a:t>
            </a:r>
          </a:p>
          <a:p>
            <a:pPr>
              <a:buFont typeface="Arial" charset="0"/>
              <a:buChar char="•"/>
            </a:pPr>
            <a:r>
              <a:rPr lang="en-US" dirty="0"/>
              <a:t>E.g.: When </a:t>
            </a:r>
            <a:r>
              <a:rPr lang="en-US" i="1" dirty="0"/>
              <a:t>ISIS</a:t>
            </a:r>
            <a:r>
              <a:rPr lang="en-US" dirty="0"/>
              <a:t> was trending in social media, it did not belong to/ was not defined in any of the pre-existing social-media dictionaries.</a:t>
            </a:r>
          </a:p>
          <a:p>
            <a:pPr>
              <a:buFont typeface="Arial" charset="0"/>
              <a:buChar char="•"/>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133" y="1845733"/>
            <a:ext cx="4572000" cy="2997200"/>
          </a:xfrm>
          <a:prstGeom prst="rect">
            <a:avLst/>
          </a:prstGeom>
        </p:spPr>
      </p:pic>
      <p:sp>
        <p:nvSpPr>
          <p:cNvPr id="5" name="TextBox 4"/>
          <p:cNvSpPr txBox="1"/>
          <p:nvPr/>
        </p:nvSpPr>
        <p:spPr>
          <a:xfrm>
            <a:off x="7958667" y="5046133"/>
            <a:ext cx="3556000" cy="369332"/>
          </a:xfrm>
          <a:prstGeom prst="rect">
            <a:avLst/>
          </a:prstGeom>
          <a:noFill/>
        </p:spPr>
        <p:txBody>
          <a:bodyPr wrap="square" rtlCol="0">
            <a:spAutoFit/>
          </a:bodyPr>
          <a:lstStyle/>
          <a:p>
            <a:r>
              <a:rPr lang="en-US" b="1" dirty="0" smtClean="0"/>
              <a:t>Bullying Dictionary Snapshot</a:t>
            </a:r>
            <a:endParaRPr lang="en-US" b="1" dirty="0"/>
          </a:p>
        </p:txBody>
      </p:sp>
    </p:spTree>
    <p:extLst>
      <p:ext uri="{BB962C8B-B14F-4D97-AF65-F5344CB8AC3E}">
        <p14:creationId xmlns:p14="http://schemas.microsoft.com/office/powerpoint/2010/main" val="199479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 Twitter Data Set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025030"/>
            <a:ext cx="10058400" cy="3665191"/>
          </a:xfrm>
        </p:spPr>
      </p:pic>
    </p:spTree>
    <p:extLst>
      <p:ext uri="{BB962C8B-B14F-4D97-AF65-F5344CB8AC3E}">
        <p14:creationId xmlns:p14="http://schemas.microsoft.com/office/powerpoint/2010/main" val="1835964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Content Placeholder 2"/>
          <p:cNvSpPr>
            <a:spLocks noGrp="1"/>
          </p:cNvSpPr>
          <p:nvPr>
            <p:ph idx="1"/>
          </p:nvPr>
        </p:nvSpPr>
        <p:spPr>
          <a:xfrm>
            <a:off x="1097280" y="1845734"/>
            <a:ext cx="6217920" cy="4023360"/>
          </a:xfrm>
        </p:spPr>
        <p:txBody>
          <a:bodyPr>
            <a:normAutofit fontScale="92500" lnSpcReduction="20000"/>
          </a:bodyPr>
          <a:lstStyle/>
          <a:p>
            <a:pPr marL="457200" indent="-457200">
              <a:buFont typeface="+mj-lt"/>
              <a:buAutoNum type="arabicPeriod"/>
            </a:pPr>
            <a:r>
              <a:rPr lang="en-US" sz="2400" dirty="0" smtClean="0"/>
              <a:t>Use Data Crawling to generate Data Set</a:t>
            </a:r>
            <a:r>
              <a:rPr lang="en-US" sz="2400" dirty="0"/>
              <a:t> </a:t>
            </a:r>
            <a:r>
              <a:rPr lang="en-US" sz="2400" dirty="0" smtClean="0"/>
              <a:t>from </a:t>
            </a:r>
            <a:r>
              <a:rPr lang="en-US" sz="2400" dirty="0" smtClean="0"/>
              <a:t>Twitter</a:t>
            </a:r>
          </a:p>
          <a:p>
            <a:pPr marL="457200" indent="-457200">
              <a:buFont typeface="+mj-lt"/>
              <a:buAutoNum type="arabicPeriod"/>
            </a:pPr>
            <a:r>
              <a:rPr lang="en-US" sz="2400" dirty="0" smtClean="0"/>
              <a:t>Extracting Tweets from the data</a:t>
            </a:r>
          </a:p>
          <a:p>
            <a:pPr marL="457200" indent="-457200">
              <a:buFont typeface="+mj-lt"/>
              <a:buAutoNum type="arabicPeriod"/>
            </a:pPr>
            <a:r>
              <a:rPr lang="en-US" sz="2400" dirty="0" smtClean="0"/>
              <a:t>Extracting </a:t>
            </a:r>
            <a:r>
              <a:rPr lang="en-US" sz="2400" dirty="0" smtClean="0"/>
              <a:t>words from data</a:t>
            </a:r>
          </a:p>
          <a:p>
            <a:pPr marL="457200" indent="-457200">
              <a:buFont typeface="+mj-lt"/>
              <a:buAutoNum type="arabicPeriod"/>
            </a:pPr>
            <a:r>
              <a:rPr lang="en-US" sz="2400" dirty="0" smtClean="0"/>
              <a:t>Tokenizing</a:t>
            </a:r>
          </a:p>
          <a:p>
            <a:pPr marL="457200" indent="-457200">
              <a:buFont typeface="+mj-lt"/>
              <a:buAutoNum type="arabicPeriod"/>
            </a:pPr>
            <a:r>
              <a:rPr lang="en-US" sz="2400" dirty="0" smtClean="0"/>
              <a:t>Removing stop words from the set of words generated</a:t>
            </a:r>
          </a:p>
          <a:p>
            <a:pPr marL="457200" indent="-457200">
              <a:buFont typeface="+mj-lt"/>
              <a:buAutoNum type="arabicPeriod"/>
            </a:pPr>
            <a:r>
              <a:rPr lang="en-US" sz="2400" dirty="0" smtClean="0"/>
              <a:t>Stemming Words to its original form, e.g. Worrying-&gt;Worry</a:t>
            </a:r>
          </a:p>
          <a:p>
            <a:pPr marL="457200" indent="-457200">
              <a:buFont typeface="+mj-lt"/>
              <a:buAutoNum type="arabicPeriod"/>
            </a:pPr>
            <a:r>
              <a:rPr lang="en-US" sz="2400" dirty="0" smtClean="0"/>
              <a:t>This is the basic approach before starting this Algorithm</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3734" y="1845734"/>
            <a:ext cx="1608667" cy="4131734"/>
          </a:xfrm>
          <a:prstGeom prst="rect">
            <a:avLst/>
          </a:prstGeom>
        </p:spPr>
      </p:pic>
    </p:spTree>
    <p:extLst>
      <p:ext uri="{BB962C8B-B14F-4D97-AF65-F5344CB8AC3E}">
        <p14:creationId xmlns:p14="http://schemas.microsoft.com/office/powerpoint/2010/main" val="2002082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Important Concept: Jaro Winkler Distance(JW)</a:t>
            </a:r>
            <a:endParaRPr lang="en-US" dirty="0"/>
          </a:p>
        </p:txBody>
      </p:sp>
      <p:sp>
        <p:nvSpPr>
          <p:cNvPr id="3" name="Content Placeholder 2"/>
          <p:cNvSpPr>
            <a:spLocks noGrp="1"/>
          </p:cNvSpPr>
          <p:nvPr>
            <p:ph idx="1"/>
          </p:nvPr>
        </p:nvSpPr>
        <p:spPr>
          <a:xfrm>
            <a:off x="1097280" y="1845734"/>
            <a:ext cx="5608320" cy="4023360"/>
          </a:xfrm>
        </p:spPr>
        <p:txBody>
          <a:bodyPr>
            <a:normAutofit fontScale="92500" lnSpcReduction="10000"/>
          </a:bodyPr>
          <a:lstStyle/>
          <a:p>
            <a:pPr>
              <a:buFont typeface="Arial" charset="0"/>
              <a:buChar char="•"/>
            </a:pPr>
            <a:r>
              <a:rPr lang="en-US" sz="2400" dirty="0" smtClean="0"/>
              <a:t>After stemming words to their original form,</a:t>
            </a:r>
            <a:r>
              <a:rPr lang="en-US" sz="2400" dirty="0"/>
              <a:t> </a:t>
            </a:r>
            <a:r>
              <a:rPr lang="en-US" sz="2400" dirty="0" smtClean="0"/>
              <a:t>we have to find out if the words already exists to pre-existing dictionaries or not.</a:t>
            </a:r>
          </a:p>
          <a:p>
            <a:pPr>
              <a:buFont typeface="Arial" charset="0"/>
              <a:buChar char="•"/>
            </a:pPr>
            <a:r>
              <a:rPr lang="en-US" sz="2400" dirty="0" smtClean="0"/>
              <a:t>I, as well as the authors of the paper proposing the existing solution have used Jaro Winkler distance to calculate this.</a:t>
            </a:r>
          </a:p>
          <a:p>
            <a:pPr>
              <a:buFont typeface="Arial" charset="0"/>
              <a:buChar char="•"/>
            </a:pPr>
            <a:r>
              <a:rPr lang="en-US" sz="2400" dirty="0" smtClean="0"/>
              <a:t> Jaro Winkler distance finds the likelihood of two strings being similar. </a:t>
            </a:r>
          </a:p>
          <a:p>
            <a:pPr>
              <a:buFont typeface="Arial" charset="0"/>
              <a:buChar char="•"/>
            </a:pPr>
            <a:r>
              <a:rPr lang="en-US" sz="2400" dirty="0" smtClean="0"/>
              <a:t>It is a number between 0 and 1, the greater number indicating higher likelihood</a:t>
            </a:r>
            <a:r>
              <a:rPr lang="en-US" sz="2400" dirty="0" smtClean="0"/>
              <a:t>.</a:t>
            </a:r>
          </a:p>
          <a:p>
            <a:pPr>
              <a:buFont typeface="Arial" charset="0"/>
              <a:buChar char="•"/>
            </a:pPr>
            <a:r>
              <a:rPr lang="en-US" sz="2400" dirty="0" smtClean="0"/>
              <a:t>E.g.: JW between </a:t>
            </a:r>
            <a:r>
              <a:rPr lang="en-US" sz="2400" i="1" dirty="0" smtClean="0"/>
              <a:t>love</a:t>
            </a:r>
            <a:r>
              <a:rPr lang="en-US" sz="2400" dirty="0" smtClean="0"/>
              <a:t> and </a:t>
            </a:r>
            <a:r>
              <a:rPr lang="en-US" sz="2400" i="1" dirty="0" smtClean="0"/>
              <a:t>beloved</a:t>
            </a:r>
            <a:r>
              <a:rPr lang="en-US" sz="2400" dirty="0" smtClean="0"/>
              <a:t> is 0.812</a:t>
            </a:r>
            <a:endParaRPr lang="en-US" sz="2400" dirty="0" smtClean="0"/>
          </a:p>
          <a:p>
            <a:pPr>
              <a:buFont typeface="Arial" charset="0"/>
              <a:buChar char="•"/>
            </a:pPr>
            <a:endParaRPr lang="en-US" sz="2400" dirty="0" smtClean="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6580" y="1845734"/>
            <a:ext cx="4229100" cy="4023360"/>
          </a:xfrm>
          <a:prstGeom prst="rect">
            <a:avLst/>
          </a:prstGeom>
        </p:spPr>
      </p:pic>
    </p:spTree>
    <p:extLst>
      <p:ext uri="{BB962C8B-B14F-4D97-AF65-F5344CB8AC3E}">
        <p14:creationId xmlns:p14="http://schemas.microsoft.com/office/powerpoint/2010/main" val="103978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Solution Approach</a:t>
            </a:r>
            <a:endParaRPr lang="en-US" dirty="0"/>
          </a:p>
        </p:txBody>
      </p:sp>
      <p:sp>
        <p:nvSpPr>
          <p:cNvPr id="3" name="Content Placeholder 2"/>
          <p:cNvSpPr>
            <a:spLocks noGrp="1"/>
          </p:cNvSpPr>
          <p:nvPr>
            <p:ph idx="1"/>
          </p:nvPr>
        </p:nvSpPr>
        <p:spPr/>
        <p:txBody>
          <a:bodyPr>
            <a:normAutofit fontScale="70000" lnSpcReduction="20000"/>
          </a:bodyPr>
          <a:lstStyle/>
          <a:p>
            <a:pPr>
              <a:buFont typeface="Arial" charset="0"/>
              <a:buChar char="•"/>
            </a:pPr>
            <a:r>
              <a:rPr lang="en-US" sz="2400" dirty="0" smtClean="0"/>
              <a:t>Ex</a:t>
            </a:r>
            <a:r>
              <a:rPr lang="en-US" sz="2800" dirty="0" smtClean="0"/>
              <a:t>isting solution compares every incoming word from tweets with </a:t>
            </a:r>
            <a:r>
              <a:rPr lang="en-US" sz="2800" dirty="0" smtClean="0"/>
              <a:t>each word in all the </a:t>
            </a:r>
            <a:r>
              <a:rPr lang="en-US" sz="2800" dirty="0"/>
              <a:t>dictionaries. (</a:t>
            </a:r>
            <a:r>
              <a:rPr lang="en-US" sz="2800" dirty="0">
                <a:solidFill>
                  <a:srgbClr val="FF0000"/>
                </a:solidFill>
              </a:rPr>
              <a:t>hold on to this thought-  I have introduced Randomization here</a:t>
            </a:r>
            <a:r>
              <a:rPr lang="en-US" sz="2800" dirty="0"/>
              <a:t>)</a:t>
            </a:r>
            <a:endParaRPr lang="en-US" sz="2800" dirty="0" smtClean="0"/>
          </a:p>
          <a:p>
            <a:pPr>
              <a:buFont typeface="Arial" charset="0"/>
              <a:buChar char="•"/>
            </a:pPr>
            <a:r>
              <a:rPr lang="en-US" sz="2800" dirty="0" smtClean="0"/>
              <a:t>It then</a:t>
            </a:r>
            <a:r>
              <a:rPr lang="en-US" sz="2800" dirty="0" smtClean="0"/>
              <a:t> assigns </a:t>
            </a:r>
            <a:r>
              <a:rPr lang="en-US" sz="2800" dirty="0" smtClean="0"/>
              <a:t>it to the dictionary if the Jaro Winkler distance for it is greater than the defined threshold. </a:t>
            </a:r>
            <a:endParaRPr lang="en-US" sz="2800" dirty="0" smtClean="0"/>
          </a:p>
          <a:p>
            <a:pPr>
              <a:buFont typeface="Arial" charset="0"/>
              <a:buChar char="•"/>
            </a:pPr>
            <a:r>
              <a:rPr lang="en-US" sz="2800" dirty="0" smtClean="0"/>
              <a:t>Example Output for identifying the group of the word </a:t>
            </a:r>
            <a:r>
              <a:rPr lang="en-US" sz="2800" i="1" dirty="0" smtClean="0"/>
              <a:t>birthday. </a:t>
            </a:r>
          </a:p>
          <a:p>
            <a:pPr>
              <a:buFont typeface="Arial" charset="0"/>
              <a:buChar char="•"/>
            </a:pPr>
            <a:endParaRPr lang="en-US" sz="2800" dirty="0" smtClean="0"/>
          </a:p>
          <a:p>
            <a:pPr>
              <a:buFont typeface="Arial" charset="0"/>
              <a:buChar char="•"/>
            </a:pPr>
            <a:endParaRPr lang="en-US" sz="2800" dirty="0" smtClean="0"/>
          </a:p>
          <a:p>
            <a:pPr>
              <a:buFont typeface="Arial" charset="0"/>
              <a:buChar char="•"/>
            </a:pPr>
            <a:r>
              <a:rPr lang="en-US" sz="2800" dirty="0" smtClean="0"/>
              <a:t>For a </a:t>
            </a:r>
            <a:r>
              <a:rPr lang="en-US" sz="2800" dirty="0" smtClean="0"/>
              <a:t>particular tweet, there are going to be </a:t>
            </a:r>
            <a:r>
              <a:rPr lang="en-US" sz="2800" i="1" dirty="0" smtClean="0"/>
              <a:t>two sets of words </a:t>
            </a:r>
            <a:r>
              <a:rPr lang="en-US" sz="2800" dirty="0" smtClean="0"/>
              <a:t>generated:</a:t>
            </a:r>
          </a:p>
          <a:p>
            <a:pPr marL="457200" indent="-457200">
              <a:buFont typeface="+mj-lt"/>
              <a:buAutoNum type="alphaLcPeriod"/>
            </a:pPr>
            <a:r>
              <a:rPr lang="en-US" sz="2800" dirty="0" smtClean="0"/>
              <a:t>New </a:t>
            </a:r>
            <a:r>
              <a:rPr lang="en-US" sz="2800" dirty="0" smtClean="0"/>
              <a:t>Words (</a:t>
            </a:r>
            <a:r>
              <a:rPr lang="en-US" sz="2800" i="1" dirty="0" smtClean="0"/>
              <a:t>Nw</a:t>
            </a:r>
            <a:r>
              <a:rPr lang="en-US" sz="2800" dirty="0" smtClean="0"/>
              <a:t>) </a:t>
            </a:r>
          </a:p>
          <a:p>
            <a:pPr marL="457200" indent="-457200">
              <a:buFont typeface="+mj-lt"/>
              <a:buAutoNum type="alphaLcPeriod"/>
            </a:pPr>
            <a:r>
              <a:rPr lang="en-US" sz="2800" dirty="0" smtClean="0"/>
              <a:t>Existing Words (</a:t>
            </a:r>
            <a:r>
              <a:rPr lang="en-US" sz="2800" i="1" dirty="0" smtClean="0"/>
              <a:t>Ne</a:t>
            </a:r>
            <a:r>
              <a:rPr lang="en-US" sz="2800" dirty="0" smtClean="0"/>
              <a:t>) {The word birthday is not identified as an existing word.}</a:t>
            </a:r>
            <a:endParaRPr lang="en-US" sz="2800" dirty="0" smtClean="0"/>
          </a:p>
          <a:p>
            <a:r>
              <a:rPr lang="en-US" sz="2800" i="1" dirty="0" smtClean="0"/>
              <a:t>Next Step: </a:t>
            </a:r>
            <a:r>
              <a:rPr lang="en-US" sz="2800" i="1" dirty="0"/>
              <a:t>G</a:t>
            </a:r>
            <a:r>
              <a:rPr lang="en-US" sz="2800" i="1" dirty="0" smtClean="0"/>
              <a:t>enerate </a:t>
            </a:r>
            <a:r>
              <a:rPr lang="en-US" sz="2800" i="1" dirty="0" smtClean="0"/>
              <a:t>the network of nodes.</a:t>
            </a:r>
          </a:p>
          <a:p>
            <a:endParaRPr lang="en-US" sz="2400" dirty="0" smtClean="0"/>
          </a:p>
          <a:p>
            <a:endParaRPr lang="en-US" sz="24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4000" b="18000"/>
          <a:stretch/>
        </p:blipFill>
        <p:spPr>
          <a:xfrm>
            <a:off x="1097280" y="3451015"/>
            <a:ext cx="8317653" cy="720401"/>
          </a:xfrm>
          <a:prstGeom prst="rect">
            <a:avLst/>
          </a:prstGeom>
        </p:spPr>
      </p:pic>
    </p:spTree>
    <p:extLst>
      <p:ext uri="{BB962C8B-B14F-4D97-AF65-F5344CB8AC3E}">
        <p14:creationId xmlns:p14="http://schemas.microsoft.com/office/powerpoint/2010/main" val="657081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1279</TotalTime>
  <Words>1491</Words>
  <Application>Microsoft Macintosh PowerPoint</Application>
  <PresentationFormat>Widescreen</PresentationFormat>
  <Paragraphs>165</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Calibri</vt:lpstr>
      <vt:lpstr>Calibri Light</vt:lpstr>
      <vt:lpstr>Courier New</vt:lpstr>
      <vt:lpstr>Mangal</vt:lpstr>
      <vt:lpstr>Wingdings</vt:lpstr>
      <vt:lpstr>Arial</vt:lpstr>
      <vt:lpstr>Retrospect</vt:lpstr>
      <vt:lpstr>A Randomized Approach To Extract New Words From Social Media</vt:lpstr>
      <vt:lpstr>Agenda</vt:lpstr>
      <vt:lpstr>Motivation and Application</vt:lpstr>
      <vt:lpstr>Things to Remember</vt:lpstr>
      <vt:lpstr>Terms</vt:lpstr>
      <vt:lpstr>Data Set: Twitter Data Set </vt:lpstr>
      <vt:lpstr>Data Cleaning</vt:lpstr>
      <vt:lpstr>An Important Concept: Jaro Winkler Distance(JW)</vt:lpstr>
      <vt:lpstr>Existing Solution Approach</vt:lpstr>
      <vt:lpstr>Generate Network of Nodes</vt:lpstr>
      <vt:lpstr>Updating the Dictionary</vt:lpstr>
      <vt:lpstr>Why I used Randomization</vt:lpstr>
      <vt:lpstr>Randomization Algorithm: On-line Hiring Problem Inspired Approach</vt:lpstr>
      <vt:lpstr>Randomization Algorithm: On-line Hiring Problem Inspired Approach</vt:lpstr>
      <vt:lpstr>Running the Program</vt:lpstr>
      <vt:lpstr>Analysis</vt:lpstr>
      <vt:lpstr>Analysis: Time Reduction</vt:lpstr>
      <vt:lpstr>Analysis: Time Graph</vt:lpstr>
      <vt:lpstr>Analysis: Accuracy</vt:lpstr>
      <vt:lpstr>Accuracy Graph</vt:lpstr>
      <vt:lpstr>Conclusion</vt:lpstr>
      <vt:lpstr>Future Work</vt:lpstr>
      <vt:lpstr>References</vt:lpstr>
      <vt:lpstr>Questions?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Randomized Approach To Extract New Words From Social Media</dc:title>
  <dc:creator>Microsoft Office User</dc:creator>
  <cp:lastModifiedBy>Microsoft Office User</cp:lastModifiedBy>
  <cp:revision>129</cp:revision>
  <dcterms:created xsi:type="dcterms:W3CDTF">2016-11-22T08:27:54Z</dcterms:created>
  <dcterms:modified xsi:type="dcterms:W3CDTF">2016-12-08T07:48:10Z</dcterms:modified>
</cp:coreProperties>
</file>