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65" r:id="rId3"/>
    <p:sldId id="257" r:id="rId4"/>
    <p:sldId id="266" r:id="rId5"/>
    <p:sldId id="258" r:id="rId6"/>
    <p:sldId id="259" r:id="rId7"/>
    <p:sldId id="267" r:id="rId8"/>
    <p:sldId id="268" r:id="rId9"/>
    <p:sldId id="269" r:id="rId10"/>
    <p:sldId id="260" r:id="rId11"/>
    <p:sldId id="262" r:id="rId12"/>
    <p:sldId id="263" r:id="rId13"/>
    <p:sldId id="278" r:id="rId14"/>
    <p:sldId id="279" r:id="rId15"/>
    <p:sldId id="264" r:id="rId16"/>
    <p:sldId id="261" r:id="rId17"/>
    <p:sldId id="270" r:id="rId18"/>
    <p:sldId id="272" r:id="rId19"/>
    <p:sldId id="271" r:id="rId20"/>
    <p:sldId id="275" r:id="rId21"/>
    <p:sldId id="274" r:id="rId22"/>
    <p:sldId id="273" r:id="rId23"/>
    <p:sldId id="277" r:id="rId24"/>
    <p:sldId id="276"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p:restoredTop sz="94690"/>
  </p:normalViewPr>
  <p:slideViewPr>
    <p:cSldViewPr snapToGrid="0" snapToObjects="1">
      <p:cViewPr>
        <p:scale>
          <a:sx n="95" d="100"/>
          <a:sy n="95" d="100"/>
        </p:scale>
        <p:origin x="70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8EE824-A282-574C-8646-6DAF39654637}" type="datetimeFigureOut">
              <a:rPr lang="en-US" smtClean="0"/>
              <a:t>5/13/17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75D5B-C35B-3D4E-A959-E9A21333CB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8EE824-A282-574C-8646-6DAF39654637}" type="datetimeFigureOut">
              <a:rPr lang="en-US" smtClean="0"/>
              <a:t>5/13/17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75D5B-C35B-3D4E-A959-E9A21333CB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8EE824-A282-574C-8646-6DAF39654637}" type="datetimeFigureOut">
              <a:rPr lang="en-US" smtClean="0"/>
              <a:t>5/13/17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75D5B-C35B-3D4E-A959-E9A21333CB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8EE824-A282-574C-8646-6DAF39654637}" type="datetimeFigureOut">
              <a:rPr lang="en-US" smtClean="0"/>
              <a:t>5/13/17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75D5B-C35B-3D4E-A959-E9A21333CB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EE824-A282-574C-8646-6DAF39654637}" type="datetimeFigureOut">
              <a:rPr lang="en-US" smtClean="0"/>
              <a:t>5/13/17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75D5B-C35B-3D4E-A959-E9A21333CB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8EE824-A282-574C-8646-6DAF39654637}" type="datetimeFigureOut">
              <a:rPr lang="en-US" smtClean="0"/>
              <a:t>5/13/17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75D5B-C35B-3D4E-A959-E9A21333CB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8EE824-A282-574C-8646-6DAF39654637}" type="datetimeFigureOut">
              <a:rPr lang="en-US" smtClean="0"/>
              <a:t>5/13/17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75D5B-C35B-3D4E-A959-E9A21333CB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8EE824-A282-574C-8646-6DAF39654637}" type="datetimeFigureOut">
              <a:rPr lang="en-US" smtClean="0"/>
              <a:t>5/13/17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75D5B-C35B-3D4E-A959-E9A21333CB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8EE824-A282-574C-8646-6DAF39654637}" type="datetimeFigureOut">
              <a:rPr lang="en-US" smtClean="0"/>
              <a:t>5/13/17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0275D5B-C35B-3D4E-A959-E9A21333CB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88EE824-A282-574C-8646-6DAF39654637}" type="datetimeFigureOut">
              <a:rPr lang="en-US" smtClean="0"/>
              <a:t>5/13/17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0275D5B-C35B-3D4E-A959-E9A21333CB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8EE824-A282-574C-8646-6DAF39654637}" type="datetimeFigureOut">
              <a:rPr lang="en-US" smtClean="0"/>
              <a:t>5/13/17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275D5B-C35B-3D4E-A959-E9A21333CB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8EE824-A282-574C-8646-6DAF39654637}" type="datetimeFigureOut">
              <a:rPr lang="en-US" smtClean="0"/>
              <a:t>5/13/17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0275D5B-C35B-3D4E-A959-E9A21333CBE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23058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Supporting Multitenancy on a Cloud Platform</a:t>
            </a:r>
            <a:endParaRPr lang="en-US" dirty="0"/>
          </a:p>
        </p:txBody>
      </p:sp>
      <p:sp>
        <p:nvSpPr>
          <p:cNvPr id="3" name="Subtitle 2"/>
          <p:cNvSpPr>
            <a:spLocks noGrp="1"/>
          </p:cNvSpPr>
          <p:nvPr>
            <p:ph type="subTitle" idx="1"/>
          </p:nvPr>
        </p:nvSpPr>
        <p:spPr/>
        <p:txBody>
          <a:bodyPr>
            <a:normAutofit/>
          </a:bodyPr>
          <a:lstStyle/>
          <a:p>
            <a:r>
              <a:rPr lang="en-US" dirty="0" smtClean="0"/>
              <a:t>Ravee Khandagale </a:t>
            </a:r>
          </a:p>
          <a:p>
            <a:r>
              <a:rPr lang="en-US" dirty="0" err="1" smtClean="0"/>
              <a:t>Sahil</a:t>
            </a:r>
            <a:r>
              <a:rPr lang="en-US" dirty="0" smtClean="0"/>
              <a:t> </a:t>
            </a:r>
            <a:r>
              <a:rPr lang="en-US" dirty="0" err="1" smtClean="0"/>
              <a:t>Motadoo</a:t>
            </a:r>
            <a:r>
              <a:rPr lang="en-US" dirty="0" smtClean="0"/>
              <a:t>				Advisor: Dr. Melody </a:t>
            </a:r>
            <a:r>
              <a:rPr lang="en-US" dirty="0" err="1" smtClean="0"/>
              <a:t>Moh</a:t>
            </a:r>
            <a:r>
              <a:rPr lang="en-US" dirty="0" smtClean="0"/>
              <a:t> </a:t>
            </a:r>
            <a:endParaRPr lang="en-US" dirty="0"/>
          </a:p>
        </p:txBody>
      </p:sp>
    </p:spTree>
    <p:extLst>
      <p:ext uri="{BB962C8B-B14F-4D97-AF65-F5344CB8AC3E}">
        <p14:creationId xmlns:p14="http://schemas.microsoft.com/office/powerpoint/2010/main" val="492658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9592887" cy="4148051"/>
          </a:xfrm>
          <a:prstGeom prst="rect">
            <a:avLst/>
          </a:prstGeom>
        </p:spPr>
      </p:pic>
    </p:spTree>
    <p:extLst>
      <p:ext uri="{BB962C8B-B14F-4D97-AF65-F5344CB8AC3E}">
        <p14:creationId xmlns:p14="http://schemas.microsoft.com/office/powerpoint/2010/main" val="2094326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A Tomcat Server</a:t>
            </a:r>
            <a:endParaRPr lang="en-US" dirty="0"/>
          </a:p>
        </p:txBody>
      </p:sp>
      <p:sp>
        <p:nvSpPr>
          <p:cNvPr id="3" name="Content Placeholder 2"/>
          <p:cNvSpPr>
            <a:spLocks noGrp="1"/>
          </p:cNvSpPr>
          <p:nvPr>
            <p:ph idx="1"/>
          </p:nvPr>
        </p:nvSpPr>
        <p:spPr/>
        <p:txBody>
          <a:bodyPr/>
          <a:lstStyle/>
          <a:p>
            <a:r>
              <a:rPr lang="en-US" dirty="0"/>
              <a:t>1. We downloaded Apache Tomcat from the official download page of Apache Tomcat:</a:t>
            </a:r>
          </a:p>
          <a:p>
            <a:r>
              <a:rPr lang="en-US" dirty="0"/>
              <a:t>https://</a:t>
            </a:r>
            <a:r>
              <a:rPr lang="en-US" dirty="0" err="1"/>
              <a:t>tomcat.apache.org</a:t>
            </a:r>
            <a:r>
              <a:rPr lang="en-US" dirty="0"/>
              <a:t>/download-70.cgi</a:t>
            </a:r>
          </a:p>
          <a:p>
            <a:r>
              <a:rPr lang="en-US" dirty="0"/>
              <a:t>2. We then unzipped and then started tomcat </a:t>
            </a:r>
            <a:r>
              <a:rPr lang="en-US" dirty="0" smtClean="0"/>
              <a:t>service</a:t>
            </a:r>
            <a:endParaRPr lang="en-US" dirty="0"/>
          </a:p>
          <a:p>
            <a:r>
              <a:rPr lang="en-US" dirty="0"/>
              <a:t>3</a:t>
            </a:r>
            <a:r>
              <a:rPr lang="en-US" dirty="0" smtClean="0"/>
              <a:t>. </a:t>
            </a:r>
            <a:r>
              <a:rPr lang="en-US" dirty="0"/>
              <a:t>We then defined the admin role in tomcat-</a:t>
            </a:r>
            <a:r>
              <a:rPr lang="en-US" dirty="0" err="1"/>
              <a:t>users.xml</a:t>
            </a:r>
            <a:r>
              <a:rPr lang="en-US" dirty="0"/>
              <a:t> to log in to the tomcat server as shown in the below screenshot.</a:t>
            </a:r>
            <a:r>
              <a:rPr lang="en-US" dirty="0"/>
              <a:t> </a:t>
            </a:r>
            <a:r>
              <a:rPr lang="en-US" dirty="0"/>
              <a:t> </a:t>
            </a:r>
            <a:endParaRPr lang="en-US" dirty="0" smtClean="0"/>
          </a:p>
          <a:p>
            <a:endParaRPr lang="en-US" dirty="0"/>
          </a:p>
          <a:p>
            <a:endParaRPr lang="en-US" dirty="0"/>
          </a:p>
        </p:txBody>
      </p:sp>
      <p:pic>
        <p:nvPicPr>
          <p:cNvPr id="4" name="image08.png" descr="VirtualBox_Ubuntu_NS3_31_03_2017_01_54_02.png"/>
          <p:cNvPicPr/>
          <p:nvPr/>
        </p:nvPicPr>
        <p:blipFill>
          <a:blip r:embed="rId2"/>
          <a:srcRect/>
          <a:stretch>
            <a:fillRect/>
          </a:stretch>
        </p:blipFill>
        <p:spPr>
          <a:xfrm>
            <a:off x="3279737" y="3733427"/>
            <a:ext cx="5693485" cy="2411879"/>
          </a:xfrm>
          <a:prstGeom prst="rect">
            <a:avLst/>
          </a:prstGeom>
          <a:ln/>
        </p:spPr>
      </p:pic>
    </p:spTree>
    <p:extLst>
      <p:ext uri="{BB962C8B-B14F-4D97-AF65-F5344CB8AC3E}">
        <p14:creationId xmlns:p14="http://schemas.microsoft.com/office/powerpoint/2010/main" val="1871396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A Tomcat Server</a:t>
            </a:r>
            <a:endParaRPr lang="en-US" dirty="0"/>
          </a:p>
        </p:txBody>
      </p:sp>
      <p:sp>
        <p:nvSpPr>
          <p:cNvPr id="3" name="Content Placeholder 2"/>
          <p:cNvSpPr>
            <a:spLocks noGrp="1"/>
          </p:cNvSpPr>
          <p:nvPr>
            <p:ph idx="1"/>
          </p:nvPr>
        </p:nvSpPr>
        <p:spPr/>
        <p:txBody>
          <a:bodyPr/>
          <a:lstStyle/>
          <a:p>
            <a:r>
              <a:rPr lang="en-US" dirty="0"/>
              <a:t>6. The following is the GUI which can be used by users of different roles like admin, user etc.</a:t>
            </a:r>
          </a:p>
          <a:p>
            <a:r>
              <a:rPr lang="en-US" dirty="0"/>
              <a:t> </a:t>
            </a:r>
          </a:p>
          <a:p>
            <a:endParaRPr lang="en-US" dirty="0"/>
          </a:p>
        </p:txBody>
      </p:sp>
      <p:pic>
        <p:nvPicPr>
          <p:cNvPr id="4" name="image04.png" descr="VirtualBox_Ubuntu_NS3_31_03_2017_02_58_30.png"/>
          <p:cNvPicPr/>
          <p:nvPr/>
        </p:nvPicPr>
        <p:blipFill>
          <a:blip r:embed="rId2"/>
          <a:srcRect/>
          <a:stretch>
            <a:fillRect/>
          </a:stretch>
        </p:blipFill>
        <p:spPr>
          <a:xfrm>
            <a:off x="3155315" y="2375702"/>
            <a:ext cx="5942330" cy="3747135"/>
          </a:xfrm>
          <a:prstGeom prst="rect">
            <a:avLst/>
          </a:prstGeom>
          <a:ln/>
        </p:spPr>
      </p:pic>
    </p:spTree>
    <p:extLst>
      <p:ext uri="{BB962C8B-B14F-4D97-AF65-F5344CB8AC3E}">
        <p14:creationId xmlns:p14="http://schemas.microsoft.com/office/powerpoint/2010/main" val="510859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Tomcat</a:t>
            </a:r>
            <a:endParaRPr lang="en-US" dirty="0"/>
          </a:p>
        </p:txBody>
      </p:sp>
      <p:sp>
        <p:nvSpPr>
          <p:cNvPr id="3" name="Content Placeholder 2"/>
          <p:cNvSpPr>
            <a:spLocks noGrp="1"/>
          </p:cNvSpPr>
          <p:nvPr>
            <p:ph idx="1"/>
          </p:nvPr>
        </p:nvSpPr>
        <p:spPr/>
        <p:txBody>
          <a:bodyPr/>
          <a:lstStyle/>
          <a:p>
            <a:r>
              <a:rPr lang="en-US" dirty="0"/>
              <a:t>7</a:t>
            </a:r>
            <a:r>
              <a:rPr lang="en-US" dirty="0" smtClean="0"/>
              <a:t>. </a:t>
            </a:r>
            <a:r>
              <a:rPr lang="en-US" dirty="0"/>
              <a:t>You can deploy a WAR (Web Archive) file and can specify a context path to the WAR file</a:t>
            </a:r>
          </a:p>
          <a:p>
            <a:r>
              <a:rPr lang="en-US" dirty="0" smtClean="0"/>
              <a:t>8. </a:t>
            </a:r>
            <a:r>
              <a:rPr lang="en-US" dirty="0"/>
              <a:t>It can also be used to specify the deployment descriptor which is read by tomcat in order</a:t>
            </a:r>
          </a:p>
          <a:p>
            <a:r>
              <a:rPr lang="en-US" dirty="0"/>
              <a:t>the render the web </a:t>
            </a:r>
            <a:r>
              <a:rPr lang="en-US" dirty="0" smtClean="0"/>
              <a:t>pages</a:t>
            </a:r>
            <a:endParaRPr lang="en-US" dirty="0"/>
          </a:p>
          <a:p>
            <a:r>
              <a:rPr lang="en-US" dirty="0"/>
              <a:t>9</a:t>
            </a:r>
            <a:r>
              <a:rPr lang="en-US" dirty="0" smtClean="0"/>
              <a:t>. </a:t>
            </a:r>
            <a:r>
              <a:rPr lang="en-US" dirty="0"/>
              <a:t>We created a sample web page login to demonstrate the use of Tomcat server It goes Login-&gt;Submit-&gt;Success  </a:t>
            </a:r>
            <a:endParaRPr lang="en-US" dirty="0"/>
          </a:p>
        </p:txBody>
      </p:sp>
    </p:spTree>
    <p:extLst>
      <p:ext uri="{BB962C8B-B14F-4D97-AF65-F5344CB8AC3E}">
        <p14:creationId xmlns:p14="http://schemas.microsoft.com/office/powerpoint/2010/main" val="1844642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05.png" descr="VirtualBox_Ubuntu_NS3_31_03_2017_02_58_54.png"/>
          <p:cNvPicPr>
            <a:picLocks noGrp="1"/>
          </p:cNvPicPr>
          <p:nvPr>
            <p:ph idx="1"/>
          </p:nvPr>
        </p:nvPicPr>
        <p:blipFill>
          <a:blip r:embed="rId2"/>
          <a:srcRect/>
          <a:stretch>
            <a:fillRect/>
          </a:stretch>
        </p:blipFill>
        <p:spPr>
          <a:xfrm>
            <a:off x="2907983" y="1846263"/>
            <a:ext cx="6436360" cy="4022725"/>
          </a:xfrm>
          <a:prstGeom prst="rect">
            <a:avLst/>
          </a:prstGeom>
          <a:ln/>
        </p:spPr>
      </p:pic>
    </p:spTree>
    <p:extLst>
      <p:ext uri="{BB962C8B-B14F-4D97-AF65-F5344CB8AC3E}">
        <p14:creationId xmlns:p14="http://schemas.microsoft.com/office/powerpoint/2010/main" val="1833325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Realm Configuration</a:t>
            </a:r>
            <a:endParaRPr lang="en-US" dirty="0"/>
          </a:p>
        </p:txBody>
      </p:sp>
      <p:sp>
        <p:nvSpPr>
          <p:cNvPr id="3" name="Content Placeholder 2"/>
          <p:cNvSpPr>
            <a:spLocks noGrp="1"/>
          </p:cNvSpPr>
          <p:nvPr>
            <p:ph idx="1"/>
          </p:nvPr>
        </p:nvSpPr>
        <p:spPr/>
        <p:txBody>
          <a:bodyPr/>
          <a:lstStyle/>
          <a:p>
            <a:pPr>
              <a:buFont typeface="Arial" charset="0"/>
              <a:buChar char="•"/>
            </a:pPr>
            <a:r>
              <a:rPr lang="en-US" dirty="0"/>
              <a:t>The realm configuration uses JDBC to connect to the database.</a:t>
            </a:r>
          </a:p>
          <a:p>
            <a:pPr>
              <a:buFont typeface="Arial" charset="0"/>
              <a:buChar char="•"/>
            </a:pPr>
            <a:r>
              <a:rPr lang="en-US" dirty="0"/>
              <a:t>Therefore, there needs no new connection to the database and this feature can be plugged in as is using JDBC</a:t>
            </a:r>
          </a:p>
          <a:p>
            <a:pPr>
              <a:buFont typeface="Arial" charset="0"/>
              <a:buChar char="•"/>
            </a:pPr>
            <a:r>
              <a:rPr lang="en-US" dirty="0"/>
              <a:t>The realm configuration also ensures access to the database according to the role that you have in the system.</a:t>
            </a:r>
          </a:p>
          <a:p>
            <a:pPr>
              <a:buFont typeface="Arial" charset="0"/>
              <a:buChar char="•"/>
            </a:pPr>
            <a:r>
              <a:rPr lang="en-US" dirty="0"/>
              <a:t>We have to mention the column and table names that we are using in our database in the realm configuration.</a:t>
            </a:r>
          </a:p>
          <a:p>
            <a:pPr>
              <a:buFont typeface="Arial" charset="0"/>
              <a:buChar char="•"/>
            </a:pPr>
            <a:r>
              <a:rPr lang="en-US" dirty="0"/>
              <a:t>Then accordingly, we edit this file- </a:t>
            </a:r>
            <a:r>
              <a:rPr lang="en-US" dirty="0" err="1"/>
              <a:t>server.xml</a:t>
            </a:r>
            <a:r>
              <a:rPr lang="en-US" dirty="0"/>
              <a:t> to include the authentications that we want in order to give access</a:t>
            </a:r>
          </a:p>
          <a:p>
            <a:endParaRPr lang="en-US" dirty="0"/>
          </a:p>
        </p:txBody>
      </p:sp>
    </p:spTree>
    <p:extLst>
      <p:ext uri="{BB962C8B-B14F-4D97-AF65-F5344CB8AC3E}">
        <p14:creationId xmlns:p14="http://schemas.microsoft.com/office/powerpoint/2010/main" val="377894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Realm Configuration</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0407" y="1846263"/>
            <a:ext cx="7151511" cy="4022725"/>
          </a:xfrm>
          <a:prstGeom prst="rect">
            <a:avLst/>
          </a:prstGeom>
        </p:spPr>
      </p:pic>
    </p:spTree>
    <p:extLst>
      <p:ext uri="{BB962C8B-B14F-4D97-AF65-F5344CB8AC3E}">
        <p14:creationId xmlns:p14="http://schemas.microsoft.com/office/powerpoint/2010/main" val="2081536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login page has two buttons-</a:t>
            </a:r>
          </a:p>
          <a:p>
            <a:r>
              <a:rPr lang="en-US" b="1" dirty="0"/>
              <a:t>1)Login</a:t>
            </a:r>
            <a:r>
              <a:rPr lang="en-US" dirty="0"/>
              <a:t> Button- The user can log in using his credentials. </a:t>
            </a:r>
          </a:p>
          <a:p>
            <a:r>
              <a:rPr lang="en-US" dirty="0"/>
              <a:t>After clicking this, you will be directed to your own page which displays your information and the projects you are authorized to see</a:t>
            </a:r>
          </a:p>
          <a:p>
            <a:r>
              <a:rPr lang="en-US" dirty="0"/>
              <a:t> </a:t>
            </a:r>
          </a:p>
          <a:p>
            <a:r>
              <a:rPr lang="en-US" dirty="0" smtClean="0"/>
              <a:t>2)</a:t>
            </a:r>
            <a:r>
              <a:rPr lang="en-US" b="1" dirty="0" smtClean="0"/>
              <a:t>Display Projects </a:t>
            </a:r>
            <a:r>
              <a:rPr lang="en-US" dirty="0" smtClean="0"/>
              <a:t>Button</a:t>
            </a:r>
          </a:p>
          <a:p>
            <a:pPr lvl="0"/>
            <a:r>
              <a:rPr lang="en-US" dirty="0" smtClean="0"/>
              <a:t>Only the users of the system can see the Projects name and nothing more than the project name.</a:t>
            </a:r>
          </a:p>
          <a:p>
            <a:pPr lvl="0"/>
            <a:r>
              <a:rPr lang="en-US" dirty="0" smtClean="0"/>
              <a:t>All users in the system can see the project name by default, that is, all users have access to see the project name.</a:t>
            </a:r>
          </a:p>
          <a:p>
            <a:pPr lvl="0"/>
            <a:r>
              <a:rPr lang="en-US" dirty="0" smtClean="0"/>
              <a:t>Role based access will be given to view the project description in addition to seeing the project names.</a:t>
            </a:r>
          </a:p>
          <a:p>
            <a:r>
              <a:rPr lang="en-US" dirty="0" smtClean="0"/>
              <a:t>After clicking this, you will be authorized to see all the project names (not the description).</a:t>
            </a:r>
          </a:p>
          <a:p>
            <a:endParaRPr lang="en-US" dirty="0"/>
          </a:p>
        </p:txBody>
      </p:sp>
    </p:spTree>
    <p:extLst>
      <p:ext uri="{BB962C8B-B14F-4D97-AF65-F5344CB8AC3E}">
        <p14:creationId xmlns:p14="http://schemas.microsoft.com/office/powerpoint/2010/main" val="386470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 Login</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0407" y="1846263"/>
            <a:ext cx="7151511" cy="4022725"/>
          </a:xfrm>
          <a:prstGeom prst="rect">
            <a:avLst/>
          </a:prstGeom>
        </p:spPr>
      </p:pic>
    </p:spTree>
    <p:extLst>
      <p:ext uri="{BB962C8B-B14F-4D97-AF65-F5344CB8AC3E}">
        <p14:creationId xmlns:p14="http://schemas.microsoft.com/office/powerpoint/2010/main" val="2089490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 Projects</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0724" y="1737360"/>
            <a:ext cx="7151511" cy="4022725"/>
          </a:xfrm>
          <a:prstGeom prst="rect">
            <a:avLst/>
          </a:prstGeom>
        </p:spPr>
      </p:pic>
    </p:spTree>
    <p:extLst>
      <p:ext uri="{BB962C8B-B14F-4D97-AF65-F5344CB8AC3E}">
        <p14:creationId xmlns:p14="http://schemas.microsoft.com/office/powerpoint/2010/main" val="142442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Multitenancy in cloud</a:t>
            </a:r>
          </a:p>
          <a:p>
            <a:r>
              <a:rPr lang="en-US" dirty="0" smtClean="0"/>
              <a:t>RBAC</a:t>
            </a:r>
          </a:p>
          <a:p>
            <a:r>
              <a:rPr lang="en-US" dirty="0" smtClean="0"/>
              <a:t>Tomcat</a:t>
            </a:r>
          </a:p>
          <a:p>
            <a:r>
              <a:rPr lang="en-US" dirty="0" smtClean="0"/>
              <a:t>Scalability</a:t>
            </a:r>
          </a:p>
          <a:p>
            <a:r>
              <a:rPr lang="en-US" dirty="0" smtClean="0"/>
              <a:t>Workflow</a:t>
            </a:r>
          </a:p>
          <a:p>
            <a:r>
              <a:rPr lang="en-US" dirty="0" smtClean="0"/>
              <a:t>References</a:t>
            </a:r>
            <a:endParaRPr lang="en-US" dirty="0"/>
          </a:p>
        </p:txBody>
      </p:sp>
    </p:spTree>
    <p:extLst>
      <p:ext uri="{BB962C8B-B14F-4D97-AF65-F5344CB8AC3E}">
        <p14:creationId xmlns:p14="http://schemas.microsoft.com/office/powerpoint/2010/main" val="588227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Logging In</a:t>
            </a:r>
            <a:endParaRPr lang="en-US" dirty="0"/>
          </a:p>
        </p:txBody>
      </p:sp>
      <p:sp>
        <p:nvSpPr>
          <p:cNvPr id="3" name="Content Placeholder 2"/>
          <p:cNvSpPr>
            <a:spLocks noGrp="1"/>
          </p:cNvSpPr>
          <p:nvPr>
            <p:ph idx="1"/>
          </p:nvPr>
        </p:nvSpPr>
        <p:spPr/>
        <p:txBody>
          <a:bodyPr/>
          <a:lstStyle/>
          <a:p>
            <a:pPr lvl="0"/>
            <a:r>
              <a:rPr lang="en-US" dirty="0"/>
              <a:t>After logging in, you will see a list of </a:t>
            </a:r>
            <a:r>
              <a:rPr lang="en-US" b="1" dirty="0"/>
              <a:t>only those projects that you own</a:t>
            </a:r>
            <a:r>
              <a:rPr lang="en-US" dirty="0"/>
              <a:t> along with their descriptions. </a:t>
            </a:r>
          </a:p>
          <a:p>
            <a:pPr lvl="0"/>
            <a:r>
              <a:rPr lang="en-US" dirty="0"/>
              <a:t>You will see a message saying that the you are authenticated to your role and your role is displayed</a:t>
            </a:r>
          </a:p>
          <a:p>
            <a:pPr lvl="0"/>
            <a:r>
              <a:rPr lang="en-US" dirty="0"/>
              <a:t>There is also a feature of creating a project that you want to own. That details of that project can only be seen by you.</a:t>
            </a:r>
          </a:p>
          <a:p>
            <a:endParaRPr lang="en-US" dirty="0"/>
          </a:p>
        </p:txBody>
      </p:sp>
    </p:spTree>
    <p:extLst>
      <p:ext uri="{BB962C8B-B14F-4D97-AF65-F5344CB8AC3E}">
        <p14:creationId xmlns:p14="http://schemas.microsoft.com/office/powerpoint/2010/main" val="1956249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Role Login</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0407" y="1846263"/>
            <a:ext cx="7151511" cy="4022725"/>
          </a:xfrm>
          <a:prstGeom prst="rect">
            <a:avLst/>
          </a:prstGeom>
        </p:spPr>
      </p:pic>
    </p:spTree>
    <p:extLst>
      <p:ext uri="{BB962C8B-B14F-4D97-AF65-F5344CB8AC3E}">
        <p14:creationId xmlns:p14="http://schemas.microsoft.com/office/powerpoint/2010/main" val="1554732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User Login</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0407" y="1846263"/>
            <a:ext cx="7151511" cy="4022725"/>
          </a:xfrm>
          <a:prstGeom prst="rect">
            <a:avLst/>
          </a:prstGeom>
        </p:spPr>
      </p:pic>
    </p:spTree>
    <p:extLst>
      <p:ext uri="{BB962C8B-B14F-4D97-AF65-F5344CB8AC3E}">
        <p14:creationId xmlns:p14="http://schemas.microsoft.com/office/powerpoint/2010/main" val="263560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can assign Project</a:t>
            </a:r>
            <a:endParaRPr lang="en-US" dirty="0"/>
          </a:p>
        </p:txBody>
      </p:sp>
      <p:sp>
        <p:nvSpPr>
          <p:cNvPr id="3" name="Content Placeholder 2"/>
          <p:cNvSpPr>
            <a:spLocks noGrp="1"/>
          </p:cNvSpPr>
          <p:nvPr>
            <p:ph idx="1"/>
          </p:nvPr>
        </p:nvSpPr>
        <p:spPr/>
        <p:txBody>
          <a:bodyPr/>
          <a:lstStyle/>
          <a:p>
            <a:r>
              <a:rPr lang="en-US" dirty="0"/>
              <a:t>Similarly, only the manager can assign project.</a:t>
            </a:r>
          </a:p>
          <a:p>
            <a:r>
              <a:rPr lang="en-US" dirty="0"/>
              <a:t>Here, only, the user “</a:t>
            </a:r>
            <a:r>
              <a:rPr lang="en-US" dirty="0" err="1"/>
              <a:t>Sahil</a:t>
            </a:r>
            <a:r>
              <a:rPr lang="en-US" dirty="0"/>
              <a:t>” who is the manager can assign project to a particular user.</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97280" y="2865861"/>
            <a:ext cx="5943600" cy="3343275"/>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6126480" y="2865861"/>
            <a:ext cx="5029200" cy="3343275"/>
          </a:xfrm>
          <a:prstGeom prst="rect">
            <a:avLst/>
          </a:prstGeom>
        </p:spPr>
      </p:pic>
    </p:spTree>
    <p:extLst>
      <p:ext uri="{BB962C8B-B14F-4D97-AF65-F5344CB8AC3E}">
        <p14:creationId xmlns:p14="http://schemas.microsoft.com/office/powerpoint/2010/main" val="1541544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one else can assign!</a:t>
            </a:r>
            <a:endParaRPr lang="en-US" dirty="0"/>
          </a:p>
        </p:txBody>
      </p:sp>
      <p:sp>
        <p:nvSpPr>
          <p:cNvPr id="3" name="Content Placeholder 2"/>
          <p:cNvSpPr>
            <a:spLocks noGrp="1"/>
          </p:cNvSpPr>
          <p:nvPr>
            <p:ph idx="1"/>
          </p:nvPr>
        </p:nvSpPr>
        <p:spPr/>
        <p:txBody>
          <a:bodyPr/>
          <a:lstStyle/>
          <a:p>
            <a:r>
              <a:rPr lang="en-US" dirty="0"/>
              <a:t>Now, “Ravee” who has only memberlvl1 access (that is, she is not an admin) does not have the authority to add user.</a:t>
            </a:r>
          </a:p>
          <a:p>
            <a:r>
              <a:rPr lang="en-US" dirty="0"/>
              <a:t>She is now denied access if she tries to add </a:t>
            </a:r>
            <a:r>
              <a:rPr lang="en-US" dirty="0" smtClean="0"/>
              <a:t>user</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97280" y="2940702"/>
            <a:ext cx="5943600" cy="3343275"/>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7363608" y="2940702"/>
            <a:ext cx="4066391" cy="3343275"/>
          </a:xfrm>
          <a:prstGeom prst="rect">
            <a:avLst/>
          </a:prstGeom>
        </p:spPr>
      </p:pic>
    </p:spTree>
    <p:extLst>
      <p:ext uri="{BB962C8B-B14F-4D97-AF65-F5344CB8AC3E}">
        <p14:creationId xmlns:p14="http://schemas.microsoft.com/office/powerpoint/2010/main" val="717837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a:t>
            </a:r>
            <a:r>
              <a:rPr lang="mr-IN" dirty="0" smtClean="0"/>
              <a:t>–</a:t>
            </a:r>
            <a:r>
              <a:rPr lang="en-US" dirty="0" smtClean="0"/>
              <a:t> Add User</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91501" y="1832816"/>
            <a:ext cx="7151511" cy="4022725"/>
          </a:xfrm>
          <a:prstGeom prst="rect">
            <a:avLst/>
          </a:prstGeom>
        </p:spPr>
      </p:pic>
    </p:spTree>
    <p:extLst>
      <p:ext uri="{BB962C8B-B14F-4D97-AF65-F5344CB8AC3E}">
        <p14:creationId xmlns:p14="http://schemas.microsoft.com/office/powerpoint/2010/main" val="1031039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manager can add!</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0407" y="1846263"/>
            <a:ext cx="7151511" cy="4022725"/>
          </a:xfrm>
          <a:prstGeom prst="rect">
            <a:avLst/>
          </a:prstGeom>
        </p:spPr>
      </p:pic>
    </p:spTree>
    <p:extLst>
      <p:ext uri="{BB962C8B-B14F-4D97-AF65-F5344CB8AC3E}">
        <p14:creationId xmlns:p14="http://schemas.microsoft.com/office/powerpoint/2010/main" val="1637048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http://</a:t>
            </a:r>
            <a:r>
              <a:rPr lang="en-US" dirty="0" err="1"/>
              <a:t>sixteenventures.com</a:t>
            </a:r>
            <a:r>
              <a:rPr lang="en-US" dirty="0"/>
              <a:t>/</a:t>
            </a:r>
            <a:r>
              <a:rPr lang="en-US" dirty="0" err="1"/>
              <a:t>saas</a:t>
            </a:r>
            <a:r>
              <a:rPr lang="en-US" dirty="0"/>
              <a:t>-multi-tenancy </a:t>
            </a:r>
            <a:endParaRPr lang="en-US" dirty="0" smtClean="0"/>
          </a:p>
          <a:p>
            <a:pPr marL="457200" indent="-457200">
              <a:buFont typeface="+mj-lt"/>
              <a:buAutoNum type="arabicPeriod"/>
            </a:pPr>
            <a:r>
              <a:rPr lang="en-US" dirty="0"/>
              <a:t>https://</a:t>
            </a:r>
            <a:r>
              <a:rPr lang="en-US" dirty="0" err="1"/>
              <a:t>support.rackspace.com</a:t>
            </a:r>
            <a:r>
              <a:rPr lang="en-US" dirty="0"/>
              <a:t>/how-to/overview-role-based-access-control-</a:t>
            </a:r>
            <a:r>
              <a:rPr lang="en-US" dirty="0" err="1"/>
              <a:t>rbac</a:t>
            </a:r>
            <a:r>
              <a:rPr lang="en-US" dirty="0"/>
              <a:t>/ </a:t>
            </a:r>
            <a:endParaRPr lang="en-US" dirty="0"/>
          </a:p>
          <a:p>
            <a:pPr marL="457200" indent="-457200">
              <a:buFont typeface="+mj-lt"/>
              <a:buAutoNum type="arabicPeriod"/>
            </a:pPr>
            <a:r>
              <a:rPr lang="en-US" dirty="0"/>
              <a:t>https://</a:t>
            </a:r>
            <a:r>
              <a:rPr lang="en-US" dirty="0" err="1"/>
              <a:t>developer.salesforce.com</a:t>
            </a:r>
            <a:r>
              <a:rPr lang="en-US" dirty="0"/>
              <a:t>/page/</a:t>
            </a:r>
            <a:r>
              <a:rPr lang="en-US" dirty="0" err="1"/>
              <a:t>Multi_Tenant_Architecture</a:t>
            </a:r>
            <a:r>
              <a:rPr lang="en-US" dirty="0"/>
              <a:t> </a:t>
            </a:r>
            <a:endParaRPr lang="en-US" dirty="0"/>
          </a:p>
          <a:p>
            <a:pPr marL="457200" indent="-457200">
              <a:buFont typeface="+mj-lt"/>
              <a:buAutoNum type="arabicPeriod"/>
            </a:pPr>
            <a:r>
              <a:rPr lang="en-US" dirty="0"/>
              <a:t>https://</a:t>
            </a:r>
            <a:r>
              <a:rPr lang="en-US" dirty="0" err="1"/>
              <a:t>tomcat.apache.org</a:t>
            </a:r>
            <a:r>
              <a:rPr lang="en-US" dirty="0"/>
              <a:t>/tomcat-7.0-doc/realm-</a:t>
            </a:r>
            <a:r>
              <a:rPr lang="en-US" dirty="0" err="1"/>
              <a:t>howto.html</a:t>
            </a:r>
            <a:r>
              <a:rPr lang="en-US" dirty="0"/>
              <a:t> </a:t>
            </a:r>
            <a:endParaRPr lang="en-US" dirty="0" smtClean="0"/>
          </a:p>
          <a:p>
            <a:pPr marL="457200" indent="-457200">
              <a:buFont typeface="+mj-lt"/>
              <a:buAutoNum type="arabicPeriod"/>
            </a:pPr>
            <a:r>
              <a:rPr lang="en-US" dirty="0"/>
              <a:t>https://</a:t>
            </a:r>
            <a:r>
              <a:rPr lang="en-US" dirty="0" err="1"/>
              <a:t>pdfs.semanticscholar.org</a:t>
            </a:r>
            <a:r>
              <a:rPr lang="en-US" dirty="0"/>
              <a:t>/7e7c/de48f727e2b606fd6a19492d15824331fead .pdf </a:t>
            </a:r>
            <a:endParaRPr lang="en-US" dirty="0"/>
          </a:p>
          <a:p>
            <a:pPr marL="457200" indent="-45720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287470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 on Cloud</a:t>
            </a:r>
            <a:endParaRPr lang="en-US" dirty="0"/>
          </a:p>
        </p:txBody>
      </p:sp>
      <p:sp>
        <p:nvSpPr>
          <p:cNvPr id="3" name="Content Placeholder 2"/>
          <p:cNvSpPr>
            <a:spLocks noGrp="1"/>
          </p:cNvSpPr>
          <p:nvPr>
            <p:ph idx="1"/>
          </p:nvPr>
        </p:nvSpPr>
        <p:spPr/>
        <p:txBody>
          <a:bodyPr>
            <a:normAutofit/>
          </a:bodyPr>
          <a:lstStyle/>
          <a:p>
            <a:r>
              <a:rPr lang="en-US" dirty="0"/>
              <a:t>Multitenancy helps tenants to use a common application workflow at the same time.</a:t>
            </a:r>
          </a:p>
          <a:p>
            <a:r>
              <a:rPr lang="en-US" dirty="0"/>
              <a:t>● Tenants have their own personal instance of the application that they use or deploy</a:t>
            </a:r>
          </a:p>
          <a:p>
            <a:r>
              <a:rPr lang="en-US" dirty="0"/>
              <a:t>● They ideally should not have knowledge or access to other tenants and their instances</a:t>
            </a:r>
          </a:p>
          <a:p>
            <a:r>
              <a:rPr lang="en-US" dirty="0"/>
              <a:t>of the application</a:t>
            </a:r>
          </a:p>
          <a:p>
            <a:r>
              <a:rPr lang="en-US" dirty="0"/>
              <a:t>● This includes the data and configuration details about the instances of the other tenant’s</a:t>
            </a:r>
          </a:p>
          <a:p>
            <a:r>
              <a:rPr lang="en-US" dirty="0" smtClean="0"/>
              <a:t>application</a:t>
            </a:r>
            <a:endParaRPr lang="en-US" dirty="0"/>
          </a:p>
        </p:txBody>
      </p:sp>
    </p:spTree>
    <p:extLst>
      <p:ext uri="{BB962C8B-B14F-4D97-AF65-F5344CB8AC3E}">
        <p14:creationId xmlns:p14="http://schemas.microsoft.com/office/powerpoint/2010/main" val="1900194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Multitenancy?</a:t>
            </a:r>
            <a:endParaRPr lang="en-US" dirty="0"/>
          </a:p>
        </p:txBody>
      </p:sp>
      <p:sp>
        <p:nvSpPr>
          <p:cNvPr id="3" name="Content Placeholder 2"/>
          <p:cNvSpPr>
            <a:spLocks noGrp="1"/>
          </p:cNvSpPr>
          <p:nvPr>
            <p:ph idx="1"/>
          </p:nvPr>
        </p:nvSpPr>
        <p:spPr/>
        <p:txBody>
          <a:bodyPr>
            <a:normAutofit fontScale="92500" lnSpcReduction="10000"/>
          </a:bodyPr>
          <a:lstStyle/>
          <a:p>
            <a:r>
              <a:rPr lang="en-US" dirty="0"/>
              <a:t>● Tenants can modify the following attributes:</a:t>
            </a:r>
          </a:p>
          <a:p>
            <a:r>
              <a:rPr lang="en-US" dirty="0"/>
              <a:t>➔ UI</a:t>
            </a:r>
          </a:p>
          <a:p>
            <a:r>
              <a:rPr lang="en-US" dirty="0"/>
              <a:t>➔ Workflow</a:t>
            </a:r>
          </a:p>
          <a:p>
            <a:r>
              <a:rPr lang="en-US" dirty="0"/>
              <a:t>➔ Data Schema</a:t>
            </a:r>
          </a:p>
          <a:p>
            <a:r>
              <a:rPr lang="en-US" dirty="0"/>
              <a:t>➔ Access Privileges</a:t>
            </a:r>
          </a:p>
          <a:p>
            <a:r>
              <a:rPr lang="en-US" dirty="0"/>
              <a:t>● Characteristics</a:t>
            </a:r>
          </a:p>
          <a:p>
            <a:r>
              <a:rPr lang="en-US" dirty="0"/>
              <a:t>➔ The behaviour of one tenant does not affect the other’s ➔ Security</a:t>
            </a:r>
          </a:p>
          <a:p>
            <a:r>
              <a:rPr lang="en-US" dirty="0"/>
              <a:t>➔ Scalability</a:t>
            </a:r>
          </a:p>
          <a:p>
            <a:r>
              <a:rPr lang="en-US" dirty="0"/>
              <a:t>➔ Pay per usage</a:t>
            </a:r>
          </a:p>
          <a:p>
            <a:r>
              <a:rPr lang="en-US" dirty="0"/>
              <a:t>➔ Tenants can have individual databases and/or schemas ➔ Recovery</a:t>
            </a:r>
          </a:p>
        </p:txBody>
      </p:sp>
    </p:spTree>
    <p:extLst>
      <p:ext uri="{BB962C8B-B14F-4D97-AF65-F5344CB8AC3E}">
        <p14:creationId xmlns:p14="http://schemas.microsoft.com/office/powerpoint/2010/main" val="1617699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Based Access Control</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661440" y="-56050"/>
            <a:ext cx="3408680" cy="1793410"/>
          </a:xfrm>
          <a:prstGeom prst="rect">
            <a:avLst/>
          </a:prstGeom>
        </p:spPr>
      </p:pic>
      <p:sp>
        <p:nvSpPr>
          <p:cNvPr id="6" name="TextBox 5"/>
          <p:cNvSpPr txBox="1"/>
          <p:nvPr/>
        </p:nvSpPr>
        <p:spPr>
          <a:xfrm>
            <a:off x="1097280" y="1737360"/>
            <a:ext cx="8478600" cy="3693319"/>
          </a:xfrm>
          <a:prstGeom prst="rect">
            <a:avLst/>
          </a:prstGeom>
          <a:noFill/>
        </p:spPr>
        <p:txBody>
          <a:bodyPr wrap="square" rtlCol="0">
            <a:spAutoFit/>
          </a:bodyPr>
          <a:lstStyle/>
          <a:p>
            <a:pPr marL="285750" lvl="0" indent="-285750">
              <a:buFont typeface="Arial" charset="0"/>
              <a:buChar char="•"/>
            </a:pPr>
            <a:r>
              <a:rPr lang="en-US" dirty="0" smtClean="0"/>
              <a:t>assigning </a:t>
            </a:r>
            <a:r>
              <a:rPr lang="en-US" dirty="0"/>
              <a:t>resources based on the role in a particular organization</a:t>
            </a:r>
          </a:p>
          <a:p>
            <a:pPr marL="285750" lvl="0" indent="-285750">
              <a:buFont typeface="Arial" charset="0"/>
              <a:buChar char="•"/>
            </a:pPr>
            <a:r>
              <a:rPr lang="en-US" dirty="0" smtClean="0"/>
              <a:t>assigning </a:t>
            </a:r>
            <a:r>
              <a:rPr lang="en-US" dirty="0"/>
              <a:t>resources to a particular tenant based on the role that is defined to him/her.</a:t>
            </a:r>
          </a:p>
          <a:p>
            <a:pPr marL="285750" lvl="0" indent="-285750">
              <a:buFont typeface="Arial" charset="0"/>
              <a:buChar char="•"/>
            </a:pPr>
            <a:r>
              <a:rPr lang="en-US" dirty="0"/>
              <a:t>First, we need to study what resources should be accessed by what group of people/tenants.</a:t>
            </a:r>
          </a:p>
          <a:p>
            <a:pPr marL="285750" lvl="0" indent="-285750">
              <a:buFont typeface="Arial" charset="0"/>
              <a:buChar char="•"/>
            </a:pPr>
            <a:r>
              <a:rPr lang="en-US" dirty="0"/>
              <a:t>Accordingly, the roles that are defined are given a certain set of resources.</a:t>
            </a:r>
          </a:p>
          <a:p>
            <a:pPr marL="285750" lvl="0" indent="-285750">
              <a:buFont typeface="Arial" charset="0"/>
              <a:buChar char="•"/>
            </a:pPr>
            <a:r>
              <a:rPr lang="en-US" dirty="0" smtClean="0"/>
              <a:t>set </a:t>
            </a:r>
            <a:r>
              <a:rPr lang="en-US" dirty="0"/>
              <a:t>of users which have a particular role are given a particular set of resources</a:t>
            </a:r>
          </a:p>
          <a:p>
            <a:pPr marL="285750" lvl="0" indent="-285750">
              <a:buFont typeface="Arial" charset="0"/>
              <a:buChar char="•"/>
            </a:pPr>
            <a:r>
              <a:rPr lang="en-US" dirty="0"/>
              <a:t>For example, say, there are two applications- Airbnb and Tripping. There are many user accounts associated to these two applications.</a:t>
            </a:r>
          </a:p>
          <a:p>
            <a:pPr marL="285750" lvl="0" indent="-285750">
              <a:buFont typeface="Arial" charset="0"/>
              <a:buChar char="•"/>
            </a:pPr>
            <a:r>
              <a:rPr lang="en-US" dirty="0"/>
              <a:t>The users of Airbnb should not have access to the resources in Tripping.</a:t>
            </a:r>
          </a:p>
          <a:p>
            <a:pPr marL="285750" lvl="0" indent="-285750">
              <a:buFont typeface="Arial" charset="0"/>
              <a:buChar char="•"/>
            </a:pPr>
            <a:r>
              <a:rPr lang="en-US" dirty="0"/>
              <a:t>Similarly, the users of Tripping should not be able to access the resources of Tripping.</a:t>
            </a:r>
          </a:p>
          <a:p>
            <a:pPr marL="285750" lvl="0" indent="-285750">
              <a:buFont typeface="Arial" charset="0"/>
              <a:buChar char="•"/>
            </a:pPr>
            <a:r>
              <a:rPr lang="en-US" dirty="0"/>
              <a:t>Moreover, each user has various roles such as </a:t>
            </a:r>
            <a:r>
              <a:rPr lang="en-US" i="1" dirty="0"/>
              <a:t>renter</a:t>
            </a:r>
            <a:r>
              <a:rPr lang="en-US" dirty="0"/>
              <a:t>, </a:t>
            </a:r>
            <a:r>
              <a:rPr lang="en-US" i="1" dirty="0"/>
              <a:t>home-host</a:t>
            </a:r>
            <a:r>
              <a:rPr lang="en-US" dirty="0"/>
              <a:t>, </a:t>
            </a:r>
            <a:r>
              <a:rPr lang="en-US" i="1" dirty="0"/>
              <a:t>admin</a:t>
            </a:r>
            <a:r>
              <a:rPr lang="en-US" dirty="0"/>
              <a:t> etc.</a:t>
            </a:r>
          </a:p>
          <a:p>
            <a:pPr marL="285750" lvl="0" indent="-285750">
              <a:buFont typeface="Arial" charset="0"/>
              <a:buChar char="•"/>
            </a:pPr>
            <a:r>
              <a:rPr lang="en-US" dirty="0"/>
              <a:t>A renter cannot have write permissions for the house listings given in a particular area, only the home-host has that permission.</a:t>
            </a:r>
          </a:p>
        </p:txBody>
      </p:sp>
    </p:spTree>
    <p:extLst>
      <p:ext uri="{BB962C8B-B14F-4D97-AF65-F5344CB8AC3E}">
        <p14:creationId xmlns:p14="http://schemas.microsoft.com/office/powerpoint/2010/main" val="133685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RBAC</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Role based access helps in doing so.</a:t>
            </a:r>
          </a:p>
          <a:p>
            <a:pPr lvl="0"/>
            <a:r>
              <a:rPr lang="en-US" dirty="0"/>
              <a:t>Moreover, it provides a strict couple to access given for each role</a:t>
            </a:r>
          </a:p>
          <a:p>
            <a:pPr lvl="0"/>
            <a:r>
              <a:rPr lang="en-US" dirty="0"/>
              <a:t>Thereby, access is clean to implement.</a:t>
            </a:r>
          </a:p>
          <a:p>
            <a:pPr lvl="0"/>
            <a:r>
              <a:rPr lang="en-US" dirty="0"/>
              <a:t>Now, one way to do provide clean access is to provide a list of users to each resource and whenever a query is fired to access that resource, check in the control list of that resource to see if the user who is firing the query has access to that resource.</a:t>
            </a:r>
          </a:p>
          <a:p>
            <a:pPr lvl="0"/>
            <a:r>
              <a:rPr lang="en-US" dirty="0"/>
              <a:t>Now, this will work fine for a limited number of users and a good amount of resources in comparison to the number of resources.</a:t>
            </a:r>
          </a:p>
          <a:p>
            <a:pPr lvl="0"/>
            <a:r>
              <a:rPr lang="en-US" dirty="0"/>
              <a:t>But, in a system where the number of users is much greater than the number of resources, it would be wise to define resources for a particular user.</a:t>
            </a:r>
          </a:p>
          <a:p>
            <a:pPr lvl="0"/>
            <a:r>
              <a:rPr lang="en-US" dirty="0"/>
              <a:t>To optimize this more, we can define roles for each user and give access to a role instead of a user.</a:t>
            </a:r>
          </a:p>
          <a:p>
            <a:endParaRPr lang="en-US" dirty="0"/>
          </a:p>
        </p:txBody>
      </p:sp>
    </p:spTree>
    <p:extLst>
      <p:ext uri="{BB962C8B-B14F-4D97-AF65-F5344CB8AC3E}">
        <p14:creationId xmlns:p14="http://schemas.microsoft.com/office/powerpoint/2010/main" val="1581700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Tomcat </a:t>
            </a:r>
            <a:r>
              <a:rPr lang="mr-IN" dirty="0" smtClean="0"/>
              <a:t>–</a:t>
            </a:r>
            <a:r>
              <a:rPr lang="en-US" dirty="0" smtClean="0"/>
              <a:t> Realm Configuration</a:t>
            </a:r>
            <a:endParaRPr lang="en-US" dirty="0"/>
          </a:p>
        </p:txBody>
      </p:sp>
      <p:sp>
        <p:nvSpPr>
          <p:cNvPr id="3" name="Content Placeholder 2"/>
          <p:cNvSpPr>
            <a:spLocks noGrp="1"/>
          </p:cNvSpPr>
          <p:nvPr>
            <p:ph idx="1"/>
          </p:nvPr>
        </p:nvSpPr>
        <p:spPr/>
        <p:txBody>
          <a:bodyPr/>
          <a:lstStyle/>
          <a:p>
            <a:pPr lvl="0"/>
            <a:r>
              <a:rPr lang="en-US" dirty="0"/>
              <a:t>A database of users who have authority along with their passwords in a web application/s.</a:t>
            </a:r>
          </a:p>
          <a:p>
            <a:pPr lvl="0"/>
            <a:r>
              <a:rPr lang="en-US" dirty="0"/>
              <a:t>There are also various roles that are assigned to each user.</a:t>
            </a:r>
          </a:p>
          <a:p>
            <a:pPr lvl="0"/>
            <a:r>
              <a:rPr lang="en-US" dirty="0"/>
              <a:t>A particular user can have many roles associated to them, but for simplicity, we have defined only one role for each user.</a:t>
            </a:r>
          </a:p>
          <a:p>
            <a:pPr lvl="0"/>
            <a:r>
              <a:rPr lang="en-US" dirty="0"/>
              <a:t>Each role will then have access to the list of resources which are mentioned in the database.</a:t>
            </a:r>
          </a:p>
          <a:p>
            <a:pPr lvl="0"/>
            <a:r>
              <a:rPr lang="en-US" dirty="0"/>
              <a:t>The high level description on implementation will describe realm configuration.</a:t>
            </a:r>
          </a:p>
          <a:p>
            <a:pPr lvl="0"/>
            <a:r>
              <a:rPr lang="en-US" dirty="0"/>
              <a:t>On a high level, this gives tomcat access to interact with the database and authenticate the users based on their role and give them access based to the various resources in their system.</a:t>
            </a:r>
          </a:p>
          <a:p>
            <a:endParaRPr lang="en-US" dirty="0"/>
          </a:p>
        </p:txBody>
      </p:sp>
    </p:spTree>
    <p:extLst>
      <p:ext uri="{BB962C8B-B14F-4D97-AF65-F5344CB8AC3E}">
        <p14:creationId xmlns:p14="http://schemas.microsoft.com/office/powerpoint/2010/main" val="428492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in RBAC</a:t>
            </a:r>
            <a:endParaRPr lang="en-US" dirty="0"/>
          </a:p>
        </p:txBody>
      </p:sp>
      <p:sp>
        <p:nvSpPr>
          <p:cNvPr id="3" name="Content Placeholder 2"/>
          <p:cNvSpPr>
            <a:spLocks noGrp="1"/>
          </p:cNvSpPr>
          <p:nvPr>
            <p:ph idx="1"/>
          </p:nvPr>
        </p:nvSpPr>
        <p:spPr/>
        <p:txBody>
          <a:bodyPr/>
          <a:lstStyle/>
          <a:p>
            <a:r>
              <a:rPr lang="en-US" dirty="0"/>
              <a:t>There are two ways in which an application or system can be scalable:</a:t>
            </a:r>
          </a:p>
          <a:p>
            <a:r>
              <a:rPr lang="en-US" b="1" i="1" dirty="0"/>
              <a:t>Scale-up: </a:t>
            </a:r>
            <a:endParaRPr lang="en-US" dirty="0"/>
          </a:p>
          <a:p>
            <a:pPr lvl="0"/>
            <a:r>
              <a:rPr lang="en-US" dirty="0"/>
              <a:t>This is also called as vertical scaling.</a:t>
            </a:r>
          </a:p>
          <a:p>
            <a:pPr lvl="0"/>
            <a:r>
              <a:rPr lang="en-US" dirty="0"/>
              <a:t>It involves faster CPU, more RAM, more disk space</a:t>
            </a:r>
          </a:p>
          <a:p>
            <a:pPr lvl="0"/>
            <a:r>
              <a:rPr lang="en-US" dirty="0"/>
              <a:t>Here, one has to test the limit of the application in terms of how many resources or users are being added in the system. </a:t>
            </a:r>
          </a:p>
          <a:p>
            <a:pPr lvl="0"/>
            <a:r>
              <a:rPr lang="en-US" dirty="0"/>
              <a:t>Adding more users or resources is going to stress your system more and the application is going to scale up only till a limit due to the limited number of resources.</a:t>
            </a:r>
          </a:p>
          <a:p>
            <a:pPr lvl="0"/>
            <a:r>
              <a:rPr lang="en-US" dirty="0"/>
              <a:t>For example, if you scale up by putting more users, at some point you're going to reach the hard disk limits. </a:t>
            </a:r>
          </a:p>
          <a:p>
            <a:endParaRPr lang="en-US" dirty="0"/>
          </a:p>
        </p:txBody>
      </p:sp>
    </p:spTree>
    <p:extLst>
      <p:ext uri="{BB962C8B-B14F-4D97-AF65-F5344CB8AC3E}">
        <p14:creationId xmlns:p14="http://schemas.microsoft.com/office/powerpoint/2010/main" val="1927595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in RBAC</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a:t>Scale-out: </a:t>
            </a:r>
            <a:endParaRPr lang="en-US" dirty="0"/>
          </a:p>
          <a:p>
            <a:pPr lvl="0"/>
            <a:r>
              <a:rPr lang="en-US" dirty="0"/>
              <a:t>This is also called horizontal scaling.</a:t>
            </a:r>
          </a:p>
          <a:p>
            <a:pPr lvl="0"/>
            <a:r>
              <a:rPr lang="en-US" dirty="0"/>
              <a:t>It involves adding more cores CPUs and servers</a:t>
            </a:r>
          </a:p>
          <a:p>
            <a:pPr lvl="0"/>
            <a:r>
              <a:rPr lang="en-US" dirty="0"/>
              <a:t>Data can be </a:t>
            </a:r>
            <a:r>
              <a:rPr lang="en-US" dirty="0" err="1"/>
              <a:t>parallely</a:t>
            </a:r>
            <a:r>
              <a:rPr lang="en-US" dirty="0"/>
              <a:t> processed and it might be distributed physically</a:t>
            </a:r>
          </a:p>
          <a:p>
            <a:pPr lvl="0"/>
            <a:r>
              <a:rPr lang="en-US" dirty="0"/>
              <a:t>The communication between the nodes should be limited. </a:t>
            </a:r>
          </a:p>
          <a:p>
            <a:pPr lvl="0"/>
            <a:r>
              <a:rPr lang="en-US" dirty="0"/>
              <a:t>Actually, communication in nodes means sabotaging some parts of ACID </a:t>
            </a:r>
          </a:p>
          <a:p>
            <a:pPr lvl="0"/>
            <a:r>
              <a:rPr lang="en-US" dirty="0"/>
              <a:t>One cannot have entire ACID and scale up</a:t>
            </a:r>
          </a:p>
          <a:p>
            <a:pPr lvl="0"/>
            <a:r>
              <a:rPr lang="en-US" dirty="0"/>
              <a:t>NoSQL Solutions are the popular solutions </a:t>
            </a:r>
          </a:p>
          <a:p>
            <a:pPr lvl="0"/>
            <a:r>
              <a:rPr lang="en-US" dirty="0"/>
              <a:t>The key-value are scalable</a:t>
            </a:r>
          </a:p>
          <a:p>
            <a:pPr lvl="0"/>
            <a:r>
              <a:rPr lang="en-US" dirty="0"/>
              <a:t>However, you can query only on primary key. </a:t>
            </a:r>
          </a:p>
        </p:txBody>
      </p:sp>
    </p:spTree>
    <p:extLst>
      <p:ext uri="{BB962C8B-B14F-4D97-AF65-F5344CB8AC3E}">
        <p14:creationId xmlns:p14="http://schemas.microsoft.com/office/powerpoint/2010/main" val="6602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116</TotalTime>
  <Words>1276</Words>
  <Application>Microsoft Macintosh PowerPoint</Application>
  <PresentationFormat>Widescreen</PresentationFormat>
  <Paragraphs>127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Calibri Light</vt:lpstr>
      <vt:lpstr>Mangal</vt:lpstr>
      <vt:lpstr>Arial</vt:lpstr>
      <vt:lpstr>Retrospect</vt:lpstr>
      <vt:lpstr>Supporting Multitenancy on a Cloud Platform</vt:lpstr>
      <vt:lpstr>Contents</vt:lpstr>
      <vt:lpstr>Multitenancy on Cloud</vt:lpstr>
      <vt:lpstr>Why Multitenancy?</vt:lpstr>
      <vt:lpstr>Role Based Access Control</vt:lpstr>
      <vt:lpstr>RBAC</vt:lpstr>
      <vt:lpstr>Tomcat – Realm Configuration</vt:lpstr>
      <vt:lpstr>Scalability in RBAC</vt:lpstr>
      <vt:lpstr>Scalability in RBAC</vt:lpstr>
      <vt:lpstr>Work-flow</vt:lpstr>
      <vt:lpstr>Launching A Tomcat Server</vt:lpstr>
      <vt:lpstr>Launching A Tomcat Server</vt:lpstr>
      <vt:lpstr>Launching Tomcat</vt:lpstr>
      <vt:lpstr>PowerPoint Presentation</vt:lpstr>
      <vt:lpstr>Realm Configuration</vt:lpstr>
      <vt:lpstr>Realm Configuration</vt:lpstr>
      <vt:lpstr>GUI</vt:lpstr>
      <vt:lpstr>UI - Login</vt:lpstr>
      <vt:lpstr>UI - Projects</vt:lpstr>
      <vt:lpstr>After Logging In</vt:lpstr>
      <vt:lpstr>Manager Role Login</vt:lpstr>
      <vt:lpstr>Normal User Login</vt:lpstr>
      <vt:lpstr>Manager can assign Project</vt:lpstr>
      <vt:lpstr>No one else can assign!</vt:lpstr>
      <vt:lpstr>Scalability – Add User</vt:lpstr>
      <vt:lpstr>Only manager can add!</vt:lpstr>
      <vt:lpstr>References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Supporting Multitenancy on a Cloud Platform</dc:title>
  <dc:creator>Microsoft Office User</dc:creator>
  <cp:lastModifiedBy>Microsoft Office User</cp:lastModifiedBy>
  <cp:revision>70</cp:revision>
  <dcterms:created xsi:type="dcterms:W3CDTF">2017-05-14T01:58:56Z</dcterms:created>
  <dcterms:modified xsi:type="dcterms:W3CDTF">2017-05-14T03:55:54Z</dcterms:modified>
</cp:coreProperties>
</file>