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57" r:id="rId3"/>
    <p:sldId id="263" r:id="rId4"/>
    <p:sldId id="258" r:id="rId5"/>
    <p:sldId id="266" r:id="rId6"/>
    <p:sldId id="269" r:id="rId7"/>
    <p:sldId id="270" r:id="rId8"/>
    <p:sldId id="259" r:id="rId9"/>
    <p:sldId id="260" r:id="rId10"/>
    <p:sldId id="264" r:id="rId11"/>
    <p:sldId id="261" r:id="rId12"/>
    <p:sldId id="271" r:id="rId13"/>
    <p:sldId id="262" r:id="rId14"/>
    <p:sldId id="272" r:id="rId15"/>
    <p:sldId id="283" r:id="rId16"/>
    <p:sldId id="277" r:id="rId17"/>
    <p:sldId id="280" r:id="rId18"/>
    <p:sldId id="281" r:id="rId19"/>
    <p:sldId id="284" r:id="rId20"/>
    <p:sldId id="276" r:id="rId21"/>
    <p:sldId id="288" r:id="rId22"/>
    <p:sldId id="285" r:id="rId23"/>
    <p:sldId id="287" r:id="rId24"/>
    <p:sldId id="273" r:id="rId25"/>
    <p:sldId id="265" r:id="rId26"/>
    <p:sldId id="267" r:id="rId27"/>
    <p:sldId id="274" r:id="rId28"/>
    <p:sldId id="279" r:id="rId29"/>
    <p:sldId id="286" r:id="rId30"/>
    <p:sldId id="28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1"/>
    <p:restoredTop sz="78234"/>
  </p:normalViewPr>
  <p:slideViewPr>
    <p:cSldViewPr snapToGrid="0" snapToObjects="1">
      <p:cViewPr>
        <p:scale>
          <a:sx n="85" d="100"/>
          <a:sy n="85" d="100"/>
        </p:scale>
        <p:origin x="808"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No</a:t>
            </a:r>
            <a:r>
              <a:rPr lang="en-US" baseline="0" dirty="0" smtClean="0"/>
              <a:t> of predictions X No of Users (254 movies tested)</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no of accurate prediction</c:v>
                </c:pt>
              </c:strCache>
            </c:strRef>
          </c:tx>
          <c:spPr>
            <a:solidFill>
              <a:schemeClr val="accent1"/>
            </a:solidFill>
            <a:ln>
              <a:noFill/>
            </a:ln>
            <a:effectLst/>
          </c:spPr>
          <c:invertIfNegative val="0"/>
          <c:cat>
            <c:numRef>
              <c:f>Sheet1!$A$2:$A$5</c:f>
              <c:numCache>
                <c:formatCode>#,##0</c:formatCode>
                <c:ptCount val="4"/>
                <c:pt idx="0" formatCode="General">
                  <c:v>1000.0</c:v>
                </c:pt>
                <c:pt idx="1">
                  <c:v>10000.0</c:v>
                </c:pt>
              </c:numCache>
            </c:numRef>
          </c:cat>
          <c:val>
            <c:numRef>
              <c:f>Sheet1!$B$2:$B$5</c:f>
              <c:numCache>
                <c:formatCode>General</c:formatCode>
                <c:ptCount val="4"/>
                <c:pt idx="0">
                  <c:v>190500.0</c:v>
                </c:pt>
                <c:pt idx="1">
                  <c:v>2.032156E6</c:v>
                </c:pt>
              </c:numCache>
            </c:numRef>
          </c:val>
        </c:ser>
        <c:ser>
          <c:idx val="1"/>
          <c:order val="1"/>
          <c:tx>
            <c:strRef>
              <c:f>Sheet1!$C$1</c:f>
              <c:strCache>
                <c:ptCount val="1"/>
                <c:pt idx="0">
                  <c:v>no of diverse predictions(social graphs)</c:v>
                </c:pt>
              </c:strCache>
            </c:strRef>
          </c:tx>
          <c:spPr>
            <a:solidFill>
              <a:schemeClr val="accent2"/>
            </a:solidFill>
            <a:ln>
              <a:noFill/>
            </a:ln>
            <a:effectLst/>
          </c:spPr>
          <c:invertIfNegative val="0"/>
          <c:cat>
            <c:numRef>
              <c:f>Sheet1!$A$2:$A$5</c:f>
              <c:numCache>
                <c:formatCode>#,##0</c:formatCode>
                <c:ptCount val="4"/>
                <c:pt idx="0" formatCode="General">
                  <c:v>1000.0</c:v>
                </c:pt>
                <c:pt idx="1">
                  <c:v>10000.0</c:v>
                </c:pt>
              </c:numCache>
            </c:numRef>
          </c:cat>
          <c:val>
            <c:numRef>
              <c:f>Sheet1!$C$2:$C$5</c:f>
              <c:numCache>
                <c:formatCode>General</c:formatCode>
                <c:ptCount val="4"/>
                <c:pt idx="0">
                  <c:v>51896.0</c:v>
                </c:pt>
                <c:pt idx="1">
                  <c:v>528934.0</c:v>
                </c:pt>
              </c:numCache>
            </c:numRef>
          </c:val>
        </c:ser>
        <c:ser>
          <c:idx val="2"/>
          <c:order val="2"/>
          <c:tx>
            <c:strRef>
              <c:f>Sheet1!$D$1</c:f>
              <c:strCache>
                <c:ptCount val="1"/>
                <c:pt idx="0">
                  <c:v>no of diverse predictions(similar users approach)</c:v>
                </c:pt>
              </c:strCache>
            </c:strRef>
          </c:tx>
          <c:spPr>
            <a:solidFill>
              <a:schemeClr val="accent3"/>
            </a:solidFill>
            <a:ln>
              <a:noFill/>
            </a:ln>
            <a:effectLst/>
          </c:spPr>
          <c:invertIfNegative val="0"/>
          <c:cat>
            <c:numRef>
              <c:f>Sheet1!$A$2:$A$5</c:f>
              <c:numCache>
                <c:formatCode>#,##0</c:formatCode>
                <c:ptCount val="4"/>
                <c:pt idx="0" formatCode="General">
                  <c:v>1000.0</c:v>
                </c:pt>
                <c:pt idx="1">
                  <c:v>10000.0</c:v>
                </c:pt>
              </c:numCache>
            </c:numRef>
          </c:cat>
          <c:val>
            <c:numRef>
              <c:f>Sheet1!$D$2:$D$5</c:f>
              <c:numCache>
                <c:formatCode>General</c:formatCode>
                <c:ptCount val="4"/>
                <c:pt idx="0">
                  <c:v>52999.0</c:v>
                </c:pt>
                <c:pt idx="1">
                  <c:v>634579.0</c:v>
                </c:pt>
              </c:numCache>
            </c:numRef>
          </c:val>
        </c:ser>
        <c:dLbls>
          <c:showLegendKey val="0"/>
          <c:showVal val="0"/>
          <c:showCatName val="0"/>
          <c:showSerName val="0"/>
          <c:showPercent val="0"/>
          <c:showBubbleSize val="0"/>
        </c:dLbls>
        <c:gapWidth val="150"/>
        <c:axId val="-1525842336"/>
        <c:axId val="-1525840016"/>
      </c:barChart>
      <c:catAx>
        <c:axId val="-1525842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25840016"/>
        <c:crosses val="autoZero"/>
        <c:auto val="1"/>
        <c:lblAlgn val="ctr"/>
        <c:lblOffset val="100"/>
        <c:noMultiLvlLbl val="0"/>
      </c:catAx>
      <c:valAx>
        <c:axId val="-1525840016"/>
        <c:scaling>
          <c:orientation val="minMax"/>
        </c:scaling>
        <c:delete val="0"/>
        <c:axPos val="l"/>
        <c:majorGridlines>
          <c:spPr>
            <a:ln w="9525" cap="flat" cmpd="sng" algn="ctr">
              <a:solidFill>
                <a:schemeClr val="tx1">
                  <a:lumMod val="15000"/>
                  <a:lumOff val="85000"/>
                </a:schemeClr>
              </a:solidFill>
              <a:round/>
            </a:ln>
            <a:effectLst/>
          </c:spPr>
        </c:majorGridlines>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2584233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No</a:t>
            </a:r>
            <a:r>
              <a:rPr lang="en-US" baseline="0" dirty="0" smtClean="0"/>
              <a:t> of predictions X No of Users (254 movies tested)</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no of accurate prediction</c:v>
                </c:pt>
              </c:strCache>
            </c:strRef>
          </c:tx>
          <c:spPr>
            <a:solidFill>
              <a:schemeClr val="accent1"/>
            </a:solidFill>
            <a:ln>
              <a:noFill/>
            </a:ln>
            <a:effectLst/>
          </c:spPr>
          <c:invertIfNegative val="0"/>
          <c:cat>
            <c:strRef>
              <c:f>Sheet1!$A$2:$A$5</c:f>
              <c:strCache>
                <c:ptCount val="2"/>
                <c:pt idx="0">
                  <c:v>100000</c:v>
                </c:pt>
                <c:pt idx="1">
                  <c:v>2 million</c:v>
                </c:pt>
              </c:strCache>
            </c:strRef>
          </c:cat>
          <c:val>
            <c:numRef>
              <c:f>Sheet1!$B$2:$B$5</c:f>
              <c:numCache>
                <c:formatCode>General</c:formatCode>
                <c:ptCount val="4"/>
                <c:pt idx="0">
                  <c:v>2.1561985E7</c:v>
                </c:pt>
                <c:pt idx="1">
                  <c:v>4.16500154E8</c:v>
                </c:pt>
              </c:numCache>
            </c:numRef>
          </c:val>
        </c:ser>
        <c:ser>
          <c:idx val="1"/>
          <c:order val="1"/>
          <c:tx>
            <c:strRef>
              <c:f>Sheet1!$C$1</c:f>
              <c:strCache>
                <c:ptCount val="1"/>
                <c:pt idx="0">
                  <c:v>no of diverse predictions(social graphs)</c:v>
                </c:pt>
              </c:strCache>
            </c:strRef>
          </c:tx>
          <c:spPr>
            <a:solidFill>
              <a:schemeClr val="accent2"/>
            </a:solidFill>
            <a:ln>
              <a:noFill/>
            </a:ln>
            <a:effectLst/>
          </c:spPr>
          <c:invertIfNegative val="0"/>
          <c:cat>
            <c:strRef>
              <c:f>Sheet1!$A$2:$A$5</c:f>
              <c:strCache>
                <c:ptCount val="2"/>
                <c:pt idx="0">
                  <c:v>100000</c:v>
                </c:pt>
                <c:pt idx="1">
                  <c:v>2 million</c:v>
                </c:pt>
              </c:strCache>
            </c:strRef>
          </c:cat>
          <c:val>
            <c:numRef>
              <c:f>Sheet1!$C$2:$C$5</c:f>
              <c:numCache>
                <c:formatCode>General</c:formatCode>
                <c:ptCount val="4"/>
                <c:pt idx="0">
                  <c:v>5.191234E6</c:v>
                </c:pt>
                <c:pt idx="1">
                  <c:v>1.86513245E8</c:v>
                </c:pt>
              </c:numCache>
            </c:numRef>
          </c:val>
        </c:ser>
        <c:ser>
          <c:idx val="2"/>
          <c:order val="2"/>
          <c:tx>
            <c:strRef>
              <c:f>Sheet1!$D$1</c:f>
              <c:strCache>
                <c:ptCount val="1"/>
                <c:pt idx="0">
                  <c:v>no of diverse predictions(similar users approach)</c:v>
                </c:pt>
              </c:strCache>
            </c:strRef>
          </c:tx>
          <c:spPr>
            <a:solidFill>
              <a:schemeClr val="accent3"/>
            </a:solidFill>
            <a:ln>
              <a:noFill/>
            </a:ln>
            <a:effectLst/>
          </c:spPr>
          <c:invertIfNegative val="0"/>
          <c:cat>
            <c:strRef>
              <c:f>Sheet1!$A$2:$A$5</c:f>
              <c:strCache>
                <c:ptCount val="2"/>
                <c:pt idx="0">
                  <c:v>100000</c:v>
                </c:pt>
                <c:pt idx="1">
                  <c:v>2 million</c:v>
                </c:pt>
              </c:strCache>
            </c:strRef>
          </c:cat>
          <c:val>
            <c:numRef>
              <c:f>Sheet1!$D$2:$D$5</c:f>
              <c:numCache>
                <c:formatCode>General</c:formatCode>
                <c:ptCount val="4"/>
                <c:pt idx="0">
                  <c:v>7.892421E6</c:v>
                </c:pt>
                <c:pt idx="1">
                  <c:v>2.15614235E8</c:v>
                </c:pt>
              </c:numCache>
            </c:numRef>
          </c:val>
        </c:ser>
        <c:dLbls>
          <c:showLegendKey val="0"/>
          <c:showVal val="0"/>
          <c:showCatName val="0"/>
          <c:showSerName val="0"/>
          <c:showPercent val="0"/>
          <c:showBubbleSize val="0"/>
        </c:dLbls>
        <c:gapWidth val="150"/>
        <c:axId val="-1526169376"/>
        <c:axId val="-1526633696"/>
      </c:barChart>
      <c:catAx>
        <c:axId val="-1526169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26633696"/>
        <c:crosses val="autoZero"/>
        <c:auto val="1"/>
        <c:lblAlgn val="ctr"/>
        <c:lblOffset val="100"/>
        <c:noMultiLvlLbl val="0"/>
      </c:catAx>
      <c:valAx>
        <c:axId val="-1526633696"/>
        <c:scaling>
          <c:orientation val="minMax"/>
        </c:scaling>
        <c:delete val="0"/>
        <c:axPos val="l"/>
        <c:majorGridlines>
          <c:spPr>
            <a:ln w="9525" cap="flat" cmpd="sng" algn="ctr">
              <a:solidFill>
                <a:schemeClr val="tx1">
                  <a:lumMod val="15000"/>
                  <a:lumOff val="85000"/>
                </a:schemeClr>
              </a:solidFill>
              <a:round/>
            </a:ln>
            <a:effectLst/>
          </c:spPr>
        </c:majorGridlines>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261693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495D64-2254-4E49-B775-8AF4FF4984E3}" type="datetimeFigureOut">
              <a:rPr lang="en-US" smtClean="0"/>
              <a:t>5/10/17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5035CE-8556-9D42-B9CA-C11129CAA8EA}" type="slidenum">
              <a:rPr lang="en-US" smtClean="0"/>
              <a:t>‹#›</a:t>
            </a:fld>
            <a:endParaRPr lang="en-US"/>
          </a:p>
        </p:txBody>
      </p:sp>
    </p:spTree>
    <p:extLst>
      <p:ext uri="{BB962C8B-B14F-4D97-AF65-F5344CB8AC3E}">
        <p14:creationId xmlns:p14="http://schemas.microsoft.com/office/powerpoint/2010/main" val="2042503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Please check out notes here in the rest of the </a:t>
            </a:r>
            <a:r>
              <a:rPr lang="en-US" dirty="0" err="1" smtClean="0"/>
              <a:t>ppt</a:t>
            </a:r>
            <a:r>
              <a:rPr lang="en-US" baseline="0" dirty="0" smtClean="0"/>
              <a:t> for more comprehensive explanations on the slide!</a:t>
            </a:r>
            <a:endParaRPr lang="en-US" dirty="0"/>
          </a:p>
        </p:txBody>
      </p:sp>
      <p:sp>
        <p:nvSpPr>
          <p:cNvPr id="4" name="Slide Number Placeholder 3"/>
          <p:cNvSpPr>
            <a:spLocks noGrp="1"/>
          </p:cNvSpPr>
          <p:nvPr>
            <p:ph type="sldNum" sz="quarter" idx="10"/>
          </p:nvPr>
        </p:nvSpPr>
        <p:spPr/>
        <p:txBody>
          <a:bodyPr/>
          <a:lstStyle/>
          <a:p>
            <a:fld id="{D55035CE-8556-9D42-B9CA-C11129CAA8EA}" type="slidenum">
              <a:rPr lang="en-US" smtClean="0"/>
              <a:t>1</a:t>
            </a:fld>
            <a:endParaRPr lang="en-US"/>
          </a:p>
        </p:txBody>
      </p:sp>
    </p:spTree>
    <p:extLst>
      <p:ext uri="{BB962C8B-B14F-4D97-AF65-F5344CB8AC3E}">
        <p14:creationId xmlns:p14="http://schemas.microsoft.com/office/powerpoint/2010/main" val="524760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Actual</a:t>
            </a:r>
            <a:r>
              <a:rPr lang="en-US" baseline="0" dirty="0" smtClean="0"/>
              <a:t> Movie Rating=5.0</a:t>
            </a:r>
          </a:p>
          <a:p>
            <a:r>
              <a:rPr lang="en-US" baseline="0" dirty="0" smtClean="0"/>
              <a:t>Prediction Movie rating = 2.7</a:t>
            </a:r>
          </a:p>
          <a:p>
            <a:r>
              <a:rPr lang="en-US" dirty="0" smtClean="0"/>
              <a:t>actual movie rating </a:t>
            </a:r>
            <a:r>
              <a:rPr lang="mr-IN" dirty="0" smtClean="0"/>
              <a:t>–</a:t>
            </a:r>
            <a:r>
              <a:rPr lang="en-US" dirty="0" smtClean="0"/>
              <a:t> system predicted movie rating = 5</a:t>
            </a:r>
            <a:r>
              <a:rPr lang="en-US" baseline="0" dirty="0" smtClean="0"/>
              <a:t> - 2.7 = 2.3</a:t>
            </a:r>
            <a:r>
              <a:rPr lang="en-US" dirty="0" smtClean="0"/>
              <a:t> &gt; 2 , </a:t>
            </a:r>
          </a:p>
          <a:p>
            <a:r>
              <a:rPr lang="en-US" dirty="0" smtClean="0"/>
              <a:t>Hence recommend</a:t>
            </a:r>
            <a:r>
              <a:rPr lang="en-US" baseline="0" dirty="0" smtClean="0"/>
              <a:t> as a diverse recommendation!</a:t>
            </a:r>
            <a:endParaRPr lang="en-US" dirty="0"/>
          </a:p>
        </p:txBody>
      </p:sp>
      <p:sp>
        <p:nvSpPr>
          <p:cNvPr id="4" name="Slide Number Placeholder 3"/>
          <p:cNvSpPr>
            <a:spLocks noGrp="1"/>
          </p:cNvSpPr>
          <p:nvPr>
            <p:ph type="sldNum" sz="quarter" idx="10"/>
          </p:nvPr>
        </p:nvSpPr>
        <p:spPr/>
        <p:txBody>
          <a:bodyPr/>
          <a:lstStyle/>
          <a:p>
            <a:fld id="{D55035CE-8556-9D42-B9CA-C11129CAA8EA}" type="slidenum">
              <a:rPr lang="en-US" smtClean="0"/>
              <a:t>18</a:t>
            </a:fld>
            <a:endParaRPr lang="en-US"/>
          </a:p>
        </p:txBody>
      </p:sp>
    </p:spTree>
    <p:extLst>
      <p:ext uri="{BB962C8B-B14F-4D97-AF65-F5344CB8AC3E}">
        <p14:creationId xmlns:p14="http://schemas.microsoft.com/office/powerpoint/2010/main" val="1355283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1000</a:t>
            </a:r>
            <a:r>
              <a:rPr lang="en-US" baseline="0" dirty="0" smtClean="0"/>
              <a:t> and 10,000 are tagged as relatively few users for analysis</a:t>
            </a:r>
          </a:p>
          <a:p>
            <a:r>
              <a:rPr lang="en-US" baseline="0" dirty="0" smtClean="0"/>
              <a:t>100,000 and 2 million are tagged as relatively more users for analysis</a:t>
            </a:r>
            <a:endParaRPr lang="en-US" dirty="0"/>
          </a:p>
        </p:txBody>
      </p:sp>
      <p:sp>
        <p:nvSpPr>
          <p:cNvPr id="4" name="Slide Number Placeholder 3"/>
          <p:cNvSpPr>
            <a:spLocks noGrp="1"/>
          </p:cNvSpPr>
          <p:nvPr>
            <p:ph type="sldNum" sz="quarter" idx="10"/>
          </p:nvPr>
        </p:nvSpPr>
        <p:spPr/>
        <p:txBody>
          <a:bodyPr/>
          <a:lstStyle/>
          <a:p>
            <a:fld id="{D55035CE-8556-9D42-B9CA-C11129CAA8EA}" type="slidenum">
              <a:rPr lang="en-US" smtClean="0"/>
              <a:t>19</a:t>
            </a:fld>
            <a:endParaRPr lang="en-US"/>
          </a:p>
        </p:txBody>
      </p:sp>
    </p:spTree>
    <p:extLst>
      <p:ext uri="{BB962C8B-B14F-4D97-AF65-F5344CB8AC3E}">
        <p14:creationId xmlns:p14="http://schemas.microsoft.com/office/powerpoint/2010/main" val="1157660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users -  1000 and 10,000</a:t>
            </a:r>
            <a:endParaRPr lang="en-US" dirty="0"/>
          </a:p>
        </p:txBody>
      </p:sp>
      <p:sp>
        <p:nvSpPr>
          <p:cNvPr id="4" name="Slide Number Placeholder 3"/>
          <p:cNvSpPr>
            <a:spLocks noGrp="1"/>
          </p:cNvSpPr>
          <p:nvPr>
            <p:ph type="sldNum" sz="quarter" idx="10"/>
          </p:nvPr>
        </p:nvSpPr>
        <p:spPr/>
        <p:txBody>
          <a:bodyPr/>
          <a:lstStyle/>
          <a:p>
            <a:fld id="{D55035CE-8556-9D42-B9CA-C11129CAA8EA}" type="slidenum">
              <a:rPr lang="en-US" smtClean="0"/>
              <a:t>20</a:t>
            </a:fld>
            <a:endParaRPr lang="en-US"/>
          </a:p>
        </p:txBody>
      </p:sp>
    </p:spTree>
    <p:extLst>
      <p:ext uri="{BB962C8B-B14F-4D97-AF65-F5344CB8AC3E}">
        <p14:creationId xmlns:p14="http://schemas.microsoft.com/office/powerpoint/2010/main" val="17928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users</a:t>
            </a:r>
            <a:r>
              <a:rPr lang="en-US" baseline="0" dirty="0" smtClean="0"/>
              <a:t> - 100,000 and 2 million</a:t>
            </a:r>
          </a:p>
          <a:p>
            <a:r>
              <a:rPr lang="en-US" baseline="0" dirty="0" smtClean="0"/>
              <a:t>(This slide is added in revision)</a:t>
            </a:r>
            <a:endParaRPr lang="en-US" dirty="0"/>
          </a:p>
        </p:txBody>
      </p:sp>
      <p:sp>
        <p:nvSpPr>
          <p:cNvPr id="4" name="Slide Number Placeholder 3"/>
          <p:cNvSpPr>
            <a:spLocks noGrp="1"/>
          </p:cNvSpPr>
          <p:nvPr>
            <p:ph type="sldNum" sz="quarter" idx="10"/>
          </p:nvPr>
        </p:nvSpPr>
        <p:spPr/>
        <p:txBody>
          <a:bodyPr/>
          <a:lstStyle/>
          <a:p>
            <a:fld id="{D55035CE-8556-9D42-B9CA-C11129CAA8EA}" type="slidenum">
              <a:rPr lang="en-US" smtClean="0"/>
              <a:t>21</a:t>
            </a:fld>
            <a:endParaRPr lang="en-US"/>
          </a:p>
        </p:txBody>
      </p:sp>
    </p:spTree>
    <p:extLst>
      <p:ext uri="{BB962C8B-B14F-4D97-AF65-F5344CB8AC3E}">
        <p14:creationId xmlns:p14="http://schemas.microsoft.com/office/powerpoint/2010/main" val="342133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predictions of the social based approach. Notic</a:t>
            </a:r>
            <a:r>
              <a:rPr lang="en-US" baseline="0" dirty="0" smtClean="0"/>
              <a:t>e movie 198 user 4 and movie 11 user 29 and compare it with the next slide</a:t>
            </a:r>
          </a:p>
          <a:p>
            <a:r>
              <a:rPr lang="en-US" baseline="0" dirty="0" smtClean="0"/>
              <a:t>(This slide is added in revision)</a:t>
            </a:r>
          </a:p>
          <a:p>
            <a:endParaRPr lang="en-US" dirty="0"/>
          </a:p>
        </p:txBody>
      </p:sp>
      <p:sp>
        <p:nvSpPr>
          <p:cNvPr id="4" name="Slide Number Placeholder 3"/>
          <p:cNvSpPr>
            <a:spLocks noGrp="1"/>
          </p:cNvSpPr>
          <p:nvPr>
            <p:ph type="sldNum" sz="quarter" idx="10"/>
          </p:nvPr>
        </p:nvSpPr>
        <p:spPr/>
        <p:txBody>
          <a:bodyPr/>
          <a:lstStyle/>
          <a:p>
            <a:fld id="{D55035CE-8556-9D42-B9CA-C11129CAA8EA}" type="slidenum">
              <a:rPr lang="en-US" smtClean="0"/>
              <a:t>22</a:t>
            </a:fld>
            <a:endParaRPr lang="en-US"/>
          </a:p>
        </p:txBody>
      </p:sp>
    </p:spTree>
    <p:extLst>
      <p:ext uri="{BB962C8B-B14F-4D97-AF65-F5344CB8AC3E}">
        <p14:creationId xmlns:p14="http://schemas.microsoft.com/office/powerpoint/2010/main" val="2129970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Movie 198 for</a:t>
            </a:r>
            <a:r>
              <a:rPr lang="en-US" baseline="0" dirty="0" smtClean="0"/>
              <a:t> user 4 (highlighted)</a:t>
            </a:r>
          </a:p>
          <a:p>
            <a:r>
              <a:rPr lang="en-US" baseline="0" dirty="0" smtClean="0"/>
              <a:t>Movie 29 for user 11 (highlighted)</a:t>
            </a:r>
          </a:p>
          <a:p>
            <a:r>
              <a:rPr lang="en-US" baseline="0" dirty="0" smtClean="0"/>
              <a:t>These are the examples of movies which the original approach failed to give, however, the new collaborative filtering approach gave these and improved the diversity of the recommendation system</a:t>
            </a:r>
          </a:p>
          <a:p>
            <a:r>
              <a:rPr lang="en-US" baseline="0" dirty="0" smtClean="0"/>
              <a:t>Why? because the system only considers the social circle in approach 1. However, because of collaborative filtering, users similar to the user resemble a profile closer to the user and it is more likely that an actual high rating (when predicted is low) will impact the quality of recommendation as compared to that of social circle</a:t>
            </a:r>
          </a:p>
          <a:p>
            <a:endParaRPr lang="en-US" baseline="0" dirty="0" smtClean="0"/>
          </a:p>
          <a:p>
            <a:r>
              <a:rPr lang="en-US" baseline="0" dirty="0" smtClean="0"/>
              <a:t>(This slide is added in revision </a:t>
            </a:r>
            <a:r>
              <a:rPr lang="mr-IN" baseline="0" dirty="0" smtClean="0"/>
              <a:t>–</a:t>
            </a:r>
            <a:r>
              <a:rPr lang="en-US" baseline="0" dirty="0" smtClean="0"/>
              <a:t> Question: Add examples which show the difference where recommendations were termed as diverse in the new approach vs the old approach)</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55035CE-8556-9D42-B9CA-C11129CAA8EA}" type="slidenum">
              <a:rPr lang="en-US" smtClean="0"/>
              <a:t>23</a:t>
            </a:fld>
            <a:endParaRPr lang="en-US"/>
          </a:p>
        </p:txBody>
      </p:sp>
    </p:spTree>
    <p:extLst>
      <p:ext uri="{BB962C8B-B14F-4D97-AF65-F5344CB8AC3E}">
        <p14:creationId xmlns:p14="http://schemas.microsoft.com/office/powerpoint/2010/main" val="11725740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Accuracy is calculated</a:t>
            </a:r>
            <a:r>
              <a:rPr lang="en-US" baseline="0" dirty="0" smtClean="0"/>
              <a:t> using the following:</a:t>
            </a:r>
          </a:p>
          <a:p>
            <a:r>
              <a:rPr lang="en-US" dirty="0" smtClean="0"/>
              <a:t>Sum(number of </a:t>
            </a:r>
            <a:r>
              <a:rPr lang="en-US" b="1" dirty="0" smtClean="0"/>
              <a:t>correct</a:t>
            </a:r>
            <a:r>
              <a:rPr lang="en-US" dirty="0" smtClean="0"/>
              <a:t> predictions using different size of data)/sum(total</a:t>
            </a:r>
            <a:r>
              <a:rPr lang="en-US" baseline="0" dirty="0" smtClean="0"/>
              <a:t> size of data</a:t>
            </a:r>
            <a:r>
              <a:rPr lang="en-US" dirty="0" smtClean="0"/>
              <a:t>)</a:t>
            </a:r>
          </a:p>
          <a:p>
            <a:r>
              <a:rPr lang="en-US" dirty="0" smtClean="0"/>
              <a:t>Diversity</a:t>
            </a:r>
            <a:r>
              <a:rPr lang="en-US" baseline="0" dirty="0" smtClean="0"/>
              <a:t> = sum (total number of </a:t>
            </a:r>
            <a:r>
              <a:rPr lang="en-US" b="1" baseline="0" dirty="0" smtClean="0"/>
              <a:t>diverse </a:t>
            </a:r>
            <a:r>
              <a:rPr lang="en-US" baseline="0" dirty="0" smtClean="0"/>
              <a:t>predictions)/ sum (total size of data)</a:t>
            </a:r>
            <a:endParaRPr lang="en-US" dirty="0" smtClean="0"/>
          </a:p>
        </p:txBody>
      </p:sp>
      <p:sp>
        <p:nvSpPr>
          <p:cNvPr id="4" name="Slide Number Placeholder 3"/>
          <p:cNvSpPr>
            <a:spLocks noGrp="1"/>
          </p:cNvSpPr>
          <p:nvPr>
            <p:ph type="sldNum" sz="quarter" idx="10"/>
          </p:nvPr>
        </p:nvSpPr>
        <p:spPr/>
        <p:txBody>
          <a:bodyPr/>
          <a:lstStyle/>
          <a:p>
            <a:fld id="{D55035CE-8556-9D42-B9CA-C11129CAA8EA}" type="slidenum">
              <a:rPr lang="en-US" smtClean="0"/>
              <a:t>24</a:t>
            </a:fld>
            <a:endParaRPr lang="en-US"/>
          </a:p>
        </p:txBody>
      </p:sp>
    </p:spTree>
    <p:extLst>
      <p:ext uri="{BB962C8B-B14F-4D97-AF65-F5344CB8AC3E}">
        <p14:creationId xmlns:p14="http://schemas.microsoft.com/office/powerpoint/2010/main" val="8330843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5035CE-8556-9D42-B9CA-C11129CAA8EA}" type="slidenum">
              <a:rPr lang="en-US" smtClean="0"/>
              <a:t>25</a:t>
            </a:fld>
            <a:endParaRPr lang="en-US"/>
          </a:p>
        </p:txBody>
      </p:sp>
    </p:spTree>
    <p:extLst>
      <p:ext uri="{BB962C8B-B14F-4D97-AF65-F5344CB8AC3E}">
        <p14:creationId xmlns:p14="http://schemas.microsoft.com/office/powerpoint/2010/main" val="14127763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has been added in</a:t>
            </a:r>
            <a:r>
              <a:rPr lang="en-US" baseline="0" dirty="0" smtClean="0"/>
              <a:t> the revision</a:t>
            </a:r>
            <a:r>
              <a:rPr lang="en-US" dirty="0" smtClean="0"/>
              <a:t>)</a:t>
            </a:r>
          </a:p>
          <a:p>
            <a:r>
              <a:rPr lang="en-US" dirty="0" smtClean="0"/>
              <a:t>Question:</a:t>
            </a:r>
            <a:r>
              <a:rPr lang="en-US" baseline="0" dirty="0" smtClean="0"/>
              <a:t> Applications where diversity degree tweaking will be useful/ applicable and examples</a:t>
            </a:r>
            <a:endParaRPr lang="en-US" dirty="0"/>
          </a:p>
        </p:txBody>
      </p:sp>
      <p:sp>
        <p:nvSpPr>
          <p:cNvPr id="4" name="Slide Number Placeholder 3"/>
          <p:cNvSpPr>
            <a:spLocks noGrp="1"/>
          </p:cNvSpPr>
          <p:nvPr>
            <p:ph type="sldNum" sz="quarter" idx="10"/>
          </p:nvPr>
        </p:nvSpPr>
        <p:spPr/>
        <p:txBody>
          <a:bodyPr/>
          <a:lstStyle/>
          <a:p>
            <a:fld id="{D55035CE-8556-9D42-B9CA-C11129CAA8EA}" type="slidenum">
              <a:rPr lang="en-US" smtClean="0"/>
              <a:t>29</a:t>
            </a:fld>
            <a:endParaRPr lang="en-US"/>
          </a:p>
        </p:txBody>
      </p:sp>
    </p:spTree>
    <p:extLst>
      <p:ext uri="{BB962C8B-B14F-4D97-AF65-F5344CB8AC3E}">
        <p14:creationId xmlns:p14="http://schemas.microsoft.com/office/powerpoint/2010/main" val="529666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Douban</a:t>
            </a:r>
            <a:r>
              <a:rPr lang="en-US" dirty="0" smtClean="0"/>
              <a:t>: Data set: http://</a:t>
            </a:r>
            <a:r>
              <a:rPr lang="en-US" dirty="0" err="1" smtClean="0"/>
              <a:t>smiles.xjtu.edu.cn</a:t>
            </a:r>
            <a:r>
              <a:rPr lang="en-US" dirty="0" smtClean="0"/>
              <a:t>/Download/</a:t>
            </a:r>
            <a:r>
              <a:rPr lang="en-US" dirty="0" err="1" smtClean="0"/>
              <a:t>Download_Douban.html</a:t>
            </a:r>
            <a:endParaRPr lang="en-US" dirty="0" smtClean="0"/>
          </a:p>
          <a:p>
            <a:r>
              <a:rPr lang="en-US" dirty="0" err="1" smtClean="0"/>
              <a:t>Flixster</a:t>
            </a:r>
            <a:r>
              <a:rPr lang="en-US" dirty="0" smtClean="0"/>
              <a:t>: http://</a:t>
            </a:r>
            <a:r>
              <a:rPr lang="en-US" dirty="0" err="1" smtClean="0"/>
              <a:t>socialcomputing.asu.edu</a:t>
            </a:r>
            <a:r>
              <a:rPr lang="en-US" dirty="0" smtClean="0"/>
              <a:t>/datasets/</a:t>
            </a:r>
            <a:r>
              <a:rPr lang="en-US" dirty="0" err="1" smtClean="0"/>
              <a:t>Flixster</a:t>
            </a:r>
            <a:endParaRPr lang="en-US" dirty="0" smtClean="0"/>
          </a:p>
        </p:txBody>
      </p:sp>
      <p:sp>
        <p:nvSpPr>
          <p:cNvPr id="4" name="Slide Number Placeholder 3"/>
          <p:cNvSpPr>
            <a:spLocks noGrp="1"/>
          </p:cNvSpPr>
          <p:nvPr>
            <p:ph type="sldNum" sz="quarter" idx="10"/>
          </p:nvPr>
        </p:nvSpPr>
        <p:spPr/>
        <p:txBody>
          <a:bodyPr/>
          <a:lstStyle/>
          <a:p>
            <a:fld id="{D55035CE-8556-9D42-B9CA-C11129CAA8EA}" type="slidenum">
              <a:rPr lang="en-US" smtClean="0"/>
              <a:t>2</a:t>
            </a:fld>
            <a:endParaRPr lang="en-US"/>
          </a:p>
        </p:txBody>
      </p:sp>
    </p:spTree>
    <p:extLst>
      <p:ext uri="{BB962C8B-B14F-4D97-AF65-F5344CB8AC3E}">
        <p14:creationId xmlns:p14="http://schemas.microsoft.com/office/powerpoint/2010/main" val="272852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does the model predict ?</a:t>
            </a:r>
          </a:p>
          <a:p>
            <a:r>
              <a:rPr lang="en-US" dirty="0" smtClean="0"/>
              <a:t>What is the its actual value in training data</a:t>
            </a:r>
          </a:p>
          <a:p>
            <a:r>
              <a:rPr lang="en-US" dirty="0" smtClean="0"/>
              <a:t>Accuracy</a:t>
            </a:r>
            <a:r>
              <a:rPr lang="en-US" baseline="0" dirty="0" smtClean="0"/>
              <a:t> is calculated using these two results/values</a:t>
            </a:r>
            <a:endParaRPr lang="en-US" dirty="0"/>
          </a:p>
        </p:txBody>
      </p:sp>
      <p:sp>
        <p:nvSpPr>
          <p:cNvPr id="4" name="Slide Number Placeholder 3"/>
          <p:cNvSpPr>
            <a:spLocks noGrp="1"/>
          </p:cNvSpPr>
          <p:nvPr>
            <p:ph type="sldNum" sz="quarter" idx="10"/>
          </p:nvPr>
        </p:nvSpPr>
        <p:spPr/>
        <p:txBody>
          <a:bodyPr/>
          <a:lstStyle/>
          <a:p>
            <a:fld id="{D55035CE-8556-9D42-B9CA-C11129CAA8EA}" type="slidenum">
              <a:rPr lang="en-US" smtClean="0"/>
              <a:t>3</a:t>
            </a:fld>
            <a:endParaRPr lang="en-US"/>
          </a:p>
        </p:txBody>
      </p:sp>
    </p:spTree>
    <p:extLst>
      <p:ext uri="{BB962C8B-B14F-4D97-AF65-F5344CB8AC3E}">
        <p14:creationId xmlns:p14="http://schemas.microsoft.com/office/powerpoint/2010/main" val="180517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about Importance</a:t>
            </a:r>
            <a:r>
              <a:rPr lang="en-US" baseline="0" dirty="0" smtClean="0"/>
              <a:t> of diversity :</a:t>
            </a:r>
          </a:p>
          <a:p>
            <a:r>
              <a:rPr lang="en-US" dirty="0" smtClean="0"/>
              <a:t>http://</a:t>
            </a:r>
            <a:r>
              <a:rPr lang="en-US" dirty="0" err="1" smtClean="0"/>
              <a:t>www.sciencedirect.com</a:t>
            </a:r>
            <a:r>
              <a:rPr lang="en-US" dirty="0" smtClean="0"/>
              <a:t>/science/article/</a:t>
            </a:r>
            <a:r>
              <a:rPr lang="en-US" dirty="0" err="1" smtClean="0"/>
              <a:t>pii</a:t>
            </a:r>
            <a:r>
              <a:rPr lang="en-US" dirty="0" smtClean="0"/>
              <a:t>/S0950705117300680</a:t>
            </a:r>
            <a:endParaRPr lang="en-US" dirty="0"/>
          </a:p>
        </p:txBody>
      </p:sp>
      <p:sp>
        <p:nvSpPr>
          <p:cNvPr id="4" name="Slide Number Placeholder 3"/>
          <p:cNvSpPr>
            <a:spLocks noGrp="1"/>
          </p:cNvSpPr>
          <p:nvPr>
            <p:ph type="sldNum" sz="quarter" idx="10"/>
          </p:nvPr>
        </p:nvSpPr>
        <p:spPr/>
        <p:txBody>
          <a:bodyPr/>
          <a:lstStyle/>
          <a:p>
            <a:fld id="{D55035CE-8556-9D42-B9CA-C11129CAA8EA}" type="slidenum">
              <a:rPr lang="en-US" smtClean="0"/>
              <a:t>4</a:t>
            </a:fld>
            <a:endParaRPr lang="en-US"/>
          </a:p>
        </p:txBody>
      </p:sp>
    </p:spTree>
    <p:extLst>
      <p:ext uri="{BB962C8B-B14F-4D97-AF65-F5344CB8AC3E}">
        <p14:creationId xmlns:p14="http://schemas.microsoft.com/office/powerpoint/2010/main" val="255952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Douban</a:t>
            </a:r>
            <a:r>
              <a:rPr lang="en-US" dirty="0" smtClean="0"/>
              <a:t>: Data set: http://</a:t>
            </a:r>
            <a:r>
              <a:rPr lang="en-US" dirty="0" err="1" smtClean="0"/>
              <a:t>smiles.xjtu.edu.cn</a:t>
            </a:r>
            <a:r>
              <a:rPr lang="en-US" dirty="0" smtClean="0"/>
              <a:t>/Download/</a:t>
            </a:r>
            <a:r>
              <a:rPr lang="en-US" dirty="0" err="1" smtClean="0"/>
              <a:t>Download_Douban.html</a:t>
            </a:r>
            <a:endParaRPr lang="en-US" dirty="0" smtClean="0"/>
          </a:p>
          <a:p>
            <a:r>
              <a:rPr lang="en-US" dirty="0" err="1" smtClean="0"/>
              <a:t>Flixster</a:t>
            </a:r>
            <a:r>
              <a:rPr lang="en-US" dirty="0" smtClean="0"/>
              <a:t>: http://</a:t>
            </a:r>
            <a:r>
              <a:rPr lang="en-US" dirty="0" err="1" smtClean="0"/>
              <a:t>socialcomputing.asu.edu</a:t>
            </a:r>
            <a:r>
              <a:rPr lang="en-US" dirty="0" smtClean="0"/>
              <a:t>/datasets/</a:t>
            </a:r>
            <a:r>
              <a:rPr lang="en-US" dirty="0" err="1" smtClean="0"/>
              <a:t>Flixster</a:t>
            </a:r>
            <a:endParaRPr lang="en-US" dirty="0" smtClean="0"/>
          </a:p>
          <a:p>
            <a:endParaRPr lang="en-US" dirty="0"/>
          </a:p>
        </p:txBody>
      </p:sp>
      <p:sp>
        <p:nvSpPr>
          <p:cNvPr id="4" name="Slide Number Placeholder 3"/>
          <p:cNvSpPr>
            <a:spLocks noGrp="1"/>
          </p:cNvSpPr>
          <p:nvPr>
            <p:ph type="sldNum" sz="quarter" idx="10"/>
          </p:nvPr>
        </p:nvSpPr>
        <p:spPr/>
        <p:txBody>
          <a:bodyPr/>
          <a:lstStyle/>
          <a:p>
            <a:fld id="{D55035CE-8556-9D42-B9CA-C11129CAA8EA}" type="slidenum">
              <a:rPr lang="en-US" smtClean="0"/>
              <a:t>6</a:t>
            </a:fld>
            <a:endParaRPr lang="en-US"/>
          </a:p>
        </p:txBody>
      </p:sp>
    </p:spTree>
    <p:extLst>
      <p:ext uri="{BB962C8B-B14F-4D97-AF65-F5344CB8AC3E}">
        <p14:creationId xmlns:p14="http://schemas.microsoft.com/office/powerpoint/2010/main" val="1808676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a:t>
            </a:r>
            <a:r>
              <a:rPr lang="en-US" baseline="0" dirty="0" smtClean="0"/>
              <a:t> training data is used in the training phase. The deciding data is used in the prediction phase. There is also testing data, but that is used only while calculating the accuracy of the system. Slide number 19 and 20 talk about accuracy</a:t>
            </a:r>
            <a:endParaRPr lang="en-US" dirty="0"/>
          </a:p>
        </p:txBody>
      </p:sp>
      <p:sp>
        <p:nvSpPr>
          <p:cNvPr id="4" name="Slide Number Placeholder 3"/>
          <p:cNvSpPr>
            <a:spLocks noGrp="1"/>
          </p:cNvSpPr>
          <p:nvPr>
            <p:ph type="sldNum" sz="quarter" idx="10"/>
          </p:nvPr>
        </p:nvSpPr>
        <p:spPr/>
        <p:txBody>
          <a:bodyPr/>
          <a:lstStyle/>
          <a:p>
            <a:fld id="{D55035CE-8556-9D42-B9CA-C11129CAA8EA}" type="slidenum">
              <a:rPr lang="en-US" smtClean="0"/>
              <a:t>14</a:t>
            </a:fld>
            <a:endParaRPr lang="en-US"/>
          </a:p>
        </p:txBody>
      </p:sp>
    </p:spTree>
    <p:extLst>
      <p:ext uri="{BB962C8B-B14F-4D97-AF65-F5344CB8AC3E}">
        <p14:creationId xmlns:p14="http://schemas.microsoft.com/office/powerpoint/2010/main" val="1419143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a:t>
            </a:r>
            <a:r>
              <a:rPr lang="en-US" baseline="0" dirty="0" smtClean="0"/>
              <a:t>e mentions the predicted movie rating thresholds that are used by the system designed.</a:t>
            </a:r>
          </a:p>
          <a:p>
            <a:r>
              <a:rPr lang="en-US" baseline="0" dirty="0" smtClean="0"/>
              <a:t>(This slide is added in revision to set a base for the further slides more)</a:t>
            </a:r>
            <a:endParaRPr lang="en-US" dirty="0"/>
          </a:p>
        </p:txBody>
      </p:sp>
      <p:sp>
        <p:nvSpPr>
          <p:cNvPr id="4" name="Slide Number Placeholder 3"/>
          <p:cNvSpPr>
            <a:spLocks noGrp="1"/>
          </p:cNvSpPr>
          <p:nvPr>
            <p:ph type="sldNum" sz="quarter" idx="10"/>
          </p:nvPr>
        </p:nvSpPr>
        <p:spPr/>
        <p:txBody>
          <a:bodyPr/>
          <a:lstStyle/>
          <a:p>
            <a:fld id="{D55035CE-8556-9D42-B9CA-C11129CAA8EA}" type="slidenum">
              <a:rPr lang="en-US" smtClean="0"/>
              <a:t>15</a:t>
            </a:fld>
            <a:endParaRPr lang="en-US"/>
          </a:p>
        </p:txBody>
      </p:sp>
    </p:spTree>
    <p:extLst>
      <p:ext uri="{BB962C8B-B14F-4D97-AF65-F5344CB8AC3E}">
        <p14:creationId xmlns:p14="http://schemas.microsoft.com/office/powerpoint/2010/main" val="913877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Predicted</a:t>
            </a:r>
            <a:r>
              <a:rPr lang="en-US" baseline="0" dirty="0" smtClean="0"/>
              <a:t> rating = 3.18 </a:t>
            </a:r>
          </a:p>
          <a:p>
            <a:r>
              <a:rPr lang="en-US" baseline="0" dirty="0" smtClean="0"/>
              <a:t>&lt;3.5</a:t>
            </a:r>
          </a:p>
          <a:p>
            <a:r>
              <a:rPr lang="en-US" baseline="0" dirty="0" smtClean="0"/>
              <a:t>Hence this movie is not recommended !</a:t>
            </a:r>
            <a:endParaRPr lang="en-US" dirty="0"/>
          </a:p>
        </p:txBody>
      </p:sp>
      <p:sp>
        <p:nvSpPr>
          <p:cNvPr id="4" name="Slide Number Placeholder 3"/>
          <p:cNvSpPr>
            <a:spLocks noGrp="1"/>
          </p:cNvSpPr>
          <p:nvPr>
            <p:ph type="sldNum" sz="quarter" idx="10"/>
          </p:nvPr>
        </p:nvSpPr>
        <p:spPr/>
        <p:txBody>
          <a:bodyPr/>
          <a:lstStyle/>
          <a:p>
            <a:fld id="{D55035CE-8556-9D42-B9CA-C11129CAA8EA}" type="slidenum">
              <a:rPr lang="en-US" smtClean="0"/>
              <a:t>16</a:t>
            </a:fld>
            <a:endParaRPr lang="en-US"/>
          </a:p>
        </p:txBody>
      </p:sp>
    </p:spTree>
    <p:extLst>
      <p:ext uri="{BB962C8B-B14F-4D97-AF65-F5344CB8AC3E}">
        <p14:creationId xmlns:p14="http://schemas.microsoft.com/office/powerpoint/2010/main" val="977285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Predicted</a:t>
            </a:r>
            <a:r>
              <a:rPr lang="en-US" baseline="0" dirty="0" smtClean="0"/>
              <a:t> Rating: 3.9</a:t>
            </a:r>
          </a:p>
          <a:p>
            <a:r>
              <a:rPr lang="en-US" baseline="0" dirty="0" smtClean="0"/>
              <a:t>&gt;3.5</a:t>
            </a:r>
          </a:p>
          <a:p>
            <a:r>
              <a:rPr lang="en-US" baseline="0" dirty="0" smtClean="0"/>
              <a:t>Hence, Recommend this movie as a normal recommendation !</a:t>
            </a:r>
            <a:endParaRPr lang="en-US" dirty="0"/>
          </a:p>
        </p:txBody>
      </p:sp>
      <p:sp>
        <p:nvSpPr>
          <p:cNvPr id="4" name="Slide Number Placeholder 3"/>
          <p:cNvSpPr>
            <a:spLocks noGrp="1"/>
          </p:cNvSpPr>
          <p:nvPr>
            <p:ph type="sldNum" sz="quarter" idx="10"/>
          </p:nvPr>
        </p:nvSpPr>
        <p:spPr/>
        <p:txBody>
          <a:bodyPr/>
          <a:lstStyle/>
          <a:p>
            <a:fld id="{D55035CE-8556-9D42-B9CA-C11129CAA8EA}" type="slidenum">
              <a:rPr lang="en-US" smtClean="0"/>
              <a:t>17</a:t>
            </a:fld>
            <a:endParaRPr lang="en-US"/>
          </a:p>
        </p:txBody>
      </p:sp>
    </p:spTree>
    <p:extLst>
      <p:ext uri="{BB962C8B-B14F-4D97-AF65-F5344CB8AC3E}">
        <p14:creationId xmlns:p14="http://schemas.microsoft.com/office/powerpoint/2010/main" val="1006526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5/10/17</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5/10/17</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5/10/17</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5/10/17</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5/10/17</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hart" Target="../charts/char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hart" Target="../charts/char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g"/><Relationship Id="rId4" Type="http://schemas.openxmlformats.org/officeDocument/2006/relationships/slide" Target="slide29.xml"/><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1025895"/>
            <a:ext cx="10993549" cy="1475013"/>
          </a:xfrm>
        </p:spPr>
        <p:txBody>
          <a:bodyPr/>
          <a:lstStyle/>
          <a:p>
            <a:r>
              <a:rPr lang="en-US" dirty="0" smtClean="0"/>
              <a:t>Recommending Diverse Movies from Social Network Movie Sites</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Presenter: Ravee Khandagale</a:t>
            </a:r>
          </a:p>
          <a:p>
            <a:r>
              <a:rPr lang="en-US" dirty="0" smtClean="0"/>
              <a:t>Advisor: Dr. </a:t>
            </a:r>
            <a:r>
              <a:rPr lang="en-US" dirty="0" err="1" smtClean="0"/>
              <a:t>Teng</a:t>
            </a:r>
            <a:r>
              <a:rPr lang="en-US" dirty="0" smtClean="0"/>
              <a:t> </a:t>
            </a:r>
            <a:r>
              <a:rPr lang="en-US" dirty="0" err="1" smtClean="0"/>
              <a:t>Moh</a:t>
            </a:r>
            <a:endParaRPr lang="en-US" dirty="0"/>
          </a:p>
        </p:txBody>
      </p:sp>
    </p:spTree>
    <p:extLst>
      <p:ext uri="{BB962C8B-B14F-4D97-AF65-F5344CB8AC3E}">
        <p14:creationId xmlns:p14="http://schemas.microsoft.com/office/powerpoint/2010/main" val="13186924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finding surprising rating by social groups/friends</a:t>
            </a:r>
            <a:endParaRPr lang="en-US" dirty="0"/>
          </a:p>
        </p:txBody>
      </p:sp>
      <p:sp>
        <p:nvSpPr>
          <p:cNvPr id="3" name="Content Placeholder 2"/>
          <p:cNvSpPr>
            <a:spLocks noGrp="1"/>
          </p:cNvSpPr>
          <p:nvPr>
            <p:ph idx="1"/>
          </p:nvPr>
        </p:nvSpPr>
        <p:spPr/>
        <p:txBody>
          <a:bodyPr>
            <a:normAutofit lnSpcReduction="10000"/>
          </a:bodyPr>
          <a:lstStyle/>
          <a:p>
            <a:r>
              <a:rPr lang="en-US" sz="2400" dirty="0"/>
              <a:t>For each user </a:t>
            </a:r>
            <a:r>
              <a:rPr lang="en-US" sz="2400" dirty="0" err="1"/>
              <a:t>i</a:t>
            </a:r>
            <a:r>
              <a:rPr lang="en-US" sz="2400" dirty="0"/>
              <a:t> in users</a:t>
            </a:r>
          </a:p>
          <a:p>
            <a:pPr lvl="1"/>
            <a:r>
              <a:rPr lang="en-US" sz="2400" dirty="0" smtClean="0"/>
              <a:t>For each </a:t>
            </a:r>
            <a:r>
              <a:rPr lang="en-US" sz="2400" b="1" dirty="0" smtClean="0"/>
              <a:t>friend</a:t>
            </a:r>
            <a:r>
              <a:rPr lang="en-US" sz="2400" dirty="0" smtClean="0"/>
              <a:t> j, </a:t>
            </a:r>
          </a:p>
          <a:p>
            <a:pPr lvl="2"/>
            <a:r>
              <a:rPr lang="en-US" sz="2200" dirty="0" smtClean="0"/>
              <a:t>Determine </a:t>
            </a:r>
            <a:r>
              <a:rPr lang="en-US" sz="2200" b="1" dirty="0" smtClean="0"/>
              <a:t>friend j</a:t>
            </a:r>
            <a:r>
              <a:rPr lang="en-US" sz="2200" dirty="0" smtClean="0"/>
              <a:t>’s movies with high ratings</a:t>
            </a:r>
            <a:endParaRPr lang="en-US" sz="2200" dirty="0"/>
          </a:p>
          <a:p>
            <a:pPr lvl="2"/>
            <a:r>
              <a:rPr lang="en-US" sz="2200" dirty="0"/>
              <a:t>Find movies </a:t>
            </a:r>
            <a:r>
              <a:rPr lang="en-US" sz="2200" dirty="0" smtClean="0"/>
              <a:t>(m) with </a:t>
            </a:r>
            <a:r>
              <a:rPr lang="en-US" sz="2200" dirty="0"/>
              <a:t>high rating given by </a:t>
            </a:r>
            <a:r>
              <a:rPr lang="en-US" sz="2200" b="1" dirty="0" smtClean="0"/>
              <a:t>friend</a:t>
            </a:r>
            <a:r>
              <a:rPr lang="en-US" sz="2200" dirty="0" smtClean="0"/>
              <a:t> j </a:t>
            </a:r>
            <a:r>
              <a:rPr lang="en-US" sz="2200" dirty="0"/>
              <a:t>but which do not fall under </a:t>
            </a:r>
            <a:r>
              <a:rPr lang="en-US" sz="2200" dirty="0" smtClean="0"/>
              <a:t>friend j’s </a:t>
            </a:r>
            <a:r>
              <a:rPr lang="en-US" sz="2200" dirty="0" err="1" smtClean="0"/>
              <a:t>fave</a:t>
            </a:r>
            <a:r>
              <a:rPr lang="en-US" sz="2200" dirty="0" smtClean="0"/>
              <a:t> movies</a:t>
            </a:r>
            <a:endParaRPr lang="en-US" sz="2200" dirty="0"/>
          </a:p>
          <a:p>
            <a:pPr lvl="2"/>
            <a:r>
              <a:rPr lang="en-US" sz="2200" dirty="0"/>
              <a:t>Return </a:t>
            </a:r>
            <a:r>
              <a:rPr lang="en-US" sz="2200" dirty="0" smtClean="0"/>
              <a:t>m as </a:t>
            </a:r>
            <a:r>
              <a:rPr lang="en-US" sz="2200" dirty="0"/>
              <a:t>recommendations to user i</a:t>
            </a:r>
            <a:endParaRPr lang="en-US" sz="2200" dirty="0" smtClean="0"/>
          </a:p>
          <a:p>
            <a:pPr lvl="1"/>
            <a:endParaRPr lang="en-US" sz="2400" dirty="0"/>
          </a:p>
          <a:p>
            <a:r>
              <a:rPr lang="en-US" sz="2400" dirty="0"/>
              <a:t>What’s missing though? Could we add something else?</a:t>
            </a:r>
          </a:p>
          <a:p>
            <a:endParaRPr lang="en-US" sz="2400" dirty="0" smtClean="0"/>
          </a:p>
          <a:p>
            <a:endParaRPr lang="en-US" dirty="0"/>
          </a:p>
        </p:txBody>
      </p:sp>
    </p:spTree>
    <p:extLst>
      <p:ext uri="{BB962C8B-B14F-4D97-AF65-F5344CB8AC3E}">
        <p14:creationId xmlns:p14="http://schemas.microsoft.com/office/powerpoint/2010/main" val="19257133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surprising ratings from similar users</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But, User might already knows what his/her friends watch</a:t>
            </a:r>
          </a:p>
          <a:p>
            <a:r>
              <a:rPr lang="en-US" sz="2400" dirty="0" smtClean="0"/>
              <a:t>How can we make our recommendations more diverse?</a:t>
            </a:r>
          </a:p>
          <a:p>
            <a:r>
              <a:rPr lang="en-US" sz="2400" dirty="0" smtClean="0"/>
              <a:t>What if</a:t>
            </a:r>
            <a:r>
              <a:rPr lang="mr-IN" sz="2400" dirty="0" smtClean="0"/>
              <a:t>…</a:t>
            </a:r>
            <a:endParaRPr lang="en-US" sz="2400" dirty="0" smtClean="0"/>
          </a:p>
          <a:p>
            <a:r>
              <a:rPr lang="en-US" sz="2400" b="1" dirty="0" smtClean="0"/>
              <a:t>( Hypothesis ) </a:t>
            </a:r>
          </a:p>
          <a:p>
            <a:r>
              <a:rPr lang="en-US" sz="2400" b="1" i="1" dirty="0" smtClean="0"/>
              <a:t>In similar users</a:t>
            </a:r>
            <a:r>
              <a:rPr lang="en-US" sz="2400" dirty="0" smtClean="0"/>
              <a:t>, search for items which</a:t>
            </a:r>
          </a:p>
          <a:p>
            <a:r>
              <a:rPr lang="en-US" sz="2400" dirty="0" smtClean="0"/>
              <a:t> they normally would not rate high</a:t>
            </a:r>
          </a:p>
          <a:p>
            <a:pPr marL="0" indent="0">
              <a:buNone/>
            </a:pPr>
            <a:r>
              <a:rPr lang="en-US" sz="2400" dirty="0" smtClean="0"/>
              <a:t>(Existing solution uses this approach only in social groups</a:t>
            </a:r>
          </a:p>
          <a:p>
            <a:pPr marL="0" indent="0">
              <a:buNone/>
            </a:pPr>
            <a:r>
              <a:rPr lang="en-US" sz="2400" dirty="0" smtClean="0"/>
              <a:t>Or friends)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838" y="1820887"/>
            <a:ext cx="3212969" cy="4819454"/>
          </a:xfrm>
          <a:prstGeom prst="rect">
            <a:avLst/>
          </a:prstGeom>
        </p:spPr>
      </p:pic>
    </p:spTree>
    <p:extLst>
      <p:ext uri="{BB962C8B-B14F-4D97-AF65-F5344CB8AC3E}">
        <p14:creationId xmlns:p14="http://schemas.microsoft.com/office/powerpoint/2010/main" val="13413555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Psychology inspired solution for recommendation- </a:t>
            </a:r>
            <a:r>
              <a:rPr lang="en-US" dirty="0" smtClean="0"/>
              <a:t>Enhanced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9047" y="2151245"/>
            <a:ext cx="6211761" cy="3678238"/>
          </a:xfrm>
        </p:spPr>
      </p:pic>
      <p:sp>
        <p:nvSpPr>
          <p:cNvPr id="6" name="TextBox 5"/>
          <p:cNvSpPr txBox="1"/>
          <p:nvPr/>
        </p:nvSpPr>
        <p:spPr>
          <a:xfrm>
            <a:off x="5621311" y="5966085"/>
            <a:ext cx="6698021" cy="369332"/>
          </a:xfrm>
          <a:prstGeom prst="rect">
            <a:avLst/>
          </a:prstGeom>
          <a:noFill/>
        </p:spPr>
        <p:txBody>
          <a:bodyPr wrap="square" rtlCol="0">
            <a:spAutoFit/>
          </a:bodyPr>
          <a:lstStyle/>
          <a:p>
            <a:r>
              <a:rPr lang="en-US" dirty="0" smtClean="0"/>
              <a:t>Bob and Alice do not know each other but are similar users</a:t>
            </a:r>
            <a:endParaRPr lang="en-US" dirty="0"/>
          </a:p>
        </p:txBody>
      </p:sp>
      <p:sp>
        <p:nvSpPr>
          <p:cNvPr id="8" name="Rectangle 7"/>
          <p:cNvSpPr/>
          <p:nvPr/>
        </p:nvSpPr>
        <p:spPr>
          <a:xfrm>
            <a:off x="739515" y="2151245"/>
            <a:ext cx="6096000" cy="3970318"/>
          </a:xfrm>
          <a:prstGeom prst="rect">
            <a:avLst/>
          </a:prstGeom>
        </p:spPr>
        <p:txBody>
          <a:bodyPr>
            <a:spAutoFit/>
          </a:bodyPr>
          <a:lstStyle/>
          <a:p>
            <a:r>
              <a:rPr lang="en-US" dirty="0"/>
              <a:t>Bob and Alice </a:t>
            </a:r>
            <a:r>
              <a:rPr lang="en-US" dirty="0" smtClean="0"/>
              <a:t>are NOT friends</a:t>
            </a:r>
          </a:p>
          <a:p>
            <a:r>
              <a:rPr lang="en-US" dirty="0" smtClean="0"/>
              <a:t>BUT they are similar users</a:t>
            </a:r>
            <a:endParaRPr lang="en-US" dirty="0"/>
          </a:p>
          <a:p>
            <a:endParaRPr lang="en-US" dirty="0"/>
          </a:p>
          <a:p>
            <a:r>
              <a:rPr lang="en-US" dirty="0"/>
              <a:t>Bob hates horror movies</a:t>
            </a:r>
          </a:p>
          <a:p>
            <a:endParaRPr lang="en-US" dirty="0"/>
          </a:p>
          <a:p>
            <a:r>
              <a:rPr lang="en-US" dirty="0"/>
              <a:t>Bob one day likes or watches </a:t>
            </a:r>
            <a:r>
              <a:rPr lang="en-US" dirty="0" smtClean="0"/>
              <a:t>House </a:t>
            </a:r>
            <a:r>
              <a:rPr lang="en-US" dirty="0"/>
              <a:t>of Wax</a:t>
            </a:r>
          </a:p>
          <a:p>
            <a:r>
              <a:rPr lang="en-US" dirty="0"/>
              <a:t>         (gives high rating to this movie</a:t>
            </a:r>
            <a:r>
              <a:rPr lang="en-US" dirty="0" smtClean="0"/>
              <a:t>)</a:t>
            </a:r>
          </a:p>
          <a:p>
            <a:endParaRPr lang="en-US" dirty="0" smtClean="0"/>
          </a:p>
          <a:p>
            <a:r>
              <a:rPr lang="en-US" dirty="0" smtClean="0"/>
              <a:t>It is likely that, </a:t>
            </a:r>
          </a:p>
          <a:p>
            <a:r>
              <a:rPr lang="en-US" dirty="0" smtClean="0"/>
              <a:t>because Bob and Alice are similar users, </a:t>
            </a:r>
          </a:p>
          <a:p>
            <a:r>
              <a:rPr lang="en-US" dirty="0" smtClean="0"/>
              <a:t>an anomaly that Bob likes, will be liked by Alice</a:t>
            </a:r>
            <a:endParaRPr lang="en-US" dirty="0"/>
          </a:p>
          <a:p>
            <a:endParaRPr lang="en-US" dirty="0"/>
          </a:p>
          <a:p>
            <a:r>
              <a:rPr lang="en-US" dirty="0" smtClean="0"/>
              <a:t>So we could recommend this movie to Alice as a diverse </a:t>
            </a:r>
          </a:p>
          <a:p>
            <a:r>
              <a:rPr lang="en-US" dirty="0" smtClean="0"/>
              <a:t>recommendation!</a:t>
            </a:r>
            <a:endParaRPr lang="en-US" dirty="0"/>
          </a:p>
        </p:txBody>
      </p:sp>
    </p:spTree>
    <p:extLst>
      <p:ext uri="{BB962C8B-B14F-4D97-AF65-F5344CB8AC3E}">
        <p14:creationId xmlns:p14="http://schemas.microsoft.com/office/powerpoint/2010/main" val="7297227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finding surprising ratings by similar users</a:t>
            </a:r>
            <a:endParaRPr lang="en-US" dirty="0"/>
          </a:p>
        </p:txBody>
      </p:sp>
      <p:sp>
        <p:nvSpPr>
          <p:cNvPr id="3" name="Content Placeholder 2"/>
          <p:cNvSpPr>
            <a:spLocks noGrp="1"/>
          </p:cNvSpPr>
          <p:nvPr>
            <p:ph idx="1"/>
          </p:nvPr>
        </p:nvSpPr>
        <p:spPr/>
        <p:txBody>
          <a:bodyPr>
            <a:normAutofit/>
          </a:bodyPr>
          <a:lstStyle/>
          <a:p>
            <a:r>
              <a:rPr lang="en-US" sz="2400" dirty="0" smtClean="0"/>
              <a:t>For each user </a:t>
            </a:r>
            <a:r>
              <a:rPr lang="en-US" sz="2400" dirty="0" err="1" smtClean="0"/>
              <a:t>i</a:t>
            </a:r>
            <a:r>
              <a:rPr lang="en-US" sz="2400" dirty="0" smtClean="0"/>
              <a:t> in users</a:t>
            </a:r>
          </a:p>
          <a:p>
            <a:pPr lvl="1"/>
            <a:r>
              <a:rPr lang="en-US" sz="2400" dirty="0" smtClean="0"/>
              <a:t>Find </a:t>
            </a:r>
            <a:r>
              <a:rPr lang="en-US" sz="2400" b="1" dirty="0" smtClean="0"/>
              <a:t>similar users </a:t>
            </a:r>
            <a:r>
              <a:rPr lang="en-US" sz="2400" b="1" i="1" dirty="0" err="1" smtClean="0"/>
              <a:t>jsim</a:t>
            </a:r>
            <a:r>
              <a:rPr lang="en-US" sz="2400" b="1" dirty="0" smtClean="0"/>
              <a:t> </a:t>
            </a:r>
            <a:r>
              <a:rPr lang="en-US" sz="2400" dirty="0" smtClean="0"/>
              <a:t>to the user </a:t>
            </a:r>
            <a:r>
              <a:rPr lang="en-US" sz="2400" dirty="0" err="1" smtClean="0"/>
              <a:t>i</a:t>
            </a:r>
            <a:endParaRPr lang="en-US" sz="2400" dirty="0" smtClean="0"/>
          </a:p>
          <a:p>
            <a:pPr lvl="1"/>
            <a:r>
              <a:rPr lang="en-US" sz="2400" dirty="0" smtClean="0"/>
              <a:t>Determine </a:t>
            </a:r>
            <a:r>
              <a:rPr lang="en-US" sz="2400" b="1" i="1" dirty="0" err="1" smtClean="0"/>
              <a:t>jsim’s</a:t>
            </a:r>
            <a:r>
              <a:rPr lang="en-US" sz="2400" b="1" dirty="0" smtClean="0"/>
              <a:t> </a:t>
            </a:r>
            <a:r>
              <a:rPr lang="en-US" sz="2400" b="1" dirty="0" err="1" smtClean="0"/>
              <a:t>fave</a:t>
            </a:r>
            <a:r>
              <a:rPr lang="en-US" sz="2400" b="1" dirty="0" smtClean="0"/>
              <a:t> </a:t>
            </a:r>
            <a:r>
              <a:rPr lang="en-US" sz="2400" dirty="0" smtClean="0"/>
              <a:t>movies</a:t>
            </a:r>
          </a:p>
          <a:p>
            <a:pPr lvl="1"/>
            <a:r>
              <a:rPr lang="en-US" sz="2400" dirty="0" smtClean="0"/>
              <a:t>Find movies m with high rating given by </a:t>
            </a:r>
            <a:r>
              <a:rPr lang="en-US" sz="2400" b="1" dirty="0" smtClean="0"/>
              <a:t>similar user </a:t>
            </a:r>
            <a:r>
              <a:rPr lang="en-US" sz="2400" dirty="0" smtClean="0"/>
              <a:t>but are NOT </a:t>
            </a:r>
            <a:r>
              <a:rPr lang="en-US" sz="2400" i="1" dirty="0" err="1" smtClean="0"/>
              <a:t>jsim’s</a:t>
            </a:r>
            <a:r>
              <a:rPr lang="en-US" sz="2400" dirty="0" smtClean="0"/>
              <a:t> </a:t>
            </a:r>
            <a:r>
              <a:rPr lang="en-US" sz="2400" dirty="0" err="1" smtClean="0"/>
              <a:t>fave</a:t>
            </a:r>
            <a:r>
              <a:rPr lang="en-US" sz="2400" dirty="0" smtClean="0"/>
              <a:t> movies</a:t>
            </a:r>
          </a:p>
          <a:p>
            <a:pPr lvl="1"/>
            <a:r>
              <a:rPr lang="en-US" sz="2400" dirty="0" smtClean="0"/>
              <a:t>Return m as recommendations to user </a:t>
            </a:r>
            <a:r>
              <a:rPr lang="en-US" sz="2400" dirty="0" err="1" smtClean="0"/>
              <a:t>i</a:t>
            </a:r>
            <a:endParaRPr lang="en-US" sz="2400" dirty="0" smtClean="0"/>
          </a:p>
          <a:p>
            <a:pPr lvl="1"/>
            <a:endParaRPr lang="en-US" sz="2400" dirty="0" smtClean="0"/>
          </a:p>
          <a:p>
            <a:endParaRPr lang="en-US" sz="2400" dirty="0" smtClean="0"/>
          </a:p>
        </p:txBody>
      </p:sp>
    </p:spTree>
    <p:extLst>
      <p:ext uri="{BB962C8B-B14F-4D97-AF65-F5344CB8AC3E}">
        <p14:creationId xmlns:p14="http://schemas.microsoft.com/office/powerpoint/2010/main" val="6486603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 techniques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a:t>
            </a:r>
            <a:r>
              <a:rPr lang="en-US" b="1" dirty="0" smtClean="0"/>
              <a:t>park </a:t>
            </a:r>
            <a:r>
              <a:rPr lang="en-US" b="1" dirty="0" err="1"/>
              <a:t>MLlib</a:t>
            </a:r>
            <a:r>
              <a:rPr lang="en-US" b="1" dirty="0"/>
              <a:t>- Alternate Least </a:t>
            </a:r>
            <a:r>
              <a:rPr lang="en-US" b="1" dirty="0" smtClean="0"/>
              <a:t>Squares</a:t>
            </a:r>
          </a:p>
          <a:p>
            <a:r>
              <a:rPr lang="en-US" dirty="0" smtClean="0"/>
              <a:t>Divided the data set into two kinds of data </a:t>
            </a:r>
            <a:r>
              <a:rPr lang="mr-IN" dirty="0" smtClean="0"/>
              <a:t>–</a:t>
            </a:r>
            <a:r>
              <a:rPr lang="en-US" dirty="0" smtClean="0"/>
              <a:t> training data and deciding data</a:t>
            </a:r>
          </a:p>
          <a:p>
            <a:r>
              <a:rPr lang="en-US" dirty="0" smtClean="0"/>
              <a:t>Training Data:  (</a:t>
            </a:r>
            <a:r>
              <a:rPr lang="en-US" dirty="0" err="1"/>
              <a:t>u_id</a:t>
            </a:r>
            <a:r>
              <a:rPr lang="en-US" dirty="0"/>
              <a:t>, </a:t>
            </a:r>
            <a:r>
              <a:rPr lang="en-US" dirty="0" err="1"/>
              <a:t>m_id</a:t>
            </a:r>
            <a:r>
              <a:rPr lang="en-US" dirty="0"/>
              <a:t>, rating</a:t>
            </a:r>
            <a:r>
              <a:rPr lang="en-US" dirty="0" smtClean="0"/>
              <a:t>) where </a:t>
            </a:r>
            <a:r>
              <a:rPr lang="en-US" dirty="0" err="1" smtClean="0"/>
              <a:t>u_id</a:t>
            </a:r>
            <a:r>
              <a:rPr lang="en-US" dirty="0" smtClean="0"/>
              <a:t> -&gt; user’s id and </a:t>
            </a:r>
            <a:r>
              <a:rPr lang="en-US" dirty="0" err="1" smtClean="0"/>
              <a:t>m_id</a:t>
            </a:r>
            <a:r>
              <a:rPr lang="en-US" dirty="0" smtClean="0"/>
              <a:t>-&gt; movie id</a:t>
            </a:r>
          </a:p>
          <a:p>
            <a:r>
              <a:rPr lang="en-US" dirty="0" smtClean="0"/>
              <a:t>Deciding Data: (</a:t>
            </a:r>
            <a:r>
              <a:rPr lang="en-US" dirty="0" err="1" smtClean="0"/>
              <a:t>u_id</a:t>
            </a:r>
            <a:r>
              <a:rPr lang="en-US" dirty="0" smtClean="0"/>
              <a:t>, </a:t>
            </a:r>
            <a:r>
              <a:rPr lang="en-US" dirty="0" err="1" smtClean="0"/>
              <a:t>m_id</a:t>
            </a:r>
            <a:r>
              <a:rPr lang="en-US" dirty="0" smtClean="0"/>
              <a:t>, rating)  where </a:t>
            </a:r>
            <a:r>
              <a:rPr lang="en-US" dirty="0" err="1" smtClean="0"/>
              <a:t>u.id</a:t>
            </a:r>
            <a:r>
              <a:rPr lang="en-US" dirty="0" smtClean="0"/>
              <a:t>-&gt; similar user’s id, </a:t>
            </a:r>
            <a:r>
              <a:rPr lang="en-US" dirty="0" err="1" smtClean="0"/>
              <a:t>m.id</a:t>
            </a:r>
            <a:r>
              <a:rPr lang="en-US" dirty="0" smtClean="0"/>
              <a:t>-&gt; movie id </a:t>
            </a:r>
          </a:p>
          <a:p>
            <a:r>
              <a:rPr lang="en-US" b="1" dirty="0" smtClean="0"/>
              <a:t>Create a model : </a:t>
            </a:r>
            <a:r>
              <a:rPr lang="en-US" dirty="0" smtClean="0"/>
              <a:t>train the model to get model M</a:t>
            </a:r>
          </a:p>
          <a:p>
            <a:r>
              <a:rPr lang="en-US" b="1" dirty="0" smtClean="0"/>
              <a:t>Decide whether a recommendation is diverse in nature for that particular user : </a:t>
            </a:r>
            <a:r>
              <a:rPr lang="en-US" dirty="0" smtClean="0"/>
              <a:t>Deciding data - pass the similar users’ info as parameters for predicting diversity from the deciding data and predict its rating values </a:t>
            </a:r>
          </a:p>
          <a:p>
            <a:r>
              <a:rPr lang="en-US" b="1" dirty="0" smtClean="0"/>
              <a:t>Predicted Rating = </a:t>
            </a:r>
            <a:r>
              <a:rPr lang="en-US" b="1" dirty="0" err="1" smtClean="0"/>
              <a:t>model.predict</a:t>
            </a:r>
            <a:r>
              <a:rPr lang="en-US" b="1" dirty="0" smtClean="0"/>
              <a:t> (</a:t>
            </a:r>
            <a:r>
              <a:rPr lang="en-US" b="1" dirty="0" err="1" smtClean="0"/>
              <a:t>u_id,m_id</a:t>
            </a:r>
            <a:r>
              <a:rPr lang="en-US" b="1" dirty="0" smtClean="0"/>
              <a:t>) (passing similar user’s parameters!)</a:t>
            </a:r>
          </a:p>
          <a:p>
            <a:r>
              <a:rPr lang="en-US" b="1" dirty="0" smtClean="0"/>
              <a:t>Actual Rating = </a:t>
            </a:r>
            <a:r>
              <a:rPr lang="en-US" b="1" dirty="0" err="1" smtClean="0"/>
              <a:t>DecidingData.Rating</a:t>
            </a:r>
            <a:endParaRPr lang="en-US" b="1" dirty="0" smtClean="0"/>
          </a:p>
          <a:p>
            <a:r>
              <a:rPr lang="en-US" b="1" dirty="0" smtClean="0"/>
              <a:t>Diversity factor= Actual Rating- Predicted Rating</a:t>
            </a:r>
          </a:p>
          <a:p>
            <a:r>
              <a:rPr lang="en-US" b="1" dirty="0" smtClean="0"/>
              <a:t>If Diversity Factor&gt;2, return as a diverse rating!</a:t>
            </a:r>
          </a:p>
          <a:p>
            <a:endParaRPr lang="en-US" dirty="0"/>
          </a:p>
        </p:txBody>
      </p:sp>
    </p:spTree>
    <p:extLst>
      <p:ext uri="{BB962C8B-B14F-4D97-AF65-F5344CB8AC3E}">
        <p14:creationId xmlns:p14="http://schemas.microsoft.com/office/powerpoint/2010/main" val="11266627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recommend or to not recommend?</a:t>
            </a:r>
            <a:endParaRPr lang="en-US" dirty="0"/>
          </a:p>
        </p:txBody>
      </p:sp>
      <p:sp>
        <p:nvSpPr>
          <p:cNvPr id="3" name="Content Placeholder 2"/>
          <p:cNvSpPr>
            <a:spLocks noGrp="1"/>
          </p:cNvSpPr>
          <p:nvPr>
            <p:ph idx="1"/>
          </p:nvPr>
        </p:nvSpPr>
        <p:spPr/>
        <p:txBody>
          <a:bodyPr/>
          <a:lstStyle/>
          <a:p>
            <a:r>
              <a:rPr lang="en-US" dirty="0" smtClean="0"/>
              <a:t>How to decide whether to recommend the movie or not? Thresholds used for deciding this are:</a:t>
            </a:r>
          </a:p>
          <a:p>
            <a:r>
              <a:rPr lang="en-US" dirty="0"/>
              <a:t>I</a:t>
            </a:r>
            <a:r>
              <a:rPr lang="en-US" dirty="0" smtClean="0"/>
              <a:t>f predicted movie rating &gt; 3.5 recommend movie as a </a:t>
            </a:r>
            <a:r>
              <a:rPr lang="en-US" b="1" i="1" dirty="0" smtClean="0"/>
              <a:t>normal</a:t>
            </a:r>
            <a:r>
              <a:rPr lang="en-US" dirty="0" smtClean="0"/>
              <a:t> recommendation</a:t>
            </a:r>
          </a:p>
          <a:p>
            <a:r>
              <a:rPr lang="en-US" dirty="0" smtClean="0"/>
              <a:t>If actual movie rating </a:t>
            </a:r>
            <a:r>
              <a:rPr lang="mr-IN" dirty="0" smtClean="0"/>
              <a:t>–</a:t>
            </a:r>
            <a:r>
              <a:rPr lang="en-US" dirty="0" smtClean="0"/>
              <a:t> system predicted movie rating &gt; 2 , recommend the movie as a </a:t>
            </a:r>
            <a:r>
              <a:rPr lang="en-US" b="1" i="1" dirty="0" smtClean="0"/>
              <a:t>diverse</a:t>
            </a:r>
            <a:r>
              <a:rPr lang="en-US" dirty="0" smtClean="0"/>
              <a:t> recommendation</a:t>
            </a:r>
          </a:p>
          <a:p>
            <a:endParaRPr lang="en-US" dirty="0" smtClean="0"/>
          </a:p>
          <a:p>
            <a:endParaRPr lang="en-US" dirty="0" smtClean="0"/>
          </a:p>
        </p:txBody>
      </p:sp>
    </p:spTree>
    <p:extLst>
      <p:ext uri="{BB962C8B-B14F-4D97-AF65-F5344CB8AC3E}">
        <p14:creationId xmlns:p14="http://schemas.microsoft.com/office/powerpoint/2010/main" val="219937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32108" y="2301681"/>
            <a:ext cx="7378700" cy="2717800"/>
          </a:xfrm>
        </p:spPr>
      </p:pic>
      <p:sp>
        <p:nvSpPr>
          <p:cNvPr id="6" name="TextBox 5"/>
          <p:cNvSpPr txBox="1"/>
          <p:nvPr/>
        </p:nvSpPr>
        <p:spPr>
          <a:xfrm>
            <a:off x="824459" y="2218544"/>
            <a:ext cx="2380973" cy="369332"/>
          </a:xfrm>
          <a:prstGeom prst="rect">
            <a:avLst/>
          </a:prstGeom>
          <a:noFill/>
        </p:spPr>
        <p:txBody>
          <a:bodyPr wrap="none" rtlCol="0">
            <a:spAutoFit/>
          </a:bodyPr>
          <a:lstStyle/>
          <a:p>
            <a:r>
              <a:rPr lang="en-US" dirty="0" smtClean="0"/>
              <a:t>Predicted Rating is 3.18</a:t>
            </a:r>
            <a:endParaRPr lang="en-US" dirty="0"/>
          </a:p>
        </p:txBody>
      </p:sp>
      <p:sp>
        <p:nvSpPr>
          <p:cNvPr id="7" name="TextBox 6"/>
          <p:cNvSpPr txBox="1"/>
          <p:nvPr/>
        </p:nvSpPr>
        <p:spPr>
          <a:xfrm>
            <a:off x="581191" y="3117954"/>
            <a:ext cx="3797059" cy="369332"/>
          </a:xfrm>
          <a:prstGeom prst="rect">
            <a:avLst/>
          </a:prstGeom>
          <a:noFill/>
        </p:spPr>
        <p:txBody>
          <a:bodyPr wrap="square" rtlCol="0">
            <a:spAutoFit/>
          </a:bodyPr>
          <a:lstStyle/>
          <a:p>
            <a:r>
              <a:rPr lang="en-US" dirty="0" smtClean="0"/>
              <a:t>Does not recommend </a:t>
            </a:r>
            <a:r>
              <a:rPr lang="en-US" smtClean="0"/>
              <a:t>this movie!</a:t>
            </a:r>
            <a:endParaRPr lang="en-US" dirty="0"/>
          </a:p>
        </p:txBody>
      </p:sp>
    </p:spTree>
    <p:extLst>
      <p:ext uri="{BB962C8B-B14F-4D97-AF65-F5344CB8AC3E}">
        <p14:creationId xmlns:p14="http://schemas.microsoft.com/office/powerpoint/2010/main" val="4129573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99125" y="1926393"/>
            <a:ext cx="8904595" cy="3678238"/>
          </a:xfrm>
        </p:spPr>
      </p:pic>
      <p:sp>
        <p:nvSpPr>
          <p:cNvPr id="5" name="TextBox 4"/>
          <p:cNvSpPr txBox="1"/>
          <p:nvPr/>
        </p:nvSpPr>
        <p:spPr>
          <a:xfrm>
            <a:off x="1558977" y="6071016"/>
            <a:ext cx="8231036" cy="646331"/>
          </a:xfrm>
          <a:prstGeom prst="rect">
            <a:avLst/>
          </a:prstGeom>
          <a:noFill/>
        </p:spPr>
        <p:txBody>
          <a:bodyPr wrap="none" rtlCol="0">
            <a:spAutoFit/>
          </a:bodyPr>
          <a:lstStyle/>
          <a:p>
            <a:r>
              <a:rPr lang="en-US" dirty="0" smtClean="0"/>
              <a:t>This is a valid recommendation (accurate to the system), predicted movie rating &gt; 3.5,</a:t>
            </a:r>
          </a:p>
          <a:p>
            <a:r>
              <a:rPr lang="en-US" dirty="0" smtClean="0"/>
              <a:t>Recommends as a normal recommendation</a:t>
            </a:r>
            <a:endParaRPr lang="en-US" dirty="0"/>
          </a:p>
        </p:txBody>
      </p:sp>
    </p:spTree>
    <p:extLst>
      <p:ext uri="{BB962C8B-B14F-4D97-AF65-F5344CB8AC3E}">
        <p14:creationId xmlns:p14="http://schemas.microsoft.com/office/powerpoint/2010/main" val="3250433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1025" y="2291243"/>
            <a:ext cx="11029950" cy="3458201"/>
          </a:xfrm>
        </p:spPr>
      </p:pic>
      <p:sp>
        <p:nvSpPr>
          <p:cNvPr id="5" name="TextBox 4"/>
          <p:cNvSpPr txBox="1"/>
          <p:nvPr/>
        </p:nvSpPr>
        <p:spPr>
          <a:xfrm>
            <a:off x="3117954" y="6100997"/>
            <a:ext cx="4221412" cy="369332"/>
          </a:xfrm>
          <a:prstGeom prst="rect">
            <a:avLst/>
          </a:prstGeom>
          <a:noFill/>
        </p:spPr>
        <p:txBody>
          <a:bodyPr wrap="none" rtlCol="0">
            <a:spAutoFit/>
          </a:bodyPr>
          <a:lstStyle/>
          <a:p>
            <a:r>
              <a:rPr lang="en-US" dirty="0" smtClean="0"/>
              <a:t>Recommend as a diverse recommendation!</a:t>
            </a:r>
            <a:endParaRPr lang="en-US" dirty="0"/>
          </a:p>
        </p:txBody>
      </p:sp>
    </p:spTree>
    <p:extLst>
      <p:ext uri="{BB962C8B-B14F-4D97-AF65-F5344CB8AC3E}">
        <p14:creationId xmlns:p14="http://schemas.microsoft.com/office/powerpoint/2010/main" val="7703469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number of accurate and diverse recommendations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3219129"/>
              </p:ext>
            </p:extLst>
          </p:nvPr>
        </p:nvGraphicFramePr>
        <p:xfrm>
          <a:off x="581025" y="2181225"/>
          <a:ext cx="11029952" cy="2397760"/>
        </p:xfrm>
        <a:graphic>
          <a:graphicData uri="http://schemas.openxmlformats.org/drawingml/2006/table">
            <a:tbl>
              <a:tblPr firstRow="1" bandRow="1">
                <a:tableStyleId>{5C22544A-7EE6-4342-B048-85BDC9FD1C3A}</a:tableStyleId>
              </a:tblPr>
              <a:tblGrid>
                <a:gridCol w="2757488"/>
                <a:gridCol w="2757488"/>
                <a:gridCol w="2757488"/>
                <a:gridCol w="2757488"/>
              </a:tblGrid>
              <a:tr h="370840">
                <a:tc>
                  <a:txBody>
                    <a:bodyPr/>
                    <a:lstStyle/>
                    <a:p>
                      <a:r>
                        <a:rPr lang="en-US" dirty="0" smtClean="0"/>
                        <a:t>Number of</a:t>
                      </a:r>
                      <a:r>
                        <a:rPr lang="en-US" baseline="0" dirty="0" smtClean="0"/>
                        <a:t> reviews</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Accurate</a:t>
                      </a:r>
                      <a:r>
                        <a:rPr lang="en-US" baseline="0" dirty="0" smtClean="0"/>
                        <a:t> Predictions</a:t>
                      </a:r>
                      <a:endParaRPr lang="en-US" dirty="0" smtClean="0"/>
                    </a:p>
                    <a:p>
                      <a:endParaRPr lang="en-US" dirty="0"/>
                    </a:p>
                  </a:txBody>
                  <a:tcPr/>
                </a:tc>
                <a:tc>
                  <a:txBody>
                    <a:bodyPr/>
                    <a:lstStyle/>
                    <a:p>
                      <a:r>
                        <a:rPr lang="en-US" dirty="0" smtClean="0"/>
                        <a:t>Diverse</a:t>
                      </a:r>
                      <a:r>
                        <a:rPr lang="en-US" baseline="0" dirty="0" smtClean="0"/>
                        <a:t> Predictions</a:t>
                      </a:r>
                    </a:p>
                    <a:p>
                      <a:r>
                        <a:rPr lang="en-US" baseline="0" dirty="0" smtClean="0"/>
                        <a:t>(Social Based)</a:t>
                      </a:r>
                      <a:endParaRPr lang="en-US" dirty="0"/>
                    </a:p>
                  </a:txBody>
                  <a:tcPr/>
                </a:tc>
                <a:tc>
                  <a:txBody>
                    <a:bodyPr/>
                    <a:lstStyle/>
                    <a:p>
                      <a:r>
                        <a:rPr lang="en-US" dirty="0" smtClean="0"/>
                        <a:t>Diverse Predictions</a:t>
                      </a:r>
                    </a:p>
                    <a:p>
                      <a:r>
                        <a:rPr lang="en-US" dirty="0" smtClean="0"/>
                        <a:t>(Collaborative</a:t>
                      </a:r>
                      <a:r>
                        <a:rPr lang="en-US" baseline="0" dirty="0" smtClean="0"/>
                        <a:t> Filtering</a:t>
                      </a:r>
                      <a:r>
                        <a:rPr lang="en-US" dirty="0" smtClean="0"/>
                        <a:t>)</a:t>
                      </a:r>
                      <a:endParaRPr lang="en-US" dirty="0"/>
                    </a:p>
                  </a:txBody>
                  <a:tcPr/>
                </a:tc>
              </a:tr>
              <a:tr h="370840">
                <a:tc>
                  <a:txBody>
                    <a:bodyPr/>
                    <a:lstStyle/>
                    <a:p>
                      <a:r>
                        <a:rPr lang="en-US" dirty="0" smtClean="0"/>
                        <a:t>1000 x 254</a:t>
                      </a:r>
                      <a:endParaRPr lang="en-US" dirty="0"/>
                    </a:p>
                  </a:txBody>
                  <a:tcPr/>
                </a:tc>
                <a:tc>
                  <a:txBody>
                    <a:bodyPr/>
                    <a:lstStyle/>
                    <a:p>
                      <a:r>
                        <a:rPr lang="en-US" dirty="0" smtClean="0"/>
                        <a:t>190500</a:t>
                      </a:r>
                      <a:endParaRPr lang="en-US" dirty="0"/>
                    </a:p>
                  </a:txBody>
                  <a:tcPr/>
                </a:tc>
                <a:tc>
                  <a:txBody>
                    <a:bodyPr/>
                    <a:lstStyle/>
                    <a:p>
                      <a:r>
                        <a:rPr lang="en-US" dirty="0" smtClean="0"/>
                        <a:t>51896</a:t>
                      </a:r>
                      <a:endParaRPr lang="en-US" dirty="0"/>
                    </a:p>
                  </a:txBody>
                  <a:tcPr/>
                </a:tc>
                <a:tc>
                  <a:txBody>
                    <a:bodyPr/>
                    <a:lstStyle/>
                    <a:p>
                      <a:r>
                        <a:rPr lang="en-US" dirty="0" smtClean="0"/>
                        <a:t>52999</a:t>
                      </a:r>
                      <a:endParaRPr lang="en-US" dirty="0"/>
                    </a:p>
                  </a:txBody>
                  <a:tcPr/>
                </a:tc>
              </a:tr>
              <a:tr h="370840">
                <a:tc>
                  <a:txBody>
                    <a:bodyPr/>
                    <a:lstStyle/>
                    <a:p>
                      <a:r>
                        <a:rPr lang="en-US" dirty="0" smtClean="0"/>
                        <a:t>10,000 x 254</a:t>
                      </a:r>
                      <a:endParaRPr lang="en-US" dirty="0"/>
                    </a:p>
                  </a:txBody>
                  <a:tcPr/>
                </a:tc>
                <a:tc>
                  <a:txBody>
                    <a:bodyPr/>
                    <a:lstStyle/>
                    <a:p>
                      <a:r>
                        <a:rPr lang="en-US" dirty="0" smtClean="0"/>
                        <a:t>2032156</a:t>
                      </a:r>
                      <a:endParaRPr lang="en-US" dirty="0"/>
                    </a:p>
                  </a:txBody>
                  <a:tcPr/>
                </a:tc>
                <a:tc>
                  <a:txBody>
                    <a:bodyPr/>
                    <a:lstStyle/>
                    <a:p>
                      <a:r>
                        <a:rPr lang="en-US" dirty="0" smtClean="0"/>
                        <a:t>528934</a:t>
                      </a:r>
                      <a:endParaRPr lang="en-US" dirty="0"/>
                    </a:p>
                  </a:txBody>
                  <a:tcPr/>
                </a:tc>
                <a:tc>
                  <a:txBody>
                    <a:bodyPr/>
                    <a:lstStyle/>
                    <a:p>
                      <a:r>
                        <a:rPr lang="en-US" dirty="0" smtClean="0"/>
                        <a:t>634579</a:t>
                      </a:r>
                      <a:endParaRPr lang="en-US" dirty="0"/>
                    </a:p>
                  </a:txBody>
                  <a:tcPr/>
                </a:tc>
              </a:tr>
              <a:tr h="370840">
                <a:tc>
                  <a:txBody>
                    <a:bodyPr/>
                    <a:lstStyle/>
                    <a:p>
                      <a:r>
                        <a:rPr lang="en-US" dirty="0" smtClean="0"/>
                        <a:t>100,000</a:t>
                      </a:r>
                      <a:r>
                        <a:rPr lang="en-US" baseline="0" dirty="0" smtClean="0"/>
                        <a:t> x 254</a:t>
                      </a:r>
                      <a:endParaRPr lang="en-US" dirty="0"/>
                    </a:p>
                  </a:txBody>
                  <a:tcPr/>
                </a:tc>
                <a:tc>
                  <a:txBody>
                    <a:bodyPr/>
                    <a:lstStyle/>
                    <a:p>
                      <a:r>
                        <a:rPr lang="en-US" dirty="0" smtClean="0"/>
                        <a:t>21561985</a:t>
                      </a:r>
                      <a:endParaRPr lang="en-US" dirty="0"/>
                    </a:p>
                  </a:txBody>
                  <a:tcPr/>
                </a:tc>
                <a:tc>
                  <a:txBody>
                    <a:bodyPr/>
                    <a:lstStyle/>
                    <a:p>
                      <a:r>
                        <a:rPr lang="en-US" dirty="0" smtClean="0"/>
                        <a:t>5191234</a:t>
                      </a:r>
                      <a:endParaRPr lang="en-US" dirty="0"/>
                    </a:p>
                  </a:txBody>
                  <a:tcPr/>
                </a:tc>
                <a:tc>
                  <a:txBody>
                    <a:bodyPr/>
                    <a:lstStyle/>
                    <a:p>
                      <a:r>
                        <a:rPr lang="en-US" dirty="0" smtClean="0"/>
                        <a:t>7892421</a:t>
                      </a:r>
                      <a:endParaRPr lang="en-US" dirty="0"/>
                    </a:p>
                  </a:txBody>
                  <a:tcPr/>
                </a:tc>
              </a:tr>
              <a:tr h="370840">
                <a:tc>
                  <a:txBody>
                    <a:bodyPr/>
                    <a:lstStyle/>
                    <a:p>
                      <a:r>
                        <a:rPr lang="en-US" dirty="0" smtClean="0"/>
                        <a:t>2</a:t>
                      </a:r>
                      <a:r>
                        <a:rPr lang="en-US" baseline="0" dirty="0" smtClean="0"/>
                        <a:t> million * 254</a:t>
                      </a:r>
                      <a:endParaRPr lang="en-US" dirty="0"/>
                    </a:p>
                  </a:txBody>
                  <a:tcPr/>
                </a:tc>
                <a:tc>
                  <a:txBody>
                    <a:bodyPr/>
                    <a:lstStyle/>
                    <a:p>
                      <a:r>
                        <a:rPr lang="en-US" dirty="0" smtClean="0"/>
                        <a:t>416500154</a:t>
                      </a:r>
                      <a:endParaRPr lang="en-US" dirty="0"/>
                    </a:p>
                  </a:txBody>
                  <a:tcPr/>
                </a:tc>
                <a:tc>
                  <a:txBody>
                    <a:bodyPr/>
                    <a:lstStyle/>
                    <a:p>
                      <a:r>
                        <a:rPr lang="en-US" dirty="0" smtClean="0"/>
                        <a:t>186513245</a:t>
                      </a:r>
                      <a:endParaRPr lang="en-US" dirty="0"/>
                    </a:p>
                  </a:txBody>
                  <a:tcPr/>
                </a:tc>
                <a:tc>
                  <a:txBody>
                    <a:bodyPr/>
                    <a:lstStyle/>
                    <a:p>
                      <a:r>
                        <a:rPr lang="en-US" dirty="0" smtClean="0"/>
                        <a:t>215614235</a:t>
                      </a:r>
                      <a:endParaRPr lang="en-US" dirty="0"/>
                    </a:p>
                  </a:txBody>
                  <a:tcPr/>
                </a:tc>
              </a:tr>
            </a:tbl>
          </a:graphicData>
        </a:graphic>
      </p:graphicFrame>
      <p:sp>
        <p:nvSpPr>
          <p:cNvPr id="5" name="TextBox 4"/>
          <p:cNvSpPr txBox="1"/>
          <p:nvPr/>
        </p:nvSpPr>
        <p:spPr>
          <a:xfrm>
            <a:off x="539646" y="5156616"/>
            <a:ext cx="8242064" cy="369332"/>
          </a:xfrm>
          <a:prstGeom prst="rect">
            <a:avLst/>
          </a:prstGeom>
          <a:noFill/>
        </p:spPr>
        <p:txBody>
          <a:bodyPr wrap="none" rtlCol="0">
            <a:spAutoFit/>
          </a:bodyPr>
          <a:lstStyle/>
          <a:p>
            <a:r>
              <a:rPr lang="en-US" dirty="0" smtClean="0"/>
              <a:t>Number of reviews: Number of users X number of movies -&gt; As per the rating matrix</a:t>
            </a:r>
            <a:endParaRPr lang="en-US" dirty="0"/>
          </a:p>
        </p:txBody>
      </p:sp>
    </p:spTree>
    <p:extLst>
      <p:ext uri="{BB962C8B-B14F-4D97-AF65-F5344CB8AC3E}">
        <p14:creationId xmlns:p14="http://schemas.microsoft.com/office/powerpoint/2010/main" val="647064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Networking Movie Sites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1192" y="2167157"/>
            <a:ext cx="3426032" cy="2504006"/>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9140" y="4052895"/>
            <a:ext cx="5566697" cy="2184400"/>
          </a:xfrm>
          <a:prstGeom prst="rect">
            <a:avLst/>
          </a:prstGeom>
        </p:spPr>
      </p:pic>
      <p:sp>
        <p:nvSpPr>
          <p:cNvPr id="9" name="TextBox 8"/>
          <p:cNvSpPr txBox="1"/>
          <p:nvPr/>
        </p:nvSpPr>
        <p:spPr>
          <a:xfrm>
            <a:off x="6096000" y="2307101"/>
            <a:ext cx="4817631" cy="1938992"/>
          </a:xfrm>
          <a:prstGeom prst="rect">
            <a:avLst/>
          </a:prstGeom>
          <a:noFill/>
        </p:spPr>
        <p:txBody>
          <a:bodyPr wrap="square" rtlCol="0">
            <a:spAutoFit/>
          </a:bodyPr>
          <a:lstStyle/>
          <a:p>
            <a:r>
              <a:rPr lang="en-US" sz="2400" dirty="0"/>
              <a:t>Discover </a:t>
            </a:r>
            <a:r>
              <a:rPr lang="en-US" sz="2400" dirty="0" smtClean="0"/>
              <a:t>movies</a:t>
            </a:r>
          </a:p>
          <a:p>
            <a:endParaRPr lang="en-US" sz="2400" dirty="0"/>
          </a:p>
          <a:p>
            <a:r>
              <a:rPr lang="en-US" sz="2400" dirty="0"/>
              <a:t>Meet Other People with similar </a:t>
            </a:r>
            <a:r>
              <a:rPr lang="en-US" sz="2400" dirty="0" smtClean="0"/>
              <a:t>taste</a:t>
            </a:r>
          </a:p>
          <a:p>
            <a:endParaRPr lang="en-US" sz="2400" dirty="0"/>
          </a:p>
          <a:p>
            <a:r>
              <a:rPr lang="en-US" sz="2400" dirty="0" smtClean="0"/>
              <a:t>Connect with friends over movies</a:t>
            </a:r>
            <a:endParaRPr lang="en-US" sz="2400" dirty="0"/>
          </a:p>
        </p:txBody>
      </p:sp>
    </p:spTree>
    <p:extLst>
      <p:ext uri="{BB962C8B-B14F-4D97-AF65-F5344CB8AC3E}">
        <p14:creationId xmlns:p14="http://schemas.microsoft.com/office/powerpoint/2010/main" val="12323331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relatively few users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30940196"/>
              </p:ext>
            </p:extLst>
          </p:nvPr>
        </p:nvGraphicFramePr>
        <p:xfrm>
          <a:off x="581025" y="2181225"/>
          <a:ext cx="11029950" cy="36782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367156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relatively more users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78635056"/>
              </p:ext>
            </p:extLst>
          </p:nvPr>
        </p:nvGraphicFramePr>
        <p:xfrm>
          <a:off x="581025" y="2181225"/>
          <a:ext cx="11029950" cy="36782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38701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recommendations made the difference? Why?</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43244" y="2181226"/>
            <a:ext cx="5905512" cy="3678238"/>
          </a:xfrm>
        </p:spPr>
      </p:pic>
      <p:sp>
        <p:nvSpPr>
          <p:cNvPr id="5" name="TextBox 4"/>
          <p:cNvSpPr txBox="1"/>
          <p:nvPr/>
        </p:nvSpPr>
        <p:spPr>
          <a:xfrm>
            <a:off x="809469" y="6235908"/>
            <a:ext cx="7428508" cy="369332"/>
          </a:xfrm>
          <a:prstGeom prst="rect">
            <a:avLst/>
          </a:prstGeom>
          <a:noFill/>
        </p:spPr>
        <p:txBody>
          <a:bodyPr wrap="none" rtlCol="0">
            <a:spAutoFit/>
          </a:bodyPr>
          <a:lstStyle/>
          <a:p>
            <a:r>
              <a:rPr lang="en-US" dirty="0" smtClean="0"/>
              <a:t>These are a few example results of the social based recommendation systems</a:t>
            </a:r>
            <a:endParaRPr lang="en-US" dirty="0"/>
          </a:p>
        </p:txBody>
      </p:sp>
    </p:spTree>
    <p:extLst>
      <p:ext uri="{BB962C8B-B14F-4D97-AF65-F5344CB8AC3E}">
        <p14:creationId xmlns:p14="http://schemas.microsoft.com/office/powerpoint/2010/main" val="1784545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Few recommendations that were missed by the original approach</a:t>
            </a:r>
            <a:endParaRPr lang="en-US" dirty="0"/>
          </a:p>
        </p:txBody>
      </p:sp>
      <p:sp>
        <p:nvSpPr>
          <p:cNvPr id="5" name="TextBox 4"/>
          <p:cNvSpPr txBox="1"/>
          <p:nvPr/>
        </p:nvSpPr>
        <p:spPr>
          <a:xfrm>
            <a:off x="224852" y="6190938"/>
            <a:ext cx="13666833" cy="646331"/>
          </a:xfrm>
          <a:prstGeom prst="rect">
            <a:avLst/>
          </a:prstGeom>
          <a:noFill/>
        </p:spPr>
        <p:txBody>
          <a:bodyPr wrap="square" rtlCol="0">
            <a:spAutoFit/>
          </a:bodyPr>
          <a:lstStyle/>
          <a:p>
            <a:r>
              <a:rPr lang="en-US" dirty="0" smtClean="0"/>
              <a:t>These are the recommendations that did not turn up in social based system but turned up in </a:t>
            </a:r>
          </a:p>
          <a:p>
            <a:r>
              <a:rPr lang="en-US" dirty="0" smtClean="0"/>
              <a:t>collaborative filtering based diverse approach (See why in notes below)</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01229" y="2241185"/>
            <a:ext cx="5389541" cy="3678238"/>
          </a:xfrm>
        </p:spPr>
      </p:pic>
    </p:spTree>
    <p:extLst>
      <p:ext uri="{BB962C8B-B14F-4D97-AF65-F5344CB8AC3E}">
        <p14:creationId xmlns:p14="http://schemas.microsoft.com/office/powerpoint/2010/main" val="24344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 Vs Diversity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Combining the data from 1000, 10,000, 100,000, 2 million users against 1254 movies, we use 254 movies for testing</a:t>
            </a:r>
          </a:p>
          <a:p>
            <a:r>
              <a:rPr lang="en-US" dirty="0" smtClean="0"/>
              <a:t>Total no of predictions =</a:t>
            </a:r>
            <a:r>
              <a:rPr lang="cs-CZ" dirty="0"/>
              <a:t>536194000</a:t>
            </a:r>
            <a:endParaRPr lang="en-US" dirty="0" smtClean="0"/>
          </a:p>
          <a:p>
            <a:r>
              <a:rPr lang="en-US" dirty="0" smtClean="0"/>
              <a:t>Accuracy = 190500+2032156+21561985+416500154 = </a:t>
            </a:r>
            <a:r>
              <a:rPr lang="fi-FI" dirty="0" smtClean="0"/>
              <a:t>440284795 / </a:t>
            </a:r>
            <a:r>
              <a:rPr lang="cs-CZ" dirty="0"/>
              <a:t>536194000</a:t>
            </a:r>
            <a:r>
              <a:rPr lang="fi-FI" dirty="0" smtClean="0"/>
              <a:t> = 0.82</a:t>
            </a:r>
          </a:p>
          <a:p>
            <a:r>
              <a:rPr lang="en-US" dirty="0"/>
              <a:t>Diversity </a:t>
            </a:r>
            <a:r>
              <a:rPr lang="en-US" dirty="0" smtClean="0"/>
              <a:t>for social based approach= 51896+528934+5191234+186513245 = </a:t>
            </a:r>
            <a:r>
              <a:rPr lang="is-IS" dirty="0" smtClean="0"/>
              <a:t>192285309</a:t>
            </a:r>
            <a:r>
              <a:rPr lang="fi-FI" dirty="0"/>
              <a:t> / </a:t>
            </a:r>
            <a:r>
              <a:rPr lang="cs-CZ" dirty="0"/>
              <a:t>536194000</a:t>
            </a:r>
            <a:r>
              <a:rPr lang="is-IS" dirty="0" smtClean="0"/>
              <a:t> = 0.35</a:t>
            </a:r>
          </a:p>
          <a:p>
            <a:r>
              <a:rPr lang="en-US" dirty="0" smtClean="0"/>
              <a:t>Diversity for similar user’s approach = 52999+63457+7893421+215614235= </a:t>
            </a:r>
            <a:r>
              <a:rPr lang="is-IS" dirty="0" smtClean="0"/>
              <a:t>223624112 /</a:t>
            </a:r>
            <a:r>
              <a:rPr lang="fi-FI" dirty="0"/>
              <a:t> </a:t>
            </a:r>
            <a:r>
              <a:rPr lang="cs-CZ" dirty="0"/>
              <a:t>536194000</a:t>
            </a:r>
            <a:r>
              <a:rPr lang="is-IS" dirty="0"/>
              <a:t> </a:t>
            </a:r>
            <a:r>
              <a:rPr lang="is-IS" dirty="0" smtClean="0"/>
              <a:t>=0.41</a:t>
            </a:r>
            <a:endParaRPr lang="en-US" dirty="0" smtClean="0"/>
          </a:p>
          <a:p>
            <a:r>
              <a:rPr lang="en-US" dirty="0" smtClean="0"/>
              <a:t>Out of every 100 movies, 41 diverse movies are suggested</a:t>
            </a:r>
          </a:p>
          <a:p>
            <a:r>
              <a:rPr lang="en-US" dirty="0" smtClean="0"/>
              <a:t>However, this will introduce few irrelevant ones as well</a:t>
            </a:r>
          </a:p>
          <a:p>
            <a:r>
              <a:rPr lang="en-US" dirty="0" smtClean="0"/>
              <a:t>Workaround:  Change diversity factor</a:t>
            </a:r>
          </a:p>
          <a:p>
            <a:r>
              <a:rPr lang="en-US" b="1" dirty="0" smtClean="0"/>
              <a:t>If </a:t>
            </a:r>
            <a:r>
              <a:rPr lang="en-US" b="1" dirty="0"/>
              <a:t>Diversity </a:t>
            </a:r>
            <a:r>
              <a:rPr lang="en-US" b="1" dirty="0" smtClean="0"/>
              <a:t>Factor&gt;3, </a:t>
            </a:r>
            <a:r>
              <a:rPr lang="en-US" b="1" dirty="0"/>
              <a:t>return as a diverse rating!</a:t>
            </a:r>
          </a:p>
          <a:p>
            <a:r>
              <a:rPr lang="en-US" dirty="0" smtClean="0"/>
              <a:t>Check out explanations in notes below!</a:t>
            </a:r>
          </a:p>
          <a:p>
            <a:endParaRPr lang="en-US" dirty="0"/>
          </a:p>
        </p:txBody>
      </p:sp>
    </p:spTree>
    <p:extLst>
      <p:ext uri="{BB962C8B-B14F-4D97-AF65-F5344CB8AC3E}">
        <p14:creationId xmlns:p14="http://schemas.microsoft.com/office/powerpoint/2010/main" val="8250860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might ruin it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72444" y="2121264"/>
            <a:ext cx="4904317" cy="3678238"/>
          </a:xfrm>
        </p:spPr>
      </p:pic>
      <p:sp>
        <p:nvSpPr>
          <p:cNvPr id="5" name="TextBox 4"/>
          <p:cNvSpPr txBox="1"/>
          <p:nvPr/>
        </p:nvSpPr>
        <p:spPr>
          <a:xfrm flipH="1">
            <a:off x="854440" y="2121264"/>
            <a:ext cx="4918004" cy="4431983"/>
          </a:xfrm>
          <a:prstGeom prst="rect">
            <a:avLst/>
          </a:prstGeom>
          <a:noFill/>
        </p:spPr>
        <p:txBody>
          <a:bodyPr wrap="square" rtlCol="0">
            <a:spAutoFit/>
          </a:bodyPr>
          <a:lstStyle/>
          <a:p>
            <a:pPr marL="342900" indent="-342900">
              <a:buFont typeface="Arial" charset="0"/>
              <a:buChar char="•"/>
            </a:pPr>
            <a:r>
              <a:rPr lang="en-US" sz="2400" dirty="0" smtClean="0"/>
              <a:t>Model might be complex and might require higher computation</a:t>
            </a:r>
          </a:p>
          <a:p>
            <a:pPr marL="342900" indent="-342900">
              <a:buFont typeface="Arial" charset="0"/>
              <a:buChar char="•"/>
            </a:pPr>
            <a:endParaRPr lang="en-US" sz="2400" dirty="0" smtClean="0"/>
          </a:p>
          <a:p>
            <a:pPr marL="342900" indent="-342900">
              <a:buFont typeface="Arial" charset="0"/>
              <a:buChar char="•"/>
            </a:pPr>
            <a:r>
              <a:rPr lang="en-US" sz="2400" dirty="0" smtClean="0"/>
              <a:t>Result is a gamble- user may or may not like movie which falls out of his genre plate</a:t>
            </a:r>
          </a:p>
          <a:p>
            <a:pPr marL="342900" indent="-342900">
              <a:buFont typeface="Arial" charset="0"/>
              <a:buChar char="•"/>
            </a:pPr>
            <a:endParaRPr lang="en-US" sz="2400" dirty="0" smtClean="0"/>
          </a:p>
          <a:p>
            <a:pPr marL="342900" indent="-342900">
              <a:buFont typeface="Arial" charset="0"/>
              <a:buChar char="•"/>
            </a:pPr>
            <a:r>
              <a:rPr lang="en-US" sz="2400" dirty="0" smtClean="0"/>
              <a:t>Exactly how diverse should the recommendation be?</a:t>
            </a:r>
          </a:p>
          <a:p>
            <a:pPr marL="342900" indent="-342900">
              <a:buFont typeface="Arial" charset="0"/>
              <a:buChar char="•"/>
            </a:pPr>
            <a:endParaRPr lang="en-US" sz="2400" dirty="0"/>
          </a:p>
          <a:p>
            <a:pPr marL="342900" indent="-342900">
              <a:buFont typeface="Arial" charset="0"/>
              <a:buChar char="•"/>
            </a:pPr>
            <a:r>
              <a:rPr lang="en-US" sz="2400" dirty="0" smtClean="0"/>
              <a:t>(See </a:t>
            </a:r>
            <a:r>
              <a:rPr lang="en-US" sz="2400" dirty="0" smtClean="0">
                <a:hlinkClick r:id="rId4" action="ppaction://hlinksldjump"/>
              </a:rPr>
              <a:t>slide 29</a:t>
            </a:r>
            <a:r>
              <a:rPr lang="en-US" sz="2400" dirty="0" smtClean="0"/>
              <a:t>)</a:t>
            </a:r>
          </a:p>
          <a:p>
            <a:endParaRPr lang="en-US" dirty="0"/>
          </a:p>
        </p:txBody>
      </p:sp>
    </p:spTree>
    <p:extLst>
      <p:ext uri="{BB962C8B-B14F-4D97-AF65-F5344CB8AC3E}">
        <p14:creationId xmlns:p14="http://schemas.microsoft.com/office/powerpoint/2010/main" val="2167150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faced</a:t>
            </a:r>
            <a:endParaRPr lang="en-US" dirty="0"/>
          </a:p>
        </p:txBody>
      </p:sp>
      <p:sp>
        <p:nvSpPr>
          <p:cNvPr id="3" name="Content Placeholder 2"/>
          <p:cNvSpPr>
            <a:spLocks noGrp="1"/>
          </p:cNvSpPr>
          <p:nvPr>
            <p:ph idx="1"/>
          </p:nvPr>
        </p:nvSpPr>
        <p:spPr/>
        <p:txBody>
          <a:bodyPr>
            <a:normAutofit/>
          </a:bodyPr>
          <a:lstStyle/>
          <a:p>
            <a:r>
              <a:rPr lang="en-US" dirty="0" smtClean="0"/>
              <a:t>Data set (movie info) was in </a:t>
            </a:r>
            <a:r>
              <a:rPr lang="en-US" dirty="0" err="1" smtClean="0"/>
              <a:t>chinese</a:t>
            </a:r>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endParaRPr lang="en-US" dirty="0" smtClean="0"/>
          </a:p>
          <a:p>
            <a:endParaRPr lang="en-US" dirty="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688" y="2531505"/>
            <a:ext cx="3565786" cy="336225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0898" y="2549135"/>
            <a:ext cx="4691921" cy="3326998"/>
          </a:xfrm>
          <a:prstGeom prst="rect">
            <a:avLst/>
          </a:prstGeom>
        </p:spPr>
      </p:pic>
      <p:sp>
        <p:nvSpPr>
          <p:cNvPr id="8" name="TextBox 7"/>
          <p:cNvSpPr txBox="1"/>
          <p:nvPr/>
        </p:nvSpPr>
        <p:spPr>
          <a:xfrm>
            <a:off x="1708879" y="6265889"/>
            <a:ext cx="6764288" cy="646331"/>
          </a:xfrm>
          <a:prstGeom prst="rect">
            <a:avLst/>
          </a:prstGeom>
          <a:noFill/>
        </p:spPr>
        <p:txBody>
          <a:bodyPr wrap="none" rtlCol="0">
            <a:spAutoFit/>
          </a:bodyPr>
          <a:lstStyle/>
          <a:p>
            <a:r>
              <a:rPr lang="en-US" dirty="0" smtClean="0"/>
              <a:t>Translated using google translate! and parsed the file to desired format</a:t>
            </a:r>
          </a:p>
          <a:p>
            <a:r>
              <a:rPr lang="en-US" dirty="0" smtClean="0"/>
              <a:t>			(took me a while to think of that !)</a:t>
            </a:r>
            <a:endParaRPr lang="en-US" dirty="0"/>
          </a:p>
        </p:txBody>
      </p:sp>
    </p:spTree>
    <p:extLst>
      <p:ext uri="{BB962C8B-B14F-4D97-AF65-F5344CB8AC3E}">
        <p14:creationId xmlns:p14="http://schemas.microsoft.com/office/powerpoint/2010/main" val="4813928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faced</a:t>
            </a:r>
            <a:endParaRPr lang="en-US" dirty="0"/>
          </a:p>
        </p:txBody>
      </p:sp>
      <p:sp>
        <p:nvSpPr>
          <p:cNvPr id="3" name="Content Placeholder 2"/>
          <p:cNvSpPr>
            <a:spLocks noGrp="1"/>
          </p:cNvSpPr>
          <p:nvPr>
            <p:ph idx="1"/>
          </p:nvPr>
        </p:nvSpPr>
        <p:spPr/>
        <p:txBody>
          <a:bodyPr/>
          <a:lstStyle/>
          <a:p>
            <a:r>
              <a:rPr lang="en-US" sz="2400" dirty="0" smtClean="0"/>
              <a:t>Research about diversity of recommendation (appropriate research) was hard to find</a:t>
            </a:r>
          </a:p>
          <a:p>
            <a:r>
              <a:rPr lang="en-US" sz="2400" dirty="0" smtClean="0"/>
              <a:t>How to draw the thick line between accuracy and diversity was confusing until I came to terms with it</a:t>
            </a:r>
          </a:p>
          <a:p>
            <a:r>
              <a:rPr lang="en-US" sz="2400" dirty="0" smtClean="0"/>
              <a:t>No movie names given, so judging the output becomes difficult</a:t>
            </a:r>
          </a:p>
          <a:p>
            <a:endParaRPr lang="en-US" dirty="0" smtClean="0"/>
          </a:p>
          <a:p>
            <a:endParaRPr lang="en-US" dirty="0" smtClean="0"/>
          </a:p>
          <a:p>
            <a:endParaRPr lang="en-US" dirty="0"/>
          </a:p>
        </p:txBody>
      </p:sp>
    </p:spTree>
    <p:extLst>
      <p:ext uri="{BB962C8B-B14F-4D97-AF65-F5344CB8AC3E}">
        <p14:creationId xmlns:p14="http://schemas.microsoft.com/office/powerpoint/2010/main" val="2538727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Future Work</a:t>
            </a:r>
            <a:endParaRPr lang="en-US" dirty="0"/>
          </a:p>
        </p:txBody>
      </p:sp>
      <p:sp>
        <p:nvSpPr>
          <p:cNvPr id="3" name="Content Placeholder 2"/>
          <p:cNvSpPr>
            <a:spLocks noGrp="1"/>
          </p:cNvSpPr>
          <p:nvPr>
            <p:ph idx="1"/>
          </p:nvPr>
        </p:nvSpPr>
        <p:spPr/>
        <p:txBody>
          <a:bodyPr>
            <a:normAutofit fontScale="92500"/>
          </a:bodyPr>
          <a:lstStyle/>
          <a:p>
            <a:r>
              <a:rPr lang="en-US" sz="2400" dirty="0" smtClean="0"/>
              <a:t>Diverse</a:t>
            </a:r>
            <a:r>
              <a:rPr lang="en-US" dirty="0" smtClean="0"/>
              <a:t> </a:t>
            </a:r>
            <a:r>
              <a:rPr lang="en-US" sz="2400" dirty="0" smtClean="0"/>
              <a:t>recommendations is a good measure to consider while designing recommendation systems</a:t>
            </a:r>
          </a:p>
          <a:p>
            <a:r>
              <a:rPr lang="en-US" sz="2400" dirty="0" smtClean="0"/>
              <a:t>Analyzing the impact of diversity on the application is a way to decide how much to use it</a:t>
            </a:r>
          </a:p>
          <a:p>
            <a:r>
              <a:rPr lang="en-US" sz="2400" b="1" dirty="0" smtClean="0"/>
              <a:t>Future Work </a:t>
            </a:r>
            <a:r>
              <a:rPr lang="en-US" sz="2400" dirty="0" smtClean="0"/>
              <a:t>Add degree to </a:t>
            </a:r>
            <a:r>
              <a:rPr lang="en-US" sz="2400" dirty="0"/>
              <a:t>diversity to limit the recommendations- makes it more accurate (adding accuracy to diversity</a:t>
            </a:r>
            <a:r>
              <a:rPr lang="en-US" sz="2400" dirty="0" smtClean="0"/>
              <a:t>) (more about this </a:t>
            </a:r>
            <a:r>
              <a:rPr lang="en-US" sz="2400" dirty="0" smtClean="0">
                <a:hlinkClick r:id="" action="ppaction://hlinkshowjump?jump=nextslide"/>
              </a:rPr>
              <a:t>here</a:t>
            </a:r>
            <a:r>
              <a:rPr lang="en-US" sz="2400" dirty="0" smtClean="0"/>
              <a:t>)</a:t>
            </a:r>
          </a:p>
          <a:p>
            <a:r>
              <a:rPr lang="en-US" sz="2400" dirty="0" smtClean="0"/>
              <a:t>Analyze the impact of this!</a:t>
            </a:r>
          </a:p>
          <a:p>
            <a:r>
              <a:rPr lang="en-US" sz="2400" dirty="0" smtClean="0"/>
              <a:t>Best way to test the model is to deploy it and ask for feedback from users! </a:t>
            </a:r>
          </a:p>
          <a:p>
            <a:r>
              <a:rPr lang="en-US" sz="2400" dirty="0" smtClean="0"/>
              <a:t>Tweak the model accordingly!</a:t>
            </a:r>
            <a:endParaRPr lang="en-US" sz="2400" dirty="0"/>
          </a:p>
          <a:p>
            <a:endParaRPr lang="en-US" dirty="0"/>
          </a:p>
        </p:txBody>
      </p:sp>
    </p:spTree>
    <p:extLst>
      <p:ext uri="{BB962C8B-B14F-4D97-AF65-F5344CB8AC3E}">
        <p14:creationId xmlns:p14="http://schemas.microsoft.com/office/powerpoint/2010/main" val="15513768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future work </a:t>
            </a:r>
            <a:r>
              <a:rPr lang="mr-IN" dirty="0" smtClean="0"/>
              <a:t>–</a:t>
            </a:r>
            <a:r>
              <a:rPr lang="en-US" dirty="0" smtClean="0"/>
              <a:t> adding degree to diversity- how and when? </a:t>
            </a:r>
            <a:endParaRPr lang="en-US" dirty="0"/>
          </a:p>
        </p:txBody>
      </p:sp>
      <p:sp>
        <p:nvSpPr>
          <p:cNvPr id="3" name="Content Placeholder 2"/>
          <p:cNvSpPr>
            <a:spLocks noGrp="1"/>
          </p:cNvSpPr>
          <p:nvPr>
            <p:ph idx="1"/>
          </p:nvPr>
        </p:nvSpPr>
        <p:spPr/>
        <p:txBody>
          <a:bodyPr/>
          <a:lstStyle/>
          <a:p>
            <a:r>
              <a:rPr lang="en-US" sz="2200" dirty="0"/>
              <a:t>Exactly how diverse should the recommendation be actually depends on </a:t>
            </a:r>
            <a:r>
              <a:rPr lang="en-US" sz="2200" dirty="0" smtClean="0"/>
              <a:t>your </a:t>
            </a:r>
            <a:r>
              <a:rPr lang="en-US" sz="2200" dirty="0"/>
              <a:t>application. </a:t>
            </a:r>
            <a:endParaRPr lang="en-US" sz="2200" dirty="0" smtClean="0"/>
          </a:p>
          <a:p>
            <a:r>
              <a:rPr lang="en-US" sz="2200" dirty="0" smtClean="0"/>
              <a:t>E.g.: A </a:t>
            </a:r>
            <a:r>
              <a:rPr lang="en-US" sz="2200" dirty="0"/>
              <a:t>movie recommendation system might require a </a:t>
            </a:r>
            <a:r>
              <a:rPr lang="en-US" sz="2200" dirty="0" smtClean="0"/>
              <a:t>good diversity but </a:t>
            </a:r>
            <a:r>
              <a:rPr lang="en-US" sz="2200" dirty="0"/>
              <a:t>the same cannot be said about applications like </a:t>
            </a:r>
            <a:r>
              <a:rPr lang="en-US" sz="2200" dirty="0" smtClean="0"/>
              <a:t>Amazon </a:t>
            </a:r>
            <a:r>
              <a:rPr lang="en-US" sz="2200" dirty="0"/>
              <a:t>where there are a variety of </a:t>
            </a:r>
            <a:r>
              <a:rPr lang="en-US" sz="2200" i="1" dirty="0"/>
              <a:t>products vs. </a:t>
            </a:r>
            <a:r>
              <a:rPr lang="en-US" sz="2200" i="1" dirty="0" smtClean="0"/>
              <a:t>reviews </a:t>
            </a:r>
            <a:r>
              <a:rPr lang="en-US" sz="2200" dirty="0" smtClean="0"/>
              <a:t>where </a:t>
            </a:r>
            <a:r>
              <a:rPr lang="en-US" sz="2200" dirty="0"/>
              <a:t>in introducing this approach will obfuscate the system and give unpredictable results. </a:t>
            </a:r>
            <a:endParaRPr lang="en-US" sz="2200" dirty="0" smtClean="0"/>
          </a:p>
          <a:p>
            <a:r>
              <a:rPr lang="en-US" sz="2200" dirty="0" smtClean="0"/>
              <a:t>Having </a:t>
            </a:r>
            <a:r>
              <a:rPr lang="en-US" sz="2200" dirty="0"/>
              <a:t>said that, this is a good approach for applications like movies, food (yelp</a:t>
            </a:r>
            <a:r>
              <a:rPr lang="en-US" sz="2200" dirty="0" smtClean="0"/>
              <a:t>) or any other one track application where not a lot of products are sold/rated/evaluated/used/rented/viewed/reviewed/discussed</a:t>
            </a:r>
          </a:p>
          <a:p>
            <a:r>
              <a:rPr lang="en-US" sz="2200" dirty="0" smtClean="0"/>
              <a:t>For systems like Amazon-&gt; Can keep a high diversity factor (&gt;3.5) so that the system will not get confused and rather diverse results (which are truly intriguing) will be recommended</a:t>
            </a:r>
            <a:endParaRPr lang="en-US" sz="2200" dirty="0"/>
          </a:p>
          <a:p>
            <a:endParaRPr lang="en-US" dirty="0"/>
          </a:p>
        </p:txBody>
      </p:sp>
    </p:spTree>
    <p:extLst>
      <p:ext uri="{BB962C8B-B14F-4D97-AF65-F5344CB8AC3E}">
        <p14:creationId xmlns:p14="http://schemas.microsoft.com/office/powerpoint/2010/main" val="373418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Measures for evaluating recommendation systems</a:t>
            </a:r>
            <a:endParaRPr lang="en-US" dirty="0"/>
          </a:p>
        </p:txBody>
      </p:sp>
      <p:sp>
        <p:nvSpPr>
          <p:cNvPr id="3" name="Content Placeholder 2"/>
          <p:cNvSpPr>
            <a:spLocks noGrp="1"/>
          </p:cNvSpPr>
          <p:nvPr>
            <p:ph idx="1"/>
          </p:nvPr>
        </p:nvSpPr>
        <p:spPr/>
        <p:txBody>
          <a:bodyPr>
            <a:noAutofit/>
          </a:bodyPr>
          <a:lstStyle/>
          <a:p>
            <a:r>
              <a:rPr lang="en-US" sz="2400" dirty="0" smtClean="0"/>
              <a:t>Accuracy in terms of how close the recommended movie is to the kind of movie that you like</a:t>
            </a:r>
          </a:p>
          <a:p>
            <a:r>
              <a:rPr lang="en-US" sz="2400" dirty="0"/>
              <a:t>Accuracy in terms of how close the recommended movie is to the kind of movie </a:t>
            </a:r>
            <a:r>
              <a:rPr lang="en-US" sz="2400" dirty="0" smtClean="0"/>
              <a:t>similar users like</a:t>
            </a:r>
          </a:p>
          <a:p>
            <a:r>
              <a:rPr lang="en-US" sz="2400" dirty="0" smtClean="0"/>
              <a:t>Accuracy in terms of how popular the suggested movie is</a:t>
            </a:r>
          </a:p>
          <a:p>
            <a:r>
              <a:rPr lang="en-US" sz="2400" dirty="0" smtClean="0"/>
              <a:t>What about diverse movies?</a:t>
            </a:r>
          </a:p>
          <a:p>
            <a:r>
              <a:rPr lang="en-US" sz="2400" dirty="0" smtClean="0"/>
              <a:t>How about covering movies which might interest the user but do not fall in the same genre he likes?</a:t>
            </a:r>
            <a:endParaRPr lang="en-US" sz="2400" dirty="0"/>
          </a:p>
          <a:p>
            <a:endParaRPr lang="en-US" sz="2400" dirty="0" smtClean="0"/>
          </a:p>
        </p:txBody>
      </p:sp>
    </p:spTree>
    <p:extLst>
      <p:ext uri="{BB962C8B-B14F-4D97-AF65-F5344CB8AC3E}">
        <p14:creationId xmlns:p14="http://schemas.microsoft.com/office/powerpoint/2010/main" val="6182484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1) </a:t>
            </a:r>
            <a:r>
              <a:rPr lang="en-US" dirty="0"/>
              <a:t>Q. Wu, S. Liu, C. Miao, Y. Liu and C. Leung, "A Social Curiosity Inspired Recommendation Model to Improve Precision, Coverage and Diversity," </a:t>
            </a:r>
            <a:r>
              <a:rPr lang="en-US" i="1" dirty="0"/>
              <a:t>2016 IEEE/WIC/ACM International Conference on Web Intelligence (WI), </a:t>
            </a:r>
            <a:r>
              <a:rPr lang="en-US" dirty="0"/>
              <a:t>Omaha, NE, 2016, pp. 240-247. </a:t>
            </a:r>
            <a:endParaRPr lang="en-US" dirty="0" smtClean="0"/>
          </a:p>
          <a:p>
            <a:r>
              <a:rPr lang="en-US" dirty="0" smtClean="0"/>
              <a:t>2</a:t>
            </a:r>
            <a:r>
              <a:rPr lang="en-US" dirty="0"/>
              <a:t>)  http://</a:t>
            </a:r>
            <a:r>
              <a:rPr lang="en-US" dirty="0" err="1"/>
              <a:t>www.mmds.org</a:t>
            </a:r>
            <a:r>
              <a:rPr lang="en-US" dirty="0"/>
              <a:t> - Recommendation Systems and </a:t>
            </a:r>
            <a:r>
              <a:rPr lang="en-US" dirty="0" smtClean="0"/>
              <a:t>Hybrid </a:t>
            </a:r>
            <a:r>
              <a:rPr lang="en-US" dirty="0"/>
              <a:t>Models </a:t>
            </a:r>
          </a:p>
          <a:p>
            <a:r>
              <a:rPr lang="en-US" dirty="0"/>
              <a:t>3)  http://</a:t>
            </a:r>
            <a:r>
              <a:rPr lang="en-US" dirty="0" err="1"/>
              <a:t>dl.acm.org</a:t>
            </a:r>
            <a:r>
              <a:rPr lang="en-US" dirty="0"/>
              <a:t>/</a:t>
            </a:r>
            <a:r>
              <a:rPr lang="en-US" dirty="0" err="1"/>
              <a:t>citation.cfm?id</a:t>
            </a:r>
            <a:r>
              <a:rPr lang="en-US" dirty="0"/>
              <a:t>=2843948 - The Netflix recommendation system </a:t>
            </a:r>
          </a:p>
          <a:p>
            <a:endParaRPr lang="en-US" dirty="0"/>
          </a:p>
        </p:txBody>
      </p:sp>
    </p:spTree>
    <p:extLst>
      <p:ext uri="{BB962C8B-B14F-4D97-AF65-F5344CB8AC3E}">
        <p14:creationId xmlns:p14="http://schemas.microsoft.com/office/powerpoint/2010/main" val="17083438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Content based and collaborative filtering solutions lack</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209786" y="1927225"/>
            <a:ext cx="3561760" cy="3678238"/>
          </a:xfrm>
        </p:spPr>
      </p:pic>
      <p:sp>
        <p:nvSpPr>
          <p:cNvPr id="6" name="TextBox 5"/>
          <p:cNvSpPr txBox="1"/>
          <p:nvPr/>
        </p:nvSpPr>
        <p:spPr>
          <a:xfrm>
            <a:off x="1167618" y="2194560"/>
            <a:ext cx="8717002" cy="2677656"/>
          </a:xfrm>
          <a:prstGeom prst="rect">
            <a:avLst/>
          </a:prstGeom>
          <a:noFill/>
        </p:spPr>
        <p:txBody>
          <a:bodyPr wrap="none" rtlCol="0">
            <a:spAutoFit/>
          </a:bodyPr>
          <a:lstStyle/>
          <a:p>
            <a:r>
              <a:rPr lang="en-US" sz="2400" dirty="0" smtClean="0"/>
              <a:t>Less suggestions about different movie genres</a:t>
            </a:r>
          </a:p>
          <a:p>
            <a:endParaRPr lang="en-US" sz="2400" dirty="0" smtClean="0"/>
          </a:p>
          <a:p>
            <a:r>
              <a:rPr lang="en-US" sz="2400" dirty="0" smtClean="0"/>
              <a:t>Some movies which might be known already come up as suggestions</a:t>
            </a:r>
          </a:p>
          <a:p>
            <a:endParaRPr lang="en-US" sz="2400" dirty="0" smtClean="0"/>
          </a:p>
          <a:p>
            <a:r>
              <a:rPr lang="en-US" sz="2400" dirty="0" smtClean="0"/>
              <a:t>No diversity</a:t>
            </a:r>
          </a:p>
          <a:p>
            <a:endParaRPr lang="en-US" sz="2400" dirty="0" smtClean="0"/>
          </a:p>
          <a:p>
            <a:r>
              <a:rPr lang="en-US" sz="2400" dirty="0" smtClean="0"/>
              <a:t>Less coverage</a:t>
            </a:r>
            <a:endParaRPr lang="en-US" sz="2400" dirty="0"/>
          </a:p>
        </p:txBody>
      </p:sp>
    </p:spTree>
    <p:extLst>
      <p:ext uri="{BB962C8B-B14F-4D97-AF65-F5344CB8AC3E}">
        <p14:creationId xmlns:p14="http://schemas.microsoft.com/office/powerpoint/2010/main" val="1701511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Project </a:t>
            </a:r>
            <a:r>
              <a:rPr lang="en-US" dirty="0" smtClean="0"/>
              <a:t>aim</a:t>
            </a:r>
            <a:endParaRPr lang="en-US" dirty="0"/>
          </a:p>
        </p:txBody>
      </p:sp>
      <p:sp>
        <p:nvSpPr>
          <p:cNvPr id="3" name="Content Placeholder 2"/>
          <p:cNvSpPr>
            <a:spLocks noGrp="1"/>
          </p:cNvSpPr>
          <p:nvPr>
            <p:ph idx="1"/>
          </p:nvPr>
        </p:nvSpPr>
        <p:spPr/>
        <p:txBody>
          <a:bodyPr/>
          <a:lstStyle/>
          <a:p>
            <a:r>
              <a:rPr lang="en-US" dirty="0" smtClean="0"/>
              <a:t>To increase diversity of recommendations</a:t>
            </a:r>
          </a:p>
          <a:p>
            <a:r>
              <a:rPr lang="en-US" dirty="0" smtClean="0"/>
              <a:t>For this, using data from social groups and their likes as a parameter for recommendation</a:t>
            </a:r>
          </a:p>
          <a:p>
            <a:r>
              <a:rPr lang="en-US" dirty="0" smtClean="0"/>
              <a:t>In addition to this, consider ratings ( mainly surprising ratings ) from similar users ( use collaborative filtering )</a:t>
            </a:r>
          </a:p>
          <a:p>
            <a:r>
              <a:rPr lang="en-US" dirty="0" err="1" smtClean="0"/>
              <a:t>Analyse</a:t>
            </a:r>
            <a:r>
              <a:rPr lang="en-US" dirty="0" smtClean="0"/>
              <a:t> the model</a:t>
            </a:r>
          </a:p>
          <a:p>
            <a:endParaRPr lang="en-US" dirty="0" smtClean="0"/>
          </a:p>
          <a:p>
            <a:endParaRPr lang="en-US" dirty="0"/>
          </a:p>
        </p:txBody>
      </p:sp>
    </p:spTree>
    <p:extLst>
      <p:ext uri="{BB962C8B-B14F-4D97-AF65-F5344CB8AC3E}">
        <p14:creationId xmlns:p14="http://schemas.microsoft.com/office/powerpoint/2010/main" val="8560874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1193" y="2151245"/>
            <a:ext cx="5100058" cy="3275194"/>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0740" y="2151244"/>
            <a:ext cx="5120068" cy="3275195"/>
          </a:xfrm>
          <a:prstGeom prst="rect">
            <a:avLst/>
          </a:prstGeom>
        </p:spPr>
      </p:pic>
      <p:sp>
        <p:nvSpPr>
          <p:cNvPr id="6" name="TextBox 5"/>
          <p:cNvSpPr txBox="1"/>
          <p:nvPr/>
        </p:nvSpPr>
        <p:spPr>
          <a:xfrm>
            <a:off x="2038662" y="5771213"/>
            <a:ext cx="1622111" cy="369332"/>
          </a:xfrm>
          <a:prstGeom prst="rect">
            <a:avLst/>
          </a:prstGeom>
          <a:noFill/>
        </p:spPr>
        <p:txBody>
          <a:bodyPr wrap="none" rtlCol="0">
            <a:spAutoFit/>
          </a:bodyPr>
          <a:lstStyle/>
          <a:p>
            <a:r>
              <a:rPr lang="en-US" dirty="0" smtClean="0"/>
              <a:t>Original format</a:t>
            </a:r>
            <a:endParaRPr lang="en-US" dirty="0"/>
          </a:p>
        </p:txBody>
      </p:sp>
      <p:sp>
        <p:nvSpPr>
          <p:cNvPr id="7" name="TextBox 6"/>
          <p:cNvSpPr txBox="1"/>
          <p:nvPr/>
        </p:nvSpPr>
        <p:spPr>
          <a:xfrm>
            <a:off x="8124669" y="5606321"/>
            <a:ext cx="1396536" cy="369332"/>
          </a:xfrm>
          <a:prstGeom prst="rect">
            <a:avLst/>
          </a:prstGeom>
          <a:noFill/>
        </p:spPr>
        <p:txBody>
          <a:bodyPr wrap="none" rtlCol="0">
            <a:spAutoFit/>
          </a:bodyPr>
          <a:lstStyle/>
          <a:p>
            <a:r>
              <a:rPr lang="en-US" dirty="0" smtClean="0"/>
              <a:t>After parsing</a:t>
            </a:r>
            <a:endParaRPr lang="en-US" dirty="0"/>
          </a:p>
        </p:txBody>
      </p:sp>
      <p:sp>
        <p:nvSpPr>
          <p:cNvPr id="8" name="TextBox 7"/>
          <p:cNvSpPr txBox="1"/>
          <p:nvPr/>
        </p:nvSpPr>
        <p:spPr>
          <a:xfrm>
            <a:off x="8124669" y="6355830"/>
            <a:ext cx="1261884" cy="369332"/>
          </a:xfrm>
          <a:prstGeom prst="rect">
            <a:avLst/>
          </a:prstGeom>
          <a:noFill/>
        </p:spPr>
        <p:txBody>
          <a:bodyPr wrap="none" rtlCol="0">
            <a:spAutoFit/>
          </a:bodyPr>
          <a:lstStyle/>
          <a:p>
            <a:r>
              <a:rPr lang="en-US" dirty="0" err="1"/>
              <a:t>u</a:t>
            </a:r>
            <a:r>
              <a:rPr lang="en-US" dirty="0" err="1" smtClean="0"/>
              <a:t>_id,m_id,r</a:t>
            </a:r>
            <a:endParaRPr lang="en-US" dirty="0"/>
          </a:p>
        </p:txBody>
      </p:sp>
      <p:sp>
        <p:nvSpPr>
          <p:cNvPr id="9" name="TextBox 8"/>
          <p:cNvSpPr txBox="1"/>
          <p:nvPr/>
        </p:nvSpPr>
        <p:spPr>
          <a:xfrm>
            <a:off x="1873770" y="6385810"/>
            <a:ext cx="3826560" cy="369332"/>
          </a:xfrm>
          <a:prstGeom prst="rect">
            <a:avLst/>
          </a:prstGeom>
          <a:noFill/>
        </p:spPr>
        <p:txBody>
          <a:bodyPr wrap="none" rtlCol="0">
            <a:spAutoFit/>
          </a:bodyPr>
          <a:lstStyle/>
          <a:p>
            <a:r>
              <a:rPr lang="en-US" dirty="0" smtClean="0"/>
              <a:t>{</a:t>
            </a:r>
            <a:r>
              <a:rPr lang="en-US" dirty="0" err="1" smtClean="0"/>
              <a:t>user_id:u_id</a:t>
            </a:r>
            <a:r>
              <a:rPr lang="en-US" dirty="0" smtClean="0"/>
              <a:t>, </a:t>
            </a:r>
            <a:r>
              <a:rPr lang="en-US" dirty="0" err="1" smtClean="0"/>
              <a:t>movie_id</a:t>
            </a:r>
            <a:r>
              <a:rPr lang="en-US" dirty="0" smtClean="0"/>
              <a:t>=</a:t>
            </a:r>
            <a:r>
              <a:rPr lang="en-US" dirty="0" err="1" smtClean="0"/>
              <a:t>m_id</a:t>
            </a:r>
            <a:r>
              <a:rPr lang="en-US" dirty="0" smtClean="0"/>
              <a:t>, </a:t>
            </a:r>
            <a:r>
              <a:rPr lang="en-US" dirty="0" err="1" smtClean="0"/>
              <a:t>rating:r</a:t>
            </a:r>
            <a:r>
              <a:rPr lang="en-US" dirty="0" smtClean="0"/>
              <a:t>}</a:t>
            </a:r>
            <a:endParaRPr lang="en-US" dirty="0"/>
          </a:p>
        </p:txBody>
      </p:sp>
    </p:spTree>
    <p:extLst>
      <p:ext uri="{BB962C8B-B14F-4D97-AF65-F5344CB8AC3E}">
        <p14:creationId xmlns:p14="http://schemas.microsoft.com/office/powerpoint/2010/main" val="8181659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 </a:t>
            </a:r>
            <a:r>
              <a:rPr lang="mr-IN" dirty="0" smtClean="0"/>
              <a:t>–</a:t>
            </a:r>
            <a:r>
              <a:rPr lang="en-US" dirty="0" smtClean="0"/>
              <a:t> Social Groups / friends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0636" y="2121264"/>
            <a:ext cx="6300172" cy="3904781"/>
          </a:xfrm>
        </p:spPr>
      </p:pic>
      <p:sp>
        <p:nvSpPr>
          <p:cNvPr id="5" name="TextBox 4"/>
          <p:cNvSpPr txBox="1"/>
          <p:nvPr/>
        </p:nvSpPr>
        <p:spPr>
          <a:xfrm>
            <a:off x="689548" y="2383436"/>
            <a:ext cx="3624069" cy="646331"/>
          </a:xfrm>
          <a:prstGeom prst="rect">
            <a:avLst/>
          </a:prstGeom>
          <a:noFill/>
        </p:spPr>
        <p:txBody>
          <a:bodyPr wrap="none" rtlCol="0">
            <a:spAutoFit/>
          </a:bodyPr>
          <a:lstStyle/>
          <a:p>
            <a:r>
              <a:rPr lang="en-US" dirty="0" smtClean="0"/>
              <a:t>Format</a:t>
            </a:r>
          </a:p>
          <a:p>
            <a:r>
              <a:rPr lang="en-US" dirty="0" smtClean="0"/>
              <a:t>User 1 : { friend1,friend2,friend3 </a:t>
            </a:r>
            <a:r>
              <a:rPr lang="en-US" dirty="0" err="1" smtClean="0"/>
              <a:t>etc</a:t>
            </a:r>
            <a:r>
              <a:rPr lang="en-US" dirty="0" smtClean="0"/>
              <a:t>}</a:t>
            </a:r>
            <a:endParaRPr lang="en-US" dirty="0"/>
          </a:p>
        </p:txBody>
      </p:sp>
    </p:spTree>
    <p:extLst>
      <p:ext uri="{BB962C8B-B14F-4D97-AF65-F5344CB8AC3E}">
        <p14:creationId xmlns:p14="http://schemas.microsoft.com/office/powerpoint/2010/main" val="7997074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Psychology inspired solution for recommendation- existing approach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99452" y="2096558"/>
            <a:ext cx="6211761" cy="3678238"/>
          </a:xfrm>
        </p:spPr>
      </p:pic>
      <p:sp>
        <p:nvSpPr>
          <p:cNvPr id="5" name="TextBox 4"/>
          <p:cNvSpPr txBox="1"/>
          <p:nvPr/>
        </p:nvSpPr>
        <p:spPr>
          <a:xfrm>
            <a:off x="626533" y="2286000"/>
            <a:ext cx="5910977" cy="3785652"/>
          </a:xfrm>
          <a:prstGeom prst="rect">
            <a:avLst/>
          </a:prstGeom>
          <a:noFill/>
        </p:spPr>
        <p:txBody>
          <a:bodyPr wrap="none" rtlCol="0">
            <a:spAutoFit/>
          </a:bodyPr>
          <a:lstStyle/>
          <a:p>
            <a:r>
              <a:rPr lang="en-US" sz="2400" dirty="0" smtClean="0"/>
              <a:t>Bob and Alice are friends</a:t>
            </a:r>
          </a:p>
          <a:p>
            <a:endParaRPr lang="en-US" sz="2400" dirty="0" smtClean="0"/>
          </a:p>
          <a:p>
            <a:r>
              <a:rPr lang="en-US" sz="2400" dirty="0" smtClean="0"/>
              <a:t>Bob hates horror movies</a:t>
            </a:r>
          </a:p>
          <a:p>
            <a:endParaRPr lang="en-US" sz="2400" dirty="0" smtClean="0"/>
          </a:p>
          <a:p>
            <a:r>
              <a:rPr lang="en-US" sz="2400" dirty="0" smtClean="0"/>
              <a:t>Bob one day likes or watches a House of Wax</a:t>
            </a:r>
          </a:p>
          <a:p>
            <a:r>
              <a:rPr lang="en-US" sz="2400" dirty="0" smtClean="0"/>
              <a:t>         (gives high rating to this movie)</a:t>
            </a:r>
          </a:p>
          <a:p>
            <a:endParaRPr lang="en-US" sz="2400" dirty="0" smtClean="0"/>
          </a:p>
          <a:p>
            <a:r>
              <a:rPr lang="en-US" sz="2400" dirty="0" smtClean="0"/>
              <a:t>Alice wonders why?</a:t>
            </a:r>
          </a:p>
          <a:p>
            <a:endParaRPr lang="en-US" sz="2400" dirty="0" smtClean="0"/>
          </a:p>
          <a:p>
            <a:r>
              <a:rPr lang="en-US" sz="2400" dirty="0" smtClean="0"/>
              <a:t>Induces social curiosity in Alice</a:t>
            </a:r>
          </a:p>
        </p:txBody>
      </p:sp>
      <p:sp>
        <p:nvSpPr>
          <p:cNvPr id="3" name="TextBox 2"/>
          <p:cNvSpPr txBox="1"/>
          <p:nvPr/>
        </p:nvSpPr>
        <p:spPr>
          <a:xfrm>
            <a:off x="7674964" y="6265889"/>
            <a:ext cx="2694520" cy="369332"/>
          </a:xfrm>
          <a:prstGeom prst="rect">
            <a:avLst/>
          </a:prstGeom>
          <a:noFill/>
        </p:spPr>
        <p:txBody>
          <a:bodyPr wrap="none" rtlCol="0">
            <a:spAutoFit/>
          </a:bodyPr>
          <a:lstStyle/>
          <a:p>
            <a:r>
              <a:rPr lang="en-US" dirty="0" smtClean="0"/>
              <a:t>If Bob and Alice are friends</a:t>
            </a:r>
            <a:endParaRPr lang="en-US" dirty="0"/>
          </a:p>
        </p:txBody>
      </p:sp>
    </p:spTree>
    <p:extLst>
      <p:ext uri="{BB962C8B-B14F-4D97-AF65-F5344CB8AC3E}">
        <p14:creationId xmlns:p14="http://schemas.microsoft.com/office/powerpoint/2010/main" val="12564466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Approach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3015" y="1957014"/>
            <a:ext cx="7050238" cy="2060350"/>
          </a:xfrm>
        </p:spPr>
      </p:pic>
      <p:sp>
        <p:nvSpPr>
          <p:cNvPr id="5" name="TextBox 4"/>
          <p:cNvSpPr txBox="1"/>
          <p:nvPr/>
        </p:nvSpPr>
        <p:spPr>
          <a:xfrm>
            <a:off x="128189" y="2248525"/>
            <a:ext cx="4802598" cy="1938992"/>
          </a:xfrm>
          <a:prstGeom prst="rect">
            <a:avLst/>
          </a:prstGeom>
          <a:noFill/>
        </p:spPr>
        <p:txBody>
          <a:bodyPr wrap="none" rtlCol="0">
            <a:spAutoFit/>
          </a:bodyPr>
          <a:lstStyle/>
          <a:p>
            <a:pPr algn="ctr"/>
            <a:r>
              <a:rPr lang="en-US" sz="2400" dirty="0" smtClean="0"/>
              <a:t>Content Based</a:t>
            </a:r>
          </a:p>
          <a:p>
            <a:pPr algn="ctr"/>
            <a:endParaRPr lang="en-US" sz="2400" dirty="0" smtClean="0"/>
          </a:p>
          <a:p>
            <a:pPr algn="ctr"/>
            <a:r>
              <a:rPr lang="en-US" sz="2400" dirty="0" smtClean="0"/>
              <a:t>+</a:t>
            </a:r>
          </a:p>
          <a:p>
            <a:pPr algn="ctr"/>
            <a:endParaRPr lang="en-US" sz="2400" dirty="0" smtClean="0"/>
          </a:p>
          <a:p>
            <a:pPr algn="ctr"/>
            <a:r>
              <a:rPr lang="en-US" sz="2400" dirty="0" smtClean="0"/>
              <a:t>Surprise elements from social groups</a:t>
            </a:r>
            <a:endParaRPr lang="en-US" sz="2400" dirty="0"/>
          </a:p>
        </p:txBody>
      </p:sp>
    </p:spTree>
    <p:extLst>
      <p:ext uri="{BB962C8B-B14F-4D97-AF65-F5344CB8AC3E}">
        <p14:creationId xmlns:p14="http://schemas.microsoft.com/office/powerpoint/2010/main" val="803197168"/>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4165</TotalTime>
  <Words>1960</Words>
  <Application>Microsoft Macintosh PowerPoint</Application>
  <PresentationFormat>Widescreen</PresentationFormat>
  <Paragraphs>260</Paragraphs>
  <Slides>30</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Calibri</vt:lpstr>
      <vt:lpstr>Gill Sans MT</vt:lpstr>
      <vt:lpstr>Mangal</vt:lpstr>
      <vt:lpstr>Wingdings 2</vt:lpstr>
      <vt:lpstr>Arial</vt:lpstr>
      <vt:lpstr>Dividend</vt:lpstr>
      <vt:lpstr>Recommending Diverse Movies from Social Network Movie Sites</vt:lpstr>
      <vt:lpstr>Social Networking Movie Sites</vt:lpstr>
      <vt:lpstr>Measures for evaluating recommendation systems</vt:lpstr>
      <vt:lpstr>What Content based and collaborative filtering solutions lack</vt:lpstr>
      <vt:lpstr>Project aim</vt:lpstr>
      <vt:lpstr>Data Set</vt:lpstr>
      <vt:lpstr>Data set – Social Groups / friends</vt:lpstr>
      <vt:lpstr>Psychology inspired solution for recommendation- existing approach</vt:lpstr>
      <vt:lpstr>Existing Approach</vt:lpstr>
      <vt:lpstr>Algorithm- finding surprising rating by social groups/friends</vt:lpstr>
      <vt:lpstr>Find surprising ratings from similar users</vt:lpstr>
      <vt:lpstr>Psychology inspired solution for recommendation- Enhanced</vt:lpstr>
      <vt:lpstr>Algorithm- finding surprising ratings by similar users</vt:lpstr>
      <vt:lpstr>Tools / techniques</vt:lpstr>
      <vt:lpstr>To recommend or to not recommend?</vt:lpstr>
      <vt:lpstr>OUTPUT</vt:lpstr>
      <vt:lpstr>Output</vt:lpstr>
      <vt:lpstr>output</vt:lpstr>
      <vt:lpstr>Table: number of accurate and diverse recommendations</vt:lpstr>
      <vt:lpstr>Analysis- relatively few users</vt:lpstr>
      <vt:lpstr>Analysis- relatively more users</vt:lpstr>
      <vt:lpstr>What recommendations made the difference? Why?</vt:lpstr>
      <vt:lpstr>Few recommendations that were missed by the original approach</vt:lpstr>
      <vt:lpstr>Accuracy Vs Diversity </vt:lpstr>
      <vt:lpstr>What might ruin it</vt:lpstr>
      <vt:lpstr>Challenges faced</vt:lpstr>
      <vt:lpstr>Challenges faced</vt:lpstr>
      <vt:lpstr>Conclusion/ Future Work</vt:lpstr>
      <vt:lpstr>More on future work – adding degree to diversity- how and when? </vt:lpstr>
      <vt:lpstr>References</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Recommending Diverse Movies from Social Network Movie Sites</dc:title>
  <dc:creator>Microsoft Office User</dc:creator>
  <cp:lastModifiedBy>Microsoft Office User</cp:lastModifiedBy>
  <cp:revision>284</cp:revision>
  <dcterms:created xsi:type="dcterms:W3CDTF">2017-04-27T02:01:18Z</dcterms:created>
  <dcterms:modified xsi:type="dcterms:W3CDTF">2017-05-11T06:54:36Z</dcterms:modified>
</cp:coreProperties>
</file>