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5005" r:id="rId1"/>
    <p:sldMasterId id="2147485012" r:id="rId2"/>
  </p:sldMasterIdLst>
  <p:notesMasterIdLst>
    <p:notesMasterId r:id="rId9"/>
  </p:notesMasterIdLst>
  <p:handoutMasterIdLst>
    <p:handoutMasterId r:id="rId10"/>
  </p:handoutMasterIdLst>
  <p:sldIdLst>
    <p:sldId id="3754" r:id="rId3"/>
    <p:sldId id="3770" r:id="rId4"/>
    <p:sldId id="3768" r:id="rId5"/>
    <p:sldId id="3762" r:id="rId6"/>
    <p:sldId id="3763" r:id="rId7"/>
    <p:sldId id="3776" r:id="rId8"/>
  </p:sldIdLst>
  <p:sldSz cx="9906000" cy="6858000" type="A4"/>
  <p:notesSz cx="6797675" cy="9926638"/>
  <p:embeddedFontLst>
    <p:embeddedFont>
      <p:font typeface="KoPubWorld돋움체 Bold" panose="020B0600000101010101" charset="-127"/>
      <p:bold r:id="rId11"/>
    </p:embeddedFont>
    <p:embeddedFont>
      <p:font typeface="KoPubWorld돋움체 Light" panose="020B0600000101010101" charset="-127"/>
      <p:regular r:id="rId12"/>
    </p:embeddedFont>
    <p:embeddedFont>
      <p:font typeface="KoPubWorld돋움체 Medium" panose="020B0600000101010101" charset="-127"/>
      <p:regular r:id="rId13"/>
    </p:embeddedFont>
    <p:embeddedFont>
      <p:font typeface="나눔고딕" panose="020B0600000101010101" charset="-127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1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orient="horz" pos="1849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pos="5932">
          <p15:clr>
            <a:srgbClr val="A4A3A4"/>
          </p15:clr>
        </p15:guide>
        <p15:guide id="5" pos="6157">
          <p15:clr>
            <a:srgbClr val="A4A3A4"/>
          </p15:clr>
        </p15:guide>
        <p15:guide id="6" pos="308">
          <p15:clr>
            <a:srgbClr val="A4A3A4"/>
          </p15:clr>
        </p15:guide>
        <p15:guide id="7" pos="3120">
          <p15:clr>
            <a:srgbClr val="A4A3A4"/>
          </p15:clr>
        </p15:guide>
        <p15:guide id="8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5EB"/>
    <a:srgbClr val="E8E8E8"/>
    <a:srgbClr val="5B77C5"/>
    <a:srgbClr val="595959"/>
    <a:srgbClr val="FFFFCC"/>
    <a:srgbClr val="336699"/>
    <a:srgbClr val="B1D2F9"/>
    <a:srgbClr val="6882CA"/>
    <a:srgbClr val="FFEBE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6445" autoAdjust="0"/>
  </p:normalViewPr>
  <p:slideViewPr>
    <p:cSldViewPr snapToGrid="0">
      <p:cViewPr varScale="1">
        <p:scale>
          <a:sx n="112" d="100"/>
          <a:sy n="112" d="100"/>
        </p:scale>
        <p:origin x="108" y="384"/>
      </p:cViewPr>
      <p:guideLst>
        <p:guide orient="horz" pos="344"/>
        <p:guide orient="horz" pos="1849"/>
        <p:guide orient="horz" pos="4032"/>
        <p:guide pos="5932"/>
        <p:guide pos="6157"/>
        <p:guide pos="308"/>
        <p:guide pos="3120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970" y="-67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5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1727" eaLnBrk="0" latinLnBrk="0" hangingPunct="0">
              <a:spcBef>
                <a:spcPct val="0"/>
              </a:spcBef>
              <a:defRPr sz="1200" b="0">
                <a:latin typeface="돋움" pitchFamily="50" charset="-127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759510" y="0"/>
            <a:ext cx="65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1727" eaLnBrk="0" latinLnBrk="0" hangingPunct="0">
              <a:spcBef>
                <a:spcPct val="0"/>
              </a:spcBef>
              <a:defRPr sz="1200" b="0">
                <a:latin typeface="돋움" pitchFamily="50" charset="-127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1972"/>
            <a:ext cx="65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11727" eaLnBrk="0" latinLnBrk="0" hangingPunct="0">
              <a:spcBef>
                <a:spcPct val="0"/>
              </a:spcBef>
              <a:defRPr sz="1200" b="0">
                <a:latin typeface="돋움" pitchFamily="50" charset="-127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7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65612" y="9741972"/>
            <a:ext cx="193963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727">
              <a:defRPr sz="1200" b="0">
                <a:latin typeface="돋움" pitchFamily="50" charset="-127"/>
                <a:ea typeface="돋움" pitchFamily="50" charset="-127"/>
                <a:cs typeface="Arial" charset="0"/>
              </a:defRPr>
            </a:lvl1pPr>
          </a:lstStyle>
          <a:p>
            <a:pPr>
              <a:defRPr/>
            </a:pPr>
            <a:fld id="{EF57128A-D992-416D-9F5C-7DEA85E4EAF3}" type="slidenum"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pPr>
                <a:defRPr/>
              </a:pPr>
              <a:t>‹#›</a:t>
            </a:fld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547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2575" y="744538"/>
            <a:ext cx="6232525" cy="4316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8163"/>
            <a:ext cx="2944812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083" tIns="45541" rIns="91083" bIns="45541" numCol="1" anchor="b" anchorCtr="0" compatLnSpc="1">
            <a:prstTxWarp prst="textNoShape">
              <a:avLst/>
            </a:prstTxWarp>
          </a:bodyPr>
          <a:lstStyle>
            <a:lvl1pPr algn="r" defTabSz="911727">
              <a:defRPr sz="1200" b="0">
                <a:latin typeface="KoPubWorld돋움체 Medium" panose="00000600000000000000" pitchFamily="2" charset="-127"/>
                <a:ea typeface="KoPubWorld돋움체 Light" panose="00000300000000000000" pitchFamily="2" charset="-127"/>
                <a:cs typeface="Arial" charset="0"/>
              </a:defRPr>
            </a:lvl1pPr>
          </a:lstStyle>
          <a:p>
            <a:pPr>
              <a:defRPr/>
            </a:pPr>
            <a:fld id="{CB013189-0564-476C-A4ED-F0DD699F1DA9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1" name="머리글 개체 틀 1"/>
          <p:cNvSpPr txBox="1">
            <a:spLocks/>
          </p:cNvSpPr>
          <p:nvPr/>
        </p:nvSpPr>
        <p:spPr>
          <a:xfrm>
            <a:off x="1" y="115158"/>
            <a:ext cx="2919748" cy="489753"/>
          </a:xfrm>
          <a:prstGeom prst="rect">
            <a:avLst/>
          </a:prstGeom>
        </p:spPr>
        <p:txBody>
          <a:bodyPr vert="horz" lIns="90388" tIns="45194" rIns="90388" bIns="45194" rtlCol="0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교보생명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신입사원 교육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423698"/>
            <a:ext cx="6737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170">
            <a:off x="229535" y="5264091"/>
            <a:ext cx="636721" cy="69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8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D23C909-33ED-4196-8C3F-72FC091CD63E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59F05E-8013-4F1E-8812-7683FFF36D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26D2F8-6599-4FC6-A47A-91A95E16D5B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6C2877-EEA4-49FF-A35C-84EC9F872B7C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74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4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90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88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30991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06892082-3FEA-4CE4-9013-9F25B82251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452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214564"/>
            <a:ext cx="9359106" cy="4186237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1"/>
            <a:ext cx="9178293" cy="121513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600" b="1">
                <a:latin typeface="+mn-ea"/>
                <a:ea typeface="+mn-ea"/>
              </a:defRPr>
            </a:lvl1pPr>
            <a:lvl2pPr>
              <a:buClrTx/>
              <a:defRPr sz="1400">
                <a:latin typeface="+mn-ea"/>
                <a:ea typeface="+mn-ea"/>
              </a:defRPr>
            </a:lvl2pPr>
            <a:lvl3pPr>
              <a:buClrTx/>
              <a:defRPr sz="1200">
                <a:latin typeface="+mn-ea"/>
                <a:ea typeface="+mn-ea"/>
              </a:defRPr>
            </a:lvl3pPr>
            <a:lvl4pPr>
              <a:buClrTx/>
              <a:defRPr sz="1200">
                <a:latin typeface="+mn-ea"/>
                <a:ea typeface="+mn-ea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02" y="2303875"/>
            <a:ext cx="8970997" cy="396044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 b="1">
                <a:latin typeface="+mn-ea"/>
                <a:ea typeface="+mn-ea"/>
              </a:defRPr>
            </a:lvl1pPr>
            <a:lvl2pPr>
              <a:buClrTx/>
              <a:defRPr sz="1400">
                <a:latin typeface="+mn-ea"/>
                <a:ea typeface="+mn-ea"/>
              </a:defRPr>
            </a:lvl2pPr>
            <a:lvl3pPr>
              <a:buClrTx/>
              <a:defRPr sz="1200">
                <a:latin typeface="+mn-ea"/>
                <a:ea typeface="+mn-ea"/>
              </a:defRPr>
            </a:lvl3pPr>
            <a:lvl4pPr>
              <a:buClrTx/>
              <a:defRPr sz="1200">
                <a:latin typeface="+mn-ea"/>
                <a:ea typeface="+mn-ea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E94EEA77-4555-4B79-AA96-5FB21803F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1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CEA219-F3C6-4D34-ABF9-377E30B7B527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23808A-CEAA-4F85-A53F-6629E86F86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A07BAAE-366E-4011-9D9A-E7E28E97D16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3D562-AA94-486C-A16F-A14E4C560FCC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4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1">
            <a:extLst>
              <a:ext uri="{FF2B5EF4-FFF2-40B4-BE49-F238E27FC236}">
                <a16:creationId xmlns:a16="http://schemas.microsoft.com/office/drawing/2014/main" id="{D22B75B2-99F0-4A5A-846A-CC82130A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2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277262-88D1-44B8-8A7E-72268D85B958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02129D1-D5DF-4D8D-95F6-EDD9135798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6F853E-1AA1-496A-B335-B081E56F869C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2631B-3FF7-4C9C-8482-9658828C8AE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5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A18719-2202-4601-9E48-0A5C26F3B58F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4493B9-F8AD-46DB-8E1F-D9D8EA5E3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72A22F-CD93-45AA-8D6C-F01BCAD254C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FAAB1-ED77-4717-AAA6-327ECB330D7F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5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99B4B7-3EBE-44AB-8DDC-F7D810F098B4}"/>
              </a:ext>
            </a:extLst>
          </p:cNvPr>
          <p:cNvGrpSpPr/>
          <p:nvPr userDrawn="1"/>
        </p:nvGrpSpPr>
        <p:grpSpPr>
          <a:xfrm>
            <a:off x="795020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D7A23-CDC6-4A36-AB41-BE71B345A2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E89C59-6367-41F2-B9F8-748B3EF68D3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59F0F1-2A05-4224-B21A-DEF22CA0FAA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1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9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52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3096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6">
            <a:extLst>
              <a:ext uri="{FF2B5EF4-FFF2-40B4-BE49-F238E27FC236}">
                <a16:creationId xmlns:a16="http://schemas.microsoft.com/office/drawing/2014/main" id="{E153B017-786F-4948-B7D0-ED4E8AD6B0F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588"/>
            <a:ext cx="9909175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A74832-204D-442A-8475-3E77DD860F0E}"/>
              </a:ext>
            </a:extLst>
          </p:cNvPr>
          <p:cNvSpPr/>
          <p:nvPr userDrawn="1"/>
        </p:nvSpPr>
        <p:spPr>
          <a:xfrm>
            <a:off x="0" y="0"/>
            <a:ext cx="9906000" cy="70912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804EC5-AAA6-4D86-89AF-FF5F01E3A2A8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917E32-0E2B-4A72-97BE-460BEB303ED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B1B7EA1-1A85-493F-A93B-0E83889E90FA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318A5-1BA4-4B0E-9A89-EE92B703D8C7}"/>
              </a:ext>
            </a:extLst>
          </p:cNvPr>
          <p:cNvSpPr/>
          <p:nvPr userDrawn="1"/>
        </p:nvSpPr>
        <p:spPr>
          <a:xfrm>
            <a:off x="0" y="0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090275-46F7-4A1B-AECB-6880371309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-3176" y="6616700"/>
            <a:ext cx="9909175" cy="24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7350C-66E4-4115-A862-9208BBF40DE8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1292BA-6A79-4F19-A7DC-609502E55668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84E4D3C-A92D-47CA-BED2-3455F74B6CAC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50432BA-D111-457B-BC17-7875E2CD861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22" name="슬라이드 번호 개체 틀 11">
            <a:extLst>
              <a:ext uri="{FF2B5EF4-FFF2-40B4-BE49-F238E27FC236}">
                <a16:creationId xmlns:a16="http://schemas.microsoft.com/office/drawing/2014/main" id="{08B1F0C3-F0E0-4007-B2E1-039FB212E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29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1" r:id="rId1"/>
    <p:sldLayoutId id="2147485039" r:id="rId2"/>
    <p:sldLayoutId id="2147485007" r:id="rId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38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3" r:id="rId1"/>
    <p:sldLayoutId id="2147485014" r:id="rId2"/>
    <p:sldLayoutId id="2147485015" r:id="rId3"/>
    <p:sldLayoutId id="2147485016" r:id="rId4"/>
    <p:sldLayoutId id="2147485026" r:id="rId5"/>
    <p:sldLayoutId id="2147485027" r:id="rId6"/>
    <p:sldLayoutId id="2147485028" r:id="rId7"/>
    <p:sldLayoutId id="2147485032" r:id="rId8"/>
    <p:sldLayoutId id="2147485033" r:id="rId9"/>
    <p:sldLayoutId id="2147485034" r:id="rId10"/>
    <p:sldLayoutId id="2147485037" r:id="rId11"/>
    <p:sldLayoutId id="2147485040" r:id="rId12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b="1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+mn-ea"/>
          <a:ea typeface="+mn-ea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+mn-ea"/>
          <a:ea typeface="+mn-ea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+mn-ea"/>
          <a:ea typeface="+mn-ea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+mn-ea"/>
          <a:ea typeface="+mn-ea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1CC31-0DFF-4E45-9A38-BA99917A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위치 추정 </a:t>
            </a:r>
            <a:r>
              <a:rPr lang="en-US" altLang="ko-KR" dirty="0"/>
              <a:t>-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2338D-E00D-475D-B3CF-AD7CF3B4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을 이용해 인구의 평균</a:t>
            </a:r>
            <a:r>
              <a:rPr lang="en-US" altLang="ko-KR" dirty="0"/>
              <a:t>, </a:t>
            </a:r>
            <a:r>
              <a:rPr lang="ko-KR" altLang="en-US" dirty="0"/>
              <a:t>절사평균</a:t>
            </a:r>
            <a:r>
              <a:rPr lang="en-US" altLang="ko-KR" dirty="0"/>
              <a:t>, </a:t>
            </a:r>
            <a:r>
              <a:rPr lang="ko-KR" altLang="en-US" dirty="0" err="1"/>
              <a:t>중간값을</a:t>
            </a:r>
            <a:r>
              <a:rPr lang="ko-KR" altLang="en-US" dirty="0"/>
              <a:t> 계산해보자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8036F-E65D-40FD-ACFA-78D868D299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DB3245F4-CD3B-4646-9A8D-F52A63463ECC}" type="slidenum">
              <a:rPr lang="ko-KR" altLang="en-US" smtClean="0"/>
              <a:pPr algn="ctr"/>
              <a:t>0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66CB35-D7B3-41B9-A0CF-FB3FB4474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04" y="3649363"/>
            <a:ext cx="9020308" cy="2708434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None/>
              <a:tabLst>
                <a:tab pos="411163" algn="l"/>
              </a:tabLst>
              <a:defRPr sz="1800" kern="1200" spc="-5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19138" indent="-261938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  <a:buClr>
                <a:srgbClr val="1D95AE"/>
              </a:buClr>
              <a:buFont typeface="Wingdings" panose="05000000000000000000" pitchFamily="2" charset="2"/>
              <a:buChar char="§"/>
              <a:tabLst>
                <a:tab pos="700088" algn="l"/>
              </a:tabLst>
              <a:defRPr sz="2200" kern="1200" spc="-50" baseline="0">
                <a:solidFill>
                  <a:schemeClr val="tx1"/>
                </a:solidFill>
                <a:latin typeface="+mn-ea"/>
                <a:ea typeface="+mn-ea"/>
                <a:cs typeface="KoPubWorld돋움체 Medium" panose="00000600000000000000" pitchFamily="2" charset="-127"/>
              </a:defRPr>
            </a:lvl2pPr>
            <a:lvl3pPr marL="969963" indent="-223838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035877"/>
              </a:buClr>
              <a:buFont typeface="KoPubWorld돋움체 Light" panose="00000300000000000000" pitchFamily="2" charset="-127"/>
              <a:buChar char="–"/>
              <a:defRPr sz="2000" kern="1200" spc="-50" baseline="0">
                <a:solidFill>
                  <a:schemeClr val="tx1"/>
                </a:solidFill>
                <a:latin typeface="+mn-ea"/>
                <a:ea typeface="+mn-ea"/>
                <a:cs typeface="KoPubWorld돋움체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데이터 준비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&gt; PSDS_PATH &lt;- </a:t>
            </a:r>
            <a:r>
              <a:rPr lang="en-US" altLang="ko-KR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file.path</a:t>
            </a:r>
            <a:r>
              <a:rPr lang="en-US" altLang="ko-KR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('./source’)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&gt; state &lt;- read.csv(</a:t>
            </a:r>
            <a:r>
              <a:rPr lang="en-US" altLang="ko-KR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file.path</a:t>
            </a:r>
            <a:r>
              <a:rPr lang="en-US" altLang="ko-KR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(PSDS_PATH, 'data', 'state.csv’))</a:t>
            </a:r>
          </a:p>
          <a:p>
            <a:pPr marL="285750" indent="-285750" eaLnBrk="0" latinLnBrk="0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/>
            </a:pPr>
            <a:endParaRPr lang="en-US" altLang="ko-KR" sz="10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mean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[["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"]])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평균</a:t>
            </a:r>
            <a:endParaRPr lang="en-US" altLang="ko-KR" sz="1600" b="0" dirty="0">
              <a:solidFill>
                <a:srgbClr val="00B050"/>
              </a:solidFill>
              <a:latin typeface="+mn-ea"/>
              <a:ea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ko-KR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[1] 6162876 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mean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[["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"]], 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trim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=0.1)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절사평균</a:t>
            </a:r>
            <a:endParaRPr lang="en-US" altLang="ko-KR" sz="1600" b="0" dirty="0">
              <a:solidFill>
                <a:srgbClr val="00B050"/>
              </a:solidFill>
              <a:latin typeface="+mn-ea"/>
              <a:ea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ko-KR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[1] 4783697 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median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[["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"]])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중간값</a:t>
            </a:r>
            <a:endParaRPr lang="en-US" altLang="ko-KR" sz="1600" b="0" dirty="0">
              <a:solidFill>
                <a:srgbClr val="00B050"/>
              </a:solidFill>
              <a:latin typeface="+mn-ea"/>
              <a:ea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ko-KR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[1] 4436370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weighted.mean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[["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Murder.Rate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"]], 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[["</a:t>
            </a:r>
            <a:r>
              <a:rPr lang="ko-KR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ko-KR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"]])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가중 평균</a:t>
            </a:r>
            <a:r>
              <a:rPr lang="ko-KR" altLang="ko-KR" sz="1600" b="0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  <a:endParaRPr lang="en-US" altLang="ko-KR" sz="1600" b="0" dirty="0">
              <a:solidFill>
                <a:srgbClr val="00B050"/>
              </a:solidFill>
              <a:latin typeface="+mn-ea"/>
              <a:ea typeface="+mn-ea"/>
            </a:endParaRP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ko-KR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[1] 4.445834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5F1653-A217-45AF-9590-07DA48D10372}"/>
              </a:ext>
            </a:extLst>
          </p:cNvPr>
          <p:cNvGraphicFramePr>
            <a:graphicFrameLocks noGrp="1"/>
          </p:cNvGraphicFramePr>
          <p:nvPr/>
        </p:nvGraphicFramePr>
        <p:xfrm>
          <a:off x="1306955" y="2033603"/>
          <a:ext cx="3822701" cy="1483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9564">
                  <a:extLst>
                    <a:ext uri="{9D8B030D-6E8A-4147-A177-3AD203B41FA5}">
                      <a16:colId xmlns:a16="http://schemas.microsoft.com/office/drawing/2014/main" val="4002123472"/>
                    </a:ext>
                  </a:extLst>
                </a:gridCol>
                <a:gridCol w="1307245">
                  <a:extLst>
                    <a:ext uri="{9D8B030D-6E8A-4147-A177-3AD203B41FA5}">
                      <a16:colId xmlns:a16="http://schemas.microsoft.com/office/drawing/2014/main" val="2227357281"/>
                    </a:ext>
                  </a:extLst>
                </a:gridCol>
                <a:gridCol w="1445892">
                  <a:extLst>
                    <a:ext uri="{9D8B030D-6E8A-4147-A177-3AD203B41FA5}">
                      <a16:colId xmlns:a16="http://schemas.microsoft.com/office/drawing/2014/main" val="20173009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State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Population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Murder.Rate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83521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Alabama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4779736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5.7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5223689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Alaska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710231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5.6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72786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Arizona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6392017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4.7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9582729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Arkansas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2915918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5.6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4125803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California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37253956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4.4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460130549"/>
                  </a:ext>
                </a:extLst>
              </a:tr>
            </a:tbl>
          </a:graphicData>
        </a:graphic>
      </p:graphicFrame>
      <p:sp>
        <p:nvSpPr>
          <p:cNvPr id="8" name="내용 개체 틀 9">
            <a:extLst>
              <a:ext uri="{FF2B5EF4-FFF2-40B4-BE49-F238E27FC236}">
                <a16:creationId xmlns:a16="http://schemas.microsoft.com/office/drawing/2014/main" id="{9CC4755C-DE8C-4426-BD7E-A1D415610A53}"/>
              </a:ext>
            </a:extLst>
          </p:cNvPr>
          <p:cNvSpPr txBox="1">
            <a:spLocks/>
          </p:cNvSpPr>
          <p:nvPr/>
        </p:nvSpPr>
        <p:spPr>
          <a:xfrm>
            <a:off x="441460" y="1607588"/>
            <a:ext cx="8970997" cy="3960440"/>
          </a:xfrm>
          <a:prstGeom prst="rect">
            <a:avLst/>
          </a:prstGeom>
        </p:spPr>
        <p:txBody>
          <a:bodyPr/>
          <a:lstStyle>
            <a:lvl1pPr marL="428625" indent="-428625" algn="l" defTabSz="914400" rtl="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"/>
              <a:tabLst>
                <a:tab pos="411163" algn="l"/>
              </a:tabLst>
              <a:defRPr sz="2400" kern="1200" spc="-5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  <a:cs typeface="KoPubWorld돋움체 Bold" panose="00000800000000000000" pitchFamily="2" charset="-127"/>
              </a:defRPr>
            </a:lvl1pPr>
            <a:lvl2pPr marL="719138" indent="-261938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  <a:buClr>
                <a:srgbClr val="1D95AE"/>
              </a:buClr>
              <a:buFont typeface="Wingdings" panose="05000000000000000000" pitchFamily="2" charset="2"/>
              <a:buChar char="§"/>
              <a:tabLst>
                <a:tab pos="700088" algn="l"/>
              </a:tabLst>
              <a:defRPr sz="2200" kern="1200" spc="-50" baseline="0">
                <a:solidFill>
                  <a:schemeClr val="tx1"/>
                </a:solidFill>
                <a:latin typeface="+mn-ea"/>
                <a:ea typeface="+mn-ea"/>
                <a:cs typeface="KoPubWorld돋움체 Medium" panose="00000600000000000000" pitchFamily="2" charset="-127"/>
              </a:defRPr>
            </a:lvl2pPr>
            <a:lvl3pPr marL="969963" indent="-223838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035877"/>
              </a:buClr>
              <a:buFont typeface="KoPubWorld돋움체 Light" panose="00000300000000000000" pitchFamily="2" charset="-127"/>
              <a:buChar char="–"/>
              <a:defRPr sz="2000" kern="1200" spc="-50" baseline="0">
                <a:solidFill>
                  <a:schemeClr val="tx1"/>
                </a:solidFill>
                <a:latin typeface="+mn-ea"/>
                <a:ea typeface="+mn-ea"/>
                <a:cs typeface="KoPubWorld돋움체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" panose="05000000000000000000" pitchFamily="2" charset="2"/>
              <a:buNone/>
            </a:pPr>
            <a:r>
              <a:rPr lang="ko-KR" altLang="en-US" sz="1600" dirty="0"/>
              <a:t>표 </a:t>
            </a:r>
            <a:r>
              <a:rPr lang="en-US" altLang="ko-KR" sz="1600" dirty="0"/>
              <a:t>- </a:t>
            </a:r>
            <a:r>
              <a:rPr lang="ko-KR" altLang="en-US" sz="1600" dirty="0"/>
              <a:t>주별 인구와 살인 비율을 담고 있는 데이터프레임 </a:t>
            </a:r>
            <a:r>
              <a:rPr lang="en-US" altLang="ko-KR" sz="1600" dirty="0"/>
              <a:t>state</a:t>
            </a:r>
            <a:r>
              <a:rPr lang="ko-KR" altLang="en-US" sz="1600" dirty="0"/>
              <a:t>의 첫 </a:t>
            </a:r>
            <a:r>
              <a:rPr lang="en-US" altLang="ko-KR" sz="1600" dirty="0"/>
              <a:t>5</a:t>
            </a:r>
            <a:r>
              <a:rPr lang="ko-KR" altLang="en-US" sz="1600" dirty="0"/>
              <a:t>행을 보여준다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71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2338D-E00D-475D-B3CF-AD7CF3B4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 err="1"/>
              <a:t>cor</a:t>
            </a:r>
            <a:r>
              <a:rPr lang="en-US" altLang="ko-KR" dirty="0"/>
              <a:t>() </a:t>
            </a:r>
            <a:r>
              <a:rPr lang="ko-KR" altLang="en-US" dirty="0"/>
              <a:t>함수로 상관 행렬 생성 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8036F-E65D-40FD-ACFA-78D868D299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DB3245F4-CD3B-4646-9A8D-F52A63463ECC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97AD487-72C3-46F4-A577-D9AC055F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</p:spPr>
        <p:txBody>
          <a:bodyPr/>
          <a:lstStyle/>
          <a:p>
            <a:r>
              <a:rPr lang="en-US" altLang="ko-KR" dirty="0"/>
              <a:t>1.7 </a:t>
            </a:r>
            <a:r>
              <a:rPr lang="ko-KR" altLang="en-US" dirty="0"/>
              <a:t>상관관계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7A7B88-7BED-4936-8F81-1505A5B39E99}"/>
              </a:ext>
            </a:extLst>
          </p:cNvPr>
          <p:cNvSpPr/>
          <p:nvPr/>
        </p:nvSpPr>
        <p:spPr>
          <a:xfrm>
            <a:off x="437312" y="1629160"/>
            <a:ext cx="9020308" cy="3754874"/>
          </a:xfrm>
          <a:prstGeom prst="rect">
            <a:avLst/>
          </a:prstGeom>
          <a:solidFill>
            <a:srgbClr val="E8E8E8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# </a:t>
            </a:r>
            <a:r>
              <a:rPr lang="ko-KR" altLang="en-US" sz="1400" dirty="0">
                <a:solidFill>
                  <a:srgbClr val="00B050"/>
                </a:solidFill>
              </a:rPr>
              <a:t>데이터 준비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&gt; sp500_px &lt;- read.csv(</a:t>
            </a:r>
            <a:r>
              <a:rPr lang="en-US" altLang="ko-KR" sz="1400" dirty="0" err="1">
                <a:solidFill>
                  <a:srgbClr val="FF0000"/>
                </a:solidFill>
              </a:rPr>
              <a:t>file.path</a:t>
            </a:r>
            <a:r>
              <a:rPr lang="en-US" altLang="ko-KR" sz="1400" dirty="0">
                <a:solidFill>
                  <a:srgbClr val="FF0000"/>
                </a:solidFill>
              </a:rPr>
              <a:t>(PSDS_PATH, 'data', 'sp500_px.csv’))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&gt; sp500_sym &lt;- read.csv(</a:t>
            </a:r>
            <a:r>
              <a:rPr lang="en-US" altLang="ko-KR" sz="1400" dirty="0" err="1">
                <a:solidFill>
                  <a:srgbClr val="FF0000"/>
                </a:solidFill>
              </a:rPr>
              <a:t>file.path</a:t>
            </a:r>
            <a:r>
              <a:rPr lang="en-US" altLang="ko-KR" sz="1400" dirty="0">
                <a:solidFill>
                  <a:srgbClr val="FF0000"/>
                </a:solidFill>
              </a:rPr>
              <a:t>(PSDS_PATH, 'data', 'sp500_sym.csv'), </a:t>
            </a:r>
            <a:r>
              <a:rPr lang="en-US" altLang="ko-KR" sz="1400" dirty="0" err="1">
                <a:solidFill>
                  <a:srgbClr val="FF0000"/>
                </a:solidFill>
              </a:rPr>
              <a:t>stringsAsFactors</a:t>
            </a:r>
            <a:r>
              <a:rPr lang="en-US" altLang="ko-KR" sz="1400" dirty="0">
                <a:solidFill>
                  <a:srgbClr val="FF0000"/>
                </a:solidFill>
              </a:rPr>
              <a:t> = FALSE)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&gt; telecom &lt;- sp500_px[, sp500_sym[sp500_sym$sector=="</a:t>
            </a:r>
            <a:r>
              <a:rPr lang="en-US" altLang="ko-KR" sz="1400" dirty="0" err="1">
                <a:solidFill>
                  <a:srgbClr val="FF0000"/>
                </a:solidFill>
              </a:rPr>
              <a:t>telecommunications_services</a:t>
            </a:r>
            <a:r>
              <a:rPr lang="en-US" altLang="ko-KR" sz="1400" dirty="0">
                <a:solidFill>
                  <a:srgbClr val="FF0000"/>
                </a:solidFill>
              </a:rPr>
              <a:t>", 'symbol’]]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&gt; telecom &lt;- telecom[</a:t>
            </a:r>
            <a:r>
              <a:rPr lang="en-US" altLang="ko-KR" sz="1400" dirty="0" err="1">
                <a:solidFill>
                  <a:srgbClr val="FF0000"/>
                </a:solidFill>
              </a:rPr>
              <a:t>row.names</a:t>
            </a:r>
            <a:r>
              <a:rPr lang="en-US" altLang="ko-KR" sz="1400" dirty="0">
                <a:solidFill>
                  <a:srgbClr val="FF0000"/>
                </a:solidFill>
              </a:rPr>
              <a:t>(telecom)&gt;"2012-07-01", ]</a:t>
            </a:r>
          </a:p>
          <a:p>
            <a:r>
              <a:rPr lang="en-US" altLang="ko-KR" sz="1400" dirty="0"/>
              <a:t> </a:t>
            </a:r>
            <a:endParaRPr lang="en-US" altLang="ko-KR" sz="1400" dirty="0">
              <a:solidFill>
                <a:srgbClr val="4F35EB"/>
              </a:solidFill>
            </a:endParaRPr>
          </a:p>
          <a:p>
            <a:r>
              <a:rPr lang="en-US" altLang="ko-KR" sz="1400" dirty="0">
                <a:solidFill>
                  <a:srgbClr val="4F35EB"/>
                </a:solidFill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# </a:t>
            </a:r>
            <a:r>
              <a:rPr lang="ko-KR" altLang="en-US" sz="1400" dirty="0">
                <a:solidFill>
                  <a:srgbClr val="00B050"/>
                </a:solidFill>
              </a:rPr>
              <a:t>상관 행렬 </a:t>
            </a:r>
            <a:endParaRPr lang="en-US" altLang="ko-KR" sz="1400" dirty="0">
              <a:solidFill>
                <a:srgbClr val="4F35EB"/>
              </a:solidFill>
            </a:endParaRPr>
          </a:p>
          <a:p>
            <a:r>
              <a:rPr lang="en-US" altLang="ko-KR" sz="1400" dirty="0">
                <a:solidFill>
                  <a:srgbClr val="4F35EB"/>
                </a:solidFill>
              </a:rPr>
              <a:t>&gt; </a:t>
            </a:r>
            <a:r>
              <a:rPr lang="en-US" altLang="ko-KR" sz="1400" dirty="0" err="1">
                <a:solidFill>
                  <a:srgbClr val="4F35EB"/>
                </a:solidFill>
              </a:rPr>
              <a:t>telecom_cor</a:t>
            </a:r>
            <a:r>
              <a:rPr lang="en-US" altLang="ko-KR" sz="1400" dirty="0">
                <a:solidFill>
                  <a:srgbClr val="4F35EB"/>
                </a:solidFill>
              </a:rPr>
              <a:t> &lt;- </a:t>
            </a:r>
            <a:r>
              <a:rPr lang="en-US" altLang="ko-KR" sz="1400" dirty="0" err="1">
                <a:solidFill>
                  <a:srgbClr val="4F35EB"/>
                </a:solidFill>
              </a:rPr>
              <a:t>cor</a:t>
            </a:r>
            <a:r>
              <a:rPr lang="en-US" altLang="ko-KR" sz="1400" dirty="0">
                <a:solidFill>
                  <a:srgbClr val="4F35EB"/>
                </a:solidFill>
              </a:rPr>
              <a:t>(telecom) </a:t>
            </a:r>
          </a:p>
          <a:p>
            <a:endParaRPr lang="en-US" altLang="ko-KR" sz="1400" dirty="0">
              <a:solidFill>
                <a:srgbClr val="4F35EB"/>
              </a:solidFill>
            </a:endParaRPr>
          </a:p>
          <a:p>
            <a:r>
              <a:rPr lang="en-US" altLang="ko-KR" sz="1400" dirty="0">
                <a:solidFill>
                  <a:srgbClr val="4F35EB"/>
                </a:solidFill>
              </a:rPr>
              <a:t>&gt; </a:t>
            </a:r>
            <a:r>
              <a:rPr lang="en-US" altLang="ko-KR" sz="1400" dirty="0" err="1">
                <a:solidFill>
                  <a:srgbClr val="4F35EB"/>
                </a:solidFill>
              </a:rPr>
              <a:t>telecom_cor</a:t>
            </a:r>
            <a:endParaRPr lang="en-US" altLang="ko-KR" sz="1400" dirty="0">
              <a:solidFill>
                <a:srgbClr val="4F35EB"/>
              </a:solidFill>
            </a:endParaRPr>
          </a:p>
          <a:p>
            <a:r>
              <a:rPr lang="en-US" altLang="ko-KR" sz="1400" dirty="0"/>
              <a:t>             T           CTL            FTR         VZ          LVLT</a:t>
            </a:r>
          </a:p>
          <a:p>
            <a:r>
              <a:rPr lang="en-US" altLang="ko-KR" sz="1400" dirty="0"/>
              <a:t>T    1.0000000 0.45504470 0.3589222 0.68054379 0.08196360</a:t>
            </a:r>
          </a:p>
          <a:p>
            <a:r>
              <a:rPr lang="en-US" altLang="ko-KR" sz="1400" dirty="0"/>
              <a:t>CTL  0.4550447 1.00000000 0.4349380 0.44821425 0.09620112</a:t>
            </a:r>
          </a:p>
          <a:p>
            <a:r>
              <a:rPr lang="en-US" altLang="ko-KR" sz="1400" dirty="0"/>
              <a:t>FTR  0.3589222 0.43493798 1.0000000 0.34938989 0.11061445</a:t>
            </a:r>
          </a:p>
          <a:p>
            <a:r>
              <a:rPr lang="en-US" altLang="ko-KR" sz="1400" dirty="0"/>
              <a:t>VZ   0.6805438 0.44821425 0.3493899 1.00000000 0.09644136</a:t>
            </a:r>
          </a:p>
          <a:p>
            <a:r>
              <a:rPr lang="en-US" altLang="ko-KR" sz="1400" dirty="0"/>
              <a:t>LVLT 0.0819636 0.09620112 0.1106145 0.09644136 1.00000000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573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2338D-E00D-475D-B3CF-AD7CF3B4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 err="1"/>
              <a:t>corrplot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corrplot</a:t>
            </a:r>
            <a:r>
              <a:rPr lang="en-US" altLang="ko-KR" dirty="0"/>
              <a:t>() </a:t>
            </a:r>
            <a:r>
              <a:rPr lang="ko-KR" altLang="en-US" dirty="0"/>
              <a:t>함수를 이용한 상관 행렬 시각화  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8036F-E65D-40FD-ACFA-78D868D299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DB3245F4-CD3B-4646-9A8D-F52A63463ECC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97AD487-72C3-46F4-A577-D9AC055F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</p:spPr>
        <p:txBody>
          <a:bodyPr/>
          <a:lstStyle/>
          <a:p>
            <a:r>
              <a:rPr lang="en-US" altLang="ko-KR" dirty="0"/>
              <a:t>1.7 </a:t>
            </a:r>
            <a:r>
              <a:rPr lang="ko-KR" altLang="en-US" dirty="0"/>
              <a:t>상관관계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7A7B88-7BED-4936-8F81-1505A5B39E99}"/>
              </a:ext>
            </a:extLst>
          </p:cNvPr>
          <p:cNvSpPr/>
          <p:nvPr/>
        </p:nvSpPr>
        <p:spPr>
          <a:xfrm>
            <a:off x="648057" y="1613118"/>
            <a:ext cx="8496301" cy="1384995"/>
          </a:xfrm>
          <a:prstGeom prst="rect">
            <a:avLst/>
          </a:prstGeom>
          <a:solidFill>
            <a:srgbClr val="E8E8E8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&gt; </a:t>
            </a:r>
            <a:r>
              <a:rPr lang="ko-KR" altLang="en-US" sz="1400" dirty="0" err="1"/>
              <a:t>etfs</a:t>
            </a:r>
            <a:r>
              <a:rPr lang="ko-KR" altLang="en-US" sz="1400" dirty="0"/>
              <a:t> &lt;- sp500_px[</a:t>
            </a:r>
            <a:r>
              <a:rPr lang="ko-KR" altLang="en-US" sz="1400" dirty="0" err="1"/>
              <a:t>row.names</a:t>
            </a:r>
            <a:r>
              <a:rPr lang="ko-KR" altLang="en-US" sz="1400" dirty="0"/>
              <a:t>(sp500_px)&gt;"2012-07-01", </a:t>
            </a:r>
          </a:p>
          <a:p>
            <a:r>
              <a:rPr lang="ko-KR" altLang="en-US" sz="1400"/>
              <a:t>+                                  </a:t>
            </a:r>
            <a:r>
              <a:rPr lang="ko-KR" altLang="en-US" sz="1400" dirty="0"/>
              <a:t>sp500_sym[sp500_sym$sector=="</a:t>
            </a:r>
            <a:r>
              <a:rPr lang="ko-KR" altLang="en-US" sz="1400" dirty="0" err="1"/>
              <a:t>etf</a:t>
            </a:r>
            <a:r>
              <a:rPr lang="ko-KR" altLang="en-US" sz="1400" dirty="0"/>
              <a:t>", '</a:t>
            </a:r>
            <a:r>
              <a:rPr lang="ko-KR" altLang="en-US" sz="1400" dirty="0" err="1"/>
              <a:t>symbol</a:t>
            </a:r>
            <a:r>
              <a:rPr lang="ko-KR" altLang="en-US" sz="1400" dirty="0"/>
              <a:t>’]]</a:t>
            </a:r>
          </a:p>
          <a:p>
            <a:endParaRPr lang="en-US" altLang="ko-KR" sz="1400" dirty="0">
              <a:solidFill>
                <a:srgbClr val="4F35EB"/>
              </a:solidFill>
            </a:endParaRPr>
          </a:p>
          <a:p>
            <a:r>
              <a:rPr lang="en-US" altLang="ko-KR" sz="1400" dirty="0">
                <a:solidFill>
                  <a:srgbClr val="4F35EB"/>
                </a:solidFill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# </a:t>
            </a:r>
            <a:r>
              <a:rPr lang="ko-KR" altLang="en-US" sz="1400" dirty="0">
                <a:solidFill>
                  <a:srgbClr val="00B050"/>
                </a:solidFill>
              </a:rPr>
              <a:t>상관 행렬 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>
                <a:solidFill>
                  <a:srgbClr val="4F35EB"/>
                </a:solidFill>
              </a:rPr>
              <a:t>&gt; </a:t>
            </a:r>
            <a:r>
              <a:rPr lang="ko-KR" altLang="en-US" sz="1400" dirty="0" err="1">
                <a:solidFill>
                  <a:srgbClr val="4F35EB"/>
                </a:solidFill>
              </a:rPr>
              <a:t>library</a:t>
            </a:r>
            <a:r>
              <a:rPr lang="ko-KR" altLang="en-US" sz="1400" dirty="0">
                <a:solidFill>
                  <a:srgbClr val="4F35EB"/>
                </a:solidFill>
              </a:rPr>
              <a:t>(</a:t>
            </a:r>
            <a:r>
              <a:rPr lang="ko-KR" altLang="en-US" sz="1400" dirty="0" err="1">
                <a:solidFill>
                  <a:srgbClr val="4F35EB"/>
                </a:solidFill>
              </a:rPr>
              <a:t>corrplot</a:t>
            </a:r>
            <a:r>
              <a:rPr lang="ko-KR" altLang="en-US" sz="1400" dirty="0">
                <a:solidFill>
                  <a:srgbClr val="4F35EB"/>
                </a:solidFill>
              </a:rPr>
              <a:t>)</a:t>
            </a:r>
          </a:p>
          <a:p>
            <a:r>
              <a:rPr lang="ko-KR" altLang="en-US" sz="1400" dirty="0">
                <a:solidFill>
                  <a:srgbClr val="4F35EB"/>
                </a:solidFill>
              </a:rPr>
              <a:t>&gt; </a:t>
            </a:r>
            <a:r>
              <a:rPr lang="ko-KR" altLang="en-US" sz="1400" dirty="0" err="1">
                <a:solidFill>
                  <a:srgbClr val="4F35EB"/>
                </a:solidFill>
              </a:rPr>
              <a:t>corrplot</a:t>
            </a:r>
            <a:r>
              <a:rPr lang="ko-KR" altLang="en-US" sz="1400" dirty="0">
                <a:solidFill>
                  <a:srgbClr val="4F35EB"/>
                </a:solidFill>
              </a:rPr>
              <a:t>(  </a:t>
            </a:r>
            <a:r>
              <a:rPr lang="ko-KR" altLang="en-US" sz="1400" dirty="0" err="1">
                <a:solidFill>
                  <a:srgbClr val="4F35EB"/>
                </a:solidFill>
              </a:rPr>
              <a:t>cor</a:t>
            </a:r>
            <a:r>
              <a:rPr lang="ko-KR" altLang="en-US" sz="1400" dirty="0">
                <a:solidFill>
                  <a:srgbClr val="4F35EB"/>
                </a:solidFill>
              </a:rPr>
              <a:t>(</a:t>
            </a:r>
            <a:r>
              <a:rPr lang="ko-KR" altLang="en-US" sz="1400" dirty="0" err="1">
                <a:solidFill>
                  <a:srgbClr val="4F35EB"/>
                </a:solidFill>
              </a:rPr>
              <a:t>etfs</a:t>
            </a:r>
            <a:r>
              <a:rPr lang="ko-KR" altLang="en-US" sz="1400" dirty="0">
                <a:solidFill>
                  <a:srgbClr val="4F35EB"/>
                </a:solidFill>
              </a:rPr>
              <a:t>), </a:t>
            </a:r>
            <a:r>
              <a:rPr lang="ko-KR" altLang="en-US" sz="1400" dirty="0" err="1">
                <a:solidFill>
                  <a:srgbClr val="4F35EB"/>
                </a:solidFill>
              </a:rPr>
              <a:t>method</a:t>
            </a:r>
            <a:r>
              <a:rPr lang="ko-KR" altLang="en-US" sz="1400" dirty="0">
                <a:solidFill>
                  <a:srgbClr val="4F35EB"/>
                </a:solidFill>
              </a:rPr>
              <a:t> = "</a:t>
            </a:r>
            <a:r>
              <a:rPr lang="ko-KR" altLang="en-US" sz="1400" dirty="0" err="1">
                <a:solidFill>
                  <a:srgbClr val="4F35EB"/>
                </a:solidFill>
              </a:rPr>
              <a:t>ellipse</a:t>
            </a:r>
            <a:r>
              <a:rPr lang="ko-KR" altLang="en-US" sz="1400" dirty="0">
                <a:solidFill>
                  <a:srgbClr val="4F35EB"/>
                </a:solidFill>
              </a:rPr>
              <a:t>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597FEB-15AB-44A6-850B-987FF711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57" y="2521059"/>
            <a:ext cx="4253286" cy="38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2338D-E00D-475D-B3CF-AD7CF3B4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을 이용해 데이터의 분포와 표본의 분포를 그려보자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8036F-E65D-40FD-ACFA-78D868D299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DB3245F4-CD3B-4646-9A8D-F52A63463ECC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66CB35-D7B3-41B9-A0CF-FB3FB4474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98" y="1493786"/>
            <a:ext cx="9092135" cy="49244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None/>
              <a:tabLst>
                <a:tab pos="411163" algn="l"/>
              </a:tabLst>
              <a:defRPr sz="1800" kern="1200" spc="-5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19138" indent="-261938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  <a:buClr>
                <a:srgbClr val="1D95AE"/>
              </a:buClr>
              <a:buFont typeface="Wingdings" panose="05000000000000000000" pitchFamily="2" charset="2"/>
              <a:buChar char="§"/>
              <a:tabLst>
                <a:tab pos="700088" algn="l"/>
              </a:tabLst>
              <a:defRPr sz="2200" kern="1200" spc="-50" baseline="0">
                <a:solidFill>
                  <a:schemeClr val="tx1"/>
                </a:solidFill>
                <a:latin typeface="+mn-ea"/>
                <a:ea typeface="+mn-ea"/>
                <a:cs typeface="KoPubWorld돋움체 Medium" panose="00000600000000000000" pitchFamily="2" charset="-127"/>
              </a:defRPr>
            </a:lvl2pPr>
            <a:lvl3pPr marL="969963" indent="-223838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035877"/>
              </a:buClr>
              <a:buFont typeface="KoPubWorld돋움체 Light" panose="00000300000000000000" pitchFamily="2" charset="-127"/>
              <a:buChar char="–"/>
              <a:defRPr sz="2000" kern="1200" spc="-50" baseline="0">
                <a:solidFill>
                  <a:schemeClr val="tx1"/>
                </a:solidFill>
                <a:latin typeface="+mn-ea"/>
                <a:ea typeface="+mn-ea"/>
                <a:cs typeface="KoPubWorld돋움체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00B050"/>
                </a:solidFill>
                <a:latin typeface="Consolas" panose="020B0609020204030204" pitchFamily="49" charset="0"/>
              </a:rPr>
              <a:t>데이터 준비 </a:t>
            </a:r>
            <a:endParaRPr lang="en-US" altLang="ko-KR" sz="16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&gt; PSDS_PATH &lt;- </a:t>
            </a:r>
            <a:r>
              <a:rPr lang="en-US" altLang="ko-KR" sz="16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file.path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('./source')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loans_income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 &lt;- read.csv(</a:t>
            </a:r>
            <a:r>
              <a:rPr lang="en-US" altLang="ko-KR" sz="16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file.path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(PSDS_PATH, 'data', 'loans_income.csv'))[,1]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00B050"/>
                </a:solidFill>
                <a:latin typeface="Consolas" panose="020B0609020204030204" pitchFamily="49" charset="0"/>
              </a:rPr>
              <a:t> # </a:t>
            </a:r>
            <a:r>
              <a:rPr lang="ko-KR" altLang="en-US" sz="1600" b="0" dirty="0" err="1">
                <a:solidFill>
                  <a:srgbClr val="00B050"/>
                </a:solidFill>
                <a:latin typeface="+mn-ea"/>
                <a:ea typeface="+mn-ea"/>
              </a:rPr>
              <a:t>단순랜덤표본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samp_data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&lt;-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data.frame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(income=sample(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loans_income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1000), 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                      type='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data_dist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’)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5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개 </a:t>
            </a:r>
            <a:r>
              <a:rPr lang="ko-KR" altLang="en-US" sz="1600" b="0" dirty="0" err="1">
                <a:solidFill>
                  <a:srgbClr val="00B050"/>
                </a:solidFill>
                <a:latin typeface="+mn-ea"/>
                <a:ea typeface="+mn-ea"/>
              </a:rPr>
              <a:t>표본씩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 평균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samp_mean_05 &lt;-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data.frame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income =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tapply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(sample(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loans_income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1000*5), 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          rep(1:1000, rep(5, 1000)), FUN=mean), type='mean_of_5’)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# 20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개 </a:t>
            </a:r>
            <a:r>
              <a:rPr lang="ko-KR" altLang="en-US" sz="1600" b="0" dirty="0" err="1">
                <a:solidFill>
                  <a:srgbClr val="00B050"/>
                </a:solidFill>
                <a:latin typeface="+mn-ea"/>
                <a:ea typeface="+mn-ea"/>
              </a:rPr>
              <a:t>표본씩</a:t>
            </a:r>
            <a:r>
              <a:rPr lang="ko-KR" altLang="en-US" sz="1600" b="0" dirty="0">
                <a:solidFill>
                  <a:srgbClr val="00B050"/>
                </a:solidFill>
                <a:latin typeface="+mn-ea"/>
                <a:ea typeface="+mn-ea"/>
              </a:rPr>
              <a:t> 평균 </a:t>
            </a:r>
            <a:r>
              <a:rPr lang="en-US" altLang="ko-KR" sz="1600" b="0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samp_mean_20 &lt;-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data.frame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income =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tapply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(sample(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loans_income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1000*20), 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           rep(1:1000, rep(20, 1000)), FUN=mean), type='mean_of_20’) 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B050"/>
                </a:solidFill>
                <a:latin typeface="Consolas" panose="020B0609020204030204" pitchFamily="49" charset="0"/>
              </a:rPr>
              <a:t># bind the </a:t>
            </a:r>
            <a:r>
              <a:rPr lang="en-US" altLang="ko-KR" sz="16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data.frames</a:t>
            </a:r>
            <a:r>
              <a:rPr lang="en-US" altLang="ko-KR" sz="1600" b="0" dirty="0">
                <a:solidFill>
                  <a:srgbClr val="00B050"/>
                </a:solidFill>
                <a:latin typeface="Consolas" panose="020B0609020204030204" pitchFamily="49" charset="0"/>
              </a:rPr>
              <a:t> and convert type to a factor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income &lt;-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rbind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samp_data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samp_mean_05, samp_mean_20)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income$type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= factor(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income$type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                   levels=c('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data_dist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', 'mean_of_5', 'mean_of_20'),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                   labels=c('Data', 'Mean of 5', 'Mean of 20’))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97AD487-72C3-46F4-A577-D9AC055F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통계학에서의 표본 분포 </a:t>
            </a:r>
          </a:p>
        </p:txBody>
      </p:sp>
    </p:spTree>
    <p:extLst>
      <p:ext uri="{BB962C8B-B14F-4D97-AF65-F5344CB8AC3E}">
        <p14:creationId xmlns:p14="http://schemas.microsoft.com/office/powerpoint/2010/main" val="15995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2338D-E00D-475D-B3CF-AD7CF3B4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을 이용해 데이터의 분포와 표본의 분포를 그려보자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8036F-E65D-40FD-ACFA-78D868D299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DB3245F4-CD3B-4646-9A8D-F52A63463ECC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66CB35-D7B3-41B9-A0CF-FB3FB4474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12" y="1585231"/>
            <a:ext cx="9020308" cy="1477328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None/>
              <a:tabLst>
                <a:tab pos="411163" algn="l"/>
              </a:tabLst>
              <a:defRPr sz="1800" kern="1200" spc="-5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19138" indent="-261938" algn="l" defTabSz="914400" rtl="0" eaLnBrk="1" latinLnBrk="1" hangingPunct="1"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  <a:buClr>
                <a:srgbClr val="1D95AE"/>
              </a:buClr>
              <a:buFont typeface="Wingdings" panose="05000000000000000000" pitchFamily="2" charset="2"/>
              <a:buChar char="§"/>
              <a:tabLst>
                <a:tab pos="700088" algn="l"/>
              </a:tabLst>
              <a:defRPr sz="2200" kern="1200" spc="-50" baseline="0">
                <a:solidFill>
                  <a:schemeClr val="tx1"/>
                </a:solidFill>
                <a:latin typeface="+mn-ea"/>
                <a:ea typeface="+mn-ea"/>
                <a:cs typeface="KoPubWorld돋움체 Medium" panose="00000600000000000000" pitchFamily="2" charset="-127"/>
              </a:defRPr>
            </a:lvl2pPr>
            <a:lvl3pPr marL="969963" indent="-223838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035877"/>
              </a:buClr>
              <a:buFont typeface="KoPubWorld돋움체 Light" panose="00000300000000000000" pitchFamily="2" charset="-127"/>
              <a:buChar char="–"/>
              <a:defRPr sz="2000" kern="1200" spc="-50" baseline="0">
                <a:solidFill>
                  <a:schemeClr val="tx1"/>
                </a:solidFill>
                <a:latin typeface="+mn-ea"/>
                <a:ea typeface="+mn-ea"/>
                <a:cs typeface="KoPubWorld돋움체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B050"/>
                </a:solidFill>
                <a:latin typeface="Consolas" panose="020B0609020204030204" pitchFamily="49" charset="0"/>
              </a:rPr>
              <a:t># plot the histograms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&gt; library(ggplot2)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(income,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(x=income)) +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geom_histogram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(bins=40) +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+  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facet_grid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(type ~ .)</a:t>
            </a:r>
          </a:p>
          <a:p>
            <a:pPr eaLnBrk="0" latinLnBrk="0" hangingPunct="0"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97AD487-72C3-46F4-A577-D9AC055F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통계학에서의 표본 분포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CC7DA3-2783-42B9-88F3-0429E09B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84" y="1841961"/>
            <a:ext cx="5337190" cy="435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56C1C-02AD-4DCC-9DAA-0643FECA067F}"/>
              </a:ext>
            </a:extLst>
          </p:cNvPr>
          <p:cNvSpPr txBox="1"/>
          <p:nvPr/>
        </p:nvSpPr>
        <p:spPr>
          <a:xfrm>
            <a:off x="437312" y="3429000"/>
            <a:ext cx="38106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표본의 크기가 충분하고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모집단의 데이터가 </a:t>
            </a:r>
            <a:endParaRPr lang="en-US" altLang="ko-KR" sz="1600" dirty="0"/>
          </a:p>
          <a:p>
            <a:r>
              <a:rPr lang="ko-KR" altLang="en-US" sz="1600" dirty="0"/>
              <a:t>정규성을 크게 이탈하지 않는 경우</a:t>
            </a:r>
            <a:endParaRPr lang="en-US" altLang="ko-KR" sz="1600" dirty="0"/>
          </a:p>
          <a:p>
            <a:r>
              <a:rPr lang="ko-KR" altLang="en-US" sz="1600" dirty="0"/>
              <a:t>표본의 크기가 클수록 </a:t>
            </a:r>
            <a:endParaRPr lang="en-US" altLang="ko-KR" sz="1600" dirty="0"/>
          </a:p>
          <a:p>
            <a:r>
              <a:rPr lang="ko-KR" altLang="en-US" sz="1600" dirty="0"/>
              <a:t>여러 표본에서 추출한 평균은 </a:t>
            </a:r>
            <a:endParaRPr lang="en-US" altLang="ko-KR" sz="1600" dirty="0"/>
          </a:p>
          <a:p>
            <a:r>
              <a:rPr lang="ko-KR" altLang="en-US" sz="1600" dirty="0"/>
              <a:t>종모양의 정규분포</a:t>
            </a:r>
            <a:r>
              <a:rPr lang="en-US" altLang="ko-KR" sz="1600" dirty="0"/>
              <a:t>(2.6</a:t>
            </a:r>
            <a:r>
              <a:rPr lang="ko-KR" altLang="en-US" sz="1600" dirty="0"/>
              <a:t>참고</a:t>
            </a:r>
            <a:r>
              <a:rPr lang="en-US" altLang="ko-KR" sz="1600" dirty="0"/>
              <a:t>)</a:t>
            </a:r>
            <a:r>
              <a:rPr lang="ko-KR" altLang="en-US" sz="1600" dirty="0"/>
              <a:t>를 따른다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이러한 현상을 </a:t>
            </a:r>
            <a:r>
              <a:rPr lang="ko-KR" altLang="en-US" sz="1600" dirty="0">
                <a:solidFill>
                  <a:srgbClr val="3D2FF1"/>
                </a:solidFill>
              </a:rPr>
              <a:t>중심극한정리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69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91AAD-EDC6-4FAA-B6C4-57BD7A42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35118"/>
            <a:ext cx="8675914" cy="492574"/>
          </a:xfrm>
        </p:spPr>
        <p:txBody>
          <a:bodyPr/>
          <a:lstStyle/>
          <a:p>
            <a:r>
              <a:rPr lang="en-US" altLang="ko-KR" dirty="0"/>
              <a:t>3.9 </a:t>
            </a:r>
            <a:r>
              <a:rPr lang="ko-KR" altLang="en-US" dirty="0" err="1"/>
              <a:t>카이제곱검정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B1B94-9A5D-4D8B-B744-F8C5DEC8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카이제곱검정</a:t>
            </a:r>
            <a:endParaRPr lang="en-US" altLang="ko-KR" dirty="0"/>
          </a:p>
          <a:p>
            <a:pPr lvl="1"/>
            <a:r>
              <a:rPr lang="ko-KR" altLang="en-US" dirty="0"/>
              <a:t>일반적으로 변수 간 독립성에 대한 </a:t>
            </a:r>
            <a:r>
              <a:rPr lang="ko-KR" altLang="en-US" dirty="0" err="1"/>
              <a:t>귀무가설이</a:t>
            </a:r>
            <a:r>
              <a:rPr lang="ko-KR" altLang="en-US" dirty="0"/>
              <a:t> 타당한지를 평가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E94AD-FE6B-4D9F-9547-AFB4807026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algn="ctr"/>
            <a:fld id="{DB3245F4-CD3B-4646-9A8D-F52A63463ECC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sp>
        <p:nvSpPr>
          <p:cNvPr id="7" name="내용 개체 틀 9">
            <a:extLst>
              <a:ext uri="{FF2B5EF4-FFF2-40B4-BE49-F238E27FC236}">
                <a16:creationId xmlns:a16="http://schemas.microsoft.com/office/drawing/2014/main" id="{703D5E9B-EA56-44AF-A777-81A09180BD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02" y="2303875"/>
            <a:ext cx="8970997" cy="39604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R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함수 </a:t>
            </a:r>
            <a:r>
              <a:rPr lang="en-US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chisq.test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()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함수로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카이제곱검정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수행 예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673B5C-B75A-44C0-9EC2-AFD9BA32AF36}"/>
              </a:ext>
            </a:extLst>
          </p:cNvPr>
          <p:cNvSpPr/>
          <p:nvPr/>
        </p:nvSpPr>
        <p:spPr>
          <a:xfrm>
            <a:off x="883013" y="2685414"/>
            <a:ext cx="7334652" cy="2769989"/>
          </a:xfrm>
          <a:prstGeom prst="rect">
            <a:avLst/>
          </a:prstGeom>
          <a:solidFill>
            <a:srgbClr val="E8E8E8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&gt; PSDS_PATH &lt;- </a:t>
            </a:r>
            <a:r>
              <a:rPr lang="en-US" altLang="ko-KR" sz="1400" b="0" dirty="0" err="1">
                <a:solidFill>
                  <a:srgbClr val="FF0000"/>
                </a:solidFill>
              </a:rPr>
              <a:t>file.path</a:t>
            </a:r>
            <a:r>
              <a:rPr lang="en-US" altLang="ko-KR" sz="1400" b="0" dirty="0">
                <a:solidFill>
                  <a:srgbClr val="FF0000"/>
                </a:solidFill>
              </a:rPr>
              <a:t>('.', 'source')</a:t>
            </a:r>
          </a:p>
          <a:p>
            <a:r>
              <a:rPr lang="en-US" altLang="ko-KR" sz="1400" b="0" dirty="0">
                <a:solidFill>
                  <a:srgbClr val="FF0000"/>
                </a:solidFill>
              </a:rPr>
              <a:t>&gt; </a:t>
            </a:r>
            <a:r>
              <a:rPr lang="en-US" altLang="ko-KR" sz="1400" b="0" dirty="0" err="1">
                <a:solidFill>
                  <a:srgbClr val="FF0000"/>
                </a:solidFill>
              </a:rPr>
              <a:t>click_rate</a:t>
            </a:r>
            <a:r>
              <a:rPr lang="en-US" altLang="ko-KR" sz="1400" b="0" dirty="0">
                <a:solidFill>
                  <a:srgbClr val="FF0000"/>
                </a:solidFill>
              </a:rPr>
              <a:t> &lt;-  read.csv(</a:t>
            </a:r>
            <a:r>
              <a:rPr lang="en-US" altLang="ko-KR" sz="1400" b="0" dirty="0" err="1">
                <a:solidFill>
                  <a:srgbClr val="FF0000"/>
                </a:solidFill>
              </a:rPr>
              <a:t>file.path</a:t>
            </a:r>
            <a:r>
              <a:rPr lang="en-US" altLang="ko-KR" sz="1400" b="0" dirty="0">
                <a:solidFill>
                  <a:srgbClr val="FF0000"/>
                </a:solidFill>
              </a:rPr>
              <a:t>(PSDS_PATH, 'data', 'click_rates.csv’))  </a:t>
            </a:r>
            <a:r>
              <a:rPr lang="en-US" altLang="ko-KR" sz="1400" b="0" dirty="0">
                <a:solidFill>
                  <a:srgbClr val="00B050"/>
                </a:solidFill>
              </a:rPr>
              <a:t># </a:t>
            </a:r>
            <a:r>
              <a:rPr lang="ko-KR" altLang="en-US" sz="1400" b="0" dirty="0">
                <a:solidFill>
                  <a:srgbClr val="00B050"/>
                </a:solidFill>
              </a:rPr>
              <a:t>데이터 준비</a:t>
            </a:r>
            <a:endParaRPr lang="en-US" altLang="ko-KR" sz="1400" b="0" dirty="0">
              <a:solidFill>
                <a:srgbClr val="00B050"/>
              </a:solidFill>
            </a:endParaRPr>
          </a:p>
          <a:p>
            <a:r>
              <a:rPr lang="en-US" altLang="ko-KR" sz="1400" dirty="0">
                <a:solidFill>
                  <a:srgbClr val="3D2FF1"/>
                </a:solidFill>
              </a:rPr>
              <a:t>&gt; clicks &lt;- matrix(</a:t>
            </a:r>
            <a:r>
              <a:rPr lang="en-US" altLang="ko-KR" sz="1400" dirty="0" err="1">
                <a:solidFill>
                  <a:srgbClr val="3D2FF1"/>
                </a:solidFill>
              </a:rPr>
              <a:t>click_rate$Rate</a:t>
            </a:r>
            <a:r>
              <a:rPr lang="en-US" altLang="ko-KR" sz="1400" dirty="0">
                <a:solidFill>
                  <a:srgbClr val="3D2FF1"/>
                </a:solidFill>
              </a:rPr>
              <a:t>, </a:t>
            </a:r>
            <a:r>
              <a:rPr lang="en-US" altLang="ko-KR" sz="1400" dirty="0" err="1">
                <a:solidFill>
                  <a:srgbClr val="3D2FF1"/>
                </a:solidFill>
              </a:rPr>
              <a:t>nrow</a:t>
            </a:r>
            <a:r>
              <a:rPr lang="en-US" altLang="ko-KR" sz="1400" dirty="0">
                <a:solidFill>
                  <a:srgbClr val="3D2FF1"/>
                </a:solidFill>
              </a:rPr>
              <a:t>=3, </a:t>
            </a:r>
            <a:r>
              <a:rPr lang="en-US" altLang="ko-KR" sz="1400" dirty="0" err="1">
                <a:solidFill>
                  <a:srgbClr val="3D2FF1"/>
                </a:solidFill>
              </a:rPr>
              <a:t>ncol</a:t>
            </a:r>
            <a:r>
              <a:rPr lang="en-US" altLang="ko-KR" sz="1400" dirty="0">
                <a:solidFill>
                  <a:srgbClr val="3D2FF1"/>
                </a:solidFill>
              </a:rPr>
              <a:t>=2, </a:t>
            </a:r>
            <a:r>
              <a:rPr lang="en-US" altLang="ko-KR" sz="1400" dirty="0" err="1">
                <a:solidFill>
                  <a:srgbClr val="3D2FF1"/>
                </a:solidFill>
              </a:rPr>
              <a:t>byrow</a:t>
            </a:r>
            <a:r>
              <a:rPr lang="en-US" altLang="ko-KR" sz="1400" dirty="0">
                <a:solidFill>
                  <a:srgbClr val="3D2FF1"/>
                </a:solidFill>
              </a:rPr>
              <a:t>=TRUE)</a:t>
            </a:r>
          </a:p>
          <a:p>
            <a:r>
              <a:rPr lang="en-US" altLang="ko-KR" sz="1400" dirty="0">
                <a:solidFill>
                  <a:srgbClr val="3D2FF1"/>
                </a:solidFill>
              </a:rPr>
              <a:t>&gt; head(clicks)  </a:t>
            </a:r>
            <a:r>
              <a:rPr lang="en-US" altLang="ko-KR" sz="1400" dirty="0">
                <a:solidFill>
                  <a:srgbClr val="00B050"/>
                </a:solidFill>
              </a:rPr>
              <a:t># </a:t>
            </a:r>
            <a:r>
              <a:rPr lang="ko-KR" altLang="en-US" sz="1400" dirty="0">
                <a:solidFill>
                  <a:srgbClr val="00B050"/>
                </a:solidFill>
              </a:rPr>
              <a:t>뉴스 헤드라인 별 클릭 수 데이터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en-US" altLang="ko-KR" sz="1400" dirty="0">
                <a:solidFill>
                  <a:srgbClr val="3D2FF1"/>
                </a:solidFill>
              </a:rPr>
              <a:t>                 </a:t>
            </a:r>
            <a:r>
              <a:rPr lang="en-US" altLang="ko-KR" sz="1400" b="0" dirty="0"/>
              <a:t>Click No-click</a:t>
            </a:r>
          </a:p>
          <a:p>
            <a:r>
              <a:rPr lang="en-US" altLang="ko-KR" sz="1400" b="0" dirty="0"/>
              <a:t>Headline A    14      986</a:t>
            </a:r>
          </a:p>
          <a:p>
            <a:r>
              <a:rPr lang="en-US" altLang="ko-KR" sz="1400" b="0" dirty="0"/>
              <a:t>Headline B     8      992</a:t>
            </a:r>
          </a:p>
          <a:p>
            <a:r>
              <a:rPr lang="en-US" altLang="ko-KR" sz="1400" b="0" dirty="0"/>
              <a:t>Headline C    12      988</a:t>
            </a:r>
            <a:endParaRPr lang="en-US" altLang="ko-KR" sz="1400" dirty="0">
              <a:solidFill>
                <a:srgbClr val="3D2FF1"/>
              </a:solidFill>
            </a:endParaRPr>
          </a:p>
          <a:p>
            <a:r>
              <a:rPr lang="en-US" altLang="ko-KR" sz="1400" dirty="0">
                <a:solidFill>
                  <a:srgbClr val="3D2FF1"/>
                </a:solidFill>
              </a:rPr>
              <a:t>&gt; </a:t>
            </a:r>
            <a:r>
              <a:rPr lang="ko-KR" altLang="en-US" sz="1400" dirty="0" err="1">
                <a:solidFill>
                  <a:srgbClr val="3D2FF1"/>
                </a:solidFill>
              </a:rPr>
              <a:t>chisq.test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clicks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simulate.p.value</a:t>
            </a:r>
            <a:r>
              <a:rPr lang="ko-KR" altLang="en-US" sz="1400" dirty="0"/>
              <a:t>=TRUE)</a:t>
            </a:r>
            <a:endParaRPr lang="en-US" altLang="ko-KR" sz="1400" dirty="0"/>
          </a:p>
          <a:p>
            <a:r>
              <a:rPr lang="en-US" altLang="ko-KR" sz="1200" dirty="0"/>
              <a:t>Pearson's Chi-squared test with simulated p-value (based on 2000  replicates)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data:  clicks</a:t>
            </a:r>
          </a:p>
          <a:p>
            <a:r>
              <a:rPr lang="en-US" altLang="ko-KR" sz="1200" dirty="0"/>
              <a:t>X-squared = 1.6659, df = NA, p-value = 0.466    </a:t>
            </a:r>
            <a:r>
              <a:rPr lang="en-US" altLang="ko-KR" sz="1200" dirty="0">
                <a:solidFill>
                  <a:srgbClr val="00B050"/>
                </a:solidFill>
              </a:rPr>
              <a:t># </a:t>
            </a:r>
            <a:r>
              <a:rPr lang="ko-KR" altLang="en-US" sz="1200" dirty="0" err="1">
                <a:solidFill>
                  <a:srgbClr val="00B050"/>
                </a:solidFill>
              </a:rPr>
              <a:t>귀무가설</a:t>
            </a:r>
            <a:r>
              <a:rPr lang="ko-KR" altLang="en-US" sz="1200" dirty="0">
                <a:solidFill>
                  <a:srgbClr val="00B050"/>
                </a:solidFill>
              </a:rPr>
              <a:t> 채택</a:t>
            </a:r>
            <a:r>
              <a:rPr lang="en-US" altLang="ko-KR" sz="1200" dirty="0">
                <a:solidFill>
                  <a:srgbClr val="00B050"/>
                </a:solidFill>
              </a:rPr>
              <a:t>. 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0B690D-87D3-4280-B7CF-938C27104C60}"/>
              </a:ext>
            </a:extLst>
          </p:cNvPr>
          <p:cNvSpPr/>
          <p:nvPr/>
        </p:nvSpPr>
        <p:spPr>
          <a:xfrm>
            <a:off x="522359" y="5551203"/>
            <a:ext cx="81115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400" b="0" dirty="0">
                <a:solidFill>
                  <a:srgbClr val="202122"/>
                </a:solidFill>
                <a:latin typeface="Arial" panose="020B0604020202020204" pitchFamily="34" charset="0"/>
              </a:rPr>
              <a:t>헤드라인 종류와 클릭 수 간의 독립성 검정</a:t>
            </a:r>
            <a:r>
              <a:rPr lang="en-US" altLang="ko-KR" sz="1400" b="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b="0" dirty="0">
                <a:solidFill>
                  <a:srgbClr val="202122"/>
                </a:solidFill>
                <a:latin typeface="Arial" panose="020B0604020202020204" pitchFamily="34" charset="0"/>
              </a:rPr>
              <a:t>결과</a:t>
            </a:r>
            <a:r>
              <a:rPr lang="en-US" altLang="ko-KR" sz="1400" b="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</a:p>
          <a:p>
            <a:pPr lvl="1"/>
            <a:r>
              <a:rPr lang="en-US" altLang="ko-KR" sz="1400" b="0" dirty="0">
                <a:solidFill>
                  <a:srgbClr val="202122"/>
                </a:solidFill>
                <a:latin typeface="Arial" panose="020B0604020202020204" pitchFamily="34" charset="0"/>
              </a:rPr>
              <a:t>p value</a:t>
            </a:r>
            <a:r>
              <a:rPr lang="ko-KR" altLang="en-US" sz="1400" b="0" dirty="0">
                <a:solidFill>
                  <a:srgbClr val="202122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400" b="0" dirty="0">
                <a:solidFill>
                  <a:srgbClr val="202122"/>
                </a:solidFill>
                <a:latin typeface="Arial" panose="020B0604020202020204" pitchFamily="34" charset="0"/>
              </a:rPr>
              <a:t>0.05 </a:t>
            </a:r>
            <a:r>
              <a:rPr lang="ko-KR" altLang="en-US" sz="1400" b="0" dirty="0">
                <a:solidFill>
                  <a:srgbClr val="202122"/>
                </a:solidFill>
                <a:latin typeface="Arial" panose="020B0604020202020204" pitchFamily="34" charset="0"/>
              </a:rPr>
              <a:t>보다 크므로 </a:t>
            </a:r>
            <a:r>
              <a:rPr lang="ko-KR" altLang="en-US" sz="1400" b="0" dirty="0" err="1">
                <a:solidFill>
                  <a:srgbClr val="202122"/>
                </a:solidFill>
                <a:latin typeface="Arial" panose="020B0604020202020204" pitchFamily="34" charset="0"/>
              </a:rPr>
              <a:t>귀무가설</a:t>
            </a:r>
            <a:r>
              <a:rPr lang="ko-KR" altLang="en-US" sz="1400" b="0" dirty="0">
                <a:solidFill>
                  <a:srgbClr val="202122"/>
                </a:solidFill>
                <a:latin typeface="Arial" panose="020B0604020202020204" pitchFamily="34" charset="0"/>
              </a:rPr>
              <a:t> 채택</a:t>
            </a:r>
            <a:r>
              <a:rPr lang="en-US" altLang="ko-KR" sz="1400" b="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b="0" dirty="0">
                <a:solidFill>
                  <a:srgbClr val="202122"/>
                </a:solidFill>
                <a:latin typeface="Arial" panose="020B0604020202020204" pitchFamily="34" charset="0"/>
              </a:rPr>
              <a:t>랜덤으로 얼마든지 얻을 수 있는 결과임을 보여줌</a:t>
            </a:r>
            <a:r>
              <a:rPr lang="en-US" altLang="ko-KR" sz="1400" b="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pPr lvl="1"/>
            <a:r>
              <a:rPr lang="ko-KR" altLang="en-US" sz="1400" b="0" dirty="0">
                <a:solidFill>
                  <a:srgbClr val="202122"/>
                </a:solidFill>
                <a:latin typeface="Arial" panose="020B0604020202020204" pitchFamily="34" charset="0"/>
              </a:rPr>
              <a:t>헤드라인 종류와 클릭 수는 즉</a:t>
            </a:r>
            <a:r>
              <a:rPr lang="en-US" altLang="ko-KR" sz="1400" b="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0" dirty="0">
                <a:solidFill>
                  <a:srgbClr val="202122"/>
                </a:solidFill>
                <a:latin typeface="Arial" panose="020B0604020202020204" pitchFamily="34" charset="0"/>
              </a:rPr>
              <a:t>독립이다</a:t>
            </a:r>
            <a:r>
              <a:rPr lang="en-US" altLang="ko-KR" sz="1400" b="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4542452"/>
      </p:ext>
    </p:extLst>
  </p:cSld>
  <p:clrMapOvr>
    <a:masterClrMapping/>
  </p:clrMapOvr>
</p:sld>
</file>

<file path=ppt/theme/theme1.xml><?xml version="1.0" encoding="utf-8"?>
<a:theme xmlns:a="http://schemas.openxmlformats.org/drawingml/2006/main" name="1_교보생명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CF9"/>
        </a:solidFill>
        <a:ln>
          <a:solidFill>
            <a:srgbClr val="336699"/>
          </a:solidFill>
        </a:ln>
      </a:spPr>
      <a:bodyPr wrap="square" lIns="36000" tIns="36000" rIns="36000" bIns="36000" rtlCol="0" anchor="ctr">
        <a:noAutofit/>
      </a:bodyPr>
      <a:lstStyle>
        <a:defPPr algn="ctr">
          <a:defRPr sz="1200" b="1" smtClean="0">
            <a:latin typeface="나눔고딕" pitchFamily="50" charset="-127"/>
            <a:ea typeface="나눔고딕" pitchFamily="50" charset="-127"/>
          </a:defRPr>
        </a:defPPr>
      </a:lstStyle>
    </a:spDef>
    <a:txDef>
      <a:spPr>
        <a:solidFill>
          <a:schemeClr val="bg1"/>
        </a:solidFill>
        <a:ln>
          <a:solidFill>
            <a:schemeClr val="bg1"/>
          </a:solidFill>
        </a:ln>
      </a:spPr>
      <a:bodyPr wrap="square" lIns="0" tIns="0" rIns="0" bIns="0" rtlCol="0" anchor="t" anchorCtr="0">
        <a:spAutoFit/>
      </a:bodyPr>
      <a:lstStyle>
        <a:defPPr marL="149225" indent="-149225">
          <a:buFont typeface="Wingdings" panose="05000000000000000000" pitchFamily="2" charset="2"/>
          <a:buChar char="§"/>
          <a:defRPr sz="1200" b="1" dirty="0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01-IT01 IT 경영과 트렌드 V1.10(20190517-R)</Template>
  <TotalTime>2230</TotalTime>
  <Words>939</Words>
  <Application>Microsoft Office PowerPoint</Application>
  <PresentationFormat>A4 용지(210x297mm)</PresentationFormat>
  <Paragraphs>128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Consolas</vt:lpstr>
      <vt:lpstr>굴림</vt:lpstr>
      <vt:lpstr>KoPubWorld돋움체 Medium</vt:lpstr>
      <vt:lpstr>Wingdings</vt:lpstr>
      <vt:lpstr>Arial</vt:lpstr>
      <vt:lpstr>KoPubWorld돋움체 Bold</vt:lpstr>
      <vt:lpstr>KoPubWorld돋움체 Light</vt:lpstr>
      <vt:lpstr>맑은 고딕</vt:lpstr>
      <vt:lpstr>나눔고딕</vt:lpstr>
      <vt:lpstr>1_교보생명 서식</vt:lpstr>
      <vt:lpstr>Office 테마</vt:lpstr>
      <vt:lpstr>1.3 위치 추정 - 예제</vt:lpstr>
      <vt:lpstr>1.7 상관관계</vt:lpstr>
      <vt:lpstr>1.7 상관관계</vt:lpstr>
      <vt:lpstr>2.3 통계학에서의 표본 분포 </vt:lpstr>
      <vt:lpstr>2.3 통계학에서의 표본 분포 </vt:lpstr>
      <vt:lpstr>3.9 카이제곱검정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교보생명 ITU SDD</dc:title>
  <dc:creator>CSLEE</dc:creator>
  <cp:lastModifiedBy>boraborafeel@gmail.com</cp:lastModifiedBy>
  <cp:revision>10256</cp:revision>
  <cp:lastPrinted>2015-01-23T07:13:04Z</cp:lastPrinted>
  <dcterms:created xsi:type="dcterms:W3CDTF">2000-08-02T06:01:36Z</dcterms:created>
  <dcterms:modified xsi:type="dcterms:W3CDTF">2020-06-28T04:43:14Z</dcterms:modified>
</cp:coreProperties>
</file>