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0.xml" ContentType="application/vnd.openxmlformats-officedocument.presentationml.slide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7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68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78.xml" ContentType="application/vnd.openxmlformats-officedocument.presentationml.slide+xml"/>
  <Override PartName="/ppt/slides/slide44.xml" ContentType="application/vnd.openxmlformats-officedocument.presentationml.slide+xml"/>
  <Override PartName="/ppt/slides/slide72.xml" ContentType="application/vnd.openxmlformats-officedocument.presentationml.slide+xml"/>
  <Override PartName="/ppt/slides/slide46.xml" ContentType="application/vnd.openxmlformats-officedocument.presentationml.slide+xml"/>
  <Override PartName="/ppt/slides/slide71.xml" ContentType="application/vnd.openxmlformats-officedocument.presentationml.slide+xml"/>
  <Override PartName="/ppt/slides/slide39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74.xml" ContentType="application/vnd.openxmlformats-officedocument.presentationml.slide+xml"/>
  <Override PartName="/ppt/slides/slide79.xml" ContentType="application/vnd.openxmlformats-officedocument.presentationml.slide+xml"/>
  <Override PartName="/ppt/slides/slide5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73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49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75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62.xml" ContentType="application/vnd.openxmlformats-officedocument.presentationml.slide+xml"/>
  <Override PartName="/ppt/slides/slide69.xml" ContentType="application/vnd.openxmlformats-officedocument.presentationml.slide+xml"/>
  <Override PartName="/ppt/slides/slide65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6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60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81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64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6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76.xml" ContentType="application/vnd.openxmlformats-officedocument.presentationml.slide+xml"/>
  <Override PartName="/ppt/slides/slide59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slides/slide6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1313278-4B40-45FB-92E9-DF70C73B8245}">
  <a:tblStyle styleName="Table_0" styleId="{81313278-4B40-45FB-92E9-DF70C73B8245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31.xml" Type="http://schemas.openxmlformats.org/officeDocument/2006/relationships/slide" Id="rId36"/><Relationship Target="slides/slide25.xml" Type="http://schemas.openxmlformats.org/officeDocument/2006/relationships/slide" Id="rId30"/><Relationship Target="slides/slide26.xml" Type="http://schemas.openxmlformats.org/officeDocument/2006/relationships/slide" Id="rId31"/><Relationship Target="slides/slide66.xml" Type="http://schemas.openxmlformats.org/officeDocument/2006/relationships/slide" Id="rId71"/><Relationship Target="slides/slide29.xml" Type="http://schemas.openxmlformats.org/officeDocument/2006/relationships/slide" Id="rId34"/><Relationship Target="slides/slide65.xml" Type="http://schemas.openxmlformats.org/officeDocument/2006/relationships/slide" Id="rId70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70.xml" Type="http://schemas.openxmlformats.org/officeDocument/2006/relationships/slide" Id="rId75"/><Relationship Target="slides/slide69.xml" Type="http://schemas.openxmlformats.org/officeDocument/2006/relationships/slide" Id="rId74"/><Relationship Target="slides/slide68.xml" Type="http://schemas.openxmlformats.org/officeDocument/2006/relationships/slide" Id="rId73"/><Relationship Target="slides/slide67.xml" Type="http://schemas.openxmlformats.org/officeDocument/2006/relationships/slide" Id="rId72"/><Relationship Target="slides/slide74.xml" Type="http://schemas.openxmlformats.org/officeDocument/2006/relationships/slide" Id="rId79"/><Relationship Target="slides/slide73.xml" Type="http://schemas.openxmlformats.org/officeDocument/2006/relationships/slide" Id="rId78"/><Relationship Target="slides/slide72.xml" Type="http://schemas.openxmlformats.org/officeDocument/2006/relationships/slide" Id="rId77"/><Relationship Target="slides/slide71.xml" Type="http://schemas.openxmlformats.org/officeDocument/2006/relationships/slide" Id="rId76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44.xml" Type="http://schemas.openxmlformats.org/officeDocument/2006/relationships/slide" Id="rId49"/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35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6.xml" Type="http://schemas.openxmlformats.org/officeDocument/2006/relationships/slide" Id="rId41"/><Relationship Target="tableStyles.xml" Type="http://schemas.openxmlformats.org/officeDocument/2006/relationships/tableStyles" Id="rId3"/><Relationship Target="slides/slide37.xml" Type="http://schemas.openxmlformats.org/officeDocument/2006/relationships/slide" Id="rId42"/><Relationship Target="slides/slide75.xml" Type="http://schemas.openxmlformats.org/officeDocument/2006/relationships/slide" Id="rId80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77.xml" Type="http://schemas.openxmlformats.org/officeDocument/2006/relationships/slide" Id="rId82"/><Relationship Target="slides/slide40.xml" Type="http://schemas.openxmlformats.org/officeDocument/2006/relationships/slide" Id="rId45"/><Relationship Target="slides/slide76.xml" Type="http://schemas.openxmlformats.org/officeDocument/2006/relationships/slide" Id="rId81"/><Relationship Target="slides/slide41.xml" Type="http://schemas.openxmlformats.org/officeDocument/2006/relationships/slide" Id="rId46"/><Relationship Target="slides/slide79.xml" Type="http://schemas.openxmlformats.org/officeDocument/2006/relationships/slide" Id="rId84"/><Relationship Target="slides/slide78.xml" Type="http://schemas.openxmlformats.org/officeDocument/2006/relationships/slide" Id="rId83"/><Relationship Target="slides/slide4.xml" Type="http://schemas.openxmlformats.org/officeDocument/2006/relationships/slide" Id="rId9"/><Relationship Target="slides/slide81.xml" Type="http://schemas.openxmlformats.org/officeDocument/2006/relationships/slide" Id="rId86"/><Relationship Target="slides/slide80.xml" Type="http://schemas.openxmlformats.org/officeDocument/2006/relationships/slide" Id="rId85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Relationship Target="slides/slide53.xml" Type="http://schemas.openxmlformats.org/officeDocument/2006/relationships/slide" Id="rId58"/><Relationship Target="slides/slide54.xml" Type="http://schemas.openxmlformats.org/officeDocument/2006/relationships/slide" Id="rId59"/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52.xml" Type="http://schemas.openxmlformats.org/officeDocument/2006/relationships/slide" Id="rId57"/><Relationship Target="slides/slide51.xml" Type="http://schemas.openxmlformats.org/officeDocument/2006/relationships/slide" Id="rId56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64.xml" Type="http://schemas.openxmlformats.org/officeDocument/2006/relationships/slide" Id="rId69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slides/slide16.xml" Type="http://schemas.openxmlformats.org/officeDocument/2006/relationships/slide" Id="rId21"/><Relationship Target="slides/slide17.xml" Type="http://schemas.openxmlformats.org/officeDocument/2006/relationships/slide" Id="rId22"/><Relationship Target="slides/slide55.xml" Type="http://schemas.openxmlformats.org/officeDocument/2006/relationships/slide" Id="rId60"/><Relationship Target="slides/slide18.xml" Type="http://schemas.openxmlformats.org/officeDocument/2006/relationships/slide" Id="rId2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61.xml" Type="http://schemas.openxmlformats.org/officeDocument/2006/relationships/slide" Id="rId66"/><Relationship Target="slides/slide60.xml" Type="http://schemas.openxmlformats.org/officeDocument/2006/relationships/slide" Id="rId65"/><Relationship Target="slides/slide63.xml" Type="http://schemas.openxmlformats.org/officeDocument/2006/relationships/slide" Id="rId68"/><Relationship Target="slides/slide62.xml" Type="http://schemas.openxmlformats.org/officeDocument/2006/relationships/slide" Id="rId67"/><Relationship Target="slides/slide57.xml" Type="http://schemas.openxmlformats.org/officeDocument/2006/relationships/slide" Id="rId62"/><Relationship Target="slides/slide56.xml" Type="http://schemas.openxmlformats.org/officeDocument/2006/relationships/slide" Id="rId61"/><Relationship Target="slides/slide59.xml" Type="http://schemas.openxmlformats.org/officeDocument/2006/relationships/slide" Id="rId64"/><Relationship Target="slides/slide58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8" name="Shape 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4" name="Shape 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6" name="Shape 3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2" name="Shape 3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9" name="Shape 3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1" name="Shape 3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8" name="Shape 3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4" name="Shape 3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0" name="Shape 3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6" name="Shape 3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2" name="Shape 3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8" name="Shape 3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4" name="Shape 3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8" name="Shape 3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4" name="Shape 3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0" name="Shape 4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6" name="Shape 4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2" name="Shape 4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8" name="Shape 4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4" name="Shape 4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0" name="Shape 4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6" name="Shape 4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3" name="Shape 4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9" name="Shape 4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5" name="Shape 4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1" name="Shape 4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7" name="Shape 4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3" name="Shape 4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9" name="Shape 4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5" name="Shape 4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1" name="Shape 4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7" name="Shape 4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3" name="Shape 5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9" name="Shape 5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5" name="Shape 5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1" name="Shape 5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7" name="Shape 5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8" name="Shape 5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3" name="Shape 5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9" name="Shape 5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6" name="Shape 5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2" name="Shape 5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7" name="Shape 5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8" name="Shape 5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ithub.com/creationix/step" Type="http://schemas.openxmlformats.org/officeDocument/2006/relationships/hyperlink" TargetMode="External" Id="rId4"/><Relationship Target="https://github.com/caolan/async" Type="http://schemas.openxmlformats.org/officeDocument/2006/relationships/hyperlink" TargetMode="External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127.0.0.1:1337/" Type="http://schemas.openxmlformats.org/officeDocument/2006/relationships/hyperlink" TargetMode="External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4"/><Relationship Target="https://npmjs.org/" Type="http://schemas.openxmlformats.org/officeDocument/2006/relationships/hyperlink" TargetMode="External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jpg" Type="http://schemas.openxmlformats.org/officeDocument/2006/relationships/image" Id="rId3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jpg" Type="http://schemas.openxmlformats.org/officeDocument/2006/relationships/image" Id="rId3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0.xml.rels><?xml version="1.0" encoding="UTF-8" standalone="yes"?><Relationships xmlns="http://schemas.openxmlformats.org/package/2006/relationships"><Relationship Target="../notesSlides/notesSlide6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1.xml.rels><?xml version="1.0" encoding="UTF-8" standalone="yes"?><Relationships xmlns="http://schemas.openxmlformats.org/package/2006/relationships"><Relationship Target="../notesSlides/notesSlide6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2.xml.rels><?xml version="1.0" encoding="UTF-8" standalone="yes"?><Relationships xmlns="http://schemas.openxmlformats.org/package/2006/relationships"><Relationship Target="../notesSlides/notesSlide6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3.xml.rels><?xml version="1.0" encoding="UTF-8" standalone="yes"?><Relationships xmlns="http://schemas.openxmlformats.org/package/2006/relationships"><Relationship Target="../notesSlides/notesSlide6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4.xml.rels><?xml version="1.0" encoding="UTF-8" standalone="yes"?><Relationships xmlns="http://schemas.openxmlformats.org/package/2006/relationships"><Relationship Target="../notesSlides/notesSlide6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5.xml.rels><?xml version="1.0" encoding="UTF-8" standalone="yes"?><Relationships xmlns="http://schemas.openxmlformats.org/package/2006/relationships"><Relationship Target="../notesSlides/notesSlide6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6.xml.rels><?xml version="1.0" encoding="UTF-8" standalone="yes"?><Relationships xmlns="http://schemas.openxmlformats.org/package/2006/relationships"><Relationship Target="../notesSlides/notesSlide6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7.xml.rels><?xml version="1.0" encoding="UTF-8" standalone="yes"?><Relationships xmlns="http://schemas.openxmlformats.org/package/2006/relationships"><Relationship Target="../notesSlides/notesSlide6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8.xml.rels><?xml version="1.0" encoding="UTF-8" standalone="yes"?><Relationships xmlns="http://schemas.openxmlformats.org/package/2006/relationships"><Relationship Target="../notesSlides/notesSlide6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9.xml.rels><?xml version="1.0" encoding="UTF-8" standalone="yes"?><Relationships xmlns="http://schemas.openxmlformats.org/package/2006/relationships"><Relationship Target="../notesSlides/notesSlide6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10"/><Relationship Target="../media/image02.png" Type="http://schemas.openxmlformats.org/officeDocument/2006/relationships/image" Id="rId4"/><Relationship Target="../media/image05.png" Type="http://schemas.openxmlformats.org/officeDocument/2006/relationships/image" Id="rId11"/><Relationship Target="../media/image04.png" Type="http://schemas.openxmlformats.org/officeDocument/2006/relationships/image" Id="rId3"/><Relationship Target="../media/image07.png" Type="http://schemas.openxmlformats.org/officeDocument/2006/relationships/image" Id="rId9"/><Relationship Target="../media/image08.png" Type="http://schemas.openxmlformats.org/officeDocument/2006/relationships/image" Id="rId6"/><Relationship Target="../media/image01.png" Type="http://schemas.openxmlformats.org/officeDocument/2006/relationships/image" Id="rId5"/><Relationship Target="../media/image06.png" Type="http://schemas.openxmlformats.org/officeDocument/2006/relationships/image" Id="rId8"/><Relationship Target="../media/image03.png" Type="http://schemas.openxmlformats.org/officeDocument/2006/relationships/image" Id="rId7"/></Relationships>
</file>

<file path=ppt/slides/_rels/slide70.xml.rels><?xml version="1.0" encoding="UTF-8" standalone="yes"?><Relationships xmlns="http://schemas.openxmlformats.org/package/2006/relationships"><Relationship Target="../notesSlides/notesSlide7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1.xml.rels><?xml version="1.0" encoding="UTF-8" standalone="yes"?><Relationships xmlns="http://schemas.openxmlformats.org/package/2006/relationships"><Relationship Target="../notesSlides/notesSlide7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2.xml.rels><?xml version="1.0" encoding="UTF-8" standalone="yes"?><Relationships xmlns="http://schemas.openxmlformats.org/package/2006/relationships"><Relationship Target="../notesSlides/notesSlide7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3.xml.rels><?xml version="1.0" encoding="UTF-8" standalone="yes"?><Relationships xmlns="http://schemas.openxmlformats.org/package/2006/relationships"><Relationship Target="../notesSlides/notesSlide7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redis.io/" Type="http://schemas.openxmlformats.org/officeDocument/2006/relationships/hyperlink" TargetMode="External" Id="rId3"/></Relationships>
</file>

<file path=ppt/slides/_rels/slide74.xml.rels><?xml version="1.0" encoding="UTF-8" standalone="yes"?><Relationships xmlns="http://schemas.openxmlformats.org/package/2006/relationships"><Relationship Target="../notesSlides/notesSlide7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5.xml.rels><?xml version="1.0" encoding="UTF-8" standalone="yes"?><Relationships xmlns="http://schemas.openxmlformats.org/package/2006/relationships"><Relationship Target="../notesSlides/notesSlide7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6.xml.rels><?xml version="1.0" encoding="UTF-8" standalone="yes"?><Relationships xmlns="http://schemas.openxmlformats.org/package/2006/relationships"><Relationship Target="../notesSlides/notesSlide7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7.xml.rels><?xml version="1.0" encoding="UTF-8" standalone="yes"?><Relationships xmlns="http://schemas.openxmlformats.org/package/2006/relationships"><Relationship Target="../notesSlides/notesSlide7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8.xml.rels><?xml version="1.0" encoding="UTF-8" standalone="yes"?><Relationships xmlns="http://schemas.openxmlformats.org/package/2006/relationships"><Relationship Target="../notesSlides/notesSlide7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9.xml.rels><?xml version="1.0" encoding="UTF-8" standalone="yes"?><Relationships xmlns="http://schemas.openxmlformats.org/package/2006/relationships"><Relationship Target="../notesSlides/notesSlide7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jpg" Type="http://schemas.openxmlformats.org/officeDocument/2006/relationships/image" Id="rId4"/><Relationship Target="../media/image10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80.xml.rels><?xml version="1.0" encoding="UTF-8" standalone="yes"?><Relationships xmlns="http://schemas.openxmlformats.org/package/2006/relationships"><Relationship Target="../notesSlides/notesSlide8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npmjs.org" Type="http://schemas.openxmlformats.org/officeDocument/2006/relationships/hyperlink" TargetMode="External" Id="rId4"/><Relationship Target="https://github.com/up1/demo_nodejs" Type="http://schemas.openxmlformats.org/officeDocument/2006/relationships/hyperlink" TargetMode="External" Id="rId3"/><Relationship Target="http://callbackhell.com/" Type="http://schemas.openxmlformats.org/officeDocument/2006/relationships/hyperlink" TargetMode="External" Id="rId6"/><Relationship Target="http://nodejs.org/" Type="http://schemas.openxmlformats.org/officeDocument/2006/relationships/hyperlink" TargetMode="External" Id="rId5"/><Relationship Target="http://nodeframework.com/" Type="http://schemas.openxmlformats.org/officeDocument/2006/relationships/hyperlink" TargetMode="External" Id="rId7"/></Relationships>
</file>

<file path=ppt/slides/_rels/slide81.xml.rels><?xml version="1.0" encoding="UTF-8" standalone="yes"?><Relationships xmlns="http://schemas.openxmlformats.org/package/2006/relationships"><Relationship Target="../notesSlides/notesSlide8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@somkiat</a:t>
            </a:r>
          </a:p>
        </p:txBody>
      </p:sp>
      <p:sp>
        <p:nvSpPr>
          <p:cNvPr id="24" name="Shape 24"/>
          <p:cNvSpPr/>
          <p:nvPr/>
        </p:nvSpPr>
        <p:spPr>
          <a:xfrm>
            <a:off y="2280275" x="2604325"/>
            <a:ext cy="1264900" cx="40081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Blocking vs Non-Blocking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Topic :: Read data from file and show data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Blocking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Read data from file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Show data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 other tasks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var data = fs.readFileSync( “test.txt” );</a:t>
            </a:r>
          </a:p>
          <a:p>
            <a:pPr rtl="0" lvl="0">
              <a:buNone/>
            </a:pPr>
            <a:r>
              <a:rPr lang="en"/>
              <a:t>console.log( data );</a:t>
            </a:r>
          </a:p>
          <a:p>
            <a:pPr rtl="0" lvl="0">
              <a:buNone/>
            </a:pPr>
            <a:r>
              <a:rPr lang="en"/>
              <a:t>console.log( “Do other tasks” );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y="6069300" x="2712450"/>
            <a:ext cy="498599" cx="37190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1800" lang="en"/>
              <a:t>http://nodejs.org/api/fs.html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Non-Blocking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Read data from file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b="1" lang="en"/>
              <a:t>When read data completed, show data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 other tasks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fs.readFile( “test.txt”, </a:t>
            </a:r>
            <a:r>
              <a:rPr b="1" lang="en"/>
              <a:t>function( err, data ) {</a:t>
            </a:r>
          </a:p>
          <a:p>
            <a:pPr rtl="0" lvl="0">
              <a:buNone/>
            </a:pPr>
            <a:r>
              <a:rPr b="1" lang="en"/>
              <a:t>    console.log(data);</a:t>
            </a:r>
          </a:p>
          <a:p>
            <a:pPr rtl="0" lvl="0">
              <a:buNone/>
            </a:pPr>
            <a:r>
              <a:rPr b="1" lang="en"/>
              <a:t>}</a:t>
            </a:r>
            <a:r>
              <a:rPr lang="en"/>
              <a:t>);</a:t>
            </a:r>
          </a:p>
          <a:p>
            <a:pPr rtl="0" lvl="0">
              <a:buNone/>
            </a:pPr>
            <a:r>
              <a:rPr lang="en"/>
              <a:t>console.log(“Do other tasks”);</a:t>
            </a:r>
          </a:p>
        </p:txBody>
      </p:sp>
      <p:sp>
        <p:nvSpPr>
          <p:cNvPr id="102" name="Shape 102"/>
          <p:cNvSpPr/>
          <p:nvPr/>
        </p:nvSpPr>
        <p:spPr>
          <a:xfrm>
            <a:off y="780500" x="5764675"/>
            <a:ext cy="1063800" cx="2813099"/>
          </a:xfrm>
          <a:prstGeom prst="wedgeRoundRectCallout">
            <a:avLst>
              <a:gd fmla="val -37562" name="adj1"/>
              <a:gd fmla="val 82882" name="adj2"/>
              <a:gd fmla="val 0" name="adj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400" lang="en"/>
              <a:t>Callback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Callback syntax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fs.readFile( “test.txt”, </a:t>
            </a:r>
            <a:r>
              <a:rPr b="1" lang="en"/>
              <a:t>function( err, data ) {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b="1" lang="en"/>
              <a:t>    console.log(data);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b="1" lang="en"/>
              <a:t>}</a:t>
            </a:r>
            <a:r>
              <a:rPr lang="en"/>
              <a:t>);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fs.readFile( “test.txt”, </a:t>
            </a:r>
            <a:r>
              <a:rPr b="1" lang="en"/>
              <a:t>callback </a:t>
            </a:r>
            <a:r>
              <a:rPr lang="en"/>
              <a:t>)</a:t>
            </a:r>
          </a:p>
          <a:p>
            <a:pPr rtl="0" lvl="0">
              <a:buNone/>
            </a:pPr>
            <a:r>
              <a:rPr lang="en"/>
              <a:t>var </a:t>
            </a:r>
            <a:r>
              <a:rPr b="1" lang="en"/>
              <a:t>callback </a:t>
            </a:r>
            <a:r>
              <a:rPr lang="en"/>
              <a:t>= function( err, data ) {</a:t>
            </a:r>
          </a:p>
          <a:p>
            <a:pPr rtl="0" lvl="0">
              <a:buNone/>
            </a:pPr>
            <a:r>
              <a:rPr lang="en"/>
              <a:t>    console.log(data);</a:t>
            </a:r>
          </a:p>
          <a:p>
            <a:pPr rtl="0" lvl="0">
              <a:buNone/>
            </a:pPr>
            <a:r>
              <a:rPr lang="en"/>
              <a:t>}</a:t>
            </a:r>
          </a:p>
          <a:p>
            <a:r>
              <a:t/>
            </a:r>
          </a:p>
        </p:txBody>
      </p:sp>
      <p:sp>
        <p:nvSpPr>
          <p:cNvPr id="109" name="Shape 109"/>
          <p:cNvSpPr/>
          <p:nvPr/>
        </p:nvSpPr>
        <p:spPr>
          <a:xfrm>
            <a:off y="3021400" x="2755550"/>
            <a:ext cy="1039500" cx="447899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0" name="Shape 110"/>
          <p:cNvSpPr txBox="1"/>
          <p:nvPr/>
        </p:nvSpPr>
        <p:spPr>
          <a:xfrm>
            <a:off y="3268675" x="3290525"/>
            <a:ext cy="457200" cx="20081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>
                <a:solidFill>
                  <a:srgbClr val="FF0000"/>
                </a:solidFill>
              </a:rPr>
              <a:t>As same as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Blocking vs Non-Blocking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var </a:t>
            </a:r>
            <a:r>
              <a:rPr b="1" lang="en"/>
              <a:t>callback </a:t>
            </a:r>
            <a:r>
              <a:rPr lang="en"/>
              <a:t>= function(err, data) {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   console.log(data);</a:t>
            </a:r>
          </a:p>
          <a:p>
            <a:pPr rtl="0" lvl="0">
              <a:buNone/>
            </a:pPr>
            <a:r>
              <a:rPr lang="en"/>
              <a:t>}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fs.readFile("test.txt", </a:t>
            </a:r>
            <a:r>
              <a:rPr b="1" lang="en"/>
              <a:t>callback</a:t>
            </a:r>
            <a:r>
              <a:rPr lang="en"/>
              <a:t>);</a:t>
            </a:r>
          </a:p>
          <a:p>
            <a:pPr rtl="0" lvl="0">
              <a:buNone/>
            </a:pPr>
            <a:r>
              <a:rPr lang="en"/>
              <a:t>fs.readFile("test2.txt", </a:t>
            </a:r>
            <a:r>
              <a:rPr b="1" lang="en"/>
              <a:t>callback</a:t>
            </a:r>
            <a:r>
              <a:rPr lang="en"/>
              <a:t>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Blocking vs Non-Blocking</a:t>
            </a:r>
          </a:p>
        </p:txBody>
      </p:sp>
      <p:sp>
        <p:nvSpPr>
          <p:cNvPr id="122" name="Shape 122"/>
          <p:cNvSpPr/>
          <p:nvPr/>
        </p:nvSpPr>
        <p:spPr>
          <a:xfrm>
            <a:off y="2236075" x="496000"/>
            <a:ext cy="671700" cx="4554000"/>
          </a:xfrm>
          <a:prstGeom prst="rect">
            <a:avLst/>
          </a:prstGeom>
          <a:solidFill>
            <a:srgbClr val="6AA84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3" name="Shape 123"/>
          <p:cNvSpPr/>
          <p:nvPr/>
        </p:nvSpPr>
        <p:spPr>
          <a:xfrm>
            <a:off y="2236075" x="5050000"/>
            <a:ext cy="671700" cx="3210000"/>
          </a:xfrm>
          <a:prstGeom prst="rect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4" name="Shape 124"/>
          <p:cNvSpPr/>
          <p:nvPr/>
        </p:nvSpPr>
        <p:spPr>
          <a:xfrm>
            <a:off y="4039975" x="496000"/>
            <a:ext cy="671700" cx="4554000"/>
          </a:xfrm>
          <a:prstGeom prst="rect">
            <a:avLst/>
          </a:prstGeom>
          <a:solidFill>
            <a:srgbClr val="6AA84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5" name="Shape 125"/>
          <p:cNvSpPr/>
          <p:nvPr/>
        </p:nvSpPr>
        <p:spPr>
          <a:xfrm>
            <a:off y="4711675" x="496000"/>
            <a:ext cy="671700" cx="3210000"/>
          </a:xfrm>
          <a:prstGeom prst="rect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Recommended modules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Async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u="sng" lang="en">
                <a:solidFill>
                  <a:schemeClr val="hlink"/>
                </a:solidFill>
                <a:hlinkClick r:id="rId3"/>
              </a:rPr>
              <a:t>https://github.com/caolan/async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Step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u="sng" lang="en">
                <a:solidFill>
                  <a:schemeClr val="hlink"/>
                </a:solidFill>
                <a:hlinkClick r:id="rId4"/>
              </a:rPr>
              <a:t>https://github.com/creationix/step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Demo :: Basic HTTP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#hello_server_01.js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var http = require('http');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http.createServer( </a:t>
            </a:r>
            <a:r>
              <a:rPr b="1" sz="2400" lang="en"/>
              <a:t>function (req, res) {</a:t>
            </a:r>
            <a:br>
              <a:rPr b="1" sz="2400" lang="en"/>
            </a:br>
            <a:r>
              <a:rPr b="1" sz="2400" lang="en"/>
              <a:t>  res.writeHead(200, {'Content-Type': 'text/plain'});</a:t>
            </a:r>
            <a:br>
              <a:rPr b="1" sz="2400" lang="en"/>
            </a:br>
            <a:r>
              <a:rPr b="1" sz="2400" lang="en"/>
              <a:t>  res.end('Hello World\n');</a:t>
            </a:r>
            <a:br>
              <a:rPr b="1" sz="2400" lang="en"/>
            </a:br>
            <a:r>
              <a:rPr b="1" sz="2400" lang="en"/>
              <a:t>}</a:t>
            </a:r>
            <a:r>
              <a:rPr sz="2400" lang="en"/>
              <a:t>).listen(1337, '127.0.0.1');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br>
              <a:rPr sz="2400" lang="en"/>
            </a:br>
            <a:r>
              <a:rPr sz="2400" lang="en"/>
              <a:t>console.log('Server running at http://127.0.0.1:1337');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Demo :: Basic HTTP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$node  hello_server_01.js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&gt;Server running at </a:t>
            </a:r>
            <a:r>
              <a:rPr u="sng" sz="2400" lang="en">
                <a:solidFill>
                  <a:schemeClr val="hlink"/>
                </a:solidFill>
                <a:hlinkClick r:id="rId3"/>
              </a:rPr>
              <a:t>http://127.0.0.1:1337/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Check result from browser http://127.0.0.1:1337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Demo :: Basic HTTP ( Refactor )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var http = require('http');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2400" lang="en"/>
              <a:t>var server </a:t>
            </a:r>
            <a:r>
              <a:rPr sz="2400" lang="en"/>
              <a:t>= http.createServer(function (req, res) {</a:t>
            </a:r>
            <a:br>
              <a:rPr sz="2400" lang="en"/>
            </a:br>
            <a:r>
              <a:rPr sz="2400" lang="en"/>
              <a:t>  res.writeHead(200, {'Content-Type': 'text/plain'});</a:t>
            </a:r>
            <a:br>
              <a:rPr sz="2400" lang="en"/>
            </a:br>
            <a:r>
              <a:rPr sz="2400" lang="en"/>
              <a:t>  res.end('Hello World\n');</a:t>
            </a:r>
            <a:br>
              <a:rPr sz="2400" lang="en"/>
            </a:br>
            <a:r>
              <a:rPr sz="2400" lang="en"/>
              <a:t>});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2400" lang="en"/>
              <a:t>server.listen(1337, ‘127.0.0.1’);</a:t>
            </a:r>
          </a:p>
          <a:p>
            <a:pPr rtl="0" lvl="0">
              <a:buNone/>
            </a:pPr>
            <a:br>
              <a:rPr sz="2400" lang="en"/>
            </a:br>
            <a:r>
              <a:rPr sz="2400" lang="en"/>
              <a:t>console.log('Server running at http://127.0.0.1:1337/');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Node.js goal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Provide easy way to build </a:t>
            </a:r>
            <a:r>
              <a:rPr b="1" lang="en"/>
              <a:t>scalable network application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Event Loop ?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var http = require('http');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2400" lang="en"/>
              <a:t>var server </a:t>
            </a:r>
            <a:r>
              <a:rPr sz="2400" lang="en"/>
              <a:t>= http.createServer(function (req, res) {</a:t>
            </a:r>
            <a:br>
              <a:rPr sz="2400" lang="en"/>
            </a:br>
            <a:r>
              <a:rPr sz="2400" lang="en"/>
              <a:t>     …. 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});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"/>
              <a:t>server.listen(1337, ‘127.0.0.1’);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Event Loop ?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var http = require('http');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2400" lang="en"/>
              <a:t>var server </a:t>
            </a:r>
            <a:r>
              <a:rPr sz="2400" lang="en"/>
              <a:t>= http.createServer(function (req, res) {</a:t>
            </a:r>
            <a:br>
              <a:rPr sz="2400" lang="en"/>
            </a:br>
            <a:r>
              <a:rPr sz="2400" lang="en"/>
              <a:t>     …. </a:t>
            </a:r>
          </a:p>
          <a:p>
            <a:pPr rtl="0" lvl="0">
              <a:buNone/>
            </a:pPr>
            <a:r>
              <a:rPr sz="2400" lang="en"/>
              <a:t>});</a:t>
            </a:r>
          </a:p>
          <a:p>
            <a:pPr rtl="0" lvl="0">
              <a:buNone/>
            </a:pPr>
            <a:r>
              <a:rPr b="1" sz="2400" lang="en"/>
              <a:t>server.listen(1337, ‘127.0.0.1’);</a:t>
            </a:r>
          </a:p>
          <a:p>
            <a:r>
              <a:t/>
            </a:r>
          </a:p>
        </p:txBody>
      </p:sp>
      <p:sp>
        <p:nvSpPr>
          <p:cNvPr id="162" name="Shape 162"/>
          <p:cNvSpPr/>
          <p:nvPr/>
        </p:nvSpPr>
        <p:spPr>
          <a:xfrm>
            <a:off y="4461425" x="551975"/>
            <a:ext cy="643799" cx="4212899"/>
          </a:xfrm>
          <a:prstGeom prst="rect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sz="3000" lang="en"/>
              <a:t>Start Event Loop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Event Loop ?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var http = require('http');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var server = http.createServer(function (req, res) {</a:t>
            </a:r>
            <a:br>
              <a:rPr sz="2400" lang="en"/>
            </a:br>
            <a:r>
              <a:rPr sz="2400" lang="en"/>
              <a:t>     …. </a:t>
            </a:r>
          </a:p>
          <a:p>
            <a:pPr rtl="0" lvl="0">
              <a:buNone/>
            </a:pPr>
            <a:r>
              <a:rPr sz="2400" lang="en"/>
              <a:t>});</a:t>
            </a:r>
          </a:p>
          <a:p>
            <a:pPr rtl="0" lvl="0">
              <a:buNone/>
            </a:pPr>
            <a:r>
              <a:rPr sz="2400" lang="en"/>
              <a:t>server.listen(1337, ‘127.0.0.1’);</a:t>
            </a:r>
          </a:p>
          <a:p>
            <a:r>
              <a:t/>
            </a:r>
          </a:p>
        </p:txBody>
      </p:sp>
      <p:sp>
        <p:nvSpPr>
          <p:cNvPr id="169" name="Shape 169"/>
          <p:cNvSpPr/>
          <p:nvPr/>
        </p:nvSpPr>
        <p:spPr>
          <a:xfrm>
            <a:off y="4398425" x="516150"/>
            <a:ext cy="2071500" cx="22674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sz="2400" lang="en"/>
              <a:t>Checking Event</a:t>
            </a:r>
          </a:p>
        </p:txBody>
      </p:sp>
      <p:sp>
        <p:nvSpPr>
          <p:cNvPr id="170" name="Shape 170"/>
          <p:cNvSpPr/>
          <p:nvPr/>
        </p:nvSpPr>
        <p:spPr>
          <a:xfrm>
            <a:off y="4461425" x="4407075"/>
            <a:ext cy="1945500" cx="1987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1" name="Shape 171"/>
          <p:cNvSpPr/>
          <p:nvPr/>
        </p:nvSpPr>
        <p:spPr>
          <a:xfrm>
            <a:off y="4461425" x="4407075"/>
            <a:ext cy="605700" cx="1987500"/>
          </a:xfrm>
          <a:prstGeom prst="rect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b="1" sz="1800" lang="en"/>
              <a:t>Known Event</a:t>
            </a:r>
          </a:p>
        </p:txBody>
      </p:sp>
      <p:cxnSp>
        <p:nvCxnSpPr>
          <p:cNvPr id="172" name="Shape 172"/>
          <p:cNvCxnSpPr>
            <a:stCxn id="169" idx="6"/>
            <a:endCxn id="170" idx="1"/>
          </p:cNvCxnSpPr>
          <p:nvPr/>
        </p:nvCxnSpPr>
        <p:spPr>
          <a:xfrm>
            <a:off y="5434175" x="2783550"/>
            <a:ext cy="0" cx="1623524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73" name="Shape 173"/>
          <p:cNvSpPr txBox="1"/>
          <p:nvPr/>
        </p:nvSpPr>
        <p:spPr>
          <a:xfrm>
            <a:off y="5246750" x="4854950"/>
            <a:ext cy="457200" cx="1283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1800" lang="en"/>
              <a:t>Request</a:t>
            </a:r>
          </a:p>
        </p:txBody>
      </p:sp>
      <p:cxnSp>
        <p:nvCxnSpPr>
          <p:cNvPr id="174" name="Shape 174"/>
          <p:cNvCxnSpPr/>
          <p:nvPr/>
        </p:nvCxnSpPr>
        <p:spPr>
          <a:xfrm rot="10800000">
            <a:off y="3271624" x="5393775"/>
            <a:ext cy="1189800" cx="14099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75" name="Shape 175"/>
          <p:cNvSpPr txBox="1"/>
          <p:nvPr/>
        </p:nvSpPr>
        <p:spPr>
          <a:xfrm>
            <a:off y="3733650" x="5876650"/>
            <a:ext cy="457200" cx="1987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800" lang="en"/>
              <a:t>Run callback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Event Loop</a:t>
            </a:r>
          </a:p>
        </p:txBody>
      </p:sp>
      <p:sp>
        <p:nvSpPr>
          <p:cNvPr id="181" name="Shape 181"/>
          <p:cNvSpPr/>
          <p:nvPr/>
        </p:nvSpPr>
        <p:spPr>
          <a:xfrm>
            <a:off y="2493425" x="3487950"/>
            <a:ext cy="2071500" cx="22674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400" lang="en"/>
              <a:t>Checking Event</a:t>
            </a:r>
          </a:p>
        </p:txBody>
      </p:sp>
      <p:sp>
        <p:nvSpPr>
          <p:cNvPr id="182" name="Shape 182"/>
          <p:cNvSpPr/>
          <p:nvPr/>
        </p:nvSpPr>
        <p:spPr>
          <a:xfrm>
            <a:off y="2480225" x="6693075"/>
            <a:ext cy="2173199" cx="1987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3" name="Shape 183"/>
          <p:cNvSpPr/>
          <p:nvPr/>
        </p:nvSpPr>
        <p:spPr>
          <a:xfrm>
            <a:off y="2480225" x="6693075"/>
            <a:ext cy="605700" cx="1987500"/>
          </a:xfrm>
          <a:prstGeom prst="rect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/>
              <a:t>Known Event</a:t>
            </a:r>
          </a:p>
        </p:txBody>
      </p:sp>
      <p:cxnSp>
        <p:nvCxnSpPr>
          <p:cNvPr id="184" name="Shape 184"/>
          <p:cNvCxnSpPr/>
          <p:nvPr/>
        </p:nvCxnSpPr>
        <p:spPr>
          <a:xfrm>
            <a:off y="3452825" x="5755275"/>
            <a:ext cy="900" cx="905099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85" name="Shape 185"/>
          <p:cNvSpPr txBox="1"/>
          <p:nvPr/>
        </p:nvSpPr>
        <p:spPr>
          <a:xfrm>
            <a:off y="3265550" x="7140950"/>
            <a:ext cy="457200" cx="1283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/>
              <a:t>Request</a:t>
            </a:r>
          </a:p>
        </p:txBody>
      </p:sp>
      <p:sp>
        <p:nvSpPr>
          <p:cNvPr id="186" name="Shape 186"/>
          <p:cNvSpPr/>
          <p:nvPr/>
        </p:nvSpPr>
        <p:spPr>
          <a:xfrm>
            <a:off y="2445200" x="533400"/>
            <a:ext cy="2173199" cx="1987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7" name="Shape 187"/>
          <p:cNvSpPr/>
          <p:nvPr/>
        </p:nvSpPr>
        <p:spPr>
          <a:xfrm>
            <a:off y="2445200" x="533400"/>
            <a:ext cy="605700" cx="1987500"/>
          </a:xfrm>
          <a:prstGeom prst="rect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/>
              <a:t>Event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y="3722750" x="7140950"/>
            <a:ext cy="457200" cx="1283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/>
              <a:t>Close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y="4103750" x="7140950"/>
            <a:ext cy="457200" cx="1623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/>
              <a:t>Connection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y="3224375" x="885300"/>
            <a:ext cy="457200" cx="1283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/>
              <a:t>Request</a:t>
            </a:r>
          </a:p>
        </p:txBody>
      </p:sp>
      <p:cxnSp>
        <p:nvCxnSpPr>
          <p:cNvPr id="191" name="Shape 191"/>
          <p:cNvCxnSpPr/>
          <p:nvPr/>
        </p:nvCxnSpPr>
        <p:spPr>
          <a:xfrm>
            <a:off y="3397750" x="2503625"/>
            <a:ext cy="0" cx="937799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Handle Event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var http = require('http');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var server = http.createServer();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server.</a:t>
            </a:r>
            <a:r>
              <a:rPr b="1" sz="2400" lang="en"/>
              <a:t>on</a:t>
            </a:r>
            <a:r>
              <a:rPr sz="2400" lang="en"/>
              <a:t>(</a:t>
            </a:r>
            <a:r>
              <a:rPr b="1" sz="2400" lang="en"/>
              <a:t>'request'</a:t>
            </a:r>
            <a:r>
              <a:rPr sz="2400" lang="en"/>
              <a:t>, function(req, res){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    res.write('Got request\n');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    res.end();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});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server.listen(1337, ‘127.0.0.1’);</a:t>
            </a:r>
          </a:p>
          <a:p>
            <a:r>
              <a:t/>
            </a:r>
          </a:p>
        </p:txBody>
      </p:sp>
      <p:sp>
        <p:nvSpPr>
          <p:cNvPr id="198" name="Shape 198"/>
          <p:cNvSpPr txBox="1"/>
          <p:nvPr/>
        </p:nvSpPr>
        <p:spPr>
          <a:xfrm>
            <a:off y="5957400" x="2527800"/>
            <a:ext cy="610500" cx="4088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1800" lang="en"/>
              <a:t>http://nodejs.org/api/http.html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Demo :: Echo server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var server = http.createServer( function(req, res) {</a:t>
            </a:r>
          </a:p>
          <a:p>
            <a:pPr rtl="0" lvl="0">
              <a:buNone/>
            </a:pPr>
            <a:r>
              <a:rPr sz="2400" lang="en"/>
              <a:t>    res.writeHead(200);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    </a:t>
            </a:r>
            <a:r>
              <a:rPr b="1" sz="2400" lang="en"/>
              <a:t>req.on('data', function(data) {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"/>
              <a:t>   	 res.write(data);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"/>
              <a:t>    });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"/>
              <a:t>    req.on('end', function(){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"/>
              <a:t>   	 res.end();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"/>
              <a:t>    });</a:t>
            </a:r>
          </a:p>
          <a:p>
            <a:pPr rtl="0" lvl="0">
              <a:buNone/>
            </a:pPr>
            <a:r>
              <a:rPr sz="2400" lang="en"/>
              <a:t>});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Demo :: Echo server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$curl -d "somkiat" http://localhost:1337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Demo :: Echo server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var server = http.createServer( function(req, res) {</a:t>
            </a:r>
          </a:p>
          <a:p>
            <a:pPr rtl="0" lvl="0">
              <a:buNone/>
            </a:pPr>
            <a:r>
              <a:rPr sz="2400" lang="en"/>
              <a:t>    res.writeHead(200);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    </a:t>
            </a:r>
            <a:r>
              <a:rPr b="1" sz="2400" lang="en"/>
              <a:t>req.on('data', function(data) {</a:t>
            </a:r>
          </a:p>
          <a:p>
            <a:pPr rtl="0" lvl="0">
              <a:buNone/>
            </a:pPr>
            <a:r>
              <a:rPr b="1" sz="2400" lang="en"/>
              <a:t>   	 res.write(data);</a:t>
            </a:r>
          </a:p>
          <a:p>
            <a:pPr rtl="0" lvl="0">
              <a:buNone/>
            </a:pPr>
            <a:r>
              <a:rPr b="1" sz="2400" lang="en"/>
              <a:t>    });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2400" lang="en"/>
              <a:t>    req.on('end', function(){</a:t>
            </a:r>
          </a:p>
          <a:p>
            <a:pPr rtl="0" lvl="0">
              <a:buNone/>
            </a:pPr>
            <a:r>
              <a:rPr b="1" sz="2400" lang="en"/>
              <a:t>   	 res.end();</a:t>
            </a:r>
          </a:p>
          <a:p>
            <a:pPr rtl="0" lvl="0">
              <a:buNone/>
            </a:pPr>
            <a:r>
              <a:rPr b="1" sz="2400" lang="en"/>
              <a:t>    });</a:t>
            </a:r>
          </a:p>
          <a:p>
            <a:pPr rtl="0" lvl="0">
              <a:buNone/>
            </a:pPr>
            <a:r>
              <a:rPr sz="2400" lang="en"/>
              <a:t>});</a:t>
            </a:r>
          </a:p>
          <a:p>
            <a:r>
              <a:t/>
            </a:r>
          </a:p>
        </p:txBody>
      </p:sp>
      <p:sp>
        <p:nvSpPr>
          <p:cNvPr id="217" name="Shape 217"/>
          <p:cNvSpPr/>
          <p:nvPr/>
        </p:nvSpPr>
        <p:spPr>
          <a:xfrm>
            <a:off y="3903150" x="5134875"/>
            <a:ext cy="1203599" cx="3134999"/>
          </a:xfrm>
          <a:prstGeom prst="wedgeRoundRectCallout">
            <a:avLst>
              <a:gd fmla="val -73215" name="adj1"/>
              <a:gd fmla="val -18733" name="adj2"/>
              <a:gd fmla="val 0" name="adj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2400" lang="en"/>
              <a:t>Pipe data from request to response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Demo :: Echo server + Pipe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var server = http.createServer( function(req, res) {</a:t>
            </a:r>
          </a:p>
          <a:p>
            <a:pPr rtl="0" lvl="0">
              <a:buNone/>
            </a:pPr>
            <a:r>
              <a:rPr sz="2400" lang="en"/>
              <a:t>    res.writeHead(200);</a:t>
            </a:r>
          </a:p>
          <a:p>
            <a:pPr rtl="0" lvl="0">
              <a:buNone/>
            </a:pPr>
            <a:r>
              <a:rPr sz="2400" lang="en"/>
              <a:t>    req.pipe(res);</a:t>
            </a:r>
          </a:p>
          <a:p>
            <a:pPr rtl="0" lvl="0">
              <a:buNone/>
            </a:pPr>
            <a:r>
              <a:rPr sz="2400" lang="en"/>
              <a:t>});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Demo :: Upload file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http.createServer(function(req, res) {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    </a:t>
            </a:r>
            <a:r>
              <a:rPr b="1" sz="2400" lang="en"/>
              <a:t>var newFile = fs.createWriteStream("uploaded.txt");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"/>
              <a:t>    req.pipe(newFile);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    req.on('end', function() {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   	   res.end('uploaded!');</a:t>
            </a:r>
          </a:p>
          <a:p>
            <a:pPr rtl="0" lvl="0">
              <a:buNone/>
            </a:pPr>
            <a:r>
              <a:rPr sz="2400" lang="en"/>
              <a:t>    });</a:t>
            </a:r>
          </a:p>
          <a:p>
            <a:r>
              <a:t/>
            </a:r>
          </a:p>
          <a:p>
            <a:pPr>
              <a:buNone/>
            </a:pPr>
            <a:r>
              <a:rPr sz="2400" lang="en"/>
              <a:t>}).listen(1337);</a:t>
            </a:r>
          </a:p>
        </p:txBody>
      </p:sp>
      <p:sp>
        <p:nvSpPr>
          <p:cNvPr id="230" name="Shape 230"/>
          <p:cNvSpPr/>
          <p:nvPr/>
        </p:nvSpPr>
        <p:spPr>
          <a:xfrm>
            <a:off y="3369750" x="5134875"/>
            <a:ext cy="1203599" cx="3134999"/>
          </a:xfrm>
          <a:prstGeom prst="wedgeRoundRectCallout">
            <a:avLst>
              <a:gd fmla="val -70090" name="adj1"/>
              <a:gd fmla="val -69768" name="adj2"/>
              <a:gd fmla="val 0" name="adj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2400" lang="en"/>
              <a:t>Create file on server and pipe data to file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Node.js not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Another Web framework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For beginner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Multi-thread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Demo :: Upload file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http.createServer(function(req, res) {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    var newFile = fs.createWriteStream("uploaded.txt");</a:t>
            </a:r>
          </a:p>
          <a:p>
            <a:pPr rtl="0" lvl="0">
              <a:buNone/>
            </a:pPr>
            <a:r>
              <a:rPr sz="2400" lang="en"/>
              <a:t>    req.pipe(newFile);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   </a:t>
            </a:r>
            <a:r>
              <a:rPr b="1" sz="2400" lang="en"/>
              <a:t> req.on('end', function() {</a:t>
            </a:r>
          </a:p>
          <a:p>
            <a:pPr rtl="0" lvl="0">
              <a:buNone/>
            </a:pPr>
            <a:r>
              <a:rPr b="1" sz="2400" lang="en"/>
              <a:t>   	   res.end('uploaded!');</a:t>
            </a:r>
          </a:p>
          <a:p>
            <a:pPr rtl="0" lvl="0">
              <a:buNone/>
            </a:pPr>
            <a:r>
              <a:rPr b="1" sz="2400" lang="en"/>
              <a:t>    });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}).listen(1337);</a:t>
            </a:r>
          </a:p>
        </p:txBody>
      </p:sp>
      <p:sp>
        <p:nvSpPr>
          <p:cNvPr id="237" name="Shape 237"/>
          <p:cNvSpPr/>
          <p:nvPr/>
        </p:nvSpPr>
        <p:spPr>
          <a:xfrm>
            <a:off y="3369750" x="5134875"/>
            <a:ext cy="1203599" cx="3134999"/>
          </a:xfrm>
          <a:prstGeom prst="wedgeRoundRectCallout">
            <a:avLst>
              <a:gd fmla="val -67858" name="adj1"/>
              <a:gd fmla="val 52331" name="adj2"/>
              <a:gd fmla="val 0" name="adj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sz="2400" lang="en"/>
              <a:t>Handle end event on request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Demo :: Upload file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$curl --upload-file test.txt http://localhost:1337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Demo :: Upload file with progress</a:t>
            </a:r>
          </a:p>
        </p:txBody>
      </p:sp>
      <p:sp>
        <p:nvSpPr>
          <p:cNvPr id="249" name="Shape 249"/>
          <p:cNvSpPr/>
          <p:nvPr/>
        </p:nvSpPr>
        <p:spPr>
          <a:xfrm>
            <a:off y="1481150" x="1295400"/>
            <a:ext cy="5148200" cx="66398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Node.js Modules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3"/>
              </a:rPr>
              <a:t>https://npmjs.org/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# of modules = 40,025</a:t>
            </a:r>
          </a:p>
        </p:txBody>
      </p:sp>
      <p:sp>
        <p:nvSpPr>
          <p:cNvPr id="256" name="Shape 256"/>
          <p:cNvSpPr/>
          <p:nvPr/>
        </p:nvSpPr>
        <p:spPr>
          <a:xfrm>
            <a:off y="3174637" x="2041162"/>
            <a:ext cy="2676525" cx="49434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Install module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$npm install &lt;module name&gt;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Using module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var http = require(‘http’);</a:t>
            </a:r>
          </a:p>
          <a:p>
            <a:pPr rtl="0" lvl="0">
              <a:buNone/>
            </a:pPr>
            <a:r>
              <a:rPr lang="en"/>
              <a:t>var fs = require(‘fs’);</a:t>
            </a:r>
          </a:p>
          <a:p>
            <a:pPr rtl="0" lvl="0">
              <a:buNone/>
            </a:pPr>
            <a:r>
              <a:rPr lang="en"/>
              <a:t>var express = require(‘express’);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Working with Express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y="1600200" x="457200"/>
            <a:ext cy="7728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http://expressjs.com</a:t>
            </a:r>
          </a:p>
          <a:p>
            <a:r>
              <a:t/>
            </a:r>
          </a:p>
        </p:txBody>
      </p:sp>
      <p:sp>
        <p:nvSpPr>
          <p:cNvPr id="275" name="Shape 275"/>
          <p:cNvSpPr/>
          <p:nvPr/>
        </p:nvSpPr>
        <p:spPr>
          <a:xfrm>
            <a:off y="2373000" x="905200"/>
            <a:ext cy="2927975" cx="44355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Working with Express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Inspire from Sinatra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Fast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Flexible 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Simple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Installation express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$npm install express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Demo :: Express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var express = require('express');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var app = express();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app.get('/', function (req, res) {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    res.setHeader('Content-Type', 'text/plain');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    res.end('Hello, world!');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});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app.listen(1337);</a:t>
            </a:r>
          </a:p>
          <a:p>
            <a:pPr rtl="0" lvl="0">
              <a:buNone/>
            </a:pPr>
            <a:r>
              <a:rPr sz="2400" lang="en"/>
              <a:t>console.log('Listening on port 1337');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Node.js is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Server side JavaScript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Fun !!!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Demo :: Manage package 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$npm init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$npm info express version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Demo :: package.json 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{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 "name": "hello-world",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 "description": "hello world test app",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 "version": "0.0.1",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 "private": true,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 </a:t>
            </a:r>
            <a:r>
              <a:rPr b="1" lang="en"/>
              <a:t>"dependencies": {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b="1" lang="en"/>
              <a:t>	"express": "3.3.x"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b="1" lang="en"/>
              <a:t>  }</a:t>
            </a:r>
          </a:p>
          <a:p>
            <a:pPr rtl="0" lvl="0">
              <a:buNone/>
            </a:pPr>
            <a:r>
              <a:rPr lang="en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Demo :: Install and run 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$npm install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$node http_express.js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Develop REST API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REST = REpresentational State Transfer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Not new technology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Architectural style for client-server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y="5948275" x="2139825"/>
            <a:ext cy="442499" cx="54828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http://en.wikipedia.org/wiki/Representational_state_transfer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Goals of REST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General interface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Scalability of component interface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Reduce latency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Encapsulate legacy system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SOA is DEAD!!</a:t>
            </a:r>
          </a:p>
        </p:txBody>
      </p:sp>
      <p:sp>
        <p:nvSpPr>
          <p:cNvPr id="330" name="Shape 330"/>
          <p:cNvSpPr/>
          <p:nvPr/>
        </p:nvSpPr>
        <p:spPr>
          <a:xfrm>
            <a:off y="1874850" x="1888599"/>
            <a:ext cy="4157025" cx="55413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SOA is DEAD !!!</a:t>
            </a:r>
          </a:p>
        </p:txBody>
      </p:sp>
      <p:sp>
        <p:nvSpPr>
          <p:cNvPr id="336" name="Shape 336"/>
          <p:cNvSpPr/>
          <p:nvPr/>
        </p:nvSpPr>
        <p:spPr>
          <a:xfrm>
            <a:off y="1417650" x="1248625"/>
            <a:ext cy="5051551" cx="643612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37" name="Shape 337"/>
          <p:cNvSpPr txBox="1"/>
          <p:nvPr/>
        </p:nvSpPr>
        <p:spPr>
          <a:xfrm>
            <a:off y="6429600" x="0"/>
            <a:ext cy="428400" cx="9144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http://www.zdnet.com/blog/service-oriented/you-cant-beat-the-dead-soa-horse/3708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HTTP Method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GET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POST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PUT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DELETE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HTTP Method with CRUD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POST =&gt; </a:t>
            </a:r>
            <a:r>
              <a:rPr b="1" lang="en"/>
              <a:t>C</a:t>
            </a:r>
            <a:r>
              <a:rPr lang="en"/>
              <a:t>reate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GET =&gt; </a:t>
            </a:r>
            <a:r>
              <a:rPr b="1" lang="en"/>
              <a:t>R</a:t>
            </a:r>
            <a:r>
              <a:rPr lang="en"/>
              <a:t>ead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PUT =&gt; </a:t>
            </a:r>
            <a:r>
              <a:rPr b="1" lang="en"/>
              <a:t>U</a:t>
            </a:r>
            <a:r>
              <a:rPr lang="en"/>
              <a:t>pdate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DELETE =&gt; </a:t>
            </a:r>
            <a:r>
              <a:rPr b="1" lang="en"/>
              <a:t>D</a:t>
            </a:r>
            <a:r>
              <a:rPr lang="en"/>
              <a:t>elete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Demo :: REST with JSON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app.</a:t>
            </a:r>
            <a:r>
              <a:rPr b="1" lang="en"/>
              <a:t>get</a:t>
            </a:r>
            <a:r>
              <a:rPr lang="en"/>
              <a:t>('/', function (req, res) {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 res.json(persons);</a:t>
            </a:r>
          </a:p>
          <a:p>
            <a:pPr rtl="0" lvl="0">
              <a:buNone/>
            </a:pPr>
            <a:r>
              <a:rPr lang="en"/>
              <a:t>});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app.</a:t>
            </a:r>
            <a:r>
              <a:rPr b="1" lang="en"/>
              <a:t>post</a:t>
            </a:r>
            <a:r>
              <a:rPr lang="en"/>
              <a:t>('/', function (req, res) {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 res.json(persons);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});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Node.js why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Non Blocking I/O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V8 Javascript Engine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Single Thread with Event Loop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40,025 modules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Windows, Linux, Mac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1 Language for Frontend and Backend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Active community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Demo :: REST with JSON</a:t>
            </a: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app.</a:t>
            </a:r>
            <a:r>
              <a:rPr b="1" lang="en"/>
              <a:t>put</a:t>
            </a:r>
            <a:r>
              <a:rPr lang="en"/>
              <a:t>('/', function (req, res) {</a:t>
            </a:r>
          </a:p>
          <a:p>
            <a:pPr rtl="0" lvl="0">
              <a:buNone/>
            </a:pPr>
            <a:r>
              <a:rPr lang="en"/>
              <a:t>  res.json(persons);</a:t>
            </a:r>
          </a:p>
          <a:p>
            <a:pPr rtl="0" lvl="0">
              <a:buNone/>
            </a:pPr>
            <a:r>
              <a:rPr lang="en"/>
              <a:t>});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app.</a:t>
            </a:r>
            <a:r>
              <a:rPr b="1" lang="en"/>
              <a:t>delete</a:t>
            </a:r>
            <a:r>
              <a:rPr lang="en"/>
              <a:t>('/', function (req, res) {</a:t>
            </a:r>
          </a:p>
          <a:p>
            <a:pPr rtl="0" lvl="0">
              <a:buNone/>
            </a:pPr>
            <a:r>
              <a:rPr lang="en"/>
              <a:t>  res.json(persons);</a:t>
            </a:r>
          </a:p>
          <a:p>
            <a:pPr rtl="0" lvl="0">
              <a:buNone/>
            </a:pPr>
            <a:r>
              <a:rPr lang="en"/>
              <a:t>});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Demo :: Refactoring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app.</a:t>
            </a:r>
            <a:r>
              <a:rPr b="1" lang="en"/>
              <a:t>get</a:t>
            </a:r>
            <a:r>
              <a:rPr lang="en"/>
              <a:t>('/', </a:t>
            </a:r>
            <a:r>
              <a:rPr b="1" lang="en"/>
              <a:t>callback</a:t>
            </a:r>
            <a:r>
              <a:rPr lang="en"/>
              <a:t>);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var </a:t>
            </a:r>
            <a:r>
              <a:rPr b="1" lang="en"/>
              <a:t>callback </a:t>
            </a:r>
            <a:r>
              <a:rPr lang="en"/>
              <a:t>= function getData(req, res) {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 res.json(persons);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}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Working with Persistence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MySQL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MongoDB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Redis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Working with Persistence</a:t>
            </a:r>
          </a:p>
        </p:txBody>
      </p:sp>
      <p:sp>
        <p:nvSpPr>
          <p:cNvPr id="379" name="Shape 379"/>
          <p:cNvSpPr/>
          <p:nvPr/>
        </p:nvSpPr>
        <p:spPr>
          <a:xfrm>
            <a:off y="3316875" x="508450"/>
            <a:ext cy="871199" cx="2253300"/>
          </a:xfrm>
          <a:prstGeom prst="rect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sz="2400" lang="en"/>
              <a:t>REST API</a:t>
            </a:r>
          </a:p>
        </p:txBody>
      </p:sp>
      <p:sp>
        <p:nvSpPr>
          <p:cNvPr id="380" name="Shape 380"/>
          <p:cNvSpPr/>
          <p:nvPr/>
        </p:nvSpPr>
        <p:spPr>
          <a:xfrm>
            <a:off y="3298200" x="3699525"/>
            <a:ext cy="871199" cx="2253300"/>
          </a:xfrm>
          <a:prstGeom prst="rect">
            <a:avLst/>
          </a:prstGeom>
          <a:solidFill>
            <a:srgbClr val="76A5A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400" lang="en"/>
              <a:t>Person service</a:t>
            </a:r>
          </a:p>
        </p:txBody>
      </p:sp>
      <p:sp>
        <p:nvSpPr>
          <p:cNvPr id="381" name="Shape 381"/>
          <p:cNvSpPr/>
          <p:nvPr/>
        </p:nvSpPr>
        <p:spPr>
          <a:xfrm>
            <a:off y="1855075" x="6553125"/>
            <a:ext cy="871199" cx="2253300"/>
          </a:xfrm>
          <a:prstGeom prst="rect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400" lang="en"/>
              <a:t>MySQL</a:t>
            </a:r>
          </a:p>
        </p:txBody>
      </p:sp>
      <p:sp>
        <p:nvSpPr>
          <p:cNvPr id="382" name="Shape 382"/>
          <p:cNvSpPr/>
          <p:nvPr/>
        </p:nvSpPr>
        <p:spPr>
          <a:xfrm>
            <a:off y="3315300" x="6553125"/>
            <a:ext cy="871199" cx="2253300"/>
          </a:xfrm>
          <a:prstGeom prst="rect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400" lang="en"/>
              <a:t>Redis</a:t>
            </a:r>
          </a:p>
        </p:txBody>
      </p:sp>
      <p:sp>
        <p:nvSpPr>
          <p:cNvPr id="383" name="Shape 383"/>
          <p:cNvSpPr/>
          <p:nvPr/>
        </p:nvSpPr>
        <p:spPr>
          <a:xfrm>
            <a:off y="4839300" x="6553125"/>
            <a:ext cy="871199" cx="2253300"/>
          </a:xfrm>
          <a:prstGeom prst="rect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400" lang="en"/>
              <a:t>MongoDB</a:t>
            </a:r>
          </a:p>
        </p:txBody>
      </p:sp>
      <p:sp>
        <p:nvSpPr>
          <p:cNvPr id="384" name="Shape 384"/>
          <p:cNvSpPr/>
          <p:nvPr/>
        </p:nvSpPr>
        <p:spPr>
          <a:xfrm>
            <a:off y="3559475" x="2797550"/>
            <a:ext cy="391800" cx="902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385" name="Shape 385"/>
          <p:cNvCxnSpPr>
            <a:stCxn id="380" idx="3"/>
            <a:endCxn id="381" idx="1"/>
          </p:cNvCxnSpPr>
          <p:nvPr/>
        </p:nvCxnSpPr>
        <p:spPr>
          <a:xfrm rot="10800000" flipH="1">
            <a:off y="2290674" x="5952825"/>
            <a:ext cy="1443125" cx="600299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386" name="Shape 386"/>
          <p:cNvCxnSpPr>
            <a:stCxn id="380" idx="3"/>
            <a:endCxn id="382" idx="1"/>
          </p:cNvCxnSpPr>
          <p:nvPr/>
        </p:nvCxnSpPr>
        <p:spPr>
          <a:xfrm>
            <a:off y="3733799" x="5952825"/>
            <a:ext cy="17100" cx="600299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387" name="Shape 387"/>
          <p:cNvCxnSpPr>
            <a:stCxn id="380" idx="3"/>
            <a:endCxn id="383" idx="1"/>
          </p:cNvCxnSpPr>
          <p:nvPr/>
        </p:nvCxnSpPr>
        <p:spPr>
          <a:xfrm>
            <a:off y="3733799" x="5952825"/>
            <a:ext cy="1541100" cx="600299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REST API</a:t>
            </a:r>
          </a:p>
        </p:txBody>
      </p:sp>
      <p:graphicFrame>
        <p:nvGraphicFramePr>
          <p:cNvPr id="393" name="Shape 393"/>
          <p:cNvGraphicFramePr/>
          <p:nvPr/>
        </p:nvGraphicFramePr>
        <p:xfrm>
          <a:off y="2044200" x="5831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{81313278-4B40-45FB-92E9-DF70C73B8245}</a:tableStyleId>
              </a:tblPr>
              <a:tblGrid>
                <a:gridCol w="2488275"/>
                <a:gridCol w="2488275"/>
                <a:gridCol w="30149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b="1" sz="1800" lang="en"/>
                        <a:t>Method</a:t>
                      </a:r>
                    </a:p>
                  </a:txBody>
                  <a:tcPr marR="91425" marB="91425" marT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b="1" sz="1800" lang="en"/>
                        <a:t>URL</a:t>
                      </a:r>
                    </a:p>
                  </a:txBody>
                  <a:tcPr marR="91425" marB="91425" marT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b="1" sz="1800" lang="en"/>
                        <a:t>Action</a:t>
                      </a:r>
                    </a:p>
                  </a:txBody>
                  <a:tcPr marR="91425" marB="91425" marT="91425" marL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en"/>
                        <a:t>GET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en"/>
                        <a:t>/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en"/>
                        <a:t>Get all person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en"/>
                        <a:t>GET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en"/>
                        <a:t>/person/3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en"/>
                        <a:t>Get person by id=3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en"/>
                        <a:t>POST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en"/>
                        <a:t>/person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en"/>
                        <a:t>Add new person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en"/>
                        <a:t>PUT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en"/>
                        <a:t>/person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800" lang="en"/>
                        <a:t>Update person by id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800" lang="en"/>
                        <a:t>DELETE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800" lang="en"/>
                        <a:t>/person/3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800" lang="en"/>
                        <a:t>Delete person by id=3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Demo :: REST API</a:t>
            </a:r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var express = require('express');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var service_person = require('./service_person')</a:t>
            </a:r>
          </a:p>
          <a:p>
            <a:pPr rtl="0" lvl="0">
              <a:buNone/>
            </a:pPr>
            <a:r>
              <a:rPr sz="2400" lang="en"/>
              <a:t>var app = express();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"/>
              <a:t>app.get('/', service_person.all);</a:t>
            </a:r>
          </a:p>
          <a:p>
            <a:pPr rtl="0" lvl="0">
              <a:buNone/>
            </a:pPr>
            <a:r>
              <a:rPr b="1" sz="2400" lang="en"/>
              <a:t>app.get('/person/:id', service_person.one);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"/>
              <a:t>app.post('/person', service_person.insert);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"/>
              <a:t>app.put('/person', service_person.update);</a:t>
            </a:r>
          </a:p>
          <a:p>
            <a:pPr rtl="0" lvl="0">
              <a:buNone/>
            </a:pPr>
            <a:r>
              <a:rPr b="1" sz="2400" lang="en"/>
              <a:t>app.get('/person/:id', service_person.delete);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app.listen(process.env.PORT || 1337);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Working with MySQL</a:t>
            </a:r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RDBMS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Module =&gt; see in npmjs.org ( a lot !!!! )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"mysql": "2.0.0-alpha9"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Design Table</a:t>
            </a:r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Table name = person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sz="3000" lang="en"/>
              <a:t>Column</a:t>
            </a:r>
          </a:p>
          <a:p>
            <a:pPr rtl="0" lvl="2" indent="-419100" marL="1371600">
              <a:buClr>
                <a:schemeClr val="dk1"/>
              </a:buClr>
              <a:buSzPct val="100000"/>
              <a:buFont typeface="Arial"/>
              <a:buChar char="■"/>
            </a:pPr>
            <a:r>
              <a:rPr sz="3000" lang="en"/>
              <a:t>id</a:t>
            </a:r>
          </a:p>
          <a:p>
            <a:pPr rtl="0" lvl="2" indent="-419100" marL="1371600">
              <a:buClr>
                <a:schemeClr val="dk1"/>
              </a:buClr>
              <a:buSzPct val="100000"/>
              <a:buFont typeface="Arial"/>
              <a:buChar char="■"/>
            </a:pPr>
            <a:r>
              <a:rPr sz="3000" lang="en"/>
              <a:t>name</a:t>
            </a:r>
          </a:p>
          <a:p>
            <a:pPr rtl="0" lvl="2" indent="-419100" marL="1371600">
              <a:buClr>
                <a:schemeClr val="dk1"/>
              </a:buClr>
              <a:buSzPct val="100000"/>
              <a:buFont typeface="Arial"/>
              <a:buChar char="■"/>
            </a:pPr>
            <a:r>
              <a:rPr sz="3000" lang="en"/>
              <a:t>gender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5" name="Shape 4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Demo :: Connect to MySQL</a:t>
            </a:r>
          </a:p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var mysql = </a:t>
            </a:r>
            <a:r>
              <a:rPr b="1" lang="en"/>
              <a:t>require('mysql');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var connection = mysql.createConnection(</a:t>
            </a:r>
          </a:p>
          <a:p>
            <a:pPr rtl="0" lvl="0">
              <a:buNone/>
            </a:pPr>
            <a:r>
              <a:rPr lang="en"/>
              <a:t>	{   </a:t>
            </a:r>
          </a:p>
          <a:p>
            <a:pPr rtl="0" lvl="0" indent="457200" marL="457200">
              <a:buClr>
                <a:srgbClr val="000000"/>
              </a:buClr>
              <a:buSzPct val="36666"/>
              <a:buFont typeface="Arial"/>
              <a:buNone/>
            </a:pPr>
            <a:r>
              <a:rPr b="1" lang="en"/>
              <a:t>host: </a:t>
            </a:r>
            <a:r>
              <a:rPr lang="en" i="1"/>
              <a:t>&lt;db server&gt;,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b="1" lang="en"/>
              <a:t>    		user: </a:t>
            </a:r>
            <a:r>
              <a:rPr lang="en" i="1"/>
              <a:t>&lt;username&gt;,</a:t>
            </a:r>
            <a:r>
              <a:rPr b="1" lang="en"/>
              <a:t>  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b="1" lang="en"/>
              <a:t>    		password: </a:t>
            </a:r>
            <a:r>
              <a:rPr lang="en" i="1"/>
              <a:t>&lt;password&gt;,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b="1" lang="en"/>
              <a:t>    		database: </a:t>
            </a:r>
            <a:r>
              <a:rPr lang="en" i="1"/>
              <a:t>&lt;database name&gt;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	}</a:t>
            </a:r>
          </a:p>
          <a:p>
            <a:pPr>
              <a:buNone/>
            </a:pPr>
            <a:r>
              <a:rPr lang="en"/>
              <a:t>);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1" name="Shape 4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Demo :: Retrieve all data</a:t>
            </a:r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connection.</a:t>
            </a:r>
            <a:r>
              <a:rPr b="1" lang="en"/>
              <a:t>query</a:t>
            </a:r>
            <a:r>
              <a:rPr lang="en"/>
              <a:t>('select * from person', </a:t>
            </a:r>
          </a:p>
          <a:p>
            <a:pPr rtl="0" lvl="0" indent="457200">
              <a:buNone/>
            </a:pPr>
            <a:r>
              <a:rPr b="1" lang="en"/>
              <a:t>function(err, rows, fields) {</a:t>
            </a:r>
          </a:p>
          <a:p>
            <a:pPr rtl="0" lvl="0" indent="457200">
              <a:buNone/>
            </a:pPr>
            <a:r>
              <a:rPr lang="en"/>
              <a:t>        	res.contentType('application/json');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       		</a:t>
            </a:r>
            <a:r>
              <a:rPr b="1" lang="en"/>
              <a:t>res.write(JSON.stringify(rows));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       		res.end();</a:t>
            </a:r>
          </a:p>
          <a:p>
            <a:pPr rtl="0" lvl="0">
              <a:buNone/>
            </a:pPr>
            <a:r>
              <a:rPr lang="en"/>
              <a:t>    	}</a:t>
            </a:r>
          </a:p>
          <a:p>
            <a:pPr rtl="0" lvl="0">
              <a:buNone/>
            </a:pPr>
            <a:r>
              <a:rPr lang="en"/>
              <a:t>);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Node.js for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Web application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Websocket server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Ad server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Proxy server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Streaming server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Fast file upload client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Any Real-time data apps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Anything with high I/O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Demo :: Retrieve data with criteria</a:t>
            </a: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var sql = 'select * from person where id=</a:t>
            </a:r>
            <a:r>
              <a:rPr b="1" lang="en"/>
              <a:t>?</a:t>
            </a:r>
            <a:r>
              <a:rPr lang="en"/>
              <a:t>';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connection.</a:t>
            </a:r>
            <a:r>
              <a:rPr b="1" lang="en"/>
              <a:t>query</a:t>
            </a:r>
            <a:r>
              <a:rPr lang="en"/>
              <a:t>( sql, </a:t>
            </a:r>
            <a:r>
              <a:rPr b="1" lang="en"/>
              <a:t>[id]</a:t>
            </a:r>
            <a:r>
              <a:rPr lang="en"/>
              <a:t>, </a:t>
            </a:r>
          </a:p>
          <a:p>
            <a:pPr rtl="0" lvl="0" indent="457200">
              <a:buNone/>
            </a:pPr>
            <a:r>
              <a:rPr lang="en"/>
              <a:t>function(err, rows, fields) {</a:t>
            </a:r>
          </a:p>
          <a:p>
            <a:pPr rtl="0" lvl="0" indent="457200">
              <a:buNone/>
            </a:pPr>
            <a:r>
              <a:rPr lang="en"/>
              <a:t>        	res.contentType('application/json');</a:t>
            </a:r>
          </a:p>
          <a:p>
            <a:pPr rtl="0" lvl="0">
              <a:buNone/>
            </a:pPr>
            <a:r>
              <a:rPr lang="en"/>
              <a:t>        		res.write(JSON.stringify(rows));</a:t>
            </a:r>
          </a:p>
          <a:p>
            <a:pPr rtl="0" lvl="0">
              <a:buNone/>
            </a:pPr>
            <a:r>
              <a:rPr lang="en"/>
              <a:t>        		res.end();</a:t>
            </a:r>
          </a:p>
          <a:p>
            <a:pPr rtl="0" lvl="0">
              <a:buNone/>
            </a:pPr>
            <a:r>
              <a:rPr lang="en"/>
              <a:t>    	}</a:t>
            </a:r>
          </a:p>
          <a:p>
            <a:pPr rtl="0" lvl="0">
              <a:buNone/>
            </a:pPr>
            <a:r>
              <a:rPr lang="en"/>
              <a:t>);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Demo :: Create new data</a:t>
            </a:r>
          </a:p>
        </p:txBody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var sql = 'insert into person (name, gender) values </a:t>
            </a:r>
            <a:r>
              <a:rPr b="1" lang="en"/>
              <a:t>(?, ?)</a:t>
            </a:r>
          </a:p>
          <a:p>
            <a:pPr rtl="0" lvl="0">
              <a:buNone/>
            </a:pPr>
            <a:r>
              <a:rPr lang="en"/>
              <a:t>';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connection.</a:t>
            </a:r>
            <a:r>
              <a:rPr b="1" lang="en"/>
              <a:t>query</a:t>
            </a:r>
            <a:r>
              <a:rPr lang="en"/>
              <a:t>( sql, </a:t>
            </a:r>
            <a:r>
              <a:rPr b="1" lang="en"/>
              <a:t>[name, gender]</a:t>
            </a:r>
            <a:r>
              <a:rPr lang="en"/>
              <a:t>, </a:t>
            </a:r>
          </a:p>
          <a:p>
            <a:pPr rtl="0" lvl="0" indent="457200">
              <a:buNone/>
            </a:pPr>
            <a:r>
              <a:rPr lang="en"/>
              <a:t>function(err, rows, fields) {</a:t>
            </a:r>
          </a:p>
          <a:p>
            <a:pPr rtl="0" lvl="0" indent="457200">
              <a:buNone/>
            </a:pPr>
            <a:r>
              <a:rPr lang="en"/>
              <a:t>        	res.json(true);</a:t>
            </a:r>
          </a:p>
          <a:p>
            <a:pPr rtl="0" lvl="0">
              <a:buNone/>
            </a:pPr>
            <a:r>
              <a:rPr lang="en"/>
              <a:t>    	}</a:t>
            </a:r>
          </a:p>
          <a:p>
            <a:pPr rtl="0" lvl="0">
              <a:buNone/>
            </a:pPr>
            <a:r>
              <a:rPr lang="en"/>
              <a:t>);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9" name="Shape 4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Working with MongoDB</a:t>
            </a: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NoSQL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Document-oriented stoarage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Keep data in BSON format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http://www.mongodb.org/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Module =&gt; see in npmjs.org ( a lot !!!! )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"redis": "0.8.4"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y="6046250" x="2551500"/>
            <a:ext cy="596399" cx="4041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1800" lang="en"/>
              <a:t>http://en.wikipedia.org/wiki/BSON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Start MongoDB server</a:t>
            </a:r>
          </a:p>
        </p:txBody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$mongod.exe --dbpath /some/data/path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Demo :: Connect to MongoDB</a:t>
            </a: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var mongo = require(</a:t>
            </a:r>
            <a:r>
              <a:rPr b="1" lang="en"/>
              <a:t>'mongodb'</a:t>
            </a:r>
            <a:r>
              <a:rPr lang="en"/>
              <a:t>);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var Server = mongo.Server,</a:t>
            </a:r>
          </a:p>
          <a:p>
            <a:pPr rtl="0" lvl="0">
              <a:buNone/>
            </a:pPr>
            <a:r>
              <a:rPr lang="en"/>
              <a:t>var server = new Server(</a:t>
            </a:r>
          </a:p>
          <a:p>
            <a:pPr rtl="0" lvl="0" indent="457200">
              <a:buNone/>
            </a:pPr>
            <a:r>
              <a:rPr b="1" lang="en"/>
              <a:t>'localhost'</a:t>
            </a:r>
            <a:r>
              <a:rPr lang="en"/>
              <a:t>, </a:t>
            </a:r>
          </a:p>
          <a:p>
            <a:pPr rtl="0" lvl="0" indent="457200">
              <a:buNone/>
            </a:pPr>
            <a:r>
              <a:rPr b="1" lang="en"/>
              <a:t>27017</a:t>
            </a:r>
            <a:r>
              <a:rPr lang="en"/>
              <a:t>, </a:t>
            </a:r>
          </a:p>
          <a:p>
            <a:pPr rtl="0" lvl="0" indent="457200">
              <a:buNone/>
            </a:pPr>
            <a:r>
              <a:rPr lang="en"/>
              <a:t>{auto_reconnect: true}</a:t>
            </a:r>
          </a:p>
          <a:p>
            <a:pPr rtl="0" lvl="0" indent="0" mar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);</a:t>
            </a:r>
          </a:p>
          <a:p>
            <a:pPr rtl="0" lvl="0">
              <a:buNone/>
            </a:pPr>
            <a:r>
              <a:rPr lang="en"/>
              <a:t>db = new Db(</a:t>
            </a:r>
            <a:r>
              <a:rPr b="1" lang="en"/>
              <a:t>'persons'</a:t>
            </a:r>
            <a:r>
              <a:rPr lang="en"/>
              <a:t>, server);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Demo :: Connect to MongoDB</a:t>
            </a:r>
          </a:p>
        </p:txBody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b="1" lang="en"/>
              <a:t>db.open</a:t>
            </a:r>
            <a:r>
              <a:rPr lang="en"/>
              <a:t>(function(err, db) {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	if(!err) {</a:t>
            </a:r>
          </a:p>
          <a:p>
            <a:pPr rtl="0" lvl="0">
              <a:buNone/>
            </a:pPr>
            <a:r>
              <a:rPr lang="en"/>
              <a:t>    		</a:t>
            </a:r>
            <a:r>
              <a:rPr b="1" lang="en"/>
              <a:t>db.collection</a:t>
            </a:r>
            <a:r>
              <a:rPr lang="en"/>
              <a:t>('persons', {strict:true}, </a:t>
            </a:r>
          </a:p>
          <a:p>
            <a:pPr rtl="0" lvl="0" indent="457200" marL="91440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function(err, collection) {</a:t>
            </a:r>
          </a:p>
          <a:p>
            <a:pPr rtl="0" lvl="0" indent="0" marL="45720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   			if (err) {</a:t>
            </a:r>
          </a:p>
          <a:p>
            <a:pPr rtl="0" lvl="0" indent="0" marL="45720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       			</a:t>
            </a:r>
            <a:r>
              <a:rPr b="1" lang="en"/>
              <a:t>populateDB();</a:t>
            </a:r>
          </a:p>
          <a:p>
            <a:pPr rtl="0" lvl="0" indent="0" marL="45720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   			}</a:t>
            </a:r>
          </a:p>
          <a:p>
            <a:pPr rtl="0" lvl="0" indent="0" marL="45720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		});</a:t>
            </a:r>
          </a:p>
          <a:p>
            <a:pPr rtl="0" lvl="0">
              <a:buNone/>
            </a:pPr>
            <a:r>
              <a:rPr lang="en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5" name="Shape 4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Demo :: Retrieve all data</a:t>
            </a:r>
          </a:p>
        </p:txBody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exports.all = function(req, res){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	</a:t>
            </a:r>
            <a:r>
              <a:rPr sz="2400" lang="en"/>
              <a:t>db.collection('persons', function(err, collection) {</a:t>
            </a:r>
          </a:p>
          <a:p>
            <a:pPr rtl="0" lvl="0" indent="0" marL="45720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    	</a:t>
            </a:r>
            <a:r>
              <a:rPr b="1" sz="2400" lang="en"/>
              <a:t>collection.find().toArray(function(err, persons) {</a:t>
            </a:r>
          </a:p>
          <a:p>
            <a:pPr rtl="0" lvl="0" indent="0" marL="45720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"/>
              <a:t>        	res.send(persons);</a:t>
            </a:r>
          </a:p>
          <a:p>
            <a:pPr rtl="0" lvl="0" indent="0" marL="45720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"/>
              <a:t>    	});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	});</a:t>
            </a:r>
          </a:p>
          <a:p>
            <a:pPr rtl="0" lvl="0">
              <a:buNone/>
            </a:pPr>
            <a:r>
              <a:rPr lang="en"/>
              <a:t>};</a:t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Demo :: Retrieve data by id</a:t>
            </a:r>
          </a:p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y="1600200" x="457200"/>
            <a:ext cy="4967700" cx="8552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exports.one = function(req, res){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	</a:t>
            </a:r>
            <a:r>
              <a:rPr sz="2400" lang="en"/>
              <a:t>var personId = req.params.id;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	db.collection('persons', function(err, collection) {   	 </a:t>
            </a:r>
          </a:p>
          <a:p>
            <a:pPr rtl="0" lvl="0" indent="457200">
              <a:buNone/>
            </a:pPr>
            <a:r>
              <a:rPr sz="2400" lang="en"/>
              <a:t>   </a:t>
            </a:r>
            <a:r>
              <a:rPr b="1" sz="2400" lang="en"/>
              <a:t> collection.findOne(</a:t>
            </a:r>
          </a:p>
          <a:p>
            <a:pPr rtl="0" lvl="0" indent="457200" marL="914400">
              <a:buNone/>
            </a:pPr>
            <a:r>
              <a:rPr b="1" sz="2400" lang="en"/>
              <a:t>{'_id':new BSON.ObjectID(personId)}, </a:t>
            </a:r>
          </a:p>
          <a:p>
            <a:pPr rtl="0" lvl="0" indent="45720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"/>
              <a:t>             </a:t>
            </a:r>
            <a:r>
              <a:rPr sz="2400" lang="en"/>
              <a:t> function(err, person) {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        	             res.send(person);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    	              });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"/>
              <a:t>	    });</a:t>
            </a:r>
          </a:p>
          <a:p>
            <a:pPr rtl="0" lvl="0">
              <a:buNone/>
            </a:pPr>
            <a:r>
              <a:rPr lang="en"/>
              <a:t>};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6" name="Shape 4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Demo :: Create new data</a:t>
            </a:r>
          </a:p>
        </p:txBody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y="1600200" x="457200"/>
            <a:ext cy="4967700" cx="8552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exports.insert = function(req, res){</a:t>
            </a:r>
          </a:p>
          <a:p>
            <a:pPr rtl="0" lvl="0" indent="45720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db.collection('persons', function(err, collection) {</a:t>
            </a:r>
          </a:p>
          <a:p>
            <a:pPr rtl="0" lvl="0">
              <a:buNone/>
            </a:pPr>
            <a:r>
              <a:rPr sz="2400" lang="en"/>
              <a:t>    	       </a:t>
            </a:r>
            <a:r>
              <a:rPr b="1" sz="2400" lang="en"/>
              <a:t> collection.insert( person, {safe:true}, </a:t>
            </a:r>
          </a:p>
          <a:p>
            <a:pPr rtl="0" lvl="0" indent="457200" marL="1371600">
              <a:buNone/>
            </a:pPr>
            <a:r>
              <a:rPr sz="2400" lang="en"/>
              <a:t>function(err, result) {</a:t>
            </a:r>
          </a:p>
          <a:p>
            <a:pPr rtl="0" lvl="0" indent="457200" marL="1371600">
              <a:buNone/>
            </a:pPr>
            <a:r>
              <a:rPr sz="2400" lang="en"/>
              <a:t>});</a:t>
            </a:r>
          </a:p>
          <a:p>
            <a:pPr rtl="0" lvl="0" indent="0" marL="0">
              <a:buNone/>
            </a:pPr>
            <a:r>
              <a:rPr sz="2400" lang="en"/>
              <a:t>    });</a:t>
            </a:r>
          </a:p>
          <a:p>
            <a:pPr rtl="0" lvl="0" indent="0" marL="0">
              <a:buNone/>
            </a:pPr>
            <a:r>
              <a:rPr sz="2400" lang="en"/>
              <a:t>});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2" name="Shape 4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Demo :: Update data</a:t>
            </a:r>
          </a:p>
        </p:txBody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y="1600200" x="457200"/>
            <a:ext cy="4967700" cx="8552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exports.insert = function(req, res){</a:t>
            </a:r>
          </a:p>
          <a:p>
            <a:pPr rtl="0" lvl="0" indent="457200">
              <a:buNone/>
            </a:pPr>
            <a:r>
              <a:rPr sz="2400" lang="en"/>
              <a:t>db.collection('persons', function(err, collection) {</a:t>
            </a:r>
          </a:p>
          <a:p>
            <a:pPr rtl="0" lvl="0">
              <a:buNone/>
            </a:pPr>
            <a:r>
              <a:rPr sz="2400" lang="en"/>
              <a:t>    	       </a:t>
            </a:r>
            <a:r>
              <a:rPr b="1" sz="2400" lang="en"/>
              <a:t> collection.update( {</a:t>
            </a:r>
          </a:p>
          <a:p>
            <a:pPr rtl="0" lvl="0" indent="457200" marL="1828800">
              <a:buNone/>
            </a:pPr>
            <a:r>
              <a:rPr b="1" sz="2400" lang="en"/>
              <a:t>'_id':new BSON.ObjectID( personId )},</a:t>
            </a:r>
          </a:p>
          <a:p>
            <a:pPr rtl="0" lvl="0">
              <a:buNone/>
            </a:pPr>
            <a:r>
              <a:rPr b="1" sz="2400" lang="en"/>
              <a:t>                           updatePerson,</a:t>
            </a:r>
          </a:p>
          <a:p>
            <a:pPr rtl="0" lvl="0">
              <a:buNone/>
            </a:pPr>
            <a:r>
              <a:rPr b="1" sz="2400" lang="en"/>
              <a:t>                           </a:t>
            </a:r>
            <a:r>
              <a:rPr sz="2400" lang="en"/>
              <a:t>{safe:true}, </a:t>
            </a:r>
          </a:p>
          <a:p>
            <a:pPr rtl="0" lvl="0" indent="457200" marL="1371600">
              <a:buNone/>
            </a:pPr>
            <a:r>
              <a:rPr sz="2400" lang="en"/>
              <a:t>function(err, result) {</a:t>
            </a:r>
          </a:p>
          <a:p>
            <a:pPr rtl="0" lvl="0" indent="457200" marL="1371600">
              <a:buNone/>
            </a:pPr>
            <a:r>
              <a:rPr sz="2400" lang="en"/>
              <a:t>});</a:t>
            </a:r>
          </a:p>
          <a:p>
            <a:pPr rtl="0" lvl="0" indent="0" marL="0">
              <a:buNone/>
            </a:pPr>
            <a:r>
              <a:rPr sz="2400" lang="en"/>
              <a:t>    });</a:t>
            </a:r>
          </a:p>
          <a:p>
            <a:pPr rtl="0" lvl="0" indent="0" marL="0">
              <a:buNone/>
            </a:pPr>
            <a:r>
              <a:rPr sz="2400" lang="en"/>
              <a:t>});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Who use Node.js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y="6125400" x="2715200"/>
            <a:ext cy="442499" cx="44240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1800" lang="en"/>
              <a:t>http://nodejs.org/industry/</a:t>
            </a:r>
          </a:p>
        </p:txBody>
      </p:sp>
      <p:sp>
        <p:nvSpPr>
          <p:cNvPr id="61" name="Shape 61"/>
          <p:cNvSpPr/>
          <p:nvPr/>
        </p:nvSpPr>
        <p:spPr>
          <a:xfrm>
            <a:off y="1859900" x="628275"/>
            <a:ext cy="551524" cx="14548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2" name="Shape 62"/>
          <p:cNvSpPr/>
          <p:nvPr/>
        </p:nvSpPr>
        <p:spPr>
          <a:xfrm>
            <a:off y="1859900" x="2782075"/>
            <a:ext cy="551524" cx="14548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3" name="Shape 63"/>
          <p:cNvSpPr/>
          <p:nvPr/>
        </p:nvSpPr>
        <p:spPr>
          <a:xfrm>
            <a:off y="1859900" x="5036975"/>
            <a:ext cy="551524" cx="16185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64" name="Shape 64"/>
          <p:cNvSpPr/>
          <p:nvPr/>
        </p:nvSpPr>
        <p:spPr>
          <a:xfrm>
            <a:off y="2965600" x="628275"/>
            <a:ext cy="551524" cx="265194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65" name="Shape 65"/>
          <p:cNvSpPr/>
          <p:nvPr/>
        </p:nvSpPr>
        <p:spPr>
          <a:xfrm>
            <a:off y="2917512" x="3861325"/>
            <a:ext cy="647700" cx="28575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66" name="Shape 66"/>
          <p:cNvSpPr/>
          <p:nvPr/>
        </p:nvSpPr>
        <p:spPr>
          <a:xfrm>
            <a:off y="2641750" x="7139300"/>
            <a:ext cy="323850" cx="161925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  <p:sp>
        <p:nvSpPr>
          <p:cNvPr id="67" name="Shape 67"/>
          <p:cNvSpPr/>
          <p:nvPr/>
        </p:nvSpPr>
        <p:spPr>
          <a:xfrm>
            <a:off y="4106506" x="1915900"/>
            <a:ext cy="442499" cx="182514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</p:sp>
      <p:sp>
        <p:nvSpPr>
          <p:cNvPr id="68" name="Shape 68"/>
          <p:cNvSpPr/>
          <p:nvPr/>
        </p:nvSpPr>
        <p:spPr>
          <a:xfrm>
            <a:off y="4106505" x="4533125"/>
            <a:ext cy="442499" cx="23929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</p:sp>
      <p:sp>
        <p:nvSpPr>
          <p:cNvPr id="69" name="Shape 69"/>
          <p:cNvSpPr/>
          <p:nvPr/>
        </p:nvSpPr>
        <p:spPr>
          <a:xfrm>
            <a:off y="5099075" x="3280225"/>
            <a:ext cy="551524" cx="252049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8" name="Shape 4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Demo :: Delete data by id</a:t>
            </a:r>
          </a:p>
        </p:txBody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y="1600200" x="457200"/>
            <a:ext cy="4967700" cx="8552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exports.insert = function(req, res){</a:t>
            </a:r>
          </a:p>
          <a:p>
            <a:pPr rtl="0" lvl="0" indent="457200">
              <a:buNone/>
            </a:pPr>
            <a:r>
              <a:rPr sz="2400" lang="en"/>
              <a:t>db.collection('persons', function(err, collection) {</a:t>
            </a:r>
          </a:p>
          <a:p>
            <a:pPr rtl="0" lvl="0">
              <a:buNone/>
            </a:pPr>
            <a:r>
              <a:rPr sz="2400" lang="en"/>
              <a:t>    	       </a:t>
            </a:r>
            <a:r>
              <a:rPr b="1" sz="2400" lang="en"/>
              <a:t> collection.remove( {</a:t>
            </a:r>
          </a:p>
          <a:p>
            <a:pPr rtl="0" lvl="0" indent="457200" marL="1828800">
              <a:buNone/>
            </a:pPr>
            <a:r>
              <a:rPr b="1" sz="2400" lang="en"/>
              <a:t>'_id':new BSON.ObjectID( personId )},</a:t>
            </a:r>
          </a:p>
          <a:p>
            <a:pPr rtl="0" lvl="0">
              <a:buNone/>
            </a:pPr>
            <a:r>
              <a:rPr b="1" sz="2400" lang="en"/>
              <a:t>                           </a:t>
            </a:r>
            <a:r>
              <a:rPr sz="2400" lang="en"/>
              <a:t>{safe:true}, </a:t>
            </a:r>
          </a:p>
          <a:p>
            <a:pPr rtl="0" lvl="0" indent="457200" marL="1371600">
              <a:buNone/>
            </a:pPr>
            <a:r>
              <a:rPr sz="2400" lang="en"/>
              <a:t>function(err, result) {</a:t>
            </a:r>
          </a:p>
          <a:p>
            <a:pPr rtl="0" lvl="0" indent="457200" marL="1371600">
              <a:buNone/>
            </a:pPr>
            <a:r>
              <a:rPr sz="2400" lang="en"/>
              <a:t>});</a:t>
            </a:r>
          </a:p>
          <a:p>
            <a:pPr rtl="0" lvl="0" indent="0" marL="0">
              <a:buNone/>
            </a:pPr>
            <a:r>
              <a:rPr sz="2400" lang="en"/>
              <a:t>    });</a:t>
            </a:r>
          </a:p>
          <a:p>
            <a:pPr rtl="0" lvl="0" indent="0" marL="0">
              <a:buNone/>
            </a:pPr>
            <a:r>
              <a:rPr sz="2400" lang="en"/>
              <a:t>});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4" name="Shape 4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Design Document</a:t>
            </a:r>
          </a:p>
        </p:txBody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Collection = persons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Document structure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name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gender</a:t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0" name="Shape 5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Working with Redis</a:t>
            </a:r>
          </a:p>
        </p:txBody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NoSQL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Key-value data store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http://redis.io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Module =&gt; see in npmjs.org ( a lot !!!! )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"redis": "0.8.4"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6" name="Shape 5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7" name="Shape 5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Install Redis</a:t>
            </a:r>
          </a:p>
        </p:txBody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Download from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http://redis.io/</a:t>
            </a:r>
          </a:p>
          <a:p>
            <a:r>
              <a:t/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For Windows OS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https://github.com/dmajkic/redis/downloads</a:t>
            </a: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2" name="Shape 5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Start Redis server</a:t>
            </a:r>
          </a:p>
        </p:txBody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$redis-server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Let’s fun with Redis</a:t>
            </a:r>
          </a:p>
          <a:p>
            <a:pPr>
              <a:buNone/>
            </a:pPr>
            <a:r>
              <a:rPr lang="en"/>
              <a:t>$redis-cli</a:t>
            </a: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8" name="Shape 5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9" name="Shape 5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Design Key-Value</a:t>
            </a:r>
          </a:p>
        </p:txBody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Key = person_list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type = List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value = id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Key = id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type = Hash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Arial"/>
              <a:buChar char="■"/>
            </a:pPr>
            <a:r>
              <a:rPr lang="en"/>
              <a:t>id = &lt;id&gt;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Arial"/>
              <a:buChar char="■"/>
            </a:pPr>
            <a:r>
              <a:rPr lang="en"/>
              <a:t>name = &lt;name&gt;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Arial"/>
              <a:buChar char="■"/>
            </a:pPr>
            <a:r>
              <a:rPr lang="en"/>
              <a:t>gender = &lt;gender&gt;</a:t>
            </a: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4" name="Shape 5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5" name="Shape 52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Demo :: Connect to Redis</a:t>
            </a:r>
          </a:p>
        </p:txBody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var redis = require('redis');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var connection = redis.createClient(</a:t>
            </a:r>
          </a:p>
          <a:p>
            <a:pPr rtl="0" lvl="0">
              <a:buNone/>
            </a:pPr>
            <a:r>
              <a:rPr lang="en"/>
              <a:t>	{   </a:t>
            </a:r>
          </a:p>
          <a:p>
            <a:pPr rtl="0" lvl="0" indent="457200" marL="457200">
              <a:buClr>
                <a:srgbClr val="000000"/>
              </a:buClr>
              <a:buSzPct val="36666"/>
              <a:buFont typeface="Arial"/>
              <a:buNone/>
            </a:pPr>
            <a:r>
              <a:rPr b="1" lang="en"/>
              <a:t>host: 'localhost',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b="1" lang="en"/>
              <a:t>    		port: '6379'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	}</a:t>
            </a:r>
          </a:p>
          <a:p>
            <a:pPr rtl="0" lvl="0">
              <a:buNone/>
            </a:pPr>
            <a:r>
              <a:rPr lang="en"/>
              <a:t>);</a:t>
            </a: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0" name="Shape 5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1" name="Shape 5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Favorite Modules</a:t>
            </a:r>
          </a:p>
        </p:txBody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express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underscore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request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async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mysql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i="1"/>
              <a:t>Find more in npmjs.org</a:t>
            </a:r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6" name="Shape 5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Another project like Node.js</a:t>
            </a:r>
          </a:p>
        </p:txBody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Vert.x  =&gt; Polygot programming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Akka   =&gt; Scala and Java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Tornado =&gt; Python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Libevent =&gt; C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EventMachine =&gt; Ruby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2" name="Shape 5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3" name="Shape 54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Book</a:t>
            </a:r>
          </a:p>
        </p:txBody>
      </p:sp>
      <p:sp>
        <p:nvSpPr>
          <p:cNvPr id="544" name="Shape 544"/>
          <p:cNvSpPr/>
          <p:nvPr/>
        </p:nvSpPr>
        <p:spPr>
          <a:xfrm>
            <a:off y="1722450" x="1391825"/>
            <a:ext cy="3105150" cx="24765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45" name="Shape 545"/>
          <p:cNvSpPr/>
          <p:nvPr/>
        </p:nvSpPr>
        <p:spPr>
          <a:xfrm>
            <a:off y="3175500" x="4792825"/>
            <a:ext cy="3114675" cx="24765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Node.js installation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Download package from Nodejs.org</a:t>
            </a:r>
          </a:p>
        </p:txBody>
      </p:sp>
      <p:sp>
        <p:nvSpPr>
          <p:cNvPr id="76" name="Shape 76"/>
          <p:cNvSpPr/>
          <p:nvPr/>
        </p:nvSpPr>
        <p:spPr>
          <a:xfrm>
            <a:off y="2562225" x="947737"/>
            <a:ext cy="3714750" cx="72485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9" name="Shape 5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Resources</a:t>
            </a:r>
          </a:p>
        </p:txBody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Sourcecode for demo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https://github.com/up1/demo_nodejs</a:t>
            </a:r>
          </a:p>
          <a:p>
            <a:pPr rtl="0" lvl="0">
              <a:buNone/>
            </a:pPr>
            <a:r>
              <a:rPr lang="en"/>
              <a:t> 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4"/>
              </a:rPr>
              <a:t>https://npmjs.org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5"/>
              </a:rPr>
              <a:t>http://nodejs.org/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6"/>
              </a:rPr>
              <a:t>http://callbackhell.com/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7"/>
              </a:rPr>
              <a:t>http://nodeframework.com/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5" name="Shape 5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6" name="Shape 556"/>
          <p:cNvSpPr txBox="1"/>
          <p:nvPr>
            <p:ph type="title"/>
          </p:nvPr>
        </p:nvSpPr>
        <p:spPr>
          <a:xfrm>
            <a:off y="2551312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Q/A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Demo :: Hello World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Create file hello.js</a:t>
            </a:r>
          </a:p>
          <a:p>
            <a:r>
              <a:t/>
            </a:r>
          </a:p>
          <a:p>
            <a:pPr rtl="0" lvl="0">
              <a:buNone/>
            </a:pPr>
            <a:r>
              <a:rPr b="1" lang="en"/>
              <a:t>console.log( “Hello World” );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Run with Node</a:t>
            </a:r>
          </a:p>
          <a:p>
            <a:r>
              <a:t/>
            </a:r>
          </a:p>
          <a:p>
            <a:pPr rtl="0" lvl="0">
              <a:buNone/>
            </a:pPr>
            <a:r>
              <a:rPr b="1" lang="en"/>
              <a:t>$node hello.js</a:t>
            </a:r>
          </a:p>
          <a:p>
            <a:pPr rtl="0" lvl="0">
              <a:buNone/>
            </a:pPr>
            <a:r>
              <a:rPr lang="en"/>
              <a:t>&gt;&gt; Hello World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