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71" r:id="rId4"/>
    <p:sldId id="272" r:id="rId5"/>
    <p:sldId id="273" r:id="rId6"/>
    <p:sldId id="274" r:id="rId7"/>
    <p:sldId id="275" r:id="rId8"/>
    <p:sldId id="276" r:id="rId9"/>
    <p:sldId id="278" r:id="rId10"/>
    <p:sldId id="261" r:id="rId11"/>
    <p:sldId id="279" r:id="rId12"/>
    <p:sldId id="262" r:id="rId13"/>
    <p:sldId id="263" r:id="rId1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37"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8A951-7CAB-40C2-ADE2-BE87DAB0A4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7C00A8-3710-4CBC-829F-151407AB8F46}">
      <dgm:prSet/>
      <dgm:spPr/>
      <dgm:t>
        <a:bodyPr/>
        <a:lstStyle/>
        <a:p>
          <a:pPr>
            <a:lnSpc>
              <a:spcPct val="100000"/>
            </a:lnSpc>
          </a:pPr>
          <a:r>
            <a:rPr lang="en-US"/>
            <a:t>Web Content Mining</a:t>
          </a:r>
        </a:p>
      </dgm:t>
    </dgm:pt>
    <dgm:pt modelId="{3AD6C246-FBF5-45C1-AA8C-3C34D09CFA75}" type="parTrans" cxnId="{4905E361-3952-474F-B699-F2B21A994DF5}">
      <dgm:prSet/>
      <dgm:spPr/>
      <dgm:t>
        <a:bodyPr/>
        <a:lstStyle/>
        <a:p>
          <a:endParaRPr lang="en-US"/>
        </a:p>
      </dgm:t>
    </dgm:pt>
    <dgm:pt modelId="{8DFCBA27-ED79-4786-8F76-4427BD7A28F4}" type="sibTrans" cxnId="{4905E361-3952-474F-B699-F2B21A994DF5}">
      <dgm:prSet/>
      <dgm:spPr/>
      <dgm:t>
        <a:bodyPr/>
        <a:lstStyle/>
        <a:p>
          <a:endParaRPr lang="en-US"/>
        </a:p>
      </dgm:t>
    </dgm:pt>
    <dgm:pt modelId="{275B1C13-8F51-4A52-BDBE-1C732B080C89}">
      <dgm:prSet/>
      <dgm:spPr/>
      <dgm:t>
        <a:bodyPr/>
        <a:lstStyle/>
        <a:p>
          <a:pPr>
            <a:lnSpc>
              <a:spcPct val="100000"/>
            </a:lnSpc>
          </a:pPr>
          <a:r>
            <a:rPr lang="en-US"/>
            <a:t>Web Structure Mining</a:t>
          </a:r>
        </a:p>
      </dgm:t>
    </dgm:pt>
    <dgm:pt modelId="{D1E2B1AE-58B0-4416-885A-A47132131D4A}" type="parTrans" cxnId="{D19054C2-42D2-44FD-817C-CAC740093F34}">
      <dgm:prSet/>
      <dgm:spPr/>
      <dgm:t>
        <a:bodyPr/>
        <a:lstStyle/>
        <a:p>
          <a:endParaRPr lang="en-US"/>
        </a:p>
      </dgm:t>
    </dgm:pt>
    <dgm:pt modelId="{4C70881D-42E2-49B8-840B-33AA560E7713}" type="sibTrans" cxnId="{D19054C2-42D2-44FD-817C-CAC740093F34}">
      <dgm:prSet/>
      <dgm:spPr/>
      <dgm:t>
        <a:bodyPr/>
        <a:lstStyle/>
        <a:p>
          <a:endParaRPr lang="en-US"/>
        </a:p>
      </dgm:t>
    </dgm:pt>
    <dgm:pt modelId="{2DAC78A6-FA8C-43F4-991B-560BC1F46469}">
      <dgm:prSet/>
      <dgm:spPr/>
      <dgm:t>
        <a:bodyPr/>
        <a:lstStyle/>
        <a:p>
          <a:pPr>
            <a:lnSpc>
              <a:spcPct val="100000"/>
            </a:lnSpc>
          </a:pPr>
          <a:r>
            <a:rPr lang="en-US"/>
            <a:t>Web Usage Mining</a:t>
          </a:r>
        </a:p>
      </dgm:t>
    </dgm:pt>
    <dgm:pt modelId="{2C33D366-D583-4747-B4FC-EE62E32E60E1}" type="parTrans" cxnId="{B558C7EA-C61B-44D5-9106-AA0D5AEB56D0}">
      <dgm:prSet/>
      <dgm:spPr/>
      <dgm:t>
        <a:bodyPr/>
        <a:lstStyle/>
        <a:p>
          <a:endParaRPr lang="en-US"/>
        </a:p>
      </dgm:t>
    </dgm:pt>
    <dgm:pt modelId="{81210911-9BFD-4A14-BD5B-D57DF7FF785F}" type="sibTrans" cxnId="{B558C7EA-C61B-44D5-9106-AA0D5AEB56D0}">
      <dgm:prSet/>
      <dgm:spPr/>
      <dgm:t>
        <a:bodyPr/>
        <a:lstStyle/>
        <a:p>
          <a:endParaRPr lang="en-US"/>
        </a:p>
      </dgm:t>
    </dgm:pt>
    <dgm:pt modelId="{6B552D11-7E5B-472F-ADB3-19EFADBF14D9}" type="pres">
      <dgm:prSet presAssocID="{59E8A951-7CAB-40C2-ADE2-BE87DAB0A4D9}" presName="root" presStyleCnt="0">
        <dgm:presLayoutVars>
          <dgm:dir/>
          <dgm:resizeHandles val="exact"/>
        </dgm:presLayoutVars>
      </dgm:prSet>
      <dgm:spPr/>
    </dgm:pt>
    <dgm:pt modelId="{0F4D8756-353B-4538-BBE8-56FD953863C5}" type="pres">
      <dgm:prSet presAssocID="{017C00A8-3710-4CBC-829F-151407AB8F46}" presName="compNode" presStyleCnt="0"/>
      <dgm:spPr/>
    </dgm:pt>
    <dgm:pt modelId="{173A5BB1-2412-432E-9430-6750E37DD123}" type="pres">
      <dgm:prSet presAssocID="{017C00A8-3710-4CBC-829F-151407AB8F46}" presName="bgRect" presStyleLbl="bgShp" presStyleIdx="0" presStyleCnt="3"/>
      <dgm:spPr/>
    </dgm:pt>
    <dgm:pt modelId="{334564F3-AD38-419C-B897-F2CE759F9DE7}" type="pres">
      <dgm:prSet presAssocID="{017C00A8-3710-4CBC-829F-151407AB8F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CC750F5D-2B8C-40AD-9237-BD0E2042D4FD}" type="pres">
      <dgm:prSet presAssocID="{017C00A8-3710-4CBC-829F-151407AB8F46}" presName="spaceRect" presStyleCnt="0"/>
      <dgm:spPr/>
    </dgm:pt>
    <dgm:pt modelId="{849CF8DF-5959-49EE-AAEE-094338A37158}" type="pres">
      <dgm:prSet presAssocID="{017C00A8-3710-4CBC-829F-151407AB8F46}" presName="parTx" presStyleLbl="revTx" presStyleIdx="0" presStyleCnt="3">
        <dgm:presLayoutVars>
          <dgm:chMax val="0"/>
          <dgm:chPref val="0"/>
        </dgm:presLayoutVars>
      </dgm:prSet>
      <dgm:spPr/>
    </dgm:pt>
    <dgm:pt modelId="{1923739E-2794-4F69-B3A7-3B528C78706B}" type="pres">
      <dgm:prSet presAssocID="{8DFCBA27-ED79-4786-8F76-4427BD7A28F4}" presName="sibTrans" presStyleCnt="0"/>
      <dgm:spPr/>
    </dgm:pt>
    <dgm:pt modelId="{0727EA4B-171B-4392-8019-E03F8E9B91B9}" type="pres">
      <dgm:prSet presAssocID="{275B1C13-8F51-4A52-BDBE-1C732B080C89}" presName="compNode" presStyleCnt="0"/>
      <dgm:spPr/>
    </dgm:pt>
    <dgm:pt modelId="{31F2F02F-B5FE-4BA2-8C1E-5B7CB3426BEA}" type="pres">
      <dgm:prSet presAssocID="{275B1C13-8F51-4A52-BDBE-1C732B080C89}" presName="bgRect" presStyleLbl="bgShp" presStyleIdx="1" presStyleCnt="3"/>
      <dgm:spPr/>
    </dgm:pt>
    <dgm:pt modelId="{83FD4E07-DDA0-4951-B326-691DE4B06582}" type="pres">
      <dgm:prSet presAssocID="{275B1C13-8F51-4A52-BDBE-1C732B080C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FBF009B0-3CBC-4A27-8D47-9E8DA1135B02}" type="pres">
      <dgm:prSet presAssocID="{275B1C13-8F51-4A52-BDBE-1C732B080C89}" presName="spaceRect" presStyleCnt="0"/>
      <dgm:spPr/>
    </dgm:pt>
    <dgm:pt modelId="{C1C397B0-A177-4BDA-BE18-563A9C7B8B0D}" type="pres">
      <dgm:prSet presAssocID="{275B1C13-8F51-4A52-BDBE-1C732B080C89}" presName="parTx" presStyleLbl="revTx" presStyleIdx="1" presStyleCnt="3">
        <dgm:presLayoutVars>
          <dgm:chMax val="0"/>
          <dgm:chPref val="0"/>
        </dgm:presLayoutVars>
      </dgm:prSet>
      <dgm:spPr/>
    </dgm:pt>
    <dgm:pt modelId="{FB2FDE5A-CB99-40C3-AF50-383BC719B53C}" type="pres">
      <dgm:prSet presAssocID="{4C70881D-42E2-49B8-840B-33AA560E7713}" presName="sibTrans" presStyleCnt="0"/>
      <dgm:spPr/>
    </dgm:pt>
    <dgm:pt modelId="{60030FB5-D14E-4634-A3A9-766F30D05AE8}" type="pres">
      <dgm:prSet presAssocID="{2DAC78A6-FA8C-43F4-991B-560BC1F46469}" presName="compNode" presStyleCnt="0"/>
      <dgm:spPr/>
    </dgm:pt>
    <dgm:pt modelId="{9705D613-94DB-48F3-8D1A-942C309BA833}" type="pres">
      <dgm:prSet presAssocID="{2DAC78A6-FA8C-43F4-991B-560BC1F46469}" presName="bgRect" presStyleLbl="bgShp" presStyleIdx="2" presStyleCnt="3"/>
      <dgm:spPr/>
    </dgm:pt>
    <dgm:pt modelId="{4C9AC19B-803C-4380-A87A-5B8DA59313EE}" type="pres">
      <dgm:prSet presAssocID="{2DAC78A6-FA8C-43F4-991B-560BC1F464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2DABD5B6-4A1D-43CA-94D8-F2FDB4EF0C51}" type="pres">
      <dgm:prSet presAssocID="{2DAC78A6-FA8C-43F4-991B-560BC1F46469}" presName="spaceRect" presStyleCnt="0"/>
      <dgm:spPr/>
    </dgm:pt>
    <dgm:pt modelId="{81ADA32B-21BC-4ED8-86C5-9ECDB9EF269F}" type="pres">
      <dgm:prSet presAssocID="{2DAC78A6-FA8C-43F4-991B-560BC1F46469}" presName="parTx" presStyleLbl="revTx" presStyleIdx="2" presStyleCnt="3">
        <dgm:presLayoutVars>
          <dgm:chMax val="0"/>
          <dgm:chPref val="0"/>
        </dgm:presLayoutVars>
      </dgm:prSet>
      <dgm:spPr/>
    </dgm:pt>
  </dgm:ptLst>
  <dgm:cxnLst>
    <dgm:cxn modelId="{4905E361-3952-474F-B699-F2B21A994DF5}" srcId="{59E8A951-7CAB-40C2-ADE2-BE87DAB0A4D9}" destId="{017C00A8-3710-4CBC-829F-151407AB8F46}" srcOrd="0" destOrd="0" parTransId="{3AD6C246-FBF5-45C1-AA8C-3C34D09CFA75}" sibTransId="{8DFCBA27-ED79-4786-8F76-4427BD7A28F4}"/>
    <dgm:cxn modelId="{D19054C2-42D2-44FD-817C-CAC740093F34}" srcId="{59E8A951-7CAB-40C2-ADE2-BE87DAB0A4D9}" destId="{275B1C13-8F51-4A52-BDBE-1C732B080C89}" srcOrd="1" destOrd="0" parTransId="{D1E2B1AE-58B0-4416-885A-A47132131D4A}" sibTransId="{4C70881D-42E2-49B8-840B-33AA560E7713}"/>
    <dgm:cxn modelId="{814EB2DD-AB8C-4EB7-82B7-286D4B2C1838}" type="presOf" srcId="{275B1C13-8F51-4A52-BDBE-1C732B080C89}" destId="{C1C397B0-A177-4BDA-BE18-563A9C7B8B0D}" srcOrd="0" destOrd="0" presId="urn:microsoft.com/office/officeart/2018/2/layout/IconVerticalSolidList"/>
    <dgm:cxn modelId="{D6DED1E5-0F42-4656-9769-AF9743A07F38}" type="presOf" srcId="{2DAC78A6-FA8C-43F4-991B-560BC1F46469}" destId="{81ADA32B-21BC-4ED8-86C5-9ECDB9EF269F}" srcOrd="0" destOrd="0" presId="urn:microsoft.com/office/officeart/2018/2/layout/IconVerticalSolidList"/>
    <dgm:cxn modelId="{A1940DE8-4362-4970-97C7-D3ADB9B37BF2}" type="presOf" srcId="{59E8A951-7CAB-40C2-ADE2-BE87DAB0A4D9}" destId="{6B552D11-7E5B-472F-ADB3-19EFADBF14D9}" srcOrd="0" destOrd="0" presId="urn:microsoft.com/office/officeart/2018/2/layout/IconVerticalSolidList"/>
    <dgm:cxn modelId="{B558C7EA-C61B-44D5-9106-AA0D5AEB56D0}" srcId="{59E8A951-7CAB-40C2-ADE2-BE87DAB0A4D9}" destId="{2DAC78A6-FA8C-43F4-991B-560BC1F46469}" srcOrd="2" destOrd="0" parTransId="{2C33D366-D583-4747-B4FC-EE62E32E60E1}" sibTransId="{81210911-9BFD-4A14-BD5B-D57DF7FF785F}"/>
    <dgm:cxn modelId="{FDD5F8EF-C520-48AA-BA4C-A34FFB40EF01}" type="presOf" srcId="{017C00A8-3710-4CBC-829F-151407AB8F46}" destId="{849CF8DF-5959-49EE-AAEE-094338A37158}" srcOrd="0" destOrd="0" presId="urn:microsoft.com/office/officeart/2018/2/layout/IconVerticalSolidList"/>
    <dgm:cxn modelId="{FC893E04-FB4A-4D1F-BFD8-D8C852A5ECF0}" type="presParOf" srcId="{6B552D11-7E5B-472F-ADB3-19EFADBF14D9}" destId="{0F4D8756-353B-4538-BBE8-56FD953863C5}" srcOrd="0" destOrd="0" presId="urn:microsoft.com/office/officeart/2018/2/layout/IconVerticalSolidList"/>
    <dgm:cxn modelId="{ED1E76B2-88C5-4E5B-A8B0-8BE6EEC9FC8B}" type="presParOf" srcId="{0F4D8756-353B-4538-BBE8-56FD953863C5}" destId="{173A5BB1-2412-432E-9430-6750E37DD123}" srcOrd="0" destOrd="0" presId="urn:microsoft.com/office/officeart/2018/2/layout/IconVerticalSolidList"/>
    <dgm:cxn modelId="{3ED54AD5-B420-4195-BF06-F3FA048A8FA8}" type="presParOf" srcId="{0F4D8756-353B-4538-BBE8-56FD953863C5}" destId="{334564F3-AD38-419C-B897-F2CE759F9DE7}" srcOrd="1" destOrd="0" presId="urn:microsoft.com/office/officeart/2018/2/layout/IconVerticalSolidList"/>
    <dgm:cxn modelId="{CE03B9E4-6DA0-4CC1-BDD9-4DB92FA160A4}" type="presParOf" srcId="{0F4D8756-353B-4538-BBE8-56FD953863C5}" destId="{CC750F5D-2B8C-40AD-9237-BD0E2042D4FD}" srcOrd="2" destOrd="0" presId="urn:microsoft.com/office/officeart/2018/2/layout/IconVerticalSolidList"/>
    <dgm:cxn modelId="{94A7EB75-63FD-418A-BA94-F36BF4F8144A}" type="presParOf" srcId="{0F4D8756-353B-4538-BBE8-56FD953863C5}" destId="{849CF8DF-5959-49EE-AAEE-094338A37158}" srcOrd="3" destOrd="0" presId="urn:microsoft.com/office/officeart/2018/2/layout/IconVerticalSolidList"/>
    <dgm:cxn modelId="{242DE0F8-1056-4940-8414-4D7B12065B31}" type="presParOf" srcId="{6B552D11-7E5B-472F-ADB3-19EFADBF14D9}" destId="{1923739E-2794-4F69-B3A7-3B528C78706B}" srcOrd="1" destOrd="0" presId="urn:microsoft.com/office/officeart/2018/2/layout/IconVerticalSolidList"/>
    <dgm:cxn modelId="{050A5FDE-7A86-45CD-9CD2-A89D0B19EE6B}" type="presParOf" srcId="{6B552D11-7E5B-472F-ADB3-19EFADBF14D9}" destId="{0727EA4B-171B-4392-8019-E03F8E9B91B9}" srcOrd="2" destOrd="0" presId="urn:microsoft.com/office/officeart/2018/2/layout/IconVerticalSolidList"/>
    <dgm:cxn modelId="{F10B15EB-74B1-4CE8-B97E-B6FBD6A746C2}" type="presParOf" srcId="{0727EA4B-171B-4392-8019-E03F8E9B91B9}" destId="{31F2F02F-B5FE-4BA2-8C1E-5B7CB3426BEA}" srcOrd="0" destOrd="0" presId="urn:microsoft.com/office/officeart/2018/2/layout/IconVerticalSolidList"/>
    <dgm:cxn modelId="{3B2F3B66-5CCA-4B1C-A21C-856FD3CF4071}" type="presParOf" srcId="{0727EA4B-171B-4392-8019-E03F8E9B91B9}" destId="{83FD4E07-DDA0-4951-B326-691DE4B06582}" srcOrd="1" destOrd="0" presId="urn:microsoft.com/office/officeart/2018/2/layout/IconVerticalSolidList"/>
    <dgm:cxn modelId="{1229A3CD-12DF-4BBA-9FC7-7F1F634EE878}" type="presParOf" srcId="{0727EA4B-171B-4392-8019-E03F8E9B91B9}" destId="{FBF009B0-3CBC-4A27-8D47-9E8DA1135B02}" srcOrd="2" destOrd="0" presId="urn:microsoft.com/office/officeart/2018/2/layout/IconVerticalSolidList"/>
    <dgm:cxn modelId="{F9F1A93B-A7DF-43CC-8974-BF1E90E92CFE}" type="presParOf" srcId="{0727EA4B-171B-4392-8019-E03F8E9B91B9}" destId="{C1C397B0-A177-4BDA-BE18-563A9C7B8B0D}" srcOrd="3" destOrd="0" presId="urn:microsoft.com/office/officeart/2018/2/layout/IconVerticalSolidList"/>
    <dgm:cxn modelId="{E72F94D2-5EE1-4F3F-B42B-500DF833825D}" type="presParOf" srcId="{6B552D11-7E5B-472F-ADB3-19EFADBF14D9}" destId="{FB2FDE5A-CB99-40C3-AF50-383BC719B53C}" srcOrd="3" destOrd="0" presId="urn:microsoft.com/office/officeart/2018/2/layout/IconVerticalSolidList"/>
    <dgm:cxn modelId="{A13B7E8F-A0BE-4B1C-8A49-FE49493249E5}" type="presParOf" srcId="{6B552D11-7E5B-472F-ADB3-19EFADBF14D9}" destId="{60030FB5-D14E-4634-A3A9-766F30D05AE8}" srcOrd="4" destOrd="0" presId="urn:microsoft.com/office/officeart/2018/2/layout/IconVerticalSolidList"/>
    <dgm:cxn modelId="{F72666FD-3ABD-4B44-92A2-F6C80A02D60B}" type="presParOf" srcId="{60030FB5-D14E-4634-A3A9-766F30D05AE8}" destId="{9705D613-94DB-48F3-8D1A-942C309BA833}" srcOrd="0" destOrd="0" presId="urn:microsoft.com/office/officeart/2018/2/layout/IconVerticalSolidList"/>
    <dgm:cxn modelId="{1071043C-D121-4EB0-8F82-B050427028D8}" type="presParOf" srcId="{60030FB5-D14E-4634-A3A9-766F30D05AE8}" destId="{4C9AC19B-803C-4380-A87A-5B8DA59313EE}" srcOrd="1" destOrd="0" presId="urn:microsoft.com/office/officeart/2018/2/layout/IconVerticalSolidList"/>
    <dgm:cxn modelId="{DE047E94-5F83-49C0-B105-A89C365D34F2}" type="presParOf" srcId="{60030FB5-D14E-4634-A3A9-766F30D05AE8}" destId="{2DABD5B6-4A1D-43CA-94D8-F2FDB4EF0C51}" srcOrd="2" destOrd="0" presId="urn:microsoft.com/office/officeart/2018/2/layout/IconVerticalSolidList"/>
    <dgm:cxn modelId="{CD4270BA-475C-40C4-948B-AD5933A5ECB4}" type="presParOf" srcId="{60030FB5-D14E-4634-A3A9-766F30D05AE8}" destId="{81ADA32B-21BC-4ED8-86C5-9ECDB9EF26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2DEE0-D26F-4729-A7E0-094AE4743FC6}"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74A93F3-8CD9-4258-B402-23E523CD8377}">
      <dgm:prSet/>
      <dgm:spPr/>
      <dgm:t>
        <a:bodyPr/>
        <a:lstStyle/>
        <a:p>
          <a:pPr>
            <a:defRPr cap="all"/>
          </a:pPr>
          <a:r>
            <a:rPr lang="en-US"/>
            <a:t>Social media</a:t>
          </a:r>
        </a:p>
      </dgm:t>
    </dgm:pt>
    <dgm:pt modelId="{ADA877B7-A183-4FEC-B543-C01E070D215D}" type="parTrans" cxnId="{A37938DC-AF66-401D-AA2E-F45D9284C2D2}">
      <dgm:prSet/>
      <dgm:spPr/>
      <dgm:t>
        <a:bodyPr/>
        <a:lstStyle/>
        <a:p>
          <a:endParaRPr lang="en-US"/>
        </a:p>
      </dgm:t>
    </dgm:pt>
    <dgm:pt modelId="{7C96930E-A2D3-47B0-9F9C-BCD2A1618720}" type="sibTrans" cxnId="{A37938DC-AF66-401D-AA2E-F45D9284C2D2}">
      <dgm:prSet/>
      <dgm:spPr/>
      <dgm:t>
        <a:bodyPr/>
        <a:lstStyle/>
        <a:p>
          <a:endParaRPr lang="en-US"/>
        </a:p>
      </dgm:t>
    </dgm:pt>
    <dgm:pt modelId="{86171DF1-9FB9-42F1-8221-E6CCED7A33F0}">
      <dgm:prSet/>
      <dgm:spPr/>
      <dgm:t>
        <a:bodyPr/>
        <a:lstStyle/>
        <a:p>
          <a:pPr>
            <a:defRPr cap="all"/>
          </a:pPr>
          <a:r>
            <a:rPr lang="en-US"/>
            <a:t>Streaming services</a:t>
          </a:r>
        </a:p>
      </dgm:t>
    </dgm:pt>
    <dgm:pt modelId="{2E34870D-C004-4256-B020-ED3AA547CAC0}" type="parTrans" cxnId="{42AAB6AC-61D6-44C3-AB26-7AF25A725F78}">
      <dgm:prSet/>
      <dgm:spPr/>
      <dgm:t>
        <a:bodyPr/>
        <a:lstStyle/>
        <a:p>
          <a:endParaRPr lang="en-US"/>
        </a:p>
      </dgm:t>
    </dgm:pt>
    <dgm:pt modelId="{2FFAB5BE-288C-4419-B32D-347162834E1F}" type="sibTrans" cxnId="{42AAB6AC-61D6-44C3-AB26-7AF25A725F78}">
      <dgm:prSet/>
      <dgm:spPr/>
      <dgm:t>
        <a:bodyPr/>
        <a:lstStyle/>
        <a:p>
          <a:endParaRPr lang="en-US"/>
        </a:p>
      </dgm:t>
    </dgm:pt>
    <dgm:pt modelId="{EA7671A6-6C6E-446F-8DED-45C1071D01CD}">
      <dgm:prSet/>
      <dgm:spPr/>
      <dgm:t>
        <a:bodyPr/>
        <a:lstStyle/>
        <a:p>
          <a:pPr>
            <a:defRPr cap="all"/>
          </a:pPr>
          <a:r>
            <a:rPr lang="en-US"/>
            <a:t>Search engines</a:t>
          </a:r>
        </a:p>
      </dgm:t>
    </dgm:pt>
    <dgm:pt modelId="{8F08DD47-444E-4D0A-8DBD-8F033347F81F}" type="parTrans" cxnId="{EC1844E8-CFEA-42D1-8C75-315947188F38}">
      <dgm:prSet/>
      <dgm:spPr/>
      <dgm:t>
        <a:bodyPr/>
        <a:lstStyle/>
        <a:p>
          <a:endParaRPr lang="en-US"/>
        </a:p>
      </dgm:t>
    </dgm:pt>
    <dgm:pt modelId="{96A9F9A7-BAAE-416C-AD15-FD87A0BBDF95}" type="sibTrans" cxnId="{EC1844E8-CFEA-42D1-8C75-315947188F38}">
      <dgm:prSet/>
      <dgm:spPr/>
      <dgm:t>
        <a:bodyPr/>
        <a:lstStyle/>
        <a:p>
          <a:endParaRPr lang="en-US"/>
        </a:p>
      </dgm:t>
    </dgm:pt>
    <dgm:pt modelId="{555F24D4-E49B-412F-939E-A5FA6E5D591A}" type="pres">
      <dgm:prSet presAssocID="{45B2DEE0-D26F-4729-A7E0-094AE4743FC6}" presName="root" presStyleCnt="0">
        <dgm:presLayoutVars>
          <dgm:dir/>
          <dgm:resizeHandles val="exact"/>
        </dgm:presLayoutVars>
      </dgm:prSet>
      <dgm:spPr/>
    </dgm:pt>
    <dgm:pt modelId="{AF3B1BDE-BC4B-4F5B-B469-F561F315272B}" type="pres">
      <dgm:prSet presAssocID="{D74A93F3-8CD9-4258-B402-23E523CD8377}" presName="compNode" presStyleCnt="0"/>
      <dgm:spPr/>
    </dgm:pt>
    <dgm:pt modelId="{D2D73BD8-45D7-4DC1-BE03-0D6B1E27B30D}" type="pres">
      <dgm:prSet presAssocID="{D74A93F3-8CD9-4258-B402-23E523CD8377}" presName="iconBgRect" presStyleLbl="bgShp" presStyleIdx="0" presStyleCnt="3"/>
      <dgm:spPr/>
    </dgm:pt>
    <dgm:pt modelId="{5083B028-0149-4B70-A516-47237D7708E2}" type="pres">
      <dgm:prSet presAssocID="{D74A93F3-8CD9-4258-B402-23E523CD83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AEFFC386-05E4-475E-B1C7-E6A353296E50}" type="pres">
      <dgm:prSet presAssocID="{D74A93F3-8CD9-4258-B402-23E523CD8377}" presName="spaceRect" presStyleCnt="0"/>
      <dgm:spPr/>
    </dgm:pt>
    <dgm:pt modelId="{45A86C49-F762-467C-810C-D51F4B6DA73C}" type="pres">
      <dgm:prSet presAssocID="{D74A93F3-8CD9-4258-B402-23E523CD8377}" presName="textRect" presStyleLbl="revTx" presStyleIdx="0" presStyleCnt="3">
        <dgm:presLayoutVars>
          <dgm:chMax val="1"/>
          <dgm:chPref val="1"/>
        </dgm:presLayoutVars>
      </dgm:prSet>
      <dgm:spPr/>
    </dgm:pt>
    <dgm:pt modelId="{2ECE1A37-B9CB-4C04-B07C-6607CF5C6309}" type="pres">
      <dgm:prSet presAssocID="{7C96930E-A2D3-47B0-9F9C-BCD2A1618720}" presName="sibTrans" presStyleCnt="0"/>
      <dgm:spPr/>
    </dgm:pt>
    <dgm:pt modelId="{17551D86-815B-4470-90A7-2ADAB61147B8}" type="pres">
      <dgm:prSet presAssocID="{86171DF1-9FB9-42F1-8221-E6CCED7A33F0}" presName="compNode" presStyleCnt="0"/>
      <dgm:spPr/>
    </dgm:pt>
    <dgm:pt modelId="{3CDBC585-3FCE-4621-9CCC-E81742492214}" type="pres">
      <dgm:prSet presAssocID="{86171DF1-9FB9-42F1-8221-E6CCED7A33F0}" presName="iconBgRect" presStyleLbl="bgShp" presStyleIdx="1" presStyleCnt="3"/>
      <dgm:spPr/>
    </dgm:pt>
    <dgm:pt modelId="{E81824FA-5CCA-4B64-97E5-92EFFC180488}" type="pres">
      <dgm:prSet presAssocID="{86171DF1-9FB9-42F1-8221-E6CCED7A33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23BC6A6D-7698-46DD-BA9D-7115B22108B4}" type="pres">
      <dgm:prSet presAssocID="{86171DF1-9FB9-42F1-8221-E6CCED7A33F0}" presName="spaceRect" presStyleCnt="0"/>
      <dgm:spPr/>
    </dgm:pt>
    <dgm:pt modelId="{04ACF52B-21F6-432F-8E4A-425509149537}" type="pres">
      <dgm:prSet presAssocID="{86171DF1-9FB9-42F1-8221-E6CCED7A33F0}" presName="textRect" presStyleLbl="revTx" presStyleIdx="1" presStyleCnt="3">
        <dgm:presLayoutVars>
          <dgm:chMax val="1"/>
          <dgm:chPref val="1"/>
        </dgm:presLayoutVars>
      </dgm:prSet>
      <dgm:spPr/>
    </dgm:pt>
    <dgm:pt modelId="{A5625016-8477-452B-A85D-EC4B4F761F2D}" type="pres">
      <dgm:prSet presAssocID="{2FFAB5BE-288C-4419-B32D-347162834E1F}" presName="sibTrans" presStyleCnt="0"/>
      <dgm:spPr/>
    </dgm:pt>
    <dgm:pt modelId="{59C4E486-C7D2-4FD1-BE5B-8287778E7F9C}" type="pres">
      <dgm:prSet presAssocID="{EA7671A6-6C6E-446F-8DED-45C1071D01CD}" presName="compNode" presStyleCnt="0"/>
      <dgm:spPr/>
    </dgm:pt>
    <dgm:pt modelId="{6A835A4D-7A9F-4EB7-9173-C0E4321B56C7}" type="pres">
      <dgm:prSet presAssocID="{EA7671A6-6C6E-446F-8DED-45C1071D01CD}" presName="iconBgRect" presStyleLbl="bgShp" presStyleIdx="2" presStyleCnt="3"/>
      <dgm:spPr/>
    </dgm:pt>
    <dgm:pt modelId="{4A099789-B6CA-4DE7-8AAC-EF6106DED1B7}" type="pres">
      <dgm:prSet presAssocID="{EA7671A6-6C6E-446F-8DED-45C1071D01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7F580E8-20CE-47CC-9120-E7704ACF587D}" type="pres">
      <dgm:prSet presAssocID="{EA7671A6-6C6E-446F-8DED-45C1071D01CD}" presName="spaceRect" presStyleCnt="0"/>
      <dgm:spPr/>
    </dgm:pt>
    <dgm:pt modelId="{30472CF5-B438-452F-A9C2-A848B48EE0C8}" type="pres">
      <dgm:prSet presAssocID="{EA7671A6-6C6E-446F-8DED-45C1071D01CD}" presName="textRect" presStyleLbl="revTx" presStyleIdx="2" presStyleCnt="3">
        <dgm:presLayoutVars>
          <dgm:chMax val="1"/>
          <dgm:chPref val="1"/>
        </dgm:presLayoutVars>
      </dgm:prSet>
      <dgm:spPr/>
    </dgm:pt>
  </dgm:ptLst>
  <dgm:cxnLst>
    <dgm:cxn modelId="{02BA3C10-5758-4247-8F1B-5B3C8BA19AEC}" type="presOf" srcId="{EA7671A6-6C6E-446F-8DED-45C1071D01CD}" destId="{30472CF5-B438-452F-A9C2-A848B48EE0C8}" srcOrd="0" destOrd="0" presId="urn:microsoft.com/office/officeart/2018/5/layout/IconCircleLabelList"/>
    <dgm:cxn modelId="{529D0127-A97B-42DB-9BEA-4C198CE40532}" type="presOf" srcId="{45B2DEE0-D26F-4729-A7E0-094AE4743FC6}" destId="{555F24D4-E49B-412F-939E-A5FA6E5D591A}" srcOrd="0" destOrd="0" presId="urn:microsoft.com/office/officeart/2018/5/layout/IconCircleLabelList"/>
    <dgm:cxn modelId="{7683D170-6A37-497C-BBAD-E75BB30F1BC7}" type="presOf" srcId="{86171DF1-9FB9-42F1-8221-E6CCED7A33F0}" destId="{04ACF52B-21F6-432F-8E4A-425509149537}" srcOrd="0" destOrd="0" presId="urn:microsoft.com/office/officeart/2018/5/layout/IconCircleLabelList"/>
    <dgm:cxn modelId="{42AAB6AC-61D6-44C3-AB26-7AF25A725F78}" srcId="{45B2DEE0-D26F-4729-A7E0-094AE4743FC6}" destId="{86171DF1-9FB9-42F1-8221-E6CCED7A33F0}" srcOrd="1" destOrd="0" parTransId="{2E34870D-C004-4256-B020-ED3AA547CAC0}" sibTransId="{2FFAB5BE-288C-4419-B32D-347162834E1F}"/>
    <dgm:cxn modelId="{C0EB8EC4-BF49-433D-A379-4F7BB94E8876}" type="presOf" srcId="{D74A93F3-8CD9-4258-B402-23E523CD8377}" destId="{45A86C49-F762-467C-810C-D51F4B6DA73C}" srcOrd="0" destOrd="0" presId="urn:microsoft.com/office/officeart/2018/5/layout/IconCircleLabelList"/>
    <dgm:cxn modelId="{A37938DC-AF66-401D-AA2E-F45D9284C2D2}" srcId="{45B2DEE0-D26F-4729-A7E0-094AE4743FC6}" destId="{D74A93F3-8CD9-4258-B402-23E523CD8377}" srcOrd="0" destOrd="0" parTransId="{ADA877B7-A183-4FEC-B543-C01E070D215D}" sibTransId="{7C96930E-A2D3-47B0-9F9C-BCD2A1618720}"/>
    <dgm:cxn modelId="{EC1844E8-CFEA-42D1-8C75-315947188F38}" srcId="{45B2DEE0-D26F-4729-A7E0-094AE4743FC6}" destId="{EA7671A6-6C6E-446F-8DED-45C1071D01CD}" srcOrd="2" destOrd="0" parTransId="{8F08DD47-444E-4D0A-8DBD-8F033347F81F}" sibTransId="{96A9F9A7-BAAE-416C-AD15-FD87A0BBDF95}"/>
    <dgm:cxn modelId="{019D5D71-1894-49A2-BB97-00CF1342EF69}" type="presParOf" srcId="{555F24D4-E49B-412F-939E-A5FA6E5D591A}" destId="{AF3B1BDE-BC4B-4F5B-B469-F561F315272B}" srcOrd="0" destOrd="0" presId="urn:microsoft.com/office/officeart/2018/5/layout/IconCircleLabelList"/>
    <dgm:cxn modelId="{98A1D2AB-83C0-4D93-BA6E-330F60FA7750}" type="presParOf" srcId="{AF3B1BDE-BC4B-4F5B-B469-F561F315272B}" destId="{D2D73BD8-45D7-4DC1-BE03-0D6B1E27B30D}" srcOrd="0" destOrd="0" presId="urn:microsoft.com/office/officeart/2018/5/layout/IconCircleLabelList"/>
    <dgm:cxn modelId="{AC924526-1A5D-4907-9802-5EF2E49D011B}" type="presParOf" srcId="{AF3B1BDE-BC4B-4F5B-B469-F561F315272B}" destId="{5083B028-0149-4B70-A516-47237D7708E2}" srcOrd="1" destOrd="0" presId="urn:microsoft.com/office/officeart/2018/5/layout/IconCircleLabelList"/>
    <dgm:cxn modelId="{D670A64E-7351-4EA2-8871-2B31C165354E}" type="presParOf" srcId="{AF3B1BDE-BC4B-4F5B-B469-F561F315272B}" destId="{AEFFC386-05E4-475E-B1C7-E6A353296E50}" srcOrd="2" destOrd="0" presId="urn:microsoft.com/office/officeart/2018/5/layout/IconCircleLabelList"/>
    <dgm:cxn modelId="{D2A91418-1BB2-48E8-8F46-22886020C2B1}" type="presParOf" srcId="{AF3B1BDE-BC4B-4F5B-B469-F561F315272B}" destId="{45A86C49-F762-467C-810C-D51F4B6DA73C}" srcOrd="3" destOrd="0" presId="urn:microsoft.com/office/officeart/2018/5/layout/IconCircleLabelList"/>
    <dgm:cxn modelId="{39199820-BC14-4159-81AB-E7218F954005}" type="presParOf" srcId="{555F24D4-E49B-412F-939E-A5FA6E5D591A}" destId="{2ECE1A37-B9CB-4C04-B07C-6607CF5C6309}" srcOrd="1" destOrd="0" presId="urn:microsoft.com/office/officeart/2018/5/layout/IconCircleLabelList"/>
    <dgm:cxn modelId="{4EB7E605-0D12-4466-89A9-880BF0EE1BDF}" type="presParOf" srcId="{555F24D4-E49B-412F-939E-A5FA6E5D591A}" destId="{17551D86-815B-4470-90A7-2ADAB61147B8}" srcOrd="2" destOrd="0" presId="urn:microsoft.com/office/officeart/2018/5/layout/IconCircleLabelList"/>
    <dgm:cxn modelId="{0EEAB019-3980-4C03-BBF1-97486489A38A}" type="presParOf" srcId="{17551D86-815B-4470-90A7-2ADAB61147B8}" destId="{3CDBC585-3FCE-4621-9CCC-E81742492214}" srcOrd="0" destOrd="0" presId="urn:microsoft.com/office/officeart/2018/5/layout/IconCircleLabelList"/>
    <dgm:cxn modelId="{D7381E57-88BA-484F-9C15-4D288A5C9A5F}" type="presParOf" srcId="{17551D86-815B-4470-90A7-2ADAB61147B8}" destId="{E81824FA-5CCA-4B64-97E5-92EFFC180488}" srcOrd="1" destOrd="0" presId="urn:microsoft.com/office/officeart/2018/5/layout/IconCircleLabelList"/>
    <dgm:cxn modelId="{E7C9BE3A-2F65-46E2-ABDF-E7C198A048B4}" type="presParOf" srcId="{17551D86-815B-4470-90A7-2ADAB61147B8}" destId="{23BC6A6D-7698-46DD-BA9D-7115B22108B4}" srcOrd="2" destOrd="0" presId="urn:microsoft.com/office/officeart/2018/5/layout/IconCircleLabelList"/>
    <dgm:cxn modelId="{8604D83E-D0FC-4D7D-BB08-4A1A2E72C6F6}" type="presParOf" srcId="{17551D86-815B-4470-90A7-2ADAB61147B8}" destId="{04ACF52B-21F6-432F-8E4A-425509149537}" srcOrd="3" destOrd="0" presId="urn:microsoft.com/office/officeart/2018/5/layout/IconCircleLabelList"/>
    <dgm:cxn modelId="{6F1872F5-FA56-4CF8-8B1D-EFF47C5378C1}" type="presParOf" srcId="{555F24D4-E49B-412F-939E-A5FA6E5D591A}" destId="{A5625016-8477-452B-A85D-EC4B4F761F2D}" srcOrd="3" destOrd="0" presId="urn:microsoft.com/office/officeart/2018/5/layout/IconCircleLabelList"/>
    <dgm:cxn modelId="{21DB6C05-B850-4263-AB24-51217BDE35DB}" type="presParOf" srcId="{555F24D4-E49B-412F-939E-A5FA6E5D591A}" destId="{59C4E486-C7D2-4FD1-BE5B-8287778E7F9C}" srcOrd="4" destOrd="0" presId="urn:microsoft.com/office/officeart/2018/5/layout/IconCircleLabelList"/>
    <dgm:cxn modelId="{729A4DEE-7818-4C1D-9014-D1A69E741559}" type="presParOf" srcId="{59C4E486-C7D2-4FD1-BE5B-8287778E7F9C}" destId="{6A835A4D-7A9F-4EB7-9173-C0E4321B56C7}" srcOrd="0" destOrd="0" presId="urn:microsoft.com/office/officeart/2018/5/layout/IconCircleLabelList"/>
    <dgm:cxn modelId="{BDCEA91A-E0A8-48C2-A744-165C4ED5860B}" type="presParOf" srcId="{59C4E486-C7D2-4FD1-BE5B-8287778E7F9C}" destId="{4A099789-B6CA-4DE7-8AAC-EF6106DED1B7}" srcOrd="1" destOrd="0" presId="urn:microsoft.com/office/officeart/2018/5/layout/IconCircleLabelList"/>
    <dgm:cxn modelId="{B3B928E5-FEB0-4414-AB71-AAA71620488D}" type="presParOf" srcId="{59C4E486-C7D2-4FD1-BE5B-8287778E7F9C}" destId="{67F580E8-20CE-47CC-9120-E7704ACF587D}" srcOrd="2" destOrd="0" presId="urn:microsoft.com/office/officeart/2018/5/layout/IconCircleLabelList"/>
    <dgm:cxn modelId="{64B7D6F6-20A3-4883-967B-D7E7ED7866F4}" type="presParOf" srcId="{59C4E486-C7D2-4FD1-BE5B-8287778E7F9C}" destId="{30472CF5-B438-452F-A9C2-A848B48EE0C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A5BB1-2412-432E-9430-6750E37DD12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564F3-AD38-419C-B897-F2CE759F9DE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CF8DF-5959-49EE-AAEE-094338A3715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Web Content Mining</a:t>
          </a:r>
        </a:p>
      </dsp:txBody>
      <dsp:txXfrm>
        <a:off x="1435590" y="531"/>
        <a:ext cx="9080009" cy="1242935"/>
      </dsp:txXfrm>
    </dsp:sp>
    <dsp:sp modelId="{31F2F02F-B5FE-4BA2-8C1E-5B7CB3426BE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D4E07-DDA0-4951-B326-691DE4B0658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397B0-A177-4BDA-BE18-563A9C7B8B0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Web Structure Mining</a:t>
          </a:r>
        </a:p>
      </dsp:txBody>
      <dsp:txXfrm>
        <a:off x="1435590" y="1554201"/>
        <a:ext cx="9080009" cy="1242935"/>
      </dsp:txXfrm>
    </dsp:sp>
    <dsp:sp modelId="{9705D613-94DB-48F3-8D1A-942C309BA83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AC19B-803C-4380-A87A-5B8DA59313E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DA32B-21BC-4ED8-86C5-9ECDB9EF269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Web Usage Mining</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73BD8-45D7-4DC1-BE03-0D6B1E27B30D}">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3B028-0149-4B70-A516-47237D7708E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A86C49-F762-467C-810C-D51F4B6DA73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Social media</a:t>
          </a:r>
        </a:p>
      </dsp:txBody>
      <dsp:txXfrm>
        <a:off x="93445" y="3018902"/>
        <a:ext cx="3206250" cy="720000"/>
      </dsp:txXfrm>
    </dsp:sp>
    <dsp:sp modelId="{3CDBC585-3FCE-4621-9CCC-E81742492214}">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24FA-5CCA-4B64-97E5-92EFFC18048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CF52B-21F6-432F-8E4A-42550914953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Streaming services</a:t>
          </a:r>
        </a:p>
      </dsp:txBody>
      <dsp:txXfrm>
        <a:off x="3860789" y="3018902"/>
        <a:ext cx="3206250" cy="720000"/>
      </dsp:txXfrm>
    </dsp:sp>
    <dsp:sp modelId="{6A835A4D-7A9F-4EB7-9173-C0E4321B56C7}">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99789-B6CA-4DE7-8AAC-EF6106DED1B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72CF5-B438-452F-A9C2-A848B48EE0C8}">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Search engines</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CE39F-A0B3-4175-A4D0-6D92922391A3}" type="datetimeFigureOut">
              <a:rPr lang="ro-RO" smtClean="0"/>
              <a:t>05.04.2022</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12578-36E7-4F87-98F9-1C595C6A0649}" type="slidenum">
              <a:rPr lang="ro-RO" smtClean="0"/>
              <a:t>‹#›</a:t>
            </a:fld>
            <a:endParaRPr lang="ro-RO"/>
          </a:p>
        </p:txBody>
      </p:sp>
    </p:spTree>
    <p:extLst>
      <p:ext uri="{BB962C8B-B14F-4D97-AF65-F5344CB8AC3E}">
        <p14:creationId xmlns:p14="http://schemas.microsoft.com/office/powerpoint/2010/main" val="366416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1</a:t>
            </a:fld>
            <a:endParaRPr lang="ro-RO"/>
          </a:p>
        </p:txBody>
      </p:sp>
    </p:spTree>
    <p:extLst>
      <p:ext uri="{BB962C8B-B14F-4D97-AF65-F5344CB8AC3E}">
        <p14:creationId xmlns:p14="http://schemas.microsoft.com/office/powerpoint/2010/main" val="885961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Comunitati</a:t>
            </a:r>
            <a:r>
              <a:rPr lang="en-US" dirty="0"/>
              <a:t> </a:t>
            </a:r>
            <a:r>
              <a:rPr lang="en-US" dirty="0" err="1"/>
              <a:t>mici</a:t>
            </a:r>
            <a:r>
              <a:rPr lang="en-US" dirty="0"/>
              <a:t>, </a:t>
            </a:r>
            <a:r>
              <a:rPr lang="en-US" sz="1200" dirty="0"/>
              <a:t>care </a:t>
            </a:r>
            <a:r>
              <a:rPr lang="en-US" sz="1200" dirty="0" err="1"/>
              <a:t>poate</a:t>
            </a:r>
            <a:r>
              <a:rPr lang="en-US" sz="1200" dirty="0"/>
              <a:t> nu au </a:t>
            </a:r>
            <a:r>
              <a:rPr lang="en-US" sz="1200" dirty="0" err="1"/>
              <a:t>prea</a:t>
            </a:r>
            <a:r>
              <a:rPr lang="en-US" sz="1200" dirty="0"/>
              <a:t> mare </a:t>
            </a:r>
            <a:r>
              <a:rPr lang="en-US" sz="1200" dirty="0" err="1"/>
              <a:t>legatura</a:t>
            </a:r>
            <a:r>
              <a:rPr lang="en-US" sz="1200" dirty="0"/>
              <a:t> cu </a:t>
            </a:r>
            <a:r>
              <a:rPr lang="en-US" sz="1200" dirty="0" err="1"/>
              <a:t>subiectul</a:t>
            </a:r>
            <a:endParaRPr lang="en-US" sz="1200" dirty="0"/>
          </a:p>
          <a:p>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11</a:t>
            </a:fld>
            <a:endParaRPr lang="ro-RO"/>
          </a:p>
        </p:txBody>
      </p:sp>
    </p:spTree>
    <p:extLst>
      <p:ext uri="{BB962C8B-B14F-4D97-AF65-F5344CB8AC3E}">
        <p14:creationId xmlns:p14="http://schemas.microsoft.com/office/powerpoint/2010/main" val="2321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 </a:t>
            </a:r>
            <a:r>
              <a:rPr lang="en-US" dirty="0" err="1"/>
              <a:t>pentru</a:t>
            </a:r>
            <a:r>
              <a:rPr lang="en-US" dirty="0"/>
              <a:t> a </a:t>
            </a:r>
            <a:r>
              <a:rPr lang="en-US" dirty="0" err="1"/>
              <a:t>sugera</a:t>
            </a:r>
            <a:r>
              <a:rPr lang="en-US" dirty="0"/>
              <a:t> </a:t>
            </a:r>
            <a:r>
              <a:rPr lang="en-US" dirty="0" err="1"/>
              <a:t>noi</a:t>
            </a:r>
            <a:r>
              <a:rPr lang="en-US" dirty="0"/>
              <a:t> </a:t>
            </a:r>
            <a:r>
              <a:rPr lang="en-US" dirty="0" err="1"/>
              <a:t>prieteni</a:t>
            </a:r>
            <a:endParaRPr lang="en-US" dirty="0"/>
          </a:p>
          <a:p>
            <a:r>
              <a:rPr lang="en-US" dirty="0"/>
              <a:t>Streaming services – </a:t>
            </a:r>
            <a:r>
              <a:rPr lang="en-US" dirty="0" err="1"/>
              <a:t>sa</a:t>
            </a:r>
            <a:r>
              <a:rPr lang="en-US" dirty="0"/>
              <a:t> </a:t>
            </a:r>
            <a:r>
              <a:rPr lang="en-US" dirty="0" err="1"/>
              <a:t>recomande</a:t>
            </a:r>
            <a:r>
              <a:rPr lang="en-US" dirty="0"/>
              <a:t> </a:t>
            </a:r>
            <a:r>
              <a:rPr lang="en-US" dirty="0" err="1"/>
              <a:t>filme</a:t>
            </a:r>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12</a:t>
            </a:fld>
            <a:endParaRPr lang="ro-RO"/>
          </a:p>
        </p:txBody>
      </p:sp>
    </p:spTree>
    <p:extLst>
      <p:ext uri="{BB962C8B-B14F-4D97-AF65-F5344CB8AC3E}">
        <p14:creationId xmlns:p14="http://schemas.microsoft.com/office/powerpoint/2010/main" val="310456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13</a:t>
            </a:fld>
            <a:endParaRPr lang="ro-RO"/>
          </a:p>
        </p:txBody>
      </p:sp>
    </p:spTree>
    <p:extLst>
      <p:ext uri="{BB962C8B-B14F-4D97-AF65-F5344CB8AC3E}">
        <p14:creationId xmlns:p14="http://schemas.microsoft.com/office/powerpoint/2010/main" val="226273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Arial" panose="020B0604020202020204" pitchFamily="34" charset="0"/>
              </a:rPr>
              <a:t>-</a:t>
            </a:r>
            <a:r>
              <a:rPr lang="ro-RO" sz="2800" b="1" dirty="0"/>
              <a:t>Web Mining </a:t>
            </a:r>
            <a:r>
              <a:rPr lang="ro-RO" sz="2800" dirty="0"/>
              <a:t>este procesul tehnicilor de Data Mining pentru a descoperi și extrage automat informații din documente și servicii Web</a:t>
            </a:r>
          </a:p>
          <a:p>
            <a:pPr rtl="0">
              <a:spcBef>
                <a:spcPts val="0"/>
              </a:spcBef>
              <a:spcAft>
                <a:spcPts val="0"/>
              </a:spcAft>
            </a:pPr>
            <a:r>
              <a:rPr lang="en-US" sz="1800" b="0" i="0" u="none" strike="noStrike" dirty="0">
                <a:solidFill>
                  <a:srgbClr val="000000"/>
                </a:solidFill>
                <a:effectLst/>
                <a:latin typeface="Arial" panose="020B0604020202020204" pitchFamily="34" charset="0"/>
              </a:rPr>
              <a:t>1)Web content –information from the content of web documents (text, image, audio, video)</a:t>
            </a:r>
            <a:endParaRPr lang="en-US"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2)Web structure – discovering structure information. The structure of the web graph consists of web pages as nodes and hyperlinks as edged connecting related pages à identifies the relationship between pages</a:t>
            </a:r>
            <a:endParaRPr lang="en-US"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3)Web usage – identify the usage patterns from large data sets à for user </a:t>
            </a:r>
            <a:r>
              <a:rPr lang="en-US" sz="1800" b="0" i="0" u="none" strike="noStrike" dirty="0" err="1">
                <a:solidFill>
                  <a:srgbClr val="000000"/>
                </a:solidFill>
                <a:effectLst/>
                <a:latin typeface="Arial" panose="020B0604020202020204" pitchFamily="34" charset="0"/>
              </a:rPr>
              <a:t>behavious</a:t>
            </a:r>
            <a:endParaRPr lang="en-US" dirty="0">
              <a:effectLst/>
            </a:endParaRPr>
          </a:p>
          <a:p>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3</a:t>
            </a:fld>
            <a:endParaRPr lang="ro-RO"/>
          </a:p>
        </p:txBody>
      </p:sp>
    </p:spTree>
    <p:extLst>
      <p:ext uri="{BB962C8B-B14F-4D97-AF65-F5344CB8AC3E}">
        <p14:creationId xmlns:p14="http://schemas.microsoft.com/office/powerpoint/2010/main" val="152220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Internetul</a:t>
            </a:r>
            <a:r>
              <a:rPr lang="en-US" dirty="0"/>
              <a:t> </a:t>
            </a:r>
            <a:r>
              <a:rPr lang="ro-RO" dirty="0"/>
              <a:t>este o colecție de informații nestructurate cu hyperlinkuri care se extinde rapid. Lipsa structurii și volumul enorm al World Wide Web reprezintă provocări extraordinare pentru sistemele de regăsire a informațiilor World Wide Web numite motoare de căutare.</a:t>
            </a:r>
          </a:p>
          <a:p>
            <a:pPr marL="171450" indent="-171450">
              <a:buFontTx/>
              <a:buChar char="-"/>
            </a:pPr>
            <a:r>
              <a:rPr lang="en-US" dirty="0" err="1">
                <a:effectLst/>
                <a:latin typeface="Times New Roman" panose="02020603050405020304" pitchFamily="18" charset="0"/>
              </a:rPr>
              <a:t>Interogari</a:t>
            </a:r>
            <a:r>
              <a:rPr lang="en-US" dirty="0">
                <a:effectLst/>
                <a:latin typeface="Times New Roman" panose="02020603050405020304" pitchFamily="18" charset="0"/>
              </a:rPr>
              <a:t> </a:t>
            </a:r>
            <a:r>
              <a:rPr lang="en-US" dirty="0" err="1">
                <a:effectLst/>
                <a:latin typeface="Times New Roman" panose="02020603050405020304" pitchFamily="18" charset="0"/>
              </a:rPr>
              <a:t>restranse</a:t>
            </a:r>
            <a:r>
              <a:rPr lang="en-US" dirty="0">
                <a:effectLst/>
                <a:latin typeface="Times New Roman" panose="02020603050405020304" pitchFamily="18" charset="0"/>
              </a:rPr>
              <a:t> – </a:t>
            </a:r>
            <a:r>
              <a:rPr lang="en-US" dirty="0" err="1">
                <a:effectLst/>
                <a:latin typeface="Times New Roman" panose="02020603050405020304" pitchFamily="18" charset="0"/>
              </a:rPr>
              <a:t>foarte</a:t>
            </a:r>
            <a:r>
              <a:rPr lang="en-US" dirty="0">
                <a:effectLst/>
                <a:latin typeface="Times New Roman" panose="02020603050405020304" pitchFamily="18" charset="0"/>
              </a:rPr>
              <a:t> </a:t>
            </a:r>
            <a:r>
              <a:rPr lang="en-US" dirty="0" err="1">
                <a:effectLst/>
                <a:latin typeface="Times New Roman" panose="02020603050405020304" pitchFamily="18" charset="0"/>
              </a:rPr>
              <a:t>greu</a:t>
            </a:r>
            <a:r>
              <a:rPr lang="en-US" dirty="0">
                <a:effectLst/>
                <a:latin typeface="Times New Roman" panose="02020603050405020304" pitchFamily="18" charset="0"/>
              </a:rPr>
              <a:t> de </a:t>
            </a:r>
            <a:r>
              <a:rPr lang="en-US" dirty="0" err="1">
                <a:effectLst/>
                <a:latin typeface="Times New Roman" panose="02020603050405020304" pitchFamily="18" charset="0"/>
              </a:rPr>
              <a:t>gasit</a:t>
            </a:r>
            <a:r>
              <a:rPr lang="en-US" dirty="0">
                <a:effectLst/>
                <a:latin typeface="Times New Roman" panose="02020603050405020304" pitchFamily="18" charset="0"/>
              </a:rPr>
              <a:t> </a:t>
            </a:r>
            <a:r>
              <a:rPr lang="en-US" dirty="0" err="1">
                <a:effectLst/>
                <a:latin typeface="Times New Roman" panose="02020603050405020304" pitchFamily="18" charset="0"/>
              </a:rPr>
              <a:t>informatia</a:t>
            </a:r>
            <a:endParaRPr lang="en-US" dirty="0">
              <a:effectLst/>
              <a:latin typeface="Times New Roman" panose="02020603050405020304" pitchFamily="18" charset="0"/>
            </a:endParaRPr>
          </a:p>
          <a:p>
            <a:pPr marL="171450" indent="-171450">
              <a:buFontTx/>
              <a:buChar char="-"/>
            </a:pPr>
            <a:r>
              <a:rPr lang="en-US" dirty="0" err="1">
                <a:effectLst/>
                <a:latin typeface="Times New Roman" panose="02020603050405020304" pitchFamily="18" charset="0"/>
              </a:rPr>
              <a:t>Interogari</a:t>
            </a:r>
            <a:r>
              <a:rPr lang="en-US" dirty="0">
                <a:effectLst/>
                <a:latin typeface="Times New Roman" panose="02020603050405020304" pitchFamily="18" charset="0"/>
              </a:rPr>
              <a:t> pe </a:t>
            </a:r>
            <a:r>
              <a:rPr lang="en-US" dirty="0" err="1">
                <a:effectLst/>
                <a:latin typeface="Times New Roman" panose="02020603050405020304" pitchFamily="18" charset="0"/>
              </a:rPr>
              <a:t>subiecte</a:t>
            </a:r>
            <a:r>
              <a:rPr lang="en-US" dirty="0">
                <a:effectLst/>
                <a:latin typeface="Times New Roman" panose="02020603050405020304" pitchFamily="18" charset="0"/>
              </a:rPr>
              <a:t> </a:t>
            </a:r>
            <a:r>
              <a:rPr lang="en-US" dirty="0" err="1">
                <a:effectLst/>
                <a:latin typeface="Times New Roman" panose="02020603050405020304" pitchFamily="18" charset="0"/>
              </a:rPr>
              <a:t>mari</a:t>
            </a:r>
            <a:r>
              <a:rPr lang="en-US" dirty="0">
                <a:effectLst/>
                <a:latin typeface="Times New Roman" panose="02020603050405020304" pitchFamily="18" charset="0"/>
              </a:rPr>
              <a:t> – </a:t>
            </a:r>
            <a:r>
              <a:rPr lang="en-US" dirty="0" err="1">
                <a:effectLst/>
                <a:latin typeface="Times New Roman" panose="02020603050405020304" pitchFamily="18" charset="0"/>
              </a:rPr>
              <a:t>multe</a:t>
            </a:r>
            <a:r>
              <a:rPr lang="en-US" dirty="0">
                <a:effectLst/>
                <a:latin typeface="Times New Roman" panose="02020603050405020304" pitchFamily="18" charset="0"/>
              </a:rPr>
              <a:t> </a:t>
            </a:r>
            <a:r>
              <a:rPr lang="en-US" dirty="0" err="1">
                <a:effectLst/>
                <a:latin typeface="Times New Roman" panose="02020603050405020304" pitchFamily="18" charset="0"/>
              </a:rPr>
              <a:t>informatii</a:t>
            </a:r>
            <a:r>
              <a:rPr lang="en-US" dirty="0">
                <a:effectLst/>
                <a:latin typeface="Times New Roman" panose="02020603050405020304" pitchFamily="18" charset="0"/>
              </a:rPr>
              <a:t> </a:t>
            </a:r>
            <a:r>
              <a:rPr lang="en-US" dirty="0" err="1">
                <a:effectLst/>
                <a:latin typeface="Times New Roman" panose="02020603050405020304" pitchFamily="18" charset="0"/>
              </a:rPr>
              <a:t>irelevante</a:t>
            </a:r>
            <a:r>
              <a:rPr lang="en-US" dirty="0">
                <a:effectLst/>
                <a:latin typeface="Times New Roman" panose="02020603050405020304" pitchFamily="18" charset="0"/>
              </a:rPr>
              <a:t>, </a:t>
            </a:r>
            <a:r>
              <a:rPr lang="en-US" dirty="0" err="1">
                <a:effectLst/>
                <a:latin typeface="Times New Roman" panose="02020603050405020304" pitchFamily="18" charset="0"/>
              </a:rPr>
              <a:t>utilizatorii</a:t>
            </a:r>
            <a:r>
              <a:rPr lang="en-US" dirty="0">
                <a:effectLst/>
                <a:latin typeface="Times New Roman" panose="02020603050405020304" pitchFamily="18" charset="0"/>
              </a:rPr>
              <a:t> au </a:t>
            </a:r>
            <a:r>
              <a:rPr lang="en-US" dirty="0" err="1">
                <a:effectLst/>
                <a:latin typeface="Times New Roman" panose="02020603050405020304" pitchFamily="18" charset="0"/>
              </a:rPr>
              <a:t>nevoie</a:t>
            </a:r>
            <a:r>
              <a:rPr lang="en-US" dirty="0">
                <a:effectLst/>
                <a:latin typeface="Times New Roman" panose="02020603050405020304" pitchFamily="18" charset="0"/>
              </a:rPr>
              <a:t> </a:t>
            </a:r>
            <a:r>
              <a:rPr lang="en-US" dirty="0" err="1">
                <a:effectLst/>
                <a:latin typeface="Times New Roman" panose="02020603050405020304" pitchFamily="18" charset="0"/>
              </a:rPr>
              <a:t>doar</a:t>
            </a:r>
            <a:r>
              <a:rPr lang="en-US" dirty="0">
                <a:effectLst/>
                <a:latin typeface="Times New Roman" panose="02020603050405020304" pitchFamily="18" charset="0"/>
              </a:rPr>
              <a:t> de </a:t>
            </a:r>
            <a:r>
              <a:rPr lang="en-US" dirty="0" err="1">
                <a:effectLst/>
                <a:latin typeface="Times New Roman" panose="02020603050405020304" pitchFamily="18" charset="0"/>
              </a:rPr>
              <a:t>cateva</a:t>
            </a:r>
            <a:r>
              <a:rPr lang="en-US" dirty="0">
                <a:effectLst/>
                <a:latin typeface="Times New Roman" panose="02020603050405020304" pitchFamily="18" charset="0"/>
              </a:rPr>
              <a:t> site-</a:t>
            </a:r>
            <a:r>
              <a:rPr lang="en-US" dirty="0" err="1">
                <a:effectLst/>
                <a:latin typeface="Times New Roman" panose="02020603050405020304" pitchFamily="18" charset="0"/>
              </a:rPr>
              <a:t>uri</a:t>
            </a:r>
            <a:endParaRPr lang="en-US" dirty="0">
              <a:effectLst/>
              <a:latin typeface="Times New Roman" panose="02020603050405020304" pitchFamily="18" charset="0"/>
            </a:endParaRPr>
          </a:p>
          <a:p>
            <a:pPr marL="0" indent="0">
              <a:buFontTx/>
              <a:buNone/>
            </a:pPr>
            <a:r>
              <a:rPr lang="en-US" dirty="0" err="1">
                <a:effectLst/>
                <a:latin typeface="Times New Roman" panose="02020603050405020304" pitchFamily="18" charset="0"/>
              </a:rPr>
              <a:t>Pentru</a:t>
            </a:r>
            <a:r>
              <a:rPr lang="en-US" dirty="0">
                <a:effectLst/>
                <a:latin typeface="Times New Roman" panose="02020603050405020304" pitchFamily="18" charset="0"/>
              </a:rPr>
              <a:t> </a:t>
            </a:r>
            <a:r>
              <a:rPr lang="en-US" dirty="0" err="1">
                <a:effectLst/>
                <a:latin typeface="Times New Roman" panose="02020603050405020304" pitchFamily="18" charset="0"/>
              </a:rPr>
              <a:t>itnerogarile</a:t>
            </a:r>
            <a:r>
              <a:rPr lang="en-US" dirty="0">
                <a:effectLst/>
                <a:latin typeface="Times New Roman" panose="02020603050405020304" pitchFamily="18" charset="0"/>
              </a:rPr>
              <a:t> </a:t>
            </a:r>
            <a:r>
              <a:rPr lang="en-US" dirty="0" err="1">
                <a:effectLst/>
                <a:latin typeface="Times New Roman" panose="02020603050405020304" pitchFamily="18" charset="0"/>
              </a:rPr>
              <a:t>mair</a:t>
            </a:r>
            <a:r>
              <a:rPr lang="en-US" dirty="0">
                <a:effectLst/>
                <a:latin typeface="Times New Roman" panose="02020603050405020304" pitchFamily="18" charset="0"/>
              </a:rPr>
              <a:t> </a:t>
            </a:r>
            <a:r>
              <a:rPr lang="en-US" dirty="0" err="1">
                <a:effectLst/>
                <a:latin typeface="Times New Roman" panose="02020603050405020304" pitchFamily="18" charset="0"/>
              </a:rPr>
              <a:t>mai</a:t>
            </a:r>
            <a:r>
              <a:rPr lang="en-US" dirty="0">
                <a:effectLst/>
                <a:latin typeface="Times New Roman" panose="02020603050405020304" pitchFamily="18" charset="0"/>
              </a:rPr>
              <a:t> sunt </a:t>
            </a:r>
            <a:r>
              <a:rPr lang="en-US" dirty="0" err="1">
                <a:effectLst/>
                <a:latin typeface="Times New Roman" panose="02020603050405020304" pitchFamily="18" charset="0"/>
              </a:rPr>
              <a:t>si</a:t>
            </a:r>
            <a:r>
              <a:rPr lang="en-US" dirty="0">
                <a:effectLst/>
                <a:latin typeface="Times New Roman" panose="02020603050405020304" pitchFamily="18" charset="0"/>
              </a:rPr>
              <a:t> </a:t>
            </a:r>
            <a:r>
              <a:rPr lang="en-US" dirty="0" err="1">
                <a:effectLst/>
                <a:latin typeface="Times New Roman" panose="02020603050405020304" pitchFamily="18" charset="0"/>
              </a:rPr>
              <a:t>problemele</a:t>
            </a:r>
            <a:r>
              <a:rPr lang="en-US" dirty="0">
                <a:effectLst/>
                <a:latin typeface="Times New Roman" panose="02020603050405020304" pitchFamily="18" charset="0"/>
              </a:rPr>
              <a:t>:</a:t>
            </a:r>
          </a:p>
          <a:p>
            <a:pPr marL="171450" indent="-171450">
              <a:buFontTx/>
              <a:buChar char="-"/>
            </a:pPr>
            <a:r>
              <a:rPr lang="en-US" dirty="0" err="1">
                <a:effectLst/>
                <a:latin typeface="Times New Roman" panose="02020603050405020304" pitchFamily="18" charset="0"/>
              </a:rPr>
              <a:t>Sinonimie</a:t>
            </a:r>
            <a:r>
              <a:rPr lang="en-US" dirty="0">
                <a:effectLst/>
                <a:latin typeface="Times New Roman" panose="02020603050405020304" pitchFamily="18" charset="0"/>
              </a:rPr>
              <a:t> – ex: </a:t>
            </a:r>
            <a:r>
              <a:rPr lang="en-US" dirty="0" err="1">
                <a:effectLst/>
                <a:latin typeface="Times New Roman" panose="02020603050405020304" pitchFamily="18" charset="0"/>
              </a:rPr>
              <a:t>Cauti</a:t>
            </a:r>
            <a:r>
              <a:rPr lang="en-US" dirty="0">
                <a:effectLst/>
                <a:latin typeface="Times New Roman" panose="02020603050405020304" pitchFamily="18" charset="0"/>
              </a:rPr>
              <a:t> automobile, </a:t>
            </a:r>
            <a:r>
              <a:rPr lang="en-US" dirty="0" err="1">
                <a:effectLst/>
                <a:latin typeface="Times New Roman" panose="02020603050405020304" pitchFamily="18" charset="0"/>
              </a:rPr>
              <a:t>iti</a:t>
            </a:r>
            <a:r>
              <a:rPr lang="en-US" dirty="0">
                <a:effectLst/>
                <a:latin typeface="Times New Roman" panose="02020603050405020304" pitchFamily="18" charset="0"/>
              </a:rPr>
              <a:t> da </a:t>
            </a:r>
            <a:r>
              <a:rPr lang="en-US" dirty="0" err="1">
                <a:effectLst/>
                <a:latin typeface="Times New Roman" panose="02020603050405020304" pitchFamily="18" charset="0"/>
              </a:rPr>
              <a:t>masina</a:t>
            </a:r>
            <a:endParaRPr lang="en-US" dirty="0">
              <a:effectLst/>
              <a:latin typeface="Times New Roman" panose="02020603050405020304" pitchFamily="18" charset="0"/>
            </a:endParaRPr>
          </a:p>
          <a:p>
            <a:pPr marL="171450" indent="-171450">
              <a:buFontTx/>
              <a:buChar char="-"/>
            </a:pPr>
            <a:r>
              <a:rPr lang="en-US" dirty="0" err="1"/>
              <a:t>Polisemie</a:t>
            </a:r>
            <a:r>
              <a:rPr lang="en-US" dirty="0"/>
              <a:t> – </a:t>
            </a:r>
            <a:r>
              <a:rPr lang="en-US" dirty="0" err="1"/>
              <a:t>Rezultate</a:t>
            </a:r>
            <a:r>
              <a:rPr lang="en-US" dirty="0"/>
              <a:t> din </a:t>
            </a:r>
            <a:r>
              <a:rPr lang="en-US" dirty="0" err="1"/>
              <a:t>domenii</a:t>
            </a:r>
            <a:r>
              <a:rPr lang="en-US" dirty="0"/>
              <a:t> </a:t>
            </a:r>
            <a:r>
              <a:rPr lang="en-US" dirty="0" err="1"/>
              <a:t>diferite</a:t>
            </a:r>
            <a:r>
              <a:rPr lang="en-US" dirty="0"/>
              <a:t> ale </a:t>
            </a:r>
            <a:r>
              <a:rPr lang="en-US" dirty="0" err="1"/>
              <a:t>aceluiasi</a:t>
            </a:r>
            <a:r>
              <a:rPr lang="en-US" dirty="0"/>
              <a:t> termen</a:t>
            </a:r>
          </a:p>
          <a:p>
            <a:pPr marL="171450" indent="-171450">
              <a:buFontTx/>
              <a:buChar char="-"/>
            </a:pPr>
            <a:r>
              <a:rPr lang="en-US" dirty="0" err="1"/>
              <a:t>Stiluri</a:t>
            </a:r>
            <a:r>
              <a:rPr lang="en-US" dirty="0"/>
              <a:t> </a:t>
            </a:r>
            <a:r>
              <a:rPr lang="en-US" dirty="0" err="1"/>
              <a:t>diferite</a:t>
            </a:r>
            <a:r>
              <a:rPr lang="en-US" dirty="0"/>
              <a:t> ale </a:t>
            </a:r>
            <a:r>
              <a:rPr lang="en-US" dirty="0" err="1"/>
              <a:t>autorilor</a:t>
            </a:r>
            <a:r>
              <a:rPr lang="en-US" dirty="0"/>
              <a:t> – </a:t>
            </a:r>
            <a:r>
              <a:rPr lang="en-US" dirty="0" err="1"/>
              <a:t>oameni</a:t>
            </a:r>
            <a:r>
              <a:rPr lang="en-US" dirty="0"/>
              <a:t> care </a:t>
            </a:r>
            <a:r>
              <a:rPr lang="en-US" dirty="0" err="1"/>
              <a:t>folosesc</a:t>
            </a:r>
            <a:r>
              <a:rPr lang="en-US" dirty="0"/>
              <a:t> vocabular </a:t>
            </a:r>
            <a:r>
              <a:rPr lang="en-US" dirty="0" err="1"/>
              <a:t>diferit</a:t>
            </a:r>
            <a:r>
              <a:rPr lang="en-US" dirty="0"/>
              <a:t> </a:t>
            </a:r>
            <a:r>
              <a:rPr lang="en-US" dirty="0" err="1"/>
              <a:t>pentru</a:t>
            </a:r>
            <a:r>
              <a:rPr lang="en-US" dirty="0"/>
              <a:t> </a:t>
            </a:r>
            <a:r>
              <a:rPr lang="en-US" dirty="0" err="1"/>
              <a:t>acelasi</a:t>
            </a:r>
            <a:r>
              <a:rPr lang="en-US" dirty="0"/>
              <a:t> </a:t>
            </a:r>
            <a:r>
              <a:rPr lang="en-US" dirty="0" err="1"/>
              <a:t>domeniu</a:t>
            </a:r>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4</a:t>
            </a:fld>
            <a:endParaRPr lang="ro-RO"/>
          </a:p>
        </p:txBody>
      </p:sp>
    </p:spTree>
    <p:extLst>
      <p:ext uri="{BB962C8B-B14F-4D97-AF65-F5344CB8AC3E}">
        <p14:creationId xmlns:p14="http://schemas.microsoft.com/office/powerpoint/2010/main" val="147883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-SALSA </a:t>
            </a:r>
            <a:r>
              <a:rPr lang="en-US" dirty="0">
                <a:sym typeface="Wingdings" panose="05000000000000000000" pitchFamily="2" charset="2"/>
              </a:rPr>
              <a:t> </a:t>
            </a:r>
            <a:r>
              <a:rPr lang="ro-RO" dirty="0"/>
              <a:t>Algoritm de clasificare a paginilor web pentru </a:t>
            </a:r>
            <a:r>
              <a:rPr lang="en-US" dirty="0" err="1"/>
              <a:t>ce</a:t>
            </a:r>
            <a:r>
              <a:rPr lang="en-US" dirty="0"/>
              <a:t> </a:t>
            </a:r>
            <a:r>
              <a:rPr lang="en-US" dirty="0" err="1"/>
              <a:t>atribuie</a:t>
            </a:r>
            <a:r>
              <a:rPr lang="en-US" dirty="0"/>
              <a:t> </a:t>
            </a:r>
            <a:r>
              <a:rPr lang="ro-RO" dirty="0"/>
              <a:t>scoruri paginilor web </a:t>
            </a:r>
            <a:r>
              <a:rPr lang="en-US" dirty="0"/>
              <a:t>tip </a:t>
            </a:r>
            <a:r>
              <a:rPr lang="ro-RO" dirty="0"/>
              <a:t>hub și autoritate, pe baza cantității de hyperlinkuri dintre ele</a:t>
            </a:r>
            <a:r>
              <a:rPr lang="en-US" dirty="0">
                <a:sym typeface="Wingdings" panose="05000000000000000000" pitchFamily="2" charset="2"/>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dirty="0"/>
              <a:t>-Authorities –</a:t>
            </a:r>
            <a:r>
              <a:rPr lang="en-US" dirty="0" err="1"/>
              <a:t>Pagini</a:t>
            </a:r>
            <a:r>
              <a:rPr lang="en-US" dirty="0"/>
              <a:t> </a:t>
            </a:r>
            <a:r>
              <a:rPr lang="en-US" dirty="0" err="1"/>
              <a:t>mai</a:t>
            </a:r>
            <a:r>
              <a:rPr lang="en-US" dirty="0"/>
              <a:t> </a:t>
            </a:r>
            <a:r>
              <a:rPr lang="en-US" dirty="0" err="1"/>
              <a:t>relevante</a:t>
            </a:r>
            <a:r>
              <a:rPr lang="en-US" dirty="0"/>
              <a:t> </a:t>
            </a:r>
            <a:r>
              <a:rPr lang="en-US" dirty="0" err="1"/>
              <a:t>pentru</a:t>
            </a:r>
            <a:r>
              <a:rPr lang="en-US" dirty="0"/>
              <a:t> un </a:t>
            </a:r>
            <a:r>
              <a:rPr lang="en-US" dirty="0" err="1"/>
              <a:t>anumit</a:t>
            </a:r>
            <a:r>
              <a:rPr lang="en-US" dirty="0"/>
              <a:t> </a:t>
            </a:r>
            <a:r>
              <a:rPr lang="en-US" dirty="0" err="1"/>
              <a:t>subiect</a:t>
            </a:r>
            <a:endParaRPr lang="en-US" dirty="0"/>
          </a:p>
          <a:p>
            <a:pPr marL="914400" marR="0" lvl="2" indent="0" algn="l" defTabSz="914400" rtl="0" eaLnBrk="1" fontAlgn="auto" latinLnBrk="0" hangingPunct="1">
              <a:lnSpc>
                <a:spcPct val="100000"/>
              </a:lnSpc>
              <a:spcBef>
                <a:spcPts val="0"/>
              </a:spcBef>
              <a:spcAft>
                <a:spcPts val="0"/>
              </a:spcAft>
              <a:buClrTx/>
              <a:buSzTx/>
              <a:buFontTx/>
              <a:buNone/>
              <a:tabLst/>
              <a:defRPr/>
            </a:pPr>
            <a:r>
              <a:rPr lang="en-US" dirty="0"/>
              <a:t>-Hub – </a:t>
            </a:r>
            <a:r>
              <a:rPr lang="en-US" dirty="0" err="1"/>
              <a:t>Pagini</a:t>
            </a:r>
            <a:r>
              <a:rPr lang="en-US" dirty="0"/>
              <a:t> cu link-</a:t>
            </a:r>
            <a:r>
              <a:rPr lang="en-US" dirty="0" err="1"/>
              <a:t>uri</a:t>
            </a:r>
            <a:r>
              <a:rPr lang="en-US" dirty="0"/>
              <a:t> </a:t>
            </a:r>
            <a:r>
              <a:rPr lang="en-US" dirty="0" err="1"/>
              <a:t>catre</a:t>
            </a:r>
            <a:r>
              <a:rPr lang="en-US" dirty="0"/>
              <a:t> </a:t>
            </a:r>
            <a:r>
              <a:rPr lang="en-US" dirty="0" err="1"/>
              <a:t>autoritati</a:t>
            </a:r>
            <a:endParaRPr lang="en-US" dirty="0">
              <a:sym typeface="Wingdings" panose="05000000000000000000" pitchFamily="2" charset="2"/>
            </a:endParaRPr>
          </a:p>
          <a:p>
            <a:r>
              <a:rPr lang="en-US" dirty="0">
                <a:sym typeface="Wingdings" panose="05000000000000000000" pitchFamily="2" charset="2"/>
              </a:rPr>
              <a:t>             </a:t>
            </a:r>
            <a:r>
              <a:rPr lang="ro-RO" dirty="0"/>
              <a:t>Subgraf focalizat </a:t>
            </a:r>
            <a:r>
              <a:rPr lang="en-US" dirty="0"/>
              <a:t>(Focused subgraph) </a:t>
            </a:r>
            <a:r>
              <a:rPr lang="ro-RO" dirty="0"/>
              <a:t>dependent de subiect – obținut </a:t>
            </a:r>
            <a:r>
              <a:rPr lang="en-US" dirty="0"/>
              <a:t>din </a:t>
            </a:r>
            <a:r>
              <a:rPr lang="en-US" dirty="0" err="1"/>
              <a:t>primele</a:t>
            </a:r>
            <a:r>
              <a:rPr lang="en-US" dirty="0"/>
              <a:t> </a:t>
            </a:r>
            <a:r>
              <a:rPr lang="en-US" dirty="0" err="1"/>
              <a:t>rezultate</a:t>
            </a:r>
            <a:r>
              <a:rPr lang="en-US" dirty="0"/>
              <a:t> </a:t>
            </a:r>
            <a:r>
              <a:rPr lang="ro-RO" dirty="0"/>
              <a:t>dintr-un set de pagini </a:t>
            </a:r>
            <a:r>
              <a:rPr lang="en-US" dirty="0"/>
              <a:t>care sunt </a:t>
            </a:r>
            <a:r>
              <a:rPr lang="ro-RO" dirty="0"/>
              <a:t>cele mai relevante pentru un subiect dat</a:t>
            </a:r>
          </a:p>
          <a:p>
            <a:r>
              <a:rPr lang="en-US" dirty="0"/>
              <a:t>(ex: </a:t>
            </a:r>
            <a:r>
              <a:rPr lang="en-US" dirty="0" err="1"/>
              <a:t>primele</a:t>
            </a:r>
            <a:r>
              <a:rPr lang="en-US" dirty="0"/>
              <a:t> 10 </a:t>
            </a:r>
            <a:r>
              <a:rPr lang="en-US" dirty="0" err="1"/>
              <a:t>pag</a:t>
            </a:r>
            <a:r>
              <a:rPr lang="en-US" dirty="0"/>
              <a:t> – </a:t>
            </a:r>
            <a:r>
              <a:rPr lang="en-US" dirty="0" err="1"/>
              <a:t>augumentate</a:t>
            </a:r>
            <a:r>
              <a:rPr lang="en-US" dirty="0"/>
              <a:t> de </a:t>
            </a:r>
            <a:r>
              <a:rPr lang="en-US" dirty="0" err="1"/>
              <a:t>pagini</a:t>
            </a:r>
            <a:r>
              <a:rPr lang="en-US" dirty="0"/>
              <a:t> la care sunt </a:t>
            </a:r>
            <a:r>
              <a:rPr lang="en-US" dirty="0" err="1"/>
              <a:t>linkuite</a:t>
            </a:r>
            <a:r>
              <a:rPr lang="en-US" dirty="0"/>
              <a:t> </a:t>
            </a:r>
            <a:r>
              <a:rPr lang="en-US" dirty="0" err="1"/>
              <a:t>sau</a:t>
            </a:r>
            <a:r>
              <a:rPr lang="en-US" dirty="0"/>
              <a:t> </a:t>
            </a:r>
            <a:r>
              <a:rPr lang="en-US" dirty="0" err="1"/>
              <a:t>pagini</a:t>
            </a:r>
            <a:r>
              <a:rPr lang="en-US" dirty="0"/>
              <a:t> care sunt </a:t>
            </a:r>
            <a:r>
              <a:rPr lang="en-US" dirty="0" err="1"/>
              <a:t>linkuite</a:t>
            </a:r>
            <a:r>
              <a:rPr lang="en-US" dirty="0"/>
              <a:t> </a:t>
            </a:r>
            <a:r>
              <a:rPr lang="en-US" dirty="0" err="1"/>
              <a:t>catre</a:t>
            </a:r>
            <a:r>
              <a:rPr lang="en-US" dirty="0"/>
              <a:t> </a:t>
            </a:r>
            <a:r>
              <a:rPr lang="en-US" dirty="0" err="1"/>
              <a:t>ele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5</a:t>
            </a:fld>
            <a:endParaRPr lang="ro-RO"/>
          </a:p>
        </p:txBody>
      </p:sp>
    </p:spTree>
    <p:extLst>
      <p:ext uri="{BB962C8B-B14F-4D97-AF65-F5344CB8AC3E}">
        <p14:creationId xmlns:p14="http://schemas.microsoft.com/office/powerpoint/2010/main" val="114456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t>	G – </a:t>
                </a:r>
                <a:r>
                  <a:rPr lang="en-US" dirty="0" err="1"/>
                  <a:t>graful</a:t>
                </a:r>
                <a:r>
                  <a:rPr lang="en-US" dirty="0"/>
                  <a:t> bipartite </a:t>
                </a:r>
                <a:r>
                  <a:rPr lang="en-US" dirty="0" err="1"/>
                  <a:t>nedirectionat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a:t>
                </a:r>
                <a14:m>
                  <m:oMath xmlns:m="http://schemas.openxmlformats.org/officeDocument/2006/math">
                    <m:r>
                      <a:rPr lang="en-US" sz="1200" b="0" i="1" smtClean="0">
                        <a:latin typeface="Cambria Math" panose="02040503050406030204" pitchFamily="18" charset="0"/>
                      </a:rPr>
                      <m:t>𝐶</m:t>
                    </m:r>
                  </m:oMath>
                </a14:m>
                <a:r>
                  <a:rPr lang="en-US" sz="1200" dirty="0"/>
                  <a:t> – </a:t>
                </a:r>
                <a:r>
                  <a:rPr lang="en-US" sz="1200" dirty="0" err="1"/>
                  <a:t>Setul</a:t>
                </a:r>
                <a:r>
                  <a:rPr lang="en-US" sz="1200" dirty="0"/>
                  <a:t> de date </a:t>
                </a:r>
                <a:r>
                  <a:rPr lang="en-US" sz="1200" dirty="0" err="1"/>
                  <a:t>initiale</a:t>
                </a:r>
                <a:r>
                  <a:rPr lang="en-US" sz="1200" dirty="0"/>
                  <a:t>, </a:t>
                </a:r>
                <a:r>
                  <a:rPr lang="en-US" sz="1200" dirty="0" err="1"/>
                  <a:t>obtinute</a:t>
                </a:r>
                <a:r>
                  <a:rPr lang="en-US" sz="1200" dirty="0"/>
                  <a:t> in </a:t>
                </a:r>
                <a:r>
                  <a:rPr lang="en-US" sz="1200" dirty="0" err="1"/>
                  <a:t>urma</a:t>
                </a:r>
                <a:r>
                  <a:rPr lang="en-US" sz="1200" dirty="0"/>
                  <a:t> </a:t>
                </a:r>
                <a:r>
                  <a:rPr lang="en-US" sz="1200" dirty="0" err="1"/>
                  <a:t>unui</a:t>
                </a:r>
                <a:r>
                  <a:rPr lang="en-US" sz="1200" dirty="0"/>
                  <a:t> search al </a:t>
                </a:r>
                <a:r>
                  <a:rPr lang="en-US" sz="1200" dirty="0" err="1"/>
                  <a:t>unui</a:t>
                </a:r>
                <a:r>
                  <a:rPr lang="en-US" sz="1200" dirty="0"/>
                  <a:t> termen q</a:t>
                </a:r>
                <a:endParaRPr lang="en-US" dirty="0"/>
              </a:p>
              <a:p>
                <a:pPr marL="0" indent="0">
                  <a:buNone/>
                </a:pPr>
                <a:r>
                  <a:rPr lang="en-US" dirty="0"/>
                  <a:t>	s – </a:t>
                </a:r>
                <a:r>
                  <a:rPr lang="en-US" dirty="0" err="1"/>
                  <a:t>pagini</a:t>
                </a:r>
                <a:r>
                  <a:rPr lang="en-US" dirty="0"/>
                  <a:t> web </a:t>
                </a:r>
                <a:r>
                  <a:rPr lang="en-US" dirty="0" err="1"/>
                  <a:t>neizolate</a:t>
                </a:r>
                <a:r>
                  <a:rPr lang="en-US" dirty="0"/>
                  <a:t> </a:t>
                </a:r>
                <a:r>
                  <a:rPr lang="en-US" dirty="0" err="1"/>
                  <a:t>apartinand</a:t>
                </a:r>
                <a:r>
                  <a:rPr lang="en-US" dirty="0"/>
                  <a:t> </a:t>
                </a:r>
                <a:r>
                  <a:rPr lang="en-US" dirty="0" err="1"/>
                  <a:t>lui</a:t>
                </a:r>
                <a:r>
                  <a:rPr lang="en-US" dirty="0"/>
                  <a:t> C (</a:t>
                </a:r>
                <a:r>
                  <a:rPr lang="en-US" dirty="0" err="1"/>
                  <a:t>reprezentate</a:t>
                </a:r>
                <a:r>
                  <a:rPr lang="en-US" dirty="0"/>
                  <a:t> de 2 </a:t>
                </a:r>
                <a:r>
                  <a:rPr lang="en-US" dirty="0" err="1"/>
                  <a:t>noduri</a:t>
                </a:r>
                <a:r>
                  <a:rPr lang="en-US" dirty="0"/>
                  <a:t> ale </a:t>
                </a:r>
                <a:r>
                  <a:rPr lang="en-US" dirty="0" err="1"/>
                  <a:t>lui</a:t>
                </a:r>
                <a:r>
                  <a:rPr lang="en-US" dirty="0"/>
                  <a:t> G, </a:t>
                </a:r>
                <a:r>
                  <a:rPr lang="en-US" dirty="0" err="1"/>
                  <a:t>adica</a:t>
                </a:r>
                <a:r>
                  <a:rPr lang="en-US" dirty="0"/>
                  <a:t> </a:t>
                </a:r>
                <a:r>
                  <a:rPr lang="en-US" dirty="0" err="1"/>
                  <a:t>sh</a:t>
                </a:r>
                <a:r>
                  <a:rPr lang="en-US" dirty="0"/>
                  <a:t> </a:t>
                </a:r>
                <a:r>
                  <a:rPr lang="en-US" dirty="0" err="1"/>
                  <a:t>si</a:t>
                </a:r>
                <a:r>
                  <a:rPr lang="en-US" dirty="0"/>
                  <a:t> </a:t>
                </a:r>
                <a:r>
                  <a:rPr lang="en-US" dirty="0" err="1"/>
                  <a:t>sa</a:t>
                </a:r>
                <a:r>
                  <a:rPr lang="en-US" dirty="0"/>
                  <a:t>)</a:t>
                </a:r>
              </a:p>
              <a:p>
                <a:pPr marL="0" indent="0">
                  <a:buNone/>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h</m:t>
                        </m:r>
                      </m:sub>
                    </m:sSub>
                    <m:r>
                      <a:rPr lang="en-US" sz="1200" b="0" i="1" smtClean="0">
                        <a:latin typeface="Cambria Math" panose="02040503050406030204" pitchFamily="18" charset="0"/>
                      </a:rPr>
                      <m:t> </m:t>
                    </m:r>
                  </m:oMath>
                </a14:m>
                <a:r>
                  <a:rPr lang="en-US" sz="1200" dirty="0"/>
                  <a:t>- </a:t>
                </a:r>
                <a:r>
                  <a:rPr lang="en-US" sz="1200" dirty="0" err="1"/>
                  <a:t>Marginile</a:t>
                </a:r>
                <a:r>
                  <a:rPr lang="en-US" sz="1200" dirty="0"/>
                  <a:t> care </a:t>
                </a:r>
                <a:r>
                  <a:rPr lang="en-US" sz="1200" dirty="0" err="1"/>
                  <a:t>ies</a:t>
                </a:r>
                <a:r>
                  <a:rPr lang="en-US" sz="1200" dirty="0"/>
                  <a:t> din hub</a:t>
                </a:r>
              </a:p>
              <a:p>
                <a:pPr marL="0" indent="0">
                  <a:buNone/>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latin typeface="Cambria Math" panose="02040503050406030204" pitchFamily="18" charset="0"/>
                          </a:rPr>
                          <m:t>𝑎</m:t>
                        </m:r>
                      </m:sub>
                    </m:sSub>
                  </m:oMath>
                </a14:m>
                <a:r>
                  <a:rPr lang="en-US" sz="1200" dirty="0"/>
                  <a:t> - </a:t>
                </a:r>
                <a:r>
                  <a:rPr lang="en-US" sz="1200" dirty="0" err="1"/>
                  <a:t>Marginile</a:t>
                </a:r>
                <a:r>
                  <a:rPr lang="en-US" sz="1200" dirty="0"/>
                  <a:t> care </a:t>
                </a:r>
                <a:r>
                  <a:rPr lang="en-US" sz="1200" dirty="0" err="1"/>
                  <a:t>tintesc</a:t>
                </a:r>
                <a:r>
                  <a:rPr lang="en-US" sz="1200" dirty="0"/>
                  <a:t> </a:t>
                </a:r>
                <a:r>
                  <a:rPr lang="en-US" sz="1200" dirty="0" err="1"/>
                  <a:t>spre</a:t>
                </a:r>
                <a:r>
                  <a:rPr lang="en-US" sz="1200" dirty="0"/>
                  <a:t> </a:t>
                </a:r>
                <a:r>
                  <a:rPr lang="en-US" sz="1200" dirty="0" err="1"/>
                  <a:t>autoritate</a:t>
                </a:r>
                <a:endParaRPr lang="en-US" sz="1200" dirty="0"/>
              </a:p>
              <a:p>
                <a:pPr marL="0" indent="0">
                  <a:buNone/>
                </a:pPr>
                <a:r>
                  <a:rPr lang="en-US" sz="1200" dirty="0"/>
                  <a:t>	</a:t>
                </a:r>
                <a14:m>
                  <m:oMath xmlns:m="http://schemas.openxmlformats.org/officeDocument/2006/math">
                    <m:r>
                      <a:rPr lang="en-US" sz="1200" b="0" i="1" smtClean="0">
                        <a:latin typeface="Cambria Math" panose="02040503050406030204" pitchFamily="18" charset="0"/>
                      </a:rPr>
                      <m:t>𝐸</m:t>
                    </m:r>
                  </m:oMath>
                </a14:m>
                <a:r>
                  <a:rPr lang="en-US" sz="1200" dirty="0"/>
                  <a:t>- </a:t>
                </a:r>
                <a:r>
                  <a:rPr lang="en-US" sz="1200" dirty="0" err="1"/>
                  <a:t>Marginile</a:t>
                </a:r>
                <a:r>
                  <a:rPr lang="en-US" sz="1200" dirty="0"/>
                  <a:t> </a:t>
                </a:r>
                <a:r>
                  <a:rPr lang="en-US" sz="1200" dirty="0" err="1"/>
                  <a:t>unidirectionale</a:t>
                </a:r>
                <a:r>
                  <a:rPr lang="en-US" sz="1200" dirty="0"/>
                  <a:t> </a:t>
                </a:r>
                <a:r>
                  <a:rPr lang="en-US" sz="1200" dirty="0" err="1"/>
                  <a:t>dinspre</a:t>
                </a:r>
                <a:r>
                  <a:rPr lang="en-US" sz="1200" baseline="0" dirty="0"/>
                  <a:t> hub </a:t>
                </a:r>
                <a:r>
                  <a:rPr lang="en-US" sz="1200" baseline="0" dirty="0" err="1"/>
                  <a:t>spre</a:t>
                </a:r>
                <a:r>
                  <a:rPr lang="en-US" sz="1200" baseline="0" dirty="0"/>
                  <a:t> </a:t>
                </a:r>
                <a:r>
                  <a:rPr lang="en-US" sz="1200" baseline="0" dirty="0" err="1"/>
                  <a:t>autoritate</a:t>
                </a:r>
                <a:endParaRPr lang="en-US" sz="1200" dirty="0"/>
              </a:p>
              <a:p>
                <a:pPr marL="0" indent="0">
                  <a:buNone/>
                </a:pPr>
                <a:r>
                  <a:rPr lang="en-US" sz="1200" dirty="0"/>
                  <a:t>	</a:t>
                </a:r>
                <a:endParaRPr lang="ro-RO" dirty="0"/>
              </a:p>
            </p:txBody>
          </p:sp>
        </mc:Choice>
        <mc:Fallback xmlns="">
          <p:sp>
            <p:nvSpPr>
              <p:cNvPr id="3" name="Notes Placeholder 2"/>
              <p:cNvSpPr>
                <a:spLocks noGrp="1"/>
              </p:cNvSpPr>
              <p:nvPr>
                <p:ph type="body" idx="1"/>
              </p:nvPr>
            </p:nvSpPr>
            <p:spPr/>
            <p:txBody>
              <a:bodyPr/>
              <a:lstStyle/>
              <a:p>
                <a:pPr marL="0" indent="0">
                  <a:buNone/>
                </a:pPr>
                <a:r>
                  <a:rPr lang="en-US" dirty="0"/>
                  <a:t>	G – </a:t>
                </a:r>
                <a:r>
                  <a:rPr lang="en-US" dirty="0" err="1"/>
                  <a:t>graful</a:t>
                </a:r>
                <a:r>
                  <a:rPr lang="en-US" dirty="0"/>
                  <a:t> bipartite </a:t>
                </a:r>
                <a:r>
                  <a:rPr lang="en-US" dirty="0" err="1"/>
                  <a:t>nedirectionat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a:t>
                </a:r>
                <a:r>
                  <a:rPr lang="en-US" sz="1200" b="0" i="0">
                    <a:latin typeface="Cambria Math" panose="02040503050406030204" pitchFamily="18" charset="0"/>
                  </a:rPr>
                  <a:t>𝐶</a:t>
                </a:r>
                <a:r>
                  <a:rPr lang="en-US" sz="1200" dirty="0"/>
                  <a:t> – </a:t>
                </a:r>
                <a:r>
                  <a:rPr lang="en-US" sz="1200" dirty="0" err="1"/>
                  <a:t>Setul</a:t>
                </a:r>
                <a:r>
                  <a:rPr lang="en-US" sz="1200" dirty="0"/>
                  <a:t> de date </a:t>
                </a:r>
                <a:r>
                  <a:rPr lang="en-US" sz="1200" dirty="0" err="1"/>
                  <a:t>initiale</a:t>
                </a:r>
                <a:r>
                  <a:rPr lang="en-US" sz="1200" dirty="0"/>
                  <a:t>, </a:t>
                </a:r>
                <a:r>
                  <a:rPr lang="en-US" sz="1200" dirty="0" err="1"/>
                  <a:t>obtinute</a:t>
                </a:r>
                <a:r>
                  <a:rPr lang="en-US" sz="1200" dirty="0"/>
                  <a:t> in </a:t>
                </a:r>
                <a:r>
                  <a:rPr lang="en-US" sz="1200" dirty="0" err="1"/>
                  <a:t>urma</a:t>
                </a:r>
                <a:r>
                  <a:rPr lang="en-US" sz="1200" dirty="0"/>
                  <a:t> </a:t>
                </a:r>
                <a:r>
                  <a:rPr lang="en-US" sz="1200" dirty="0" err="1"/>
                  <a:t>unui</a:t>
                </a:r>
                <a:r>
                  <a:rPr lang="en-US" sz="1200" dirty="0"/>
                  <a:t> search al </a:t>
                </a:r>
                <a:r>
                  <a:rPr lang="en-US" sz="1200" dirty="0" err="1"/>
                  <a:t>unui</a:t>
                </a:r>
                <a:r>
                  <a:rPr lang="en-US" sz="1200" dirty="0"/>
                  <a:t> termen q</a:t>
                </a:r>
                <a:endParaRPr lang="en-US" dirty="0"/>
              </a:p>
              <a:p>
                <a:pPr marL="0" indent="0">
                  <a:buNone/>
                </a:pPr>
                <a:r>
                  <a:rPr lang="en-US" dirty="0"/>
                  <a:t>	s – </a:t>
                </a:r>
                <a:r>
                  <a:rPr lang="en-US" dirty="0" err="1"/>
                  <a:t>pagini</a:t>
                </a:r>
                <a:r>
                  <a:rPr lang="en-US" dirty="0"/>
                  <a:t> web </a:t>
                </a:r>
                <a:r>
                  <a:rPr lang="en-US" dirty="0" err="1"/>
                  <a:t>neizolate</a:t>
                </a:r>
                <a:r>
                  <a:rPr lang="en-US" dirty="0"/>
                  <a:t> </a:t>
                </a:r>
                <a:r>
                  <a:rPr lang="en-US" dirty="0" err="1"/>
                  <a:t>apartinand</a:t>
                </a:r>
                <a:r>
                  <a:rPr lang="en-US" dirty="0"/>
                  <a:t> </a:t>
                </a:r>
                <a:r>
                  <a:rPr lang="en-US" dirty="0" err="1"/>
                  <a:t>lui</a:t>
                </a:r>
                <a:r>
                  <a:rPr lang="en-US" dirty="0"/>
                  <a:t> C (</a:t>
                </a:r>
                <a:r>
                  <a:rPr lang="en-US" dirty="0" err="1"/>
                  <a:t>reprezentate</a:t>
                </a:r>
                <a:r>
                  <a:rPr lang="en-US" dirty="0"/>
                  <a:t> de 2 </a:t>
                </a:r>
                <a:r>
                  <a:rPr lang="en-US" dirty="0" err="1"/>
                  <a:t>noduri</a:t>
                </a:r>
                <a:r>
                  <a:rPr lang="en-US" dirty="0"/>
                  <a:t> ale </a:t>
                </a:r>
                <a:r>
                  <a:rPr lang="en-US" dirty="0" err="1"/>
                  <a:t>lui</a:t>
                </a:r>
                <a:r>
                  <a:rPr lang="en-US" dirty="0"/>
                  <a:t> G, </a:t>
                </a:r>
                <a:r>
                  <a:rPr lang="en-US" dirty="0" err="1"/>
                  <a:t>adica</a:t>
                </a:r>
                <a:r>
                  <a:rPr lang="en-US" dirty="0"/>
                  <a:t> </a:t>
                </a:r>
                <a:r>
                  <a:rPr lang="en-US" dirty="0" err="1"/>
                  <a:t>sh</a:t>
                </a:r>
                <a:r>
                  <a:rPr lang="en-US" dirty="0"/>
                  <a:t> </a:t>
                </a:r>
                <a:r>
                  <a:rPr lang="en-US" dirty="0" err="1"/>
                  <a:t>si</a:t>
                </a:r>
                <a:r>
                  <a:rPr lang="en-US" dirty="0"/>
                  <a:t> </a:t>
                </a:r>
                <a:r>
                  <a:rPr lang="en-US" dirty="0" err="1"/>
                  <a:t>sa</a:t>
                </a:r>
                <a:r>
                  <a:rPr lang="en-US" dirty="0"/>
                  <a:t>)</a:t>
                </a:r>
              </a:p>
              <a:p>
                <a:pPr marL="0" indent="0">
                  <a:buNone/>
                </a:pPr>
                <a:r>
                  <a:rPr lang="en-US" sz="1200" dirty="0"/>
                  <a:t>                        </a:t>
                </a:r>
                <a:r>
                  <a:rPr lang="en-US" sz="1200" b="0" i="0">
                    <a:latin typeface="Cambria Math" panose="02040503050406030204" pitchFamily="18" charset="0"/>
                  </a:rPr>
                  <a:t>𝑉_ℎ  </a:t>
                </a:r>
                <a:r>
                  <a:rPr lang="en-US" sz="1200" dirty="0"/>
                  <a:t>- </a:t>
                </a:r>
                <a:r>
                  <a:rPr lang="en-US" sz="1200" dirty="0" err="1"/>
                  <a:t>Marginile</a:t>
                </a:r>
                <a:r>
                  <a:rPr lang="en-US" sz="1200" dirty="0"/>
                  <a:t> care </a:t>
                </a:r>
                <a:r>
                  <a:rPr lang="en-US" sz="1200" dirty="0" err="1"/>
                  <a:t>ies</a:t>
                </a:r>
                <a:r>
                  <a:rPr lang="en-US" sz="1200" dirty="0"/>
                  <a:t> din hub</a:t>
                </a:r>
              </a:p>
              <a:p>
                <a:pPr marL="0" indent="0">
                  <a:buNone/>
                </a:pPr>
                <a:r>
                  <a:rPr lang="en-US" sz="1200" dirty="0"/>
                  <a:t>	</a:t>
                </a:r>
                <a:r>
                  <a:rPr lang="en-US" sz="1200" b="0" i="0">
                    <a:latin typeface="Cambria Math" panose="02040503050406030204" pitchFamily="18" charset="0"/>
                  </a:rPr>
                  <a:t>𝑉_𝑎</a:t>
                </a:r>
                <a:r>
                  <a:rPr lang="en-US" sz="1200" dirty="0"/>
                  <a:t> - </a:t>
                </a:r>
                <a:r>
                  <a:rPr lang="en-US" sz="1200" dirty="0" err="1"/>
                  <a:t>Marginile</a:t>
                </a:r>
                <a:r>
                  <a:rPr lang="en-US" sz="1200" dirty="0"/>
                  <a:t> care </a:t>
                </a:r>
                <a:r>
                  <a:rPr lang="en-US" sz="1200" dirty="0" err="1"/>
                  <a:t>tintesc</a:t>
                </a:r>
                <a:r>
                  <a:rPr lang="en-US" sz="1200" dirty="0"/>
                  <a:t> </a:t>
                </a:r>
                <a:r>
                  <a:rPr lang="en-US" sz="1200" dirty="0" err="1"/>
                  <a:t>spre</a:t>
                </a:r>
                <a:r>
                  <a:rPr lang="en-US" sz="1200" dirty="0"/>
                  <a:t> </a:t>
                </a:r>
                <a:r>
                  <a:rPr lang="en-US" sz="1200" dirty="0" err="1"/>
                  <a:t>autoritate</a:t>
                </a:r>
                <a:endParaRPr lang="en-US" sz="1200" dirty="0"/>
              </a:p>
              <a:p>
                <a:pPr marL="0" indent="0">
                  <a:buNone/>
                </a:pPr>
                <a:r>
                  <a:rPr lang="en-US" sz="1200" dirty="0"/>
                  <a:t>	</a:t>
                </a:r>
                <a:r>
                  <a:rPr lang="en-US" sz="1200" b="0" i="0">
                    <a:latin typeface="Cambria Math" panose="02040503050406030204" pitchFamily="18" charset="0"/>
                  </a:rPr>
                  <a:t>𝐸</a:t>
                </a:r>
                <a:r>
                  <a:rPr lang="en-US" sz="1200" dirty="0"/>
                  <a:t>- </a:t>
                </a:r>
                <a:r>
                  <a:rPr lang="en-US" sz="1200" dirty="0" err="1"/>
                  <a:t>Marginile</a:t>
                </a:r>
                <a:r>
                  <a:rPr lang="en-US" sz="1200" dirty="0"/>
                  <a:t> </a:t>
                </a:r>
                <a:r>
                  <a:rPr lang="en-US" sz="1200" dirty="0" err="1"/>
                  <a:t>unidirectionale</a:t>
                </a:r>
                <a:r>
                  <a:rPr lang="en-US" sz="1200" dirty="0"/>
                  <a:t> </a:t>
                </a:r>
                <a:r>
                  <a:rPr lang="en-US" sz="1200" dirty="0" err="1"/>
                  <a:t>dinspre</a:t>
                </a:r>
                <a:r>
                  <a:rPr lang="en-US" sz="1200" baseline="0" dirty="0"/>
                  <a:t> hub </a:t>
                </a:r>
                <a:r>
                  <a:rPr lang="en-US" sz="1200" baseline="0" dirty="0" err="1"/>
                  <a:t>spre</a:t>
                </a:r>
                <a:r>
                  <a:rPr lang="en-US" sz="1200" baseline="0" dirty="0"/>
                  <a:t> </a:t>
                </a:r>
                <a:r>
                  <a:rPr lang="en-US" sz="1200" baseline="0" dirty="0" err="1"/>
                  <a:t>autoritate</a:t>
                </a:r>
                <a:endParaRPr lang="en-US" sz="1200" dirty="0"/>
              </a:p>
              <a:p>
                <a:pPr marL="0" indent="0">
                  <a:buNone/>
                </a:pPr>
                <a:r>
                  <a:rPr lang="en-US" sz="1200" dirty="0"/>
                  <a:t>	</a:t>
                </a:r>
                <a:endParaRPr lang="ro-RO" dirty="0"/>
              </a:p>
            </p:txBody>
          </p:sp>
        </mc:Fallback>
      </mc:AlternateContent>
      <p:sp>
        <p:nvSpPr>
          <p:cNvPr id="4" name="Slide Number Placeholder 3"/>
          <p:cNvSpPr>
            <a:spLocks noGrp="1"/>
          </p:cNvSpPr>
          <p:nvPr>
            <p:ph type="sldNum" sz="quarter" idx="5"/>
          </p:nvPr>
        </p:nvSpPr>
        <p:spPr/>
        <p:txBody>
          <a:bodyPr/>
          <a:lstStyle/>
          <a:p>
            <a:fld id="{F8512578-36E7-4F87-98F9-1C595C6A0649}" type="slidenum">
              <a:rPr lang="ro-RO" smtClean="0"/>
              <a:t>6</a:t>
            </a:fld>
            <a:endParaRPr lang="ro-RO"/>
          </a:p>
        </p:txBody>
      </p:sp>
    </p:spTree>
    <p:extLst>
      <p:ext uri="{BB962C8B-B14F-4D97-AF65-F5344CB8AC3E}">
        <p14:creationId xmlns:p14="http://schemas.microsoft.com/office/powerpoint/2010/main" val="238347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rPr>
              <a:t>-</a:t>
            </a:r>
            <a:r>
              <a:rPr lang="en-US" dirty="0" err="1">
                <a:effectLst/>
                <a:latin typeface="Times New Roman" panose="02020603050405020304" pitchFamily="18" charset="0"/>
              </a:rPr>
              <a:t>Stanga</a:t>
            </a:r>
            <a:r>
              <a:rPr lang="en-US" dirty="0">
                <a:effectLst/>
                <a:latin typeface="Times New Roman" panose="02020603050405020304" pitchFamily="18" charset="0"/>
              </a:rPr>
              <a:t>: </a:t>
            </a:r>
            <a:r>
              <a:rPr lang="en-US" dirty="0" err="1">
                <a:effectLst/>
                <a:latin typeface="Times New Roman" panose="02020603050405020304" pitchFamily="18" charset="0"/>
              </a:rPr>
              <a:t>Colectia</a:t>
            </a:r>
            <a:r>
              <a:rPr lang="en-US" dirty="0">
                <a:effectLst/>
                <a:latin typeface="Times New Roman" panose="02020603050405020304" pitchFamily="18" charset="0"/>
              </a:rPr>
              <a:t> C, </a:t>
            </a:r>
            <a:r>
              <a:rPr lang="en-US" dirty="0" err="1">
                <a:effectLst/>
                <a:latin typeface="Times New Roman" panose="02020603050405020304" pitchFamily="18" charset="0"/>
              </a:rPr>
              <a:t>dreapta</a:t>
            </a:r>
            <a:r>
              <a:rPr lang="en-US" dirty="0">
                <a:effectLst/>
                <a:latin typeface="Times New Roman" panose="02020603050405020304" pitchFamily="18" charset="0"/>
              </a:rPr>
              <a:t>: </a:t>
            </a:r>
            <a:r>
              <a:rPr lang="en-US" dirty="0" err="1">
                <a:effectLst/>
                <a:latin typeface="Times New Roman" panose="02020603050405020304" pitchFamily="18" charset="0"/>
              </a:rPr>
              <a:t>graful</a:t>
            </a:r>
            <a:r>
              <a:rPr lang="en-US" dirty="0">
                <a:effectLst/>
                <a:latin typeface="Times New Roman" panose="02020603050405020304" pitchFamily="18" charset="0"/>
              </a:rPr>
              <a:t> bipartite G</a:t>
            </a:r>
          </a:p>
          <a:p>
            <a:r>
              <a:rPr lang="en-US" dirty="0">
                <a:effectLst/>
                <a:latin typeface="Times New Roman" panose="02020603050405020304" pitchFamily="18" charset="0"/>
              </a:rPr>
              <a:t>-</a:t>
            </a:r>
            <a:r>
              <a:rPr lang="ro-RO" dirty="0"/>
              <a:t>Pe acest grafic bipartit vom efectua două plimbări aleatorii distincte. Fiecare plimbare va vizita doar noduri de pe una dintre cele două laturi ale graficului, parcurgând căi formate din două margini G' în fiecare pas</a:t>
            </a:r>
            <a:endParaRPr lang="en-US" dirty="0">
              <a:effectLst/>
              <a:latin typeface="Times New Roman" panose="02020603050405020304" pitchFamily="18" charset="0"/>
            </a:endParaRPr>
          </a:p>
          <a:p>
            <a:r>
              <a:rPr lang="en-US" dirty="0"/>
              <a:t>-</a:t>
            </a:r>
            <a:r>
              <a:rPr lang="ro-RO" dirty="0"/>
              <a:t>Deoarece fiecare margine traversează laturile lui G', fiecare mers este limitat la doar una dintre laturile graficului, iar cele două mersuri vor începe în mod natural din laturi diferite ale lui G'.</a:t>
            </a:r>
          </a:p>
        </p:txBody>
      </p:sp>
      <p:sp>
        <p:nvSpPr>
          <p:cNvPr id="4" name="Slide Number Placeholder 3"/>
          <p:cNvSpPr>
            <a:spLocks noGrp="1"/>
          </p:cNvSpPr>
          <p:nvPr>
            <p:ph type="sldNum" sz="quarter" idx="5"/>
          </p:nvPr>
        </p:nvSpPr>
        <p:spPr/>
        <p:txBody>
          <a:bodyPr/>
          <a:lstStyle/>
          <a:p>
            <a:fld id="{F8512578-36E7-4F87-98F9-1C595C6A0649}" type="slidenum">
              <a:rPr lang="ro-RO" smtClean="0"/>
              <a:t>7</a:t>
            </a:fld>
            <a:endParaRPr lang="ro-RO"/>
          </a:p>
        </p:txBody>
      </p:sp>
    </p:spTree>
    <p:extLst>
      <p:ext uri="{BB962C8B-B14F-4D97-AF65-F5344CB8AC3E}">
        <p14:creationId xmlns:p14="http://schemas.microsoft.com/office/powerpoint/2010/main" val="281089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ro-RO" dirty="0"/>
              <a:t>Vom examina cele două lanțuri Markov diferite care corespund acestor plimbări aleatorii: lanțul de vizite la partea de </a:t>
            </a:r>
            <a:r>
              <a:rPr lang="en-US" dirty="0"/>
              <a:t>AUTORITATE</a:t>
            </a:r>
            <a:r>
              <a:rPr lang="ro-RO" dirty="0"/>
              <a:t> a lui G' (lanțul de autoritate) și lanțul de vizite la partea </a:t>
            </a:r>
            <a:r>
              <a:rPr lang="en-US" dirty="0"/>
              <a:t>de HUB</a:t>
            </a:r>
            <a:r>
              <a:rPr lang="ro-RO" dirty="0"/>
              <a:t> a lui G'. Analizând aceste lanțuri separat, se disting cele două aspecte ale fiecărui sit</a:t>
            </a:r>
            <a:r>
              <a:rPr lang="en-US" dirty="0"/>
              <a:t>e</a:t>
            </a:r>
            <a:r>
              <a:rPr lang="ro-RO" dirty="0"/>
              <a:t>.</a:t>
            </a:r>
            <a:endParaRPr lang="en-US" dirty="0"/>
          </a:p>
          <a:p>
            <a:r>
              <a:rPr lang="en-US" dirty="0"/>
              <a:t>-(In </a:t>
            </a:r>
            <a:r>
              <a:rPr lang="en-US" dirty="0" err="1"/>
              <a:t>poze</a:t>
            </a:r>
            <a:r>
              <a:rPr lang="en-US" dirty="0"/>
              <a:t>) </a:t>
            </a:r>
            <a:r>
              <a:rPr lang="ro-RO" dirty="0"/>
              <a:t>Definim acum două matrici stocastice, care sunt matricele de tranziție ale celor două lanțuri Markov de interes</a:t>
            </a:r>
          </a:p>
          <a:p>
            <a:r>
              <a:rPr lang="en-US" dirty="0"/>
              <a:t>-o </a:t>
            </a:r>
            <a:r>
              <a:rPr lang="en-US" dirty="0" err="1"/>
              <a:t>tranzitie</a:t>
            </a:r>
            <a:r>
              <a:rPr lang="en-US" dirty="0"/>
              <a:t> </a:t>
            </a:r>
            <a:r>
              <a:rPr lang="en-US" dirty="0" err="1"/>
              <a:t>pozitiva</a:t>
            </a:r>
            <a:r>
              <a:rPr lang="en-US" dirty="0"/>
              <a:t> a&gt;0 </a:t>
            </a:r>
            <a:r>
              <a:rPr lang="en-US" dirty="0" err="1"/>
              <a:t>inseamna</a:t>
            </a:r>
            <a:r>
              <a:rPr lang="en-US" dirty="0"/>
              <a:t> ca o </a:t>
            </a:r>
            <a:r>
              <a:rPr lang="en-US" dirty="0" err="1"/>
              <a:t>pagina</a:t>
            </a:r>
            <a:r>
              <a:rPr lang="en-US" dirty="0"/>
              <a:t> h </a:t>
            </a:r>
            <a:r>
              <a:rPr lang="en-US" dirty="0" err="1"/>
              <a:t>tinteste</a:t>
            </a:r>
            <a:r>
              <a:rPr lang="en-US" dirty="0"/>
              <a:t> </a:t>
            </a:r>
            <a:r>
              <a:rPr lang="en-US" dirty="0" err="1"/>
              <a:t>spre</a:t>
            </a:r>
            <a:r>
              <a:rPr lang="en-US" dirty="0"/>
              <a:t> </a:t>
            </a:r>
            <a:r>
              <a:rPr lang="en-US" dirty="0" err="1"/>
              <a:t>paginile</a:t>
            </a:r>
            <a:r>
              <a:rPr lang="en-US" dirty="0"/>
              <a:t> I </a:t>
            </a:r>
            <a:r>
              <a:rPr lang="en-US" dirty="0" err="1"/>
              <a:t>si</a:t>
            </a:r>
            <a:r>
              <a:rPr lang="en-US" dirty="0"/>
              <a:t> j, </a:t>
            </a:r>
            <a:r>
              <a:rPr lang="en-US" dirty="0" err="1"/>
              <a:t>deci</a:t>
            </a:r>
            <a:r>
              <a:rPr lang="en-US" dirty="0"/>
              <a:t> la </a:t>
            </a:r>
            <a:r>
              <a:rPr lang="en-US" dirty="0" err="1"/>
              <a:t>pagina</a:t>
            </a:r>
            <a:r>
              <a:rPr lang="en-US" dirty="0"/>
              <a:t> j se </a:t>
            </a:r>
            <a:r>
              <a:rPr lang="en-US" dirty="0" err="1"/>
              <a:t>poate</a:t>
            </a:r>
            <a:r>
              <a:rPr lang="en-US" dirty="0"/>
              <a:t> </a:t>
            </a:r>
            <a:r>
              <a:rPr lang="en-US" dirty="0" err="1"/>
              <a:t>ajunge</a:t>
            </a:r>
            <a:r>
              <a:rPr lang="en-US" dirty="0"/>
              <a:t> din </a:t>
            </a:r>
            <a:r>
              <a:rPr lang="en-US" dirty="0" err="1"/>
              <a:t>pagina</a:t>
            </a:r>
            <a:r>
              <a:rPr lang="en-US" dirty="0"/>
              <a:t> I in 2 </a:t>
            </a:r>
            <a:r>
              <a:rPr lang="en-US" dirty="0" err="1"/>
              <a:t>pasi</a:t>
            </a:r>
            <a:r>
              <a:rPr lang="en-US" dirty="0"/>
              <a:t>: </a:t>
            </a:r>
            <a:r>
              <a:rPr lang="en-US" dirty="0" err="1"/>
              <a:t>retragandu</a:t>
            </a:r>
            <a:r>
              <a:rPr lang="en-US" dirty="0"/>
              <a:t>-ne pe </a:t>
            </a:r>
            <a:r>
              <a:rPr lang="en-US" dirty="0" err="1"/>
              <a:t>linia</a:t>
            </a:r>
            <a:r>
              <a:rPr lang="en-US" dirty="0"/>
              <a:t> </a:t>
            </a:r>
            <a:r>
              <a:rPr lang="en-US" dirty="0" err="1"/>
              <a:t>h</a:t>
            </a:r>
            <a:r>
              <a:rPr lang="en-US" dirty="0" err="1">
                <a:sym typeface="Wingdings" panose="05000000000000000000" pitchFamily="2" charset="2"/>
              </a:rPr>
              <a:t>i</a:t>
            </a:r>
            <a:r>
              <a:rPr lang="en-US" dirty="0">
                <a:sym typeface="Wingdings" panose="05000000000000000000" pitchFamily="2" charset="2"/>
              </a:rPr>
              <a:t>, </a:t>
            </a:r>
            <a:r>
              <a:rPr lang="en-US" dirty="0" err="1">
                <a:sym typeface="Wingdings" panose="05000000000000000000" pitchFamily="2" charset="2"/>
              </a:rPr>
              <a:t>iar</a:t>
            </a:r>
            <a:r>
              <a:rPr lang="en-US" dirty="0">
                <a:sym typeface="Wingdings" panose="05000000000000000000" pitchFamily="2" charset="2"/>
              </a:rPr>
              <a:t> </a:t>
            </a:r>
            <a:r>
              <a:rPr lang="en-US" dirty="0" err="1">
                <a:sym typeface="Wingdings" panose="05000000000000000000" pitchFamily="2" charset="2"/>
              </a:rPr>
              <a:t>apoi</a:t>
            </a:r>
            <a:r>
              <a:rPr lang="en-US" dirty="0">
                <a:sym typeface="Wingdings" panose="05000000000000000000" pitchFamily="2" charset="2"/>
              </a:rPr>
              <a:t> </a:t>
            </a:r>
            <a:r>
              <a:rPr lang="en-US" dirty="0" err="1">
                <a:sym typeface="Wingdings" panose="05000000000000000000" pitchFamily="2" charset="2"/>
              </a:rPr>
              <a:t>urmand</a:t>
            </a:r>
            <a:r>
              <a:rPr lang="en-US" dirty="0">
                <a:sym typeface="Wingdings" panose="05000000000000000000" pitchFamily="2" charset="2"/>
              </a:rPr>
              <a:t> </a:t>
            </a:r>
            <a:r>
              <a:rPr lang="en-US" dirty="0" err="1">
                <a:sym typeface="Wingdings" panose="05000000000000000000" pitchFamily="2" charset="2"/>
              </a:rPr>
              <a:t>legatura</a:t>
            </a:r>
            <a:r>
              <a:rPr lang="en-US" dirty="0">
                <a:sym typeface="Wingdings" panose="05000000000000000000" pitchFamily="2" charset="2"/>
              </a:rPr>
              <a:t> </a:t>
            </a:r>
            <a:r>
              <a:rPr lang="en-US" dirty="0" err="1">
                <a:sym typeface="Wingdings" panose="05000000000000000000" pitchFamily="2" charset="2"/>
              </a:rPr>
              <a:t>hj</a:t>
            </a:r>
            <a:endParaRPr lang="en-US" dirty="0"/>
          </a:p>
        </p:txBody>
      </p:sp>
      <p:sp>
        <p:nvSpPr>
          <p:cNvPr id="4" name="Slide Number Placeholder 3"/>
          <p:cNvSpPr>
            <a:spLocks noGrp="1"/>
          </p:cNvSpPr>
          <p:nvPr>
            <p:ph type="sldNum" sz="quarter" idx="5"/>
          </p:nvPr>
        </p:nvSpPr>
        <p:spPr/>
        <p:txBody>
          <a:bodyPr/>
          <a:lstStyle/>
          <a:p>
            <a:fld id="{F8512578-36E7-4F87-98F9-1C595C6A0649}" type="slidenum">
              <a:rPr lang="ro-RO" smtClean="0"/>
              <a:t>8</a:t>
            </a:fld>
            <a:endParaRPr lang="ro-RO"/>
          </a:p>
        </p:txBody>
      </p:sp>
    </p:spTree>
    <p:extLst>
      <p:ext uri="{BB962C8B-B14F-4D97-AF65-F5344CB8AC3E}">
        <p14:creationId xmlns:p14="http://schemas.microsoft.com/office/powerpoint/2010/main" val="56283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a:t>
            </a:r>
            <a:r>
              <a:rPr lang="en-US" dirty="0" err="1"/>
              <a:t>matricea</a:t>
            </a:r>
            <a:r>
              <a:rPr lang="en-US" dirty="0"/>
              <a:t> de </a:t>
            </a:r>
            <a:r>
              <a:rPr lang="en-US" dirty="0" err="1"/>
              <a:t>incidenta</a:t>
            </a:r>
            <a:r>
              <a:rPr lang="en-US" dirty="0"/>
              <a:t> al </a:t>
            </a:r>
            <a:r>
              <a:rPr lang="en-US" dirty="0" err="1"/>
              <a:t>grafului</a:t>
            </a:r>
            <a:r>
              <a:rPr lang="en-US" dirty="0"/>
              <a:t> </a:t>
            </a:r>
            <a:r>
              <a:rPr lang="en-US" dirty="0" err="1"/>
              <a:t>directionat</a:t>
            </a:r>
            <a:r>
              <a:rPr lang="en-US" dirty="0"/>
              <a:t> G </a:t>
            </a:r>
            <a:r>
              <a:rPr lang="en-US" dirty="0" err="1"/>
              <a:t>si</a:t>
            </a:r>
            <a:r>
              <a:rPr lang="en-US" dirty="0"/>
              <a:t> </a:t>
            </a:r>
            <a:r>
              <a:rPr lang="en-US" dirty="0" err="1"/>
              <a:t>structura</a:t>
            </a:r>
            <a:r>
              <a:rPr lang="en-US" dirty="0"/>
              <a:t> </a:t>
            </a:r>
            <a:r>
              <a:rPr lang="en-US" dirty="0" err="1"/>
              <a:t>sa</a:t>
            </a:r>
            <a:r>
              <a:rPr lang="en-US" dirty="0"/>
              <a:t> de link-</a:t>
            </a:r>
            <a:r>
              <a:rPr lang="en-US" dirty="0" err="1"/>
              <a:t>uri</a:t>
            </a:r>
            <a:endParaRPr lang="en-US" dirty="0"/>
          </a:p>
          <a:p>
            <a:r>
              <a:rPr lang="en-US" i="1" dirty="0" err="1"/>
              <a:t>W</a:t>
            </a:r>
            <a:r>
              <a:rPr lang="en-US" i="1" baseline="-25000" dirty="0" err="1"/>
              <a:t>r</a:t>
            </a:r>
            <a:r>
              <a:rPr lang="en-US" dirty="0"/>
              <a:t> </a:t>
            </a:r>
            <a:r>
              <a:rPr lang="ro-RO" dirty="0"/>
              <a:t>matricea care rezultă prin împărțirea fiecărei intrări diferite de zero a lui W la suma intrărilor din rândul său</a:t>
            </a:r>
            <a:endParaRPr lang="en-US" dirty="0"/>
          </a:p>
          <a:p>
            <a:r>
              <a:rPr lang="en-US" i="1" dirty="0" err="1"/>
              <a:t>W</a:t>
            </a:r>
            <a:r>
              <a:rPr lang="en-US" i="1" baseline="-25000" dirty="0" err="1"/>
              <a:t>c</a:t>
            </a:r>
            <a:r>
              <a:rPr lang="en-US" dirty="0"/>
              <a:t> </a:t>
            </a:r>
            <a:r>
              <a:rPr lang="ro-RO" dirty="0"/>
              <a:t>matricea care rezultă prin împărțirea fiecărui element diferit de zero al lui W la suma intrărilor din coloana sa</a:t>
            </a:r>
            <a:endParaRPr lang="en-US" dirty="0"/>
          </a:p>
          <a:p>
            <a:r>
              <a:rPr lang="en-US" dirty="0"/>
              <a:t>-DUPA CE CALCULAM A </a:t>
            </a:r>
            <a:r>
              <a:rPr lang="en-US" dirty="0" err="1"/>
              <a:t>si</a:t>
            </a:r>
            <a:r>
              <a:rPr lang="en-US" dirty="0"/>
              <a:t> H: </a:t>
            </a:r>
            <a:r>
              <a:rPr lang="en-US" dirty="0" err="1"/>
              <a:t>Comunitatea</a:t>
            </a:r>
            <a:r>
              <a:rPr lang="en-US" dirty="0"/>
              <a:t> </a:t>
            </a:r>
            <a:r>
              <a:rPr lang="en-US" dirty="0" err="1"/>
              <a:t>principala</a:t>
            </a:r>
            <a:r>
              <a:rPr lang="en-US" dirty="0"/>
              <a:t> de </a:t>
            </a:r>
            <a:r>
              <a:rPr lang="en-US" dirty="0" err="1"/>
              <a:t>autoritati</a:t>
            </a:r>
            <a:r>
              <a:rPr lang="en-US" dirty="0"/>
              <a:t> </a:t>
            </a:r>
            <a:r>
              <a:rPr lang="en-US" dirty="0" err="1"/>
              <a:t>si</a:t>
            </a:r>
            <a:r>
              <a:rPr lang="en-US" dirty="0"/>
              <a:t> hubs </a:t>
            </a:r>
            <a:r>
              <a:rPr lang="en-US" dirty="0" err="1"/>
              <a:t>gasite</a:t>
            </a:r>
            <a:r>
              <a:rPr lang="en-US" dirty="0"/>
              <a:t> de SALSA </a:t>
            </a:r>
            <a:r>
              <a:rPr lang="en-US" dirty="0" err="1"/>
              <a:t>vor</a:t>
            </a:r>
            <a:r>
              <a:rPr lang="en-US" dirty="0"/>
              <a:t> fi </a:t>
            </a:r>
            <a:r>
              <a:rPr lang="en-US" dirty="0" err="1"/>
              <a:t>formate</a:t>
            </a:r>
            <a:r>
              <a:rPr lang="en-US" dirty="0"/>
              <a:t> din k site-</a:t>
            </a:r>
            <a:r>
              <a:rPr lang="en-US" dirty="0" err="1"/>
              <a:t>uri</a:t>
            </a:r>
            <a:r>
              <a:rPr lang="en-US" dirty="0"/>
              <a:t> </a:t>
            </a:r>
            <a:r>
              <a:rPr lang="en-US" dirty="0" err="1"/>
              <a:t>avand</a:t>
            </a:r>
            <a:r>
              <a:rPr lang="en-US" dirty="0"/>
              <a:t> </a:t>
            </a:r>
            <a:r>
              <a:rPr lang="en-US" dirty="0" err="1"/>
              <a:t>cele</a:t>
            </a:r>
            <a:r>
              <a:rPr lang="en-US" dirty="0"/>
              <a:t> </a:t>
            </a:r>
            <a:r>
              <a:rPr lang="en-US" dirty="0" err="1"/>
              <a:t>mai</a:t>
            </a:r>
            <a:r>
              <a:rPr lang="en-US" dirty="0"/>
              <a:t> </a:t>
            </a:r>
            <a:r>
              <a:rPr lang="en-US" dirty="0" err="1"/>
              <a:t>mari</a:t>
            </a:r>
            <a:r>
              <a:rPr lang="en-US" dirty="0"/>
              <a:t> </a:t>
            </a:r>
            <a:r>
              <a:rPr lang="en-US" dirty="0" err="1"/>
              <a:t>intrari</a:t>
            </a:r>
            <a:r>
              <a:rPr lang="en-US" dirty="0"/>
              <a:t> ale </a:t>
            </a:r>
            <a:r>
              <a:rPr lang="en-US" dirty="0" err="1"/>
              <a:t>vectorului</a:t>
            </a:r>
            <a:r>
              <a:rPr lang="en-US" dirty="0"/>
              <a:t> </a:t>
            </a:r>
            <a:r>
              <a:rPr lang="en-US" dirty="0" err="1"/>
              <a:t>propriu</a:t>
            </a:r>
            <a:r>
              <a:rPr lang="en-US" dirty="0"/>
              <a:t> principal A(</a:t>
            </a:r>
            <a:r>
              <a:rPr lang="en-US" dirty="0" err="1"/>
              <a:t>sau</a:t>
            </a:r>
            <a:r>
              <a:rPr lang="en-US" dirty="0"/>
              <a:t> H), </a:t>
            </a:r>
            <a:r>
              <a:rPr lang="en-US" dirty="0" err="1"/>
              <a:t>pentru</a:t>
            </a:r>
            <a:r>
              <a:rPr lang="en-US" dirty="0"/>
              <a:t> un k </a:t>
            </a:r>
            <a:r>
              <a:rPr lang="en-US" dirty="0" err="1"/>
              <a:t>definit</a:t>
            </a:r>
            <a:r>
              <a:rPr lang="en-US" dirty="0"/>
              <a:t> de user</a:t>
            </a:r>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9</a:t>
            </a:fld>
            <a:endParaRPr lang="ro-RO"/>
          </a:p>
        </p:txBody>
      </p:sp>
    </p:spTree>
    <p:extLst>
      <p:ext uri="{BB962C8B-B14F-4D97-AF65-F5344CB8AC3E}">
        <p14:creationId xmlns:p14="http://schemas.microsoft.com/office/powerpoint/2010/main" val="59287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a:t>
            </a:r>
            <a:r>
              <a:rPr lang="en-US" dirty="0" err="1">
                <a:effectLst/>
                <a:latin typeface="Arial" panose="020B0604020202020204" pitchFamily="34" charset="0"/>
              </a:rPr>
              <a:t>Afectat</a:t>
            </a:r>
            <a:r>
              <a:rPr lang="en-US" dirty="0">
                <a:effectLst/>
                <a:latin typeface="Arial" panose="020B0604020202020204" pitchFamily="34" charset="0"/>
              </a:rPr>
              <a:t> </a:t>
            </a:r>
            <a:r>
              <a:rPr lang="en-US" dirty="0" err="1">
                <a:effectLst/>
                <a:latin typeface="Arial" panose="020B0604020202020204" pitchFamily="34" charset="0"/>
              </a:rPr>
              <a:t>mai</a:t>
            </a:r>
            <a:r>
              <a:rPr lang="en-US" dirty="0">
                <a:effectLst/>
                <a:latin typeface="Arial" panose="020B0604020202020204" pitchFamily="34" charset="0"/>
              </a:rPr>
              <a:t> </a:t>
            </a:r>
            <a:r>
              <a:rPr lang="en-US" dirty="0" err="1">
                <a:effectLst/>
                <a:latin typeface="Arial" panose="020B0604020202020204" pitchFamily="34" charset="0"/>
              </a:rPr>
              <a:t>putin</a:t>
            </a:r>
            <a:r>
              <a:rPr lang="en-US" dirty="0">
                <a:effectLst/>
                <a:latin typeface="Arial" panose="020B0604020202020204" pitchFamily="34" charset="0"/>
              </a:rPr>
              <a:t> de TKC </a:t>
            </a:r>
            <a:r>
              <a:rPr lang="en-US" sz="1200" dirty="0"/>
              <a:t> Because SALSA does not have this mutually reinforcing nature</a:t>
            </a:r>
            <a:endParaRPr lang="en-US" dirty="0">
              <a:effectLst/>
              <a:latin typeface="Arial" panose="020B0604020202020204" pitchFamily="34" charset="0"/>
            </a:endParaRPr>
          </a:p>
          <a:p>
            <a:r>
              <a:rPr lang="en-US" dirty="0">
                <a:effectLst/>
                <a:latin typeface="Arial" panose="020B0604020202020204" pitchFamily="34" charset="0"/>
              </a:rPr>
              <a:t>SALSA is stable on the class of authority connected graphs </a:t>
            </a:r>
            <a:r>
              <a:rPr lang="en-US" dirty="0" err="1">
                <a:effectLst/>
                <a:latin typeface="Arial" panose="020B0604020202020204" pitchFamily="34" charset="0"/>
              </a:rPr>
              <a:t>butunstable</a:t>
            </a:r>
            <a:r>
              <a:rPr lang="en-US" dirty="0">
                <a:effectLst/>
                <a:latin typeface="Arial" panose="020B0604020202020204" pitchFamily="34" charset="0"/>
              </a:rPr>
              <a:t> on the class of directed graph</a:t>
            </a:r>
            <a:endParaRPr lang="ro-RO" dirty="0"/>
          </a:p>
        </p:txBody>
      </p:sp>
      <p:sp>
        <p:nvSpPr>
          <p:cNvPr id="4" name="Slide Number Placeholder 3"/>
          <p:cNvSpPr>
            <a:spLocks noGrp="1"/>
          </p:cNvSpPr>
          <p:nvPr>
            <p:ph type="sldNum" sz="quarter" idx="5"/>
          </p:nvPr>
        </p:nvSpPr>
        <p:spPr/>
        <p:txBody>
          <a:bodyPr/>
          <a:lstStyle/>
          <a:p>
            <a:fld id="{F8512578-36E7-4F87-98F9-1C595C6A0649}" type="slidenum">
              <a:rPr lang="ro-RO" smtClean="0"/>
              <a:t>10</a:t>
            </a:fld>
            <a:endParaRPr lang="ro-RO"/>
          </a:p>
        </p:txBody>
      </p:sp>
    </p:spTree>
    <p:extLst>
      <p:ext uri="{BB962C8B-B14F-4D97-AF65-F5344CB8AC3E}">
        <p14:creationId xmlns:p14="http://schemas.microsoft.com/office/powerpoint/2010/main" val="352489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2CDC-E71D-4FF1-9D01-28115DC7C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43FA64FD-5148-4180-AD21-CCDF3673C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D135A83E-404E-432C-A899-C1D84BB47566}"/>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4BD9279C-0B27-42D0-B32E-4FFF41927DDB}"/>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E746802-04D8-41A0-92BD-668EC2E066CE}"/>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120733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0923-9226-4B86-A677-14C40D3CD8F3}"/>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B6C4C23-C249-4CD5-A10F-CC68CEAEB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86B5321-04BF-42BC-81E6-291ED0BC24A3}"/>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E8A85325-B09F-4088-A300-FAFB22A5C31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BFD7926-3A21-468C-9F6B-786B2F731E56}"/>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191948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01079-B648-48DF-816A-59A589E68F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8F5AF4C5-F388-485E-A16E-35BCF976B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717EE5AA-1B76-413D-823F-0EEDC579C028}"/>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97DDF3E3-2510-42C6-A0C9-4112FD25C34A}"/>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CB21C02-FBD6-40F4-BB95-94629036CD40}"/>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26074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3A8D-8B48-44CE-86C3-BD1A7846A08B}"/>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9CDF457E-B04E-48CF-A9FB-CE93746E43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95DA05A1-89BF-4EFE-B0B6-5B9FB242A18D}"/>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20BB6F9C-6B48-460D-869A-391D8FF058D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4AE312F8-7EED-4D8C-B28A-FC8A0F7EDE06}"/>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132220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A0F1-D86C-4422-9CAB-98D8965F5D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A94D4E16-DCAA-4EB9-9FCD-B9C65C444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63068-E6A4-4BA8-A971-9EB6DBEE173B}"/>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5517B953-956A-4EF6-B625-18FDD41378B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09194F5-8777-44F6-9E18-FECBC7BE768D}"/>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379447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DD6C-410A-4711-9D1E-4289F2BB98CD}"/>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DF21AF18-37F1-4133-91BA-DD71D4E45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D1F85AD4-BFE9-422E-8AA1-E638237CE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A708285-43DC-4075-ADB8-E17F483C0807}"/>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6" name="Footer Placeholder 5">
            <a:extLst>
              <a:ext uri="{FF2B5EF4-FFF2-40B4-BE49-F238E27FC236}">
                <a16:creationId xmlns:a16="http://schemas.microsoft.com/office/drawing/2014/main" id="{39E006ED-C3F9-4FE4-8D97-06AEF82A346A}"/>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8E952A1-829E-414F-B465-BAF7B0A13789}"/>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344325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55A9-5D79-4DAA-A16F-D406DB36101D}"/>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3B5DB909-AD55-4A4D-8CD3-0EB4E1E2C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23307-4BC3-4510-8D45-9223B211C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212FC953-BAF3-4819-96C8-C356C84D0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3CE13-35C7-48BA-8A92-07B9ACE50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75479A5A-AA1E-4610-88AD-5E9C45F2F5B7}"/>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8" name="Footer Placeholder 7">
            <a:extLst>
              <a:ext uri="{FF2B5EF4-FFF2-40B4-BE49-F238E27FC236}">
                <a16:creationId xmlns:a16="http://schemas.microsoft.com/office/drawing/2014/main" id="{3C373208-4EE0-4A0B-B33B-D5AA01B1E1AC}"/>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FB3C1959-67D5-4C4D-B5B8-23B27E995F77}"/>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268072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39C-D70E-4A4C-BDE2-97F418664D7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A2A9ACF-A1B8-4ED9-952F-6EF5A682C0B7}"/>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4" name="Footer Placeholder 3">
            <a:extLst>
              <a:ext uri="{FF2B5EF4-FFF2-40B4-BE49-F238E27FC236}">
                <a16:creationId xmlns:a16="http://schemas.microsoft.com/office/drawing/2014/main" id="{6D4C0D9A-2C25-4B9A-A5F3-558A9BA92D02}"/>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E9F45F38-1159-4BFA-B72C-E20A49DA3EDC}"/>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99341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18060-0351-4FB8-9352-02B5416B1B2C}"/>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3" name="Footer Placeholder 2">
            <a:extLst>
              <a:ext uri="{FF2B5EF4-FFF2-40B4-BE49-F238E27FC236}">
                <a16:creationId xmlns:a16="http://schemas.microsoft.com/office/drawing/2014/main" id="{02ADFEB1-7585-46A1-9064-E8CEB9972689}"/>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869FCEE8-0559-4282-BF05-D61FEC5BF8A6}"/>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104446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6EA7-8BBF-4605-B4ED-848D6E68E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F620B463-1008-4426-966F-BB31F621B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9A9B0C51-C0BE-49F2-BD04-5D13EE553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67EEE-8807-4B82-9ADD-09D1B7443925}"/>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6" name="Footer Placeholder 5">
            <a:extLst>
              <a:ext uri="{FF2B5EF4-FFF2-40B4-BE49-F238E27FC236}">
                <a16:creationId xmlns:a16="http://schemas.microsoft.com/office/drawing/2014/main" id="{F2EEA95F-B785-4988-89AD-084DDFCC40E1}"/>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1D2BB673-E875-4B2C-B0FE-4E9EBFDEEB55}"/>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354862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B047-2E12-4E55-9094-9903A10AB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9EE7378C-5A43-478F-9533-0535341CD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B25539E5-A12B-4FF3-AB79-3A3D41A59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15380-0E75-45D7-95E7-0D55376FE9E8}"/>
              </a:ext>
            </a:extLst>
          </p:cNvPr>
          <p:cNvSpPr>
            <a:spLocks noGrp="1"/>
          </p:cNvSpPr>
          <p:nvPr>
            <p:ph type="dt" sz="half" idx="10"/>
          </p:nvPr>
        </p:nvSpPr>
        <p:spPr/>
        <p:txBody>
          <a:bodyPr/>
          <a:lstStyle/>
          <a:p>
            <a:fld id="{1822076F-285F-4F7E-B287-4CB58B398DE4}" type="datetimeFigureOut">
              <a:rPr lang="ro-RO" smtClean="0"/>
              <a:t>05.04.2022</a:t>
            </a:fld>
            <a:endParaRPr lang="ro-RO"/>
          </a:p>
        </p:txBody>
      </p:sp>
      <p:sp>
        <p:nvSpPr>
          <p:cNvPr id="6" name="Footer Placeholder 5">
            <a:extLst>
              <a:ext uri="{FF2B5EF4-FFF2-40B4-BE49-F238E27FC236}">
                <a16:creationId xmlns:a16="http://schemas.microsoft.com/office/drawing/2014/main" id="{71A9BC2E-12A8-4103-9E5E-41C5C75094AA}"/>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F31FA506-F127-4E62-8F99-5F9C3CF91BB7}"/>
              </a:ext>
            </a:extLst>
          </p:cNvPr>
          <p:cNvSpPr>
            <a:spLocks noGrp="1"/>
          </p:cNvSpPr>
          <p:nvPr>
            <p:ph type="sldNum" sz="quarter" idx="12"/>
          </p:nvPr>
        </p:nvSpPr>
        <p:spPr/>
        <p:txBody>
          <a:bodyPr/>
          <a:lstStyle/>
          <a:p>
            <a:fld id="{34B3F301-B5E5-4A3C-ABD4-E76BD6DAE618}" type="slidenum">
              <a:rPr lang="ro-RO" smtClean="0"/>
              <a:t>‹#›</a:t>
            </a:fld>
            <a:endParaRPr lang="ro-RO"/>
          </a:p>
        </p:txBody>
      </p:sp>
    </p:spTree>
    <p:extLst>
      <p:ext uri="{BB962C8B-B14F-4D97-AF65-F5344CB8AC3E}">
        <p14:creationId xmlns:p14="http://schemas.microsoft.com/office/powerpoint/2010/main" val="1155435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6A1BE-FA38-422C-897D-79DFE1E09A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AC966AF-2112-416A-8C3C-37244DCAB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9BC9AE9A-EC73-4C22-9C83-819492F81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2076F-285F-4F7E-B287-4CB58B398DE4}" type="datetimeFigureOut">
              <a:rPr lang="ro-RO" smtClean="0"/>
              <a:t>05.04.2022</a:t>
            </a:fld>
            <a:endParaRPr lang="ro-RO"/>
          </a:p>
        </p:txBody>
      </p:sp>
      <p:sp>
        <p:nvSpPr>
          <p:cNvPr id="5" name="Footer Placeholder 4">
            <a:extLst>
              <a:ext uri="{FF2B5EF4-FFF2-40B4-BE49-F238E27FC236}">
                <a16:creationId xmlns:a16="http://schemas.microsoft.com/office/drawing/2014/main" id="{66C495EE-9D1A-4165-A4F8-B536D1DC0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4E6CAAE2-EB3B-4A0C-B01D-2B47DFEEA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3F301-B5E5-4A3C-ABD4-E76BD6DAE618}" type="slidenum">
              <a:rPr lang="ro-RO" smtClean="0"/>
              <a:t>‹#›</a:t>
            </a:fld>
            <a:endParaRPr lang="ro-RO"/>
          </a:p>
        </p:txBody>
      </p:sp>
    </p:spTree>
    <p:extLst>
      <p:ext uri="{BB962C8B-B14F-4D97-AF65-F5344CB8AC3E}">
        <p14:creationId xmlns:p14="http://schemas.microsoft.com/office/powerpoint/2010/main" val="378160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FCE7F5-52C3-4AC0-8BBE-23782A0A84AC}"/>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Web mining: SALSA</a:t>
            </a:r>
            <a:endParaRPr lang="ro-RO" sz="5400">
              <a:solidFill>
                <a:schemeClr val="bg1"/>
              </a:solidFill>
            </a:endParaRPr>
          </a:p>
        </p:txBody>
      </p:sp>
      <p:sp>
        <p:nvSpPr>
          <p:cNvPr id="3" name="Subtitle 2">
            <a:extLst>
              <a:ext uri="{FF2B5EF4-FFF2-40B4-BE49-F238E27FC236}">
                <a16:creationId xmlns:a16="http://schemas.microsoft.com/office/drawing/2014/main" id="{14CFB424-BA7C-49EF-8C00-0C80D7A00BEC}"/>
              </a:ext>
            </a:extLst>
          </p:cNvPr>
          <p:cNvSpPr>
            <a:spLocks noGrp="1"/>
          </p:cNvSpPr>
          <p:nvPr>
            <p:ph type="subTitle" idx="1"/>
          </p:nvPr>
        </p:nvSpPr>
        <p:spPr>
          <a:xfrm>
            <a:off x="3820817" y="4409960"/>
            <a:ext cx="4508641" cy="1116414"/>
          </a:xfrm>
        </p:spPr>
        <p:txBody>
          <a:bodyPr>
            <a:normAutofit/>
          </a:bodyPr>
          <a:lstStyle/>
          <a:p>
            <a:endParaRPr lang="ro-RO" sz="2000">
              <a:solidFill>
                <a:schemeClr val="bg1"/>
              </a:solidFill>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2693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EC615-3C90-43AB-A6B2-8FB2528097F9}"/>
              </a:ext>
            </a:extLst>
          </p:cNvPr>
          <p:cNvSpPr>
            <a:spLocks noGrp="1"/>
          </p:cNvSpPr>
          <p:nvPr>
            <p:ph type="title"/>
          </p:nvPr>
        </p:nvSpPr>
        <p:spPr>
          <a:xfrm>
            <a:off x="1043631" y="809898"/>
            <a:ext cx="9942716" cy="1554480"/>
          </a:xfrm>
        </p:spPr>
        <p:txBody>
          <a:bodyPr anchor="ctr">
            <a:normAutofit/>
          </a:bodyPr>
          <a:lstStyle/>
          <a:p>
            <a:r>
              <a:rPr lang="en-US" sz="4800">
                <a:effectLst/>
                <a:latin typeface="Arial" panose="020B0604020202020204" pitchFamily="34" charset="0"/>
              </a:rPr>
              <a:t>Avantaje</a:t>
            </a:r>
            <a:endParaRPr lang="ro-RO" sz="4800"/>
          </a:p>
        </p:txBody>
      </p:sp>
      <p:sp>
        <p:nvSpPr>
          <p:cNvPr id="3" name="Content Placeholder 2">
            <a:extLst>
              <a:ext uri="{FF2B5EF4-FFF2-40B4-BE49-F238E27FC236}">
                <a16:creationId xmlns:a16="http://schemas.microsoft.com/office/drawing/2014/main" id="{BFB29750-9C49-4256-9B75-39A370948026}"/>
              </a:ext>
            </a:extLst>
          </p:cNvPr>
          <p:cNvSpPr>
            <a:spLocks noGrp="1"/>
          </p:cNvSpPr>
          <p:nvPr>
            <p:ph idx="1"/>
          </p:nvPr>
        </p:nvSpPr>
        <p:spPr>
          <a:xfrm>
            <a:off x="1045028" y="3017522"/>
            <a:ext cx="9941319" cy="3124658"/>
          </a:xfrm>
        </p:spPr>
        <p:txBody>
          <a:bodyPr anchor="ctr">
            <a:normAutofit/>
          </a:bodyPr>
          <a:lstStyle/>
          <a:p>
            <a:r>
              <a:rPr lang="en-US" sz="2400" dirty="0"/>
              <a:t>Este </a:t>
            </a:r>
            <a:r>
              <a:rPr lang="en-US" sz="2400" dirty="0" err="1"/>
              <a:t>afectat</a:t>
            </a:r>
            <a:r>
              <a:rPr lang="en-US" sz="2400" dirty="0"/>
              <a:t> </a:t>
            </a:r>
            <a:r>
              <a:rPr lang="en-US" sz="2400" dirty="0" err="1"/>
              <a:t>mai</a:t>
            </a:r>
            <a:r>
              <a:rPr lang="en-US" sz="2400" dirty="0"/>
              <a:t> </a:t>
            </a:r>
            <a:r>
              <a:rPr lang="en-US" sz="2400" dirty="0" err="1"/>
              <a:t>putin</a:t>
            </a:r>
            <a:r>
              <a:rPr lang="en-US" sz="2400" dirty="0"/>
              <a:t> de Tightly Knit Community</a:t>
            </a:r>
          </a:p>
          <a:p>
            <a:r>
              <a:rPr lang="en-US" sz="2400" dirty="0"/>
              <a:t>Bun </a:t>
            </a:r>
            <a:r>
              <a:rPr lang="en-US" sz="2400" dirty="0" err="1"/>
              <a:t>pentru</a:t>
            </a:r>
            <a:r>
              <a:rPr lang="en-US" sz="2400" dirty="0"/>
              <a:t> </a:t>
            </a:r>
            <a:r>
              <a:rPr lang="en-US" sz="2400" dirty="0" err="1"/>
              <a:t>cautari</a:t>
            </a:r>
            <a:r>
              <a:rPr lang="en-US" sz="2400" dirty="0"/>
              <a:t> </a:t>
            </a:r>
            <a:r>
              <a:rPr lang="en-US" sz="2400" dirty="0" err="1"/>
              <a:t>generale</a:t>
            </a:r>
            <a:endParaRPr lang="en-US" sz="2400" dirty="0"/>
          </a:p>
          <a:p>
            <a:r>
              <a:rPr lang="en-US" sz="2400" dirty="0" err="1"/>
              <a:t>Ponderile</a:t>
            </a:r>
            <a:r>
              <a:rPr lang="en-US" sz="2400" dirty="0"/>
              <a:t> </a:t>
            </a:r>
            <a:r>
              <a:rPr lang="en-US" sz="2400" dirty="0" err="1"/>
              <a:t>nodurilor</a:t>
            </a:r>
            <a:r>
              <a:rPr lang="en-US" sz="2400" dirty="0"/>
              <a:t> pot fi </a:t>
            </a:r>
            <a:r>
              <a:rPr lang="en-US" sz="2400" dirty="0" err="1"/>
              <a:t>puse</a:t>
            </a:r>
            <a:r>
              <a:rPr lang="en-US" sz="2400" dirty="0"/>
              <a:t> explicit</a:t>
            </a:r>
          </a:p>
          <a:p>
            <a:r>
              <a:rPr lang="en-US" sz="2400" dirty="0"/>
              <a:t>Nu are topic drift</a:t>
            </a:r>
            <a:endParaRPr lang="ro-RO" sz="24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74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6A57010-1EAD-44E9-9C0B-24516CA58D78}"/>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a:solidFill>
                  <a:schemeClr val="tx1"/>
                </a:solidFill>
                <a:latin typeface="+mj-lt"/>
                <a:ea typeface="+mj-ea"/>
                <a:cs typeface="+mj-cs"/>
              </a:rPr>
              <a:t>Dezavantaje</a:t>
            </a:r>
          </a:p>
        </p:txBody>
      </p:sp>
      <p:sp>
        <p:nvSpPr>
          <p:cNvPr id="7" name="Content Placeholder 2">
            <a:extLst>
              <a:ext uri="{FF2B5EF4-FFF2-40B4-BE49-F238E27FC236}">
                <a16:creationId xmlns:a16="http://schemas.microsoft.com/office/drawing/2014/main" id="{ED96C117-535D-4A3E-BE99-5511B1416CF0}"/>
              </a:ext>
            </a:extLst>
          </p:cNvPr>
          <p:cNvSpPr txBox="1">
            <a:spLocks/>
          </p:cNvSpPr>
          <p:nvPr/>
        </p:nvSpPr>
        <p:spPr>
          <a:xfrm>
            <a:off x="1045028" y="3017522"/>
            <a:ext cx="9941319" cy="31246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t>Uneori</a:t>
            </a:r>
            <a:r>
              <a:rPr lang="en-US" sz="2400" dirty="0"/>
              <a:t> </a:t>
            </a:r>
            <a:r>
              <a:rPr lang="en-US" sz="2400" dirty="0" err="1"/>
              <a:t>favorizeaza</a:t>
            </a:r>
            <a:r>
              <a:rPr lang="en-US" sz="2400" dirty="0"/>
              <a:t> </a:t>
            </a:r>
            <a:r>
              <a:rPr lang="en-US" sz="2400" dirty="0" err="1"/>
              <a:t>comunitati</a:t>
            </a:r>
            <a:r>
              <a:rPr lang="en-US" sz="2400" dirty="0"/>
              <a:t> </a:t>
            </a:r>
            <a:r>
              <a:rPr lang="en-US" sz="2400" dirty="0" err="1"/>
              <a:t>mici</a:t>
            </a:r>
            <a:endParaRPr lang="en-US" sz="2400" dirty="0"/>
          </a:p>
          <a:p>
            <a:r>
              <a:rPr lang="en-US" sz="2400" dirty="0"/>
              <a:t>Nu e bun </a:t>
            </a:r>
            <a:r>
              <a:rPr lang="en-US" sz="2400" dirty="0" err="1"/>
              <a:t>pentru</a:t>
            </a:r>
            <a:r>
              <a:rPr lang="en-US" sz="2400" dirty="0"/>
              <a:t> </a:t>
            </a:r>
            <a:r>
              <a:rPr lang="en-US" sz="2400" dirty="0" err="1"/>
              <a:t>cautari</a:t>
            </a:r>
            <a:r>
              <a:rPr lang="en-US" sz="2400" dirty="0"/>
              <a:t> specific</a:t>
            </a:r>
          </a:p>
          <a:p>
            <a:r>
              <a:rPr lang="en-US" sz="2400" dirty="0"/>
              <a:t>Dependent de </a:t>
            </a:r>
            <a:r>
              <a:rPr lang="en-US" sz="2400" dirty="0" err="1"/>
              <a:t>interogari</a:t>
            </a:r>
            <a:endParaRPr lang="en-US" sz="2400" dirty="0"/>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86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EBEEEA-865E-432E-931C-B2D3F990A3E9}"/>
              </a:ext>
            </a:extLst>
          </p:cNvPr>
          <p:cNvSpPr>
            <a:spLocks noGrp="1"/>
          </p:cNvSpPr>
          <p:nvPr>
            <p:ph type="title"/>
          </p:nvPr>
        </p:nvSpPr>
        <p:spPr>
          <a:xfrm>
            <a:off x="1371597" y="348865"/>
            <a:ext cx="10044023" cy="877729"/>
          </a:xfrm>
        </p:spPr>
        <p:txBody>
          <a:bodyPr anchor="ctr">
            <a:normAutofit/>
          </a:bodyPr>
          <a:lstStyle/>
          <a:p>
            <a:r>
              <a:rPr lang="en-US" sz="4000" dirty="0" err="1">
                <a:solidFill>
                  <a:srgbClr val="FFFFFF"/>
                </a:solidFill>
                <a:effectLst/>
                <a:latin typeface="Arial" panose="020B0604020202020204" pitchFamily="34" charset="0"/>
              </a:rPr>
              <a:t>Utilizare</a:t>
            </a:r>
            <a:endParaRPr lang="ro-RO" sz="4000" dirty="0">
              <a:solidFill>
                <a:srgbClr val="FFFFFF"/>
              </a:solidFill>
            </a:endParaRPr>
          </a:p>
        </p:txBody>
      </p:sp>
      <p:graphicFrame>
        <p:nvGraphicFramePr>
          <p:cNvPr id="5" name="Content Placeholder 2">
            <a:extLst>
              <a:ext uri="{FF2B5EF4-FFF2-40B4-BE49-F238E27FC236}">
                <a16:creationId xmlns:a16="http://schemas.microsoft.com/office/drawing/2014/main" id="{F71DF530-EC36-AA71-BAC1-A002C10AEC59}"/>
              </a:ext>
            </a:extLst>
          </p:cNvPr>
          <p:cNvGraphicFramePr>
            <a:graphicFrameLocks noGrp="1"/>
          </p:cNvGraphicFramePr>
          <p:nvPr>
            <p:ph idx="1"/>
            <p:extLst>
              <p:ext uri="{D42A27DB-BD31-4B8C-83A1-F6EECF244321}">
                <p14:modId xmlns:p14="http://schemas.microsoft.com/office/powerpoint/2010/main" val="31958477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89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B9C8F-83FC-44A1-B535-46E07C7BA932}"/>
              </a:ext>
            </a:extLst>
          </p:cNvPr>
          <p:cNvSpPr>
            <a:spLocks noGrp="1"/>
          </p:cNvSpPr>
          <p:nvPr>
            <p:ph type="title"/>
          </p:nvPr>
        </p:nvSpPr>
        <p:spPr>
          <a:xfrm>
            <a:off x="2786851" y="1240836"/>
            <a:ext cx="6884895" cy="1496649"/>
          </a:xfrm>
        </p:spPr>
        <p:txBody>
          <a:bodyPr vert="horz" lIns="91440" tIns="45720" rIns="91440" bIns="45720" rtlCol="0" anchor="b">
            <a:normAutofit/>
          </a:bodyPr>
          <a:lstStyle/>
          <a:p>
            <a:pPr algn="ctr"/>
            <a:r>
              <a:rPr lang="en-US" sz="3200" kern="1200" dirty="0" err="1">
                <a:solidFill>
                  <a:schemeClr val="tx1">
                    <a:lumMod val="65000"/>
                    <a:lumOff val="35000"/>
                  </a:schemeClr>
                </a:solidFill>
                <a:effectLst/>
                <a:latin typeface="+mj-lt"/>
                <a:ea typeface="+mj-ea"/>
                <a:cs typeface="+mj-cs"/>
              </a:rPr>
              <a:t>Proiect</a:t>
            </a:r>
            <a:r>
              <a:rPr lang="en-US" sz="3200" kern="1200" dirty="0">
                <a:solidFill>
                  <a:schemeClr val="tx1">
                    <a:lumMod val="65000"/>
                    <a:lumOff val="35000"/>
                  </a:schemeClr>
                </a:solidFill>
                <a:effectLst/>
                <a:latin typeface="+mj-lt"/>
                <a:ea typeface="+mj-ea"/>
                <a:cs typeface="+mj-cs"/>
              </a:rPr>
              <a:t> final</a:t>
            </a:r>
            <a:endParaRPr lang="en-US" sz="3200" kern="1200" dirty="0">
              <a:solidFill>
                <a:schemeClr val="tx1">
                  <a:lumMod val="65000"/>
                  <a:lumOff val="35000"/>
                </a:schemeClr>
              </a:solidFill>
              <a:latin typeface="+mj-lt"/>
              <a:ea typeface="+mj-ea"/>
              <a:cs typeface="+mj-cs"/>
            </a:endParaRPr>
          </a:p>
        </p:txBody>
      </p:sp>
      <p:sp>
        <p:nvSpPr>
          <p:cNvPr id="3" name="Content Placeholder 2">
            <a:extLst>
              <a:ext uri="{FF2B5EF4-FFF2-40B4-BE49-F238E27FC236}">
                <a16:creationId xmlns:a16="http://schemas.microsoft.com/office/drawing/2014/main" id="{D8382FFB-46B2-4A79-87C9-2FEAA0C62198}"/>
              </a:ext>
            </a:extLst>
          </p:cNvPr>
          <p:cNvSpPr>
            <a:spLocks noGrp="1"/>
          </p:cNvSpPr>
          <p:nvPr>
            <p:ph idx="1"/>
          </p:nvPr>
        </p:nvSpPr>
        <p:spPr>
          <a:xfrm>
            <a:off x="3390900" y="3290382"/>
            <a:ext cx="6096000" cy="830134"/>
          </a:xfrm>
        </p:spPr>
        <p:txBody>
          <a:bodyPr vert="horz" lIns="91440" tIns="45720" rIns="91440" bIns="45720" rtlCol="0" anchor="t">
            <a:normAutofit/>
          </a:bodyPr>
          <a:lstStyle/>
          <a:p>
            <a:pPr marL="0" indent="0" algn="ctr">
              <a:buNone/>
            </a:pPr>
            <a:r>
              <a:rPr lang="en-US" sz="2400" b="1" kern="1200" dirty="0" err="1">
                <a:solidFill>
                  <a:schemeClr val="tx1">
                    <a:lumMod val="65000"/>
                    <a:lumOff val="35000"/>
                  </a:schemeClr>
                </a:solidFill>
                <a:latin typeface="+mn-lt"/>
                <a:ea typeface="+mn-ea"/>
                <a:cs typeface="+mn-cs"/>
              </a:rPr>
              <a:t>Recomandari</a:t>
            </a:r>
            <a:r>
              <a:rPr lang="en-US" sz="2400" b="1" kern="1200" dirty="0">
                <a:solidFill>
                  <a:schemeClr val="tx1">
                    <a:lumMod val="65000"/>
                    <a:lumOff val="35000"/>
                  </a:schemeClr>
                </a:solidFill>
                <a:latin typeface="+mn-lt"/>
                <a:ea typeface="+mn-ea"/>
                <a:cs typeface="+mn-cs"/>
              </a:rPr>
              <a:t> de </a:t>
            </a:r>
            <a:r>
              <a:rPr lang="en-US" sz="2400" b="1" kern="1200" dirty="0" err="1">
                <a:solidFill>
                  <a:schemeClr val="tx1">
                    <a:lumMod val="65000"/>
                    <a:lumOff val="35000"/>
                  </a:schemeClr>
                </a:solidFill>
                <a:latin typeface="+mn-lt"/>
                <a:ea typeface="+mn-ea"/>
                <a:cs typeface="+mn-cs"/>
              </a:rPr>
              <a:t>restaurante</a:t>
            </a:r>
            <a:r>
              <a:rPr lang="en-US" sz="2400" b="1" kern="1200" dirty="0">
                <a:solidFill>
                  <a:schemeClr val="tx1">
                    <a:lumMod val="65000"/>
                    <a:lumOff val="35000"/>
                  </a:schemeClr>
                </a:solidFill>
                <a:latin typeface="+mn-lt"/>
                <a:ea typeface="+mn-ea"/>
                <a:cs typeface="+mn-cs"/>
              </a:rPr>
              <a:t> </a:t>
            </a:r>
            <a:r>
              <a:rPr lang="en-US" sz="2400" b="1" kern="1200" dirty="0" err="1">
                <a:solidFill>
                  <a:schemeClr val="tx1">
                    <a:lumMod val="65000"/>
                    <a:lumOff val="35000"/>
                  </a:schemeClr>
                </a:solidFill>
                <a:latin typeface="+mn-lt"/>
                <a:ea typeface="+mn-ea"/>
                <a:cs typeface="+mn-cs"/>
              </a:rPr>
              <a:t>si</a:t>
            </a:r>
            <a:r>
              <a:rPr lang="en-US" sz="2400" b="1" kern="1200" dirty="0">
                <a:solidFill>
                  <a:schemeClr val="tx1">
                    <a:lumMod val="65000"/>
                    <a:lumOff val="35000"/>
                  </a:schemeClr>
                </a:solidFill>
                <a:latin typeface="+mn-lt"/>
                <a:ea typeface="+mn-ea"/>
                <a:cs typeface="+mn-cs"/>
              </a:rPr>
              <a:t> </a:t>
            </a:r>
            <a:r>
              <a:rPr lang="en-US" sz="2400" b="1" kern="1200" dirty="0" err="1">
                <a:solidFill>
                  <a:schemeClr val="tx1">
                    <a:lumMod val="65000"/>
                    <a:lumOff val="35000"/>
                  </a:schemeClr>
                </a:solidFill>
                <a:latin typeface="+mn-lt"/>
                <a:ea typeface="+mn-ea"/>
                <a:cs typeface="+mn-cs"/>
              </a:rPr>
              <a:t>localuri</a:t>
            </a:r>
            <a:r>
              <a:rPr lang="en-US" sz="2400" b="1" kern="1200" dirty="0">
                <a:solidFill>
                  <a:schemeClr val="tx1">
                    <a:lumMod val="65000"/>
                    <a:lumOff val="35000"/>
                  </a:schemeClr>
                </a:solidFill>
                <a:latin typeface="+mn-lt"/>
                <a:ea typeface="+mn-ea"/>
                <a:cs typeface="+mn-cs"/>
              </a:rPr>
              <a:t> </a:t>
            </a:r>
            <a:r>
              <a:rPr lang="en-US" sz="2400" b="1" kern="1200" dirty="0" err="1">
                <a:solidFill>
                  <a:schemeClr val="tx1">
                    <a:lumMod val="65000"/>
                    <a:lumOff val="35000"/>
                  </a:schemeClr>
                </a:solidFill>
                <a:latin typeface="+mn-lt"/>
                <a:ea typeface="+mn-ea"/>
                <a:cs typeface="+mn-cs"/>
              </a:rPr>
              <a:t>bazate</a:t>
            </a:r>
            <a:r>
              <a:rPr lang="en-US" sz="2400" b="1" kern="1200" dirty="0">
                <a:solidFill>
                  <a:schemeClr val="tx1">
                    <a:lumMod val="65000"/>
                    <a:lumOff val="35000"/>
                  </a:schemeClr>
                </a:solidFill>
                <a:latin typeface="+mn-lt"/>
                <a:ea typeface="+mn-ea"/>
                <a:cs typeface="+mn-cs"/>
              </a:rPr>
              <a:t> pe </a:t>
            </a:r>
            <a:r>
              <a:rPr lang="en-US" sz="2400" b="1" kern="1200" dirty="0" err="1">
                <a:solidFill>
                  <a:schemeClr val="tx1">
                    <a:lumMod val="65000"/>
                    <a:lumOff val="35000"/>
                  </a:schemeClr>
                </a:solidFill>
                <a:latin typeface="+mn-lt"/>
                <a:ea typeface="+mn-ea"/>
                <a:cs typeface="+mn-cs"/>
              </a:rPr>
              <a:t>algoritmul</a:t>
            </a:r>
            <a:r>
              <a:rPr lang="en-US" sz="2400" b="1" kern="1200" dirty="0">
                <a:solidFill>
                  <a:schemeClr val="tx1">
                    <a:lumMod val="65000"/>
                    <a:lumOff val="35000"/>
                  </a:schemeClr>
                </a:solidFill>
                <a:latin typeface="+mn-lt"/>
                <a:ea typeface="+mn-ea"/>
                <a:cs typeface="+mn-cs"/>
              </a:rPr>
              <a:t> SALSA</a:t>
            </a:r>
          </a:p>
        </p:txBody>
      </p:sp>
    </p:spTree>
    <p:extLst>
      <p:ext uri="{BB962C8B-B14F-4D97-AF65-F5344CB8AC3E}">
        <p14:creationId xmlns:p14="http://schemas.microsoft.com/office/powerpoint/2010/main" val="31308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4189E-D151-408A-8196-6A487444B526}"/>
              </a:ext>
            </a:extLst>
          </p:cNvPr>
          <p:cNvSpPr>
            <a:spLocks noGrp="1"/>
          </p:cNvSpPr>
          <p:nvPr>
            <p:ph type="title"/>
          </p:nvPr>
        </p:nvSpPr>
        <p:spPr>
          <a:xfrm>
            <a:off x="808638" y="386930"/>
            <a:ext cx="9236700" cy="1188950"/>
          </a:xfrm>
        </p:spPr>
        <p:txBody>
          <a:bodyPr anchor="b">
            <a:normAutofit/>
          </a:bodyPr>
          <a:lstStyle/>
          <a:p>
            <a:r>
              <a:rPr lang="en-US" sz="5400"/>
              <a:t>Cuprins</a:t>
            </a:r>
            <a:endParaRPr lang="ro-RO" sz="5400"/>
          </a:p>
        </p:txBody>
      </p:sp>
      <p:grpSp>
        <p:nvGrpSpPr>
          <p:cNvPr id="21"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61B7C2-37E2-42A9-9005-7D714E53618D}"/>
              </a:ext>
            </a:extLst>
          </p:cNvPr>
          <p:cNvSpPr>
            <a:spLocks noGrp="1"/>
          </p:cNvSpPr>
          <p:nvPr>
            <p:ph idx="1"/>
          </p:nvPr>
        </p:nvSpPr>
        <p:spPr>
          <a:xfrm>
            <a:off x="793660" y="2599509"/>
            <a:ext cx="10143668" cy="3435531"/>
          </a:xfrm>
        </p:spPr>
        <p:txBody>
          <a:bodyPr anchor="ctr">
            <a:normAutofit/>
          </a:bodyPr>
          <a:lstStyle/>
          <a:p>
            <a:r>
              <a:rPr lang="en-US" sz="2400" dirty="0" err="1"/>
              <a:t>Introducere</a:t>
            </a:r>
            <a:endParaRPr lang="en-US" sz="2400" dirty="0"/>
          </a:p>
          <a:p>
            <a:r>
              <a:rPr lang="en-US" sz="2400" dirty="0" err="1"/>
              <a:t>Problema</a:t>
            </a:r>
            <a:endParaRPr lang="en-US" sz="2400" dirty="0"/>
          </a:p>
          <a:p>
            <a:r>
              <a:rPr lang="en-US" sz="2400" dirty="0"/>
              <a:t>SALSA</a:t>
            </a:r>
          </a:p>
          <a:p>
            <a:r>
              <a:rPr lang="en-US" sz="2400" dirty="0" err="1"/>
              <a:t>Implementare</a:t>
            </a:r>
            <a:endParaRPr lang="en-US" sz="2400" dirty="0"/>
          </a:p>
          <a:p>
            <a:r>
              <a:rPr lang="en-US" sz="2400" dirty="0" err="1"/>
              <a:t>Avantaje</a:t>
            </a:r>
            <a:r>
              <a:rPr lang="en-US" sz="2400" dirty="0"/>
              <a:t> </a:t>
            </a:r>
            <a:r>
              <a:rPr lang="en-US" sz="2400" dirty="0" err="1"/>
              <a:t>si</a:t>
            </a:r>
            <a:r>
              <a:rPr lang="en-US" sz="2400" dirty="0"/>
              <a:t> </a:t>
            </a:r>
            <a:r>
              <a:rPr lang="en-US" sz="2400" dirty="0" err="1"/>
              <a:t>dezavantaje</a:t>
            </a:r>
            <a:endParaRPr lang="en-US" sz="2400" dirty="0"/>
          </a:p>
          <a:p>
            <a:r>
              <a:rPr lang="en-US" sz="2400" dirty="0" err="1"/>
              <a:t>Utilizare</a:t>
            </a:r>
            <a:endParaRPr lang="en-US" sz="2400" dirty="0"/>
          </a:p>
          <a:p>
            <a:r>
              <a:rPr lang="en-US" sz="2400" dirty="0" err="1"/>
              <a:t>Proiect</a:t>
            </a:r>
            <a:r>
              <a:rPr lang="en-US" sz="2400" dirty="0"/>
              <a:t> final</a:t>
            </a:r>
          </a:p>
          <a:p>
            <a:endParaRPr lang="ro-RO" sz="2400" dirty="0"/>
          </a:p>
        </p:txBody>
      </p:sp>
    </p:spTree>
    <p:extLst>
      <p:ext uri="{BB962C8B-B14F-4D97-AF65-F5344CB8AC3E}">
        <p14:creationId xmlns:p14="http://schemas.microsoft.com/office/powerpoint/2010/main" val="139335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46B0-4A82-4C1F-BAF9-C5B5FC36B718}"/>
              </a:ext>
            </a:extLst>
          </p:cNvPr>
          <p:cNvSpPr>
            <a:spLocks noGrp="1"/>
          </p:cNvSpPr>
          <p:nvPr>
            <p:ph type="title"/>
          </p:nvPr>
        </p:nvSpPr>
        <p:spPr/>
        <p:txBody>
          <a:bodyPr/>
          <a:lstStyle/>
          <a:p>
            <a:pPr marL="0" indent="0">
              <a:buNone/>
            </a:pPr>
            <a:r>
              <a:rPr lang="en-US"/>
              <a:t>Web mining - Introducere </a:t>
            </a:r>
            <a:endParaRPr lang="ro-RO" dirty="0"/>
          </a:p>
        </p:txBody>
      </p:sp>
      <p:graphicFrame>
        <p:nvGraphicFramePr>
          <p:cNvPr id="19" name="Content Placeholder 2">
            <a:extLst>
              <a:ext uri="{FF2B5EF4-FFF2-40B4-BE49-F238E27FC236}">
                <a16:creationId xmlns:a16="http://schemas.microsoft.com/office/drawing/2014/main" id="{10944D8A-1B85-FFBA-CDD5-35443078DFE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894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2819F-DD89-4579-BEF2-F03EAECB47D8}"/>
              </a:ext>
            </a:extLst>
          </p:cNvPr>
          <p:cNvSpPr>
            <a:spLocks noGrp="1"/>
          </p:cNvSpPr>
          <p:nvPr>
            <p:ph type="title"/>
          </p:nvPr>
        </p:nvSpPr>
        <p:spPr>
          <a:xfrm>
            <a:off x="589560" y="856180"/>
            <a:ext cx="4560584" cy="1128068"/>
          </a:xfrm>
        </p:spPr>
        <p:txBody>
          <a:bodyPr anchor="ctr">
            <a:normAutofit/>
          </a:bodyPr>
          <a:lstStyle/>
          <a:p>
            <a:r>
              <a:rPr lang="en-US" sz="4000"/>
              <a:t>Problema</a:t>
            </a:r>
            <a:endParaRPr lang="ro-RO" sz="4000"/>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8B8AED-B3AC-47A8-AFC3-9E6744E2A470}"/>
              </a:ext>
            </a:extLst>
          </p:cNvPr>
          <p:cNvSpPr>
            <a:spLocks noGrp="1"/>
          </p:cNvSpPr>
          <p:nvPr>
            <p:ph idx="1"/>
          </p:nvPr>
        </p:nvSpPr>
        <p:spPr>
          <a:xfrm>
            <a:off x="590719" y="2330505"/>
            <a:ext cx="4559425" cy="3979585"/>
          </a:xfrm>
        </p:spPr>
        <p:txBody>
          <a:bodyPr anchor="ctr">
            <a:normAutofit/>
          </a:bodyPr>
          <a:lstStyle/>
          <a:p>
            <a:r>
              <a:rPr lang="en-US" sz="2000" b="1" dirty="0" err="1"/>
              <a:t>Interogari</a:t>
            </a:r>
            <a:r>
              <a:rPr lang="en-US" sz="2000" b="1" dirty="0"/>
              <a:t> pe </a:t>
            </a:r>
            <a:r>
              <a:rPr lang="en-US" sz="2000" b="1" dirty="0" err="1"/>
              <a:t>subiecte</a:t>
            </a:r>
            <a:r>
              <a:rPr lang="en-US" sz="2000" b="1" dirty="0"/>
              <a:t> </a:t>
            </a:r>
            <a:r>
              <a:rPr lang="en-US" sz="2000" b="1" dirty="0" err="1"/>
              <a:t>restranse</a:t>
            </a:r>
            <a:r>
              <a:rPr lang="en-US" sz="2000" b="1" dirty="0"/>
              <a:t> </a:t>
            </a:r>
            <a:r>
              <a:rPr lang="en-US" sz="2000" b="1" dirty="0" err="1"/>
              <a:t>sau</a:t>
            </a:r>
            <a:r>
              <a:rPr lang="en-US" sz="2000" b="1" dirty="0"/>
              <a:t> </a:t>
            </a:r>
            <a:r>
              <a:rPr lang="en-US" sz="2000" b="1" dirty="0" err="1"/>
              <a:t>foarte</a:t>
            </a:r>
            <a:r>
              <a:rPr lang="en-US" sz="2000" b="1" dirty="0"/>
              <a:t> </a:t>
            </a:r>
            <a:r>
              <a:rPr lang="en-US" sz="2000" b="1" dirty="0" err="1"/>
              <a:t>mari</a:t>
            </a:r>
            <a:endParaRPr lang="en-US" sz="2000" b="1" dirty="0"/>
          </a:p>
          <a:p>
            <a:r>
              <a:rPr lang="en-US" sz="2000" b="1" dirty="0" err="1"/>
              <a:t>Sinonimie</a:t>
            </a:r>
            <a:endParaRPr lang="en-US" sz="2000" b="1" dirty="0"/>
          </a:p>
          <a:p>
            <a:r>
              <a:rPr lang="en-US" sz="2000" b="1" dirty="0" err="1"/>
              <a:t>Polisemie</a:t>
            </a:r>
            <a:r>
              <a:rPr lang="en-US" sz="2000" b="1" dirty="0"/>
              <a:t>/ </a:t>
            </a:r>
            <a:r>
              <a:rPr lang="en-US" sz="2000" b="1" dirty="0" err="1"/>
              <a:t>Ambiguitate</a:t>
            </a:r>
            <a:endParaRPr lang="en-US" sz="2000" b="1" dirty="0"/>
          </a:p>
          <a:p>
            <a:r>
              <a:rPr lang="en-US" sz="2000" b="1" dirty="0" err="1"/>
              <a:t>Stiluri</a:t>
            </a:r>
            <a:r>
              <a:rPr lang="en-US" sz="2000" b="1" dirty="0"/>
              <a:t> </a:t>
            </a:r>
            <a:r>
              <a:rPr lang="en-US" sz="2000" b="1" dirty="0" err="1"/>
              <a:t>diferite</a:t>
            </a:r>
            <a:r>
              <a:rPr lang="en-US" sz="2000" b="1" dirty="0"/>
              <a:t> ale </a:t>
            </a:r>
            <a:r>
              <a:rPr lang="en-US" sz="2000" b="1" dirty="0" err="1"/>
              <a:t>autorilor</a:t>
            </a:r>
            <a:endParaRPr lang="ro-RO" sz="2000" b="1"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vector graphics&#10;&#10;Description automatically generated">
            <a:extLst>
              <a:ext uri="{FF2B5EF4-FFF2-40B4-BE49-F238E27FC236}">
                <a16:creationId xmlns:a16="http://schemas.microsoft.com/office/drawing/2014/main" id="{08D96671-08A4-43DA-B901-8007FC61AF32}"/>
              </a:ext>
            </a:extLst>
          </p:cNvPr>
          <p:cNvPicPr>
            <a:picLocks noChangeAspect="1"/>
          </p:cNvPicPr>
          <p:nvPr/>
        </p:nvPicPr>
        <p:blipFill rotWithShape="1">
          <a:blip r:embed="rId3">
            <a:extLst>
              <a:ext uri="{28A0092B-C50C-407E-A947-70E740481C1C}">
                <a14:useLocalDpi xmlns:a14="http://schemas.microsoft.com/office/drawing/2010/main" val="0"/>
              </a:ext>
            </a:extLst>
          </a:blip>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90343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4D126-61E9-4950-B799-069C2AEB6680}"/>
              </a:ext>
            </a:extLst>
          </p:cNvPr>
          <p:cNvSpPr>
            <a:spLocks noGrp="1"/>
          </p:cNvSpPr>
          <p:nvPr>
            <p:ph type="title"/>
          </p:nvPr>
        </p:nvSpPr>
        <p:spPr>
          <a:xfrm>
            <a:off x="630936" y="640080"/>
            <a:ext cx="4818888" cy="1481328"/>
          </a:xfrm>
        </p:spPr>
        <p:txBody>
          <a:bodyPr anchor="b">
            <a:normAutofit/>
          </a:bodyPr>
          <a:lstStyle/>
          <a:p>
            <a:r>
              <a:rPr lang="en-US" sz="3000"/>
              <a:t>SALSA (Stochastic Approach for Link-Structure Analysis)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CA0993-CD6D-4677-9BC0-21B817563E7F}"/>
              </a:ext>
            </a:extLst>
          </p:cNvPr>
          <p:cNvSpPr>
            <a:spLocks noGrp="1"/>
          </p:cNvSpPr>
          <p:nvPr>
            <p:ph idx="1"/>
          </p:nvPr>
        </p:nvSpPr>
        <p:spPr>
          <a:xfrm>
            <a:off x="630936" y="2660904"/>
            <a:ext cx="4818888" cy="3547872"/>
          </a:xfrm>
        </p:spPr>
        <p:txBody>
          <a:bodyPr anchor="t">
            <a:normAutofit/>
          </a:bodyPr>
          <a:lstStyle/>
          <a:p>
            <a:r>
              <a:rPr lang="en-US" sz="2200"/>
              <a:t>Algoritm pe baza de butuci (hubs) si autoritati (authorities)</a:t>
            </a:r>
          </a:p>
          <a:p>
            <a:r>
              <a:rPr lang="en-US" sz="2200"/>
              <a:t>Authority –pagina catre care exista link-uri</a:t>
            </a:r>
          </a:p>
          <a:p>
            <a:r>
              <a:rPr lang="en-US" sz="2200"/>
              <a:t>Hub – pagina cu link-uri catre alte pagini</a:t>
            </a:r>
          </a:p>
        </p:txBody>
      </p:sp>
      <p:pic>
        <p:nvPicPr>
          <p:cNvPr id="6" name="Picture 5">
            <a:extLst>
              <a:ext uri="{FF2B5EF4-FFF2-40B4-BE49-F238E27FC236}">
                <a16:creationId xmlns:a16="http://schemas.microsoft.com/office/drawing/2014/main" id="{89D473B2-D663-4FD3-9AAB-6D88E50251BC}"/>
              </a:ext>
            </a:extLst>
          </p:cNvPr>
          <p:cNvPicPr>
            <a:picLocks noChangeAspect="1"/>
          </p:cNvPicPr>
          <p:nvPr/>
        </p:nvPicPr>
        <p:blipFill>
          <a:blip r:embed="rId3"/>
          <a:stretch>
            <a:fillRect/>
          </a:stretch>
        </p:blipFill>
        <p:spPr>
          <a:xfrm>
            <a:off x="6272742" y="640080"/>
            <a:ext cx="5111580" cy="5577840"/>
          </a:xfrm>
          <a:prstGeom prst="rect">
            <a:avLst/>
          </a:prstGeom>
        </p:spPr>
      </p:pic>
    </p:spTree>
    <p:extLst>
      <p:ext uri="{BB962C8B-B14F-4D97-AF65-F5344CB8AC3E}">
        <p14:creationId xmlns:p14="http://schemas.microsoft.com/office/powerpoint/2010/main" val="129460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324AB1-6164-4E10-8B16-D26E477D6066}"/>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Implementare</a:t>
            </a:r>
            <a:endParaRPr lang="ro-RO" sz="3200">
              <a:solidFill>
                <a:schemeClr val="bg1"/>
              </a:solidFill>
            </a:endParaRPr>
          </a:p>
        </p:txBody>
      </p:sp>
      <p:sp>
        <p:nvSpPr>
          <p:cNvPr id="3" name="Content Placeholder 2">
            <a:extLst>
              <a:ext uri="{FF2B5EF4-FFF2-40B4-BE49-F238E27FC236}">
                <a16:creationId xmlns:a16="http://schemas.microsoft.com/office/drawing/2014/main" id="{6775FC7F-39AE-4C0F-BE5F-874623D92AE8}"/>
              </a:ext>
            </a:extLst>
          </p:cNvPr>
          <p:cNvSpPr>
            <a:spLocks noGrp="1"/>
          </p:cNvSpPr>
          <p:nvPr>
            <p:ph idx="1"/>
          </p:nvPr>
        </p:nvSpPr>
        <p:spPr>
          <a:xfrm>
            <a:off x="1428750" y="1597390"/>
            <a:ext cx="9334500" cy="870305"/>
          </a:xfrm>
        </p:spPr>
        <p:txBody>
          <a:bodyPr>
            <a:normAutofit/>
          </a:bodyPr>
          <a:lstStyle/>
          <a:p>
            <a:pPr marL="0" indent="0" algn="ctr">
              <a:buNone/>
            </a:pPr>
            <a:r>
              <a:rPr lang="en-US" sz="2000" b="1" dirty="0" err="1"/>
              <a:t>Metoda</a:t>
            </a:r>
            <a:r>
              <a:rPr lang="en-US" sz="2000" b="1" dirty="0"/>
              <a:t> 1</a:t>
            </a:r>
          </a:p>
          <a:p>
            <a:pPr marL="0" indent="0" algn="ctr">
              <a:buNone/>
            </a:pPr>
            <a:r>
              <a:rPr lang="en-US" sz="1600" dirty="0" err="1"/>
              <a:t>Crearea</a:t>
            </a:r>
            <a:r>
              <a:rPr lang="en-US" sz="1600" dirty="0"/>
              <a:t> </a:t>
            </a:r>
            <a:r>
              <a:rPr lang="en-US" sz="1600" dirty="0" err="1"/>
              <a:t>unui</a:t>
            </a:r>
            <a:r>
              <a:rPr lang="en-US" sz="1600" dirty="0"/>
              <a:t> </a:t>
            </a:r>
            <a:r>
              <a:rPr lang="en-US" sz="1600" dirty="0" err="1"/>
              <a:t>graf</a:t>
            </a:r>
            <a:r>
              <a:rPr lang="en-US" sz="1600" dirty="0"/>
              <a:t> </a:t>
            </a:r>
            <a:r>
              <a:rPr lang="en-US" sz="1600" dirty="0" err="1"/>
              <a:t>bipartit</a:t>
            </a:r>
            <a:r>
              <a:rPr lang="en-US" sz="1600" dirty="0"/>
              <a:t> </a:t>
            </a:r>
            <a:r>
              <a:rPr lang="en-US" sz="1600" dirty="0" err="1"/>
              <a:t>nedirectionat</a:t>
            </a:r>
            <a:r>
              <a:rPr lang="en-US" sz="1600" dirty="0"/>
              <a:t> G</a:t>
            </a:r>
          </a:p>
          <a:p>
            <a:pPr marL="514350" indent="-514350" algn="ctr">
              <a:buAutoNum type="arabicParenR"/>
            </a:pPr>
            <a:endParaRPr lang="en-US" sz="1600" dirty="0"/>
          </a:p>
          <a:p>
            <a:pPr marL="514350" indent="-514350" algn="ctr">
              <a:buAutoNum type="arabicParenR"/>
            </a:pPr>
            <a:endParaRPr lang="en-US" sz="1600" dirty="0"/>
          </a:p>
          <a:p>
            <a:pPr marL="514350" indent="-514350" algn="ctr">
              <a:buAutoNum type="arabicParenR"/>
            </a:pPr>
            <a:endParaRPr lang="en-US" sz="1600" dirty="0"/>
          </a:p>
        </p:txBody>
      </p:sp>
      <p:pic>
        <p:nvPicPr>
          <p:cNvPr id="5" name="Picture 4">
            <a:extLst>
              <a:ext uri="{FF2B5EF4-FFF2-40B4-BE49-F238E27FC236}">
                <a16:creationId xmlns:a16="http://schemas.microsoft.com/office/drawing/2014/main" id="{ACDDB446-24BF-46E6-8747-017A77A8BE5F}"/>
              </a:ext>
            </a:extLst>
          </p:cNvPr>
          <p:cNvPicPr>
            <a:picLocks noChangeAspect="1"/>
          </p:cNvPicPr>
          <p:nvPr/>
        </p:nvPicPr>
        <p:blipFill>
          <a:blip r:embed="rId3"/>
          <a:stretch>
            <a:fillRect/>
          </a:stretch>
        </p:blipFill>
        <p:spPr>
          <a:xfrm>
            <a:off x="1011820" y="2676782"/>
            <a:ext cx="10515600" cy="1945386"/>
          </a:xfrm>
          <a:prstGeom prst="rect">
            <a:avLst/>
          </a:prstGeom>
        </p:spPr>
      </p:pic>
    </p:spTree>
    <p:extLst>
      <p:ext uri="{BB962C8B-B14F-4D97-AF65-F5344CB8AC3E}">
        <p14:creationId xmlns:p14="http://schemas.microsoft.com/office/powerpoint/2010/main" val="258197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C354B06-A628-48FD-BF72-CC95982974B5}"/>
              </a:ext>
            </a:extLst>
          </p:cNvPr>
          <p:cNvPicPr>
            <a:picLocks noGrp="1" noChangeAspect="1"/>
          </p:cNvPicPr>
          <p:nvPr>
            <p:ph idx="1"/>
          </p:nvPr>
        </p:nvPicPr>
        <p:blipFill>
          <a:blip r:embed="rId3"/>
          <a:stretch>
            <a:fillRect/>
          </a:stretch>
        </p:blipFill>
        <p:spPr>
          <a:xfrm>
            <a:off x="1922916" y="643466"/>
            <a:ext cx="8346168" cy="557106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3BD875-29E0-4942-A1A8-7F1FDAAE1695}"/>
                  </a:ext>
                </a:extLst>
              </p:cNvPr>
              <p:cNvSpPr txBox="1"/>
              <p:nvPr/>
            </p:nvSpPr>
            <p:spPr>
              <a:xfrm>
                <a:off x="3748698" y="5852545"/>
                <a:ext cx="1104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𝐶𝑜𝑙𝑒𝑐𝑡𝑖𝑎</m:t>
                      </m:r>
                      <m:r>
                        <a:rPr lang="en-US" b="0" i="1" smtClean="0">
                          <a:latin typeface="Cambria Math" panose="02040503050406030204" pitchFamily="18" charset="0"/>
                        </a:rPr>
                        <m:t> </m:t>
                      </m:r>
                      <m:r>
                        <a:rPr lang="en-US" b="0" i="1" smtClean="0">
                          <a:latin typeface="Cambria Math" panose="02040503050406030204" pitchFamily="18" charset="0"/>
                        </a:rPr>
                        <m:t>𝐶</m:t>
                      </m:r>
                    </m:oMath>
                  </m:oMathPara>
                </a14:m>
                <a:endParaRPr lang="ro-RO" dirty="0"/>
              </a:p>
            </p:txBody>
          </p:sp>
        </mc:Choice>
        <mc:Fallback xmlns="">
          <p:sp>
            <p:nvSpPr>
              <p:cNvPr id="6" name="TextBox 5">
                <a:extLst>
                  <a:ext uri="{FF2B5EF4-FFF2-40B4-BE49-F238E27FC236}">
                    <a16:creationId xmlns:a16="http://schemas.microsoft.com/office/drawing/2014/main" id="{CA3BD875-29E0-4942-A1A8-7F1FDAAE1695}"/>
                  </a:ext>
                </a:extLst>
              </p:cNvPr>
              <p:cNvSpPr txBox="1">
                <a:spLocks noRot="1" noChangeAspect="1" noMove="1" noResize="1" noEditPoints="1" noAdjustHandles="1" noChangeArrowheads="1" noChangeShapeType="1" noTextEdit="1"/>
              </p:cNvSpPr>
              <p:nvPr/>
            </p:nvSpPr>
            <p:spPr>
              <a:xfrm>
                <a:off x="3748698" y="5852545"/>
                <a:ext cx="1104213" cy="276999"/>
              </a:xfrm>
              <a:prstGeom prst="rect">
                <a:avLst/>
              </a:prstGeom>
              <a:blipFill>
                <a:blip r:embed="rId4"/>
                <a:stretch>
                  <a:fillRect l="-4972" r="-3867" b="-6522"/>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F041BB-AB7A-4C54-8199-A926D4C409C4}"/>
                  </a:ext>
                </a:extLst>
              </p:cNvPr>
              <p:cNvSpPr txBox="1"/>
              <p:nvPr/>
            </p:nvSpPr>
            <p:spPr>
              <a:xfrm>
                <a:off x="8887119" y="5852545"/>
                <a:ext cx="11619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𝐺𝑟𝑎𝑓𝑖𝑐𝑢𝑙</m:t>
                      </m:r>
                      <m:r>
                        <a:rPr lang="en-US" b="0" i="1" smtClean="0">
                          <a:latin typeface="Cambria Math" panose="02040503050406030204" pitchFamily="18" charset="0"/>
                        </a:rPr>
                        <m:t> </m:t>
                      </m:r>
                      <m:r>
                        <a:rPr lang="en-US" b="0" i="1" smtClean="0">
                          <a:latin typeface="Cambria Math" panose="02040503050406030204" pitchFamily="18" charset="0"/>
                        </a:rPr>
                        <m:t>𝐺</m:t>
                      </m:r>
                    </m:oMath>
                  </m:oMathPara>
                </a14:m>
                <a:endParaRPr lang="ro-RO" dirty="0"/>
              </a:p>
            </p:txBody>
          </p:sp>
        </mc:Choice>
        <mc:Fallback xmlns="">
          <p:sp>
            <p:nvSpPr>
              <p:cNvPr id="7" name="TextBox 6">
                <a:extLst>
                  <a:ext uri="{FF2B5EF4-FFF2-40B4-BE49-F238E27FC236}">
                    <a16:creationId xmlns:a16="http://schemas.microsoft.com/office/drawing/2014/main" id="{A8F041BB-AB7A-4C54-8199-A926D4C409C4}"/>
                  </a:ext>
                </a:extLst>
              </p:cNvPr>
              <p:cNvSpPr txBox="1">
                <a:spLocks noRot="1" noChangeAspect="1" noMove="1" noResize="1" noEditPoints="1" noAdjustHandles="1" noChangeArrowheads="1" noChangeShapeType="1" noTextEdit="1"/>
              </p:cNvSpPr>
              <p:nvPr/>
            </p:nvSpPr>
            <p:spPr>
              <a:xfrm>
                <a:off x="8887119" y="5852545"/>
                <a:ext cx="1161985" cy="276999"/>
              </a:xfrm>
              <a:prstGeom prst="rect">
                <a:avLst/>
              </a:prstGeom>
              <a:blipFill>
                <a:blip r:embed="rId5"/>
                <a:stretch>
                  <a:fillRect l="-6842" t="-2174" r="-3684" b="-32609"/>
                </a:stretch>
              </a:blipFill>
            </p:spPr>
            <p:txBody>
              <a:bodyPr/>
              <a:lstStyle/>
              <a:p>
                <a:r>
                  <a:rPr lang="ro-RO">
                    <a:noFill/>
                  </a:rPr>
                  <a:t> </a:t>
                </a:r>
              </a:p>
            </p:txBody>
          </p:sp>
        </mc:Fallback>
      </mc:AlternateContent>
    </p:spTree>
    <p:extLst>
      <p:ext uri="{BB962C8B-B14F-4D97-AF65-F5344CB8AC3E}">
        <p14:creationId xmlns:p14="http://schemas.microsoft.com/office/powerpoint/2010/main" val="200100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BCFEB-47F4-462F-93C1-64FCBFD5F644}"/>
              </a:ext>
            </a:extLst>
          </p:cNvPr>
          <p:cNvSpPr>
            <a:spLocks noGrp="1"/>
          </p:cNvSpPr>
          <p:nvPr>
            <p:ph idx="1"/>
          </p:nvPr>
        </p:nvSpPr>
        <p:spPr>
          <a:xfrm>
            <a:off x="1081268" y="749179"/>
            <a:ext cx="4173638" cy="385140"/>
          </a:xfrm>
        </p:spPr>
        <p:txBody>
          <a:bodyPr>
            <a:normAutofit fontScale="85000" lnSpcReduction="20000"/>
          </a:bodyPr>
          <a:lstStyle/>
          <a:p>
            <a:pPr marL="0" indent="0">
              <a:buNone/>
            </a:pPr>
            <a:r>
              <a:rPr lang="en-US" dirty="0" err="1"/>
              <a:t>Matricea</a:t>
            </a:r>
            <a:r>
              <a:rPr lang="en-US" dirty="0"/>
              <a:t> de hub-</a:t>
            </a:r>
            <a:r>
              <a:rPr lang="en-US" dirty="0" err="1"/>
              <a:t>uri</a:t>
            </a:r>
            <a:r>
              <a:rPr lang="en-US" dirty="0"/>
              <a:t>:</a:t>
            </a:r>
            <a:endParaRPr lang="ro-RO" dirty="0"/>
          </a:p>
        </p:txBody>
      </p:sp>
      <p:pic>
        <p:nvPicPr>
          <p:cNvPr id="5" name="Picture 4">
            <a:extLst>
              <a:ext uri="{FF2B5EF4-FFF2-40B4-BE49-F238E27FC236}">
                <a16:creationId xmlns:a16="http://schemas.microsoft.com/office/drawing/2014/main" id="{786B8F43-14C1-4E4F-BA73-76F02FE7F501}"/>
              </a:ext>
            </a:extLst>
          </p:cNvPr>
          <p:cNvPicPr>
            <a:picLocks noChangeAspect="1"/>
          </p:cNvPicPr>
          <p:nvPr/>
        </p:nvPicPr>
        <p:blipFill>
          <a:blip r:embed="rId3"/>
          <a:stretch>
            <a:fillRect/>
          </a:stretch>
        </p:blipFill>
        <p:spPr>
          <a:xfrm>
            <a:off x="2605737" y="1257804"/>
            <a:ext cx="5955583" cy="1404373"/>
          </a:xfrm>
          <a:prstGeom prst="rect">
            <a:avLst/>
          </a:prstGeom>
        </p:spPr>
      </p:pic>
      <p:pic>
        <p:nvPicPr>
          <p:cNvPr id="7" name="Picture 6">
            <a:extLst>
              <a:ext uri="{FF2B5EF4-FFF2-40B4-BE49-F238E27FC236}">
                <a16:creationId xmlns:a16="http://schemas.microsoft.com/office/drawing/2014/main" id="{A7149190-AE40-43EA-B5B9-5EBFE7972D38}"/>
              </a:ext>
            </a:extLst>
          </p:cNvPr>
          <p:cNvPicPr>
            <a:picLocks noChangeAspect="1"/>
          </p:cNvPicPr>
          <p:nvPr/>
        </p:nvPicPr>
        <p:blipFill>
          <a:blip r:embed="rId4"/>
          <a:stretch>
            <a:fillRect/>
          </a:stretch>
        </p:blipFill>
        <p:spPr>
          <a:xfrm>
            <a:off x="2806084" y="4186200"/>
            <a:ext cx="5755236" cy="1301627"/>
          </a:xfrm>
          <a:prstGeom prst="rect">
            <a:avLst/>
          </a:prstGeom>
        </p:spPr>
      </p:pic>
      <p:sp>
        <p:nvSpPr>
          <p:cNvPr id="8" name="Content Placeholder 2">
            <a:extLst>
              <a:ext uri="{FF2B5EF4-FFF2-40B4-BE49-F238E27FC236}">
                <a16:creationId xmlns:a16="http://schemas.microsoft.com/office/drawing/2014/main" id="{F2993F4F-FC45-42CE-B5F8-5B1D5391D2F4}"/>
              </a:ext>
            </a:extLst>
          </p:cNvPr>
          <p:cNvSpPr txBox="1">
            <a:spLocks/>
          </p:cNvSpPr>
          <p:nvPr/>
        </p:nvSpPr>
        <p:spPr>
          <a:xfrm>
            <a:off x="1081268" y="3558341"/>
            <a:ext cx="4173638" cy="3851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Matricea</a:t>
            </a:r>
            <a:r>
              <a:rPr lang="en-US" dirty="0"/>
              <a:t> de </a:t>
            </a:r>
            <a:r>
              <a:rPr lang="en-US" dirty="0" err="1"/>
              <a:t>autoritati</a:t>
            </a:r>
            <a:r>
              <a:rPr lang="en-US" dirty="0"/>
              <a:t>:</a:t>
            </a:r>
            <a:endParaRPr lang="ro-RO" dirty="0"/>
          </a:p>
        </p:txBody>
      </p:sp>
    </p:spTree>
    <p:extLst>
      <p:ext uri="{BB962C8B-B14F-4D97-AF65-F5344CB8AC3E}">
        <p14:creationId xmlns:p14="http://schemas.microsoft.com/office/powerpoint/2010/main" val="403590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3E83AD9-63F1-4767-BDD6-F4D8A1DAAD4A}"/>
              </a:ext>
            </a:extLst>
          </p:cNvPr>
          <p:cNvPicPr>
            <a:picLocks noChangeAspect="1"/>
          </p:cNvPicPr>
          <p:nvPr/>
        </p:nvPicPr>
        <p:blipFill>
          <a:blip r:embed="rId3"/>
          <a:stretch>
            <a:fillRect/>
          </a:stretch>
        </p:blipFill>
        <p:spPr>
          <a:xfrm>
            <a:off x="681390" y="2378986"/>
            <a:ext cx="4249154" cy="3769388"/>
          </a:xfrm>
          <a:prstGeom prst="rect">
            <a:avLst/>
          </a:prstGeom>
        </p:spPr>
      </p:pic>
      <p:pic>
        <p:nvPicPr>
          <p:cNvPr id="16" name="Picture 15">
            <a:extLst>
              <a:ext uri="{FF2B5EF4-FFF2-40B4-BE49-F238E27FC236}">
                <a16:creationId xmlns:a16="http://schemas.microsoft.com/office/drawing/2014/main" id="{DA4F08CB-E98D-4F39-BE43-DC5EC0204EAE}"/>
              </a:ext>
            </a:extLst>
          </p:cNvPr>
          <p:cNvPicPr>
            <a:picLocks noChangeAspect="1"/>
          </p:cNvPicPr>
          <p:nvPr/>
        </p:nvPicPr>
        <p:blipFill>
          <a:blip r:embed="rId4"/>
          <a:stretch>
            <a:fillRect/>
          </a:stretch>
        </p:blipFill>
        <p:spPr>
          <a:xfrm>
            <a:off x="5724572" y="2607050"/>
            <a:ext cx="1805230" cy="1326351"/>
          </a:xfrm>
          <a:prstGeom prst="rect">
            <a:avLst/>
          </a:prstGeom>
        </p:spPr>
      </p:pic>
      <p:sp>
        <p:nvSpPr>
          <p:cNvPr id="2" name="Title 1">
            <a:extLst>
              <a:ext uri="{FF2B5EF4-FFF2-40B4-BE49-F238E27FC236}">
                <a16:creationId xmlns:a16="http://schemas.microsoft.com/office/drawing/2014/main" id="{CE357B25-47EB-43B2-A7C3-0C0612A03A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Metoda 2</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1A6476-7B11-45D3-AF3C-CEDFB7B7B367}"/>
                  </a:ext>
                </a:extLst>
              </p:cNvPr>
              <p:cNvSpPr txBox="1"/>
              <p:nvPr/>
            </p:nvSpPr>
            <p:spPr>
              <a:xfrm>
                <a:off x="8432416" y="2007642"/>
                <a:ext cx="2832976" cy="1008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o-RO"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𝑟</m:t>
                          </m:r>
                        </m:sub>
                      </m:sSub>
                      <m:r>
                        <a:rPr lang="en-US" b="0" i="1" smtClean="0">
                          <a:latin typeface="Cambria Math" panose="02040503050406030204" pitchFamily="18" charset="0"/>
                        </a:rPr>
                        <m:t>=</m:t>
                      </m:r>
                      <m:m>
                        <m:mPr>
                          <m:mcs>
                            <m:mc>
                              <m:mcPr>
                                <m:count m:val="4"/>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0.5</m:t>
                            </m:r>
                          </m:e>
                          <m:e>
                            <m:r>
                              <a:rPr lang="en-US" b="0" i="1" smtClean="0">
                                <a:latin typeface="Cambria Math" panose="02040503050406030204" pitchFamily="18" charset="0"/>
                              </a:rPr>
                              <m:t>0.5</m:t>
                            </m:r>
                          </m:e>
                          <m:e>
                            <m:r>
                              <a:rPr lang="en-US" b="0" i="1" smtClean="0">
                                <a:latin typeface="Cambria Math" panose="02040503050406030204" pitchFamily="18" charset="0"/>
                              </a:rPr>
                              <m:t>0</m:t>
                            </m:r>
                          </m:e>
                        </m:mr>
                        <m:mr>
                          <m:e>
                            <m:r>
                              <a:rPr lang="en-US" b="0" i="1" smtClean="0">
                                <a:latin typeface="Cambria Math" panose="02040503050406030204" pitchFamily="18" charset="0"/>
                              </a:rPr>
                              <m:t>0.5</m:t>
                            </m:r>
                          </m:e>
                          <m:e>
                            <m:r>
                              <a:rPr lang="en-US" b="0" i="1" smtClean="0">
                                <a:latin typeface="Cambria Math" panose="02040503050406030204" pitchFamily="18" charset="0"/>
                              </a:rPr>
                              <m:t>0</m:t>
                            </m:r>
                          </m:e>
                          <m:e>
                            <m:r>
                              <a:rPr lang="en-US" b="0" i="1" smtClean="0">
                                <a:latin typeface="Cambria Math" panose="02040503050406030204" pitchFamily="18" charset="0"/>
                              </a:rPr>
                              <m:t>0.5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0.5</m:t>
                            </m:r>
                          </m:e>
                          <m:e>
                            <m:r>
                              <a:rPr lang="en-US" b="0" i="1" smtClean="0">
                                <a:latin typeface="Cambria Math" panose="02040503050406030204" pitchFamily="18" charset="0"/>
                              </a:rPr>
                              <m:t>0</m:t>
                            </m:r>
                          </m:e>
                          <m:e>
                            <m:r>
                              <a:rPr lang="en-US" b="0" i="1" smtClean="0">
                                <a:latin typeface="Cambria Math" panose="02040503050406030204" pitchFamily="18" charset="0"/>
                              </a:rPr>
                              <m:t>0.5</m:t>
                            </m:r>
                          </m:e>
                        </m:mr>
                        <m:mr>
                          <m:e>
                            <m:r>
                              <a:rPr lang="en-US" b="0" i="1" smtClean="0">
                                <a:latin typeface="Cambria Math" panose="02040503050406030204" pitchFamily="18" charset="0"/>
                              </a:rPr>
                              <m:t>0</m:t>
                            </m:r>
                          </m:e>
                          <m:e>
                            <m:r>
                              <a:rPr lang="en-US" b="0" i="1" smtClean="0">
                                <a:latin typeface="Cambria Math" panose="02040503050406030204" pitchFamily="18" charset="0"/>
                              </a:rPr>
                              <m:t>0.5</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m:oMathPara>
                </a14:m>
                <a:endParaRPr lang="ro-RO" dirty="0"/>
              </a:p>
            </p:txBody>
          </p:sp>
        </mc:Choice>
        <mc:Fallback xmlns="">
          <p:sp>
            <p:nvSpPr>
              <p:cNvPr id="18" name="TextBox 17">
                <a:extLst>
                  <a:ext uri="{FF2B5EF4-FFF2-40B4-BE49-F238E27FC236}">
                    <a16:creationId xmlns:a16="http://schemas.microsoft.com/office/drawing/2014/main" id="{5C1A6476-7B11-45D3-AF3C-CEDFB7B7B367}"/>
                  </a:ext>
                </a:extLst>
              </p:cNvPr>
              <p:cNvSpPr txBox="1">
                <a:spLocks noRot="1" noChangeAspect="1" noMove="1" noResize="1" noEditPoints="1" noAdjustHandles="1" noChangeArrowheads="1" noChangeShapeType="1" noTextEdit="1"/>
              </p:cNvSpPr>
              <p:nvPr/>
            </p:nvSpPr>
            <p:spPr>
              <a:xfrm>
                <a:off x="8432416" y="2007642"/>
                <a:ext cx="2832976" cy="1008866"/>
              </a:xfrm>
              <a:prstGeom prst="rect">
                <a:avLst/>
              </a:prstGeom>
              <a:blipFill>
                <a:blip r:embed="rId5"/>
                <a:stretch>
                  <a:fillRect/>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9F7BB01-74B0-4C8C-9698-45F6E50D3AF1}"/>
                  </a:ext>
                </a:extLst>
              </p:cNvPr>
              <p:cNvSpPr txBox="1"/>
              <p:nvPr/>
            </p:nvSpPr>
            <p:spPr>
              <a:xfrm>
                <a:off x="8432416" y="3429000"/>
                <a:ext cx="2677196" cy="1008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o-RO"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𝑐</m:t>
                          </m:r>
                        </m:sub>
                      </m:sSub>
                      <m:r>
                        <a:rPr lang="en-US" b="0" i="1" smtClean="0">
                          <a:latin typeface="Cambria Math" panose="02040503050406030204" pitchFamily="18" charset="0"/>
                        </a:rPr>
                        <m:t>=</m:t>
                      </m:r>
                      <m:m>
                        <m:mPr>
                          <m:mcs>
                            <m:mc>
                              <m:mcPr>
                                <m:count m:val="4"/>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0.33</m:t>
                            </m:r>
                          </m:e>
                          <m:e>
                            <m:r>
                              <a:rPr lang="en-US" b="0" i="1" smtClean="0">
                                <a:latin typeface="Cambria Math" panose="02040503050406030204" pitchFamily="18" charset="0"/>
                              </a:rPr>
                              <m:t>0.5</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0.5</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0.33</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0.33</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m:oMathPara>
                </a14:m>
                <a:endParaRPr lang="ro-RO" dirty="0"/>
              </a:p>
            </p:txBody>
          </p:sp>
        </mc:Choice>
        <mc:Fallback xmlns="">
          <p:sp>
            <p:nvSpPr>
              <p:cNvPr id="20" name="TextBox 19">
                <a:extLst>
                  <a:ext uri="{FF2B5EF4-FFF2-40B4-BE49-F238E27FC236}">
                    <a16:creationId xmlns:a16="http://schemas.microsoft.com/office/drawing/2014/main" id="{29F7BB01-74B0-4C8C-9698-45F6E50D3AF1}"/>
                  </a:ext>
                </a:extLst>
              </p:cNvPr>
              <p:cNvSpPr txBox="1">
                <a:spLocks noRot="1" noChangeAspect="1" noMove="1" noResize="1" noEditPoints="1" noAdjustHandles="1" noChangeArrowheads="1" noChangeShapeType="1" noTextEdit="1"/>
              </p:cNvSpPr>
              <p:nvPr/>
            </p:nvSpPr>
            <p:spPr>
              <a:xfrm>
                <a:off x="8432416" y="3429000"/>
                <a:ext cx="2677196" cy="1008802"/>
              </a:xfrm>
              <a:prstGeom prst="rect">
                <a:avLst/>
              </a:prstGeom>
              <a:blipFill>
                <a:blip r:embed="rId6"/>
                <a:stretch>
                  <a:fillRect/>
                </a:stretch>
              </a:blipFill>
            </p:spPr>
            <p:txBody>
              <a:bodyPr/>
              <a:lstStyle/>
              <a:p>
                <a:r>
                  <a:rPr lang="ro-RO">
                    <a:noFill/>
                  </a:rPr>
                  <a:t> </a:t>
                </a:r>
              </a:p>
            </p:txBody>
          </p:sp>
        </mc:Fallback>
      </mc:AlternateContent>
      <p:cxnSp>
        <p:nvCxnSpPr>
          <p:cNvPr id="24" name="Straight Arrow Connector 23">
            <a:extLst>
              <a:ext uri="{FF2B5EF4-FFF2-40B4-BE49-F238E27FC236}">
                <a16:creationId xmlns:a16="http://schemas.microsoft.com/office/drawing/2014/main" id="{AA7709FA-DE4E-42E3-B99E-D9FF17A5B227}"/>
              </a:ext>
            </a:extLst>
          </p:cNvPr>
          <p:cNvCxnSpPr>
            <a:cxnSpLocks/>
            <a:endCxn id="18" idx="1"/>
          </p:cNvCxnSpPr>
          <p:nvPr/>
        </p:nvCxnSpPr>
        <p:spPr>
          <a:xfrm flipV="1">
            <a:off x="7529802" y="2512075"/>
            <a:ext cx="902614" cy="586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DD5602-FA9A-4ABD-BE20-E6D57E537306}"/>
              </a:ext>
            </a:extLst>
          </p:cNvPr>
          <p:cNvCxnSpPr>
            <a:cxnSpLocks/>
            <a:endCxn id="20" idx="1"/>
          </p:cNvCxnSpPr>
          <p:nvPr/>
        </p:nvCxnSpPr>
        <p:spPr>
          <a:xfrm>
            <a:off x="7529802" y="3098721"/>
            <a:ext cx="902614" cy="834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CA24ED2-0343-4BD4-A366-832DAAA78224}"/>
                  </a:ext>
                </a:extLst>
              </p:cNvPr>
              <p:cNvSpPr txBox="1"/>
              <p:nvPr/>
            </p:nvSpPr>
            <p:spPr>
              <a:xfrm>
                <a:off x="7529802" y="5378231"/>
                <a:ext cx="3842014" cy="281937"/>
              </a:xfrm>
              <a:prstGeom prst="rect">
                <a:avLst/>
              </a:prstGeom>
              <a:noFill/>
            </p:spPr>
            <p:txBody>
              <a:bodyPr wrap="none" lIns="0" tIns="0" rIns="0" bIns="0" rtlCol="0">
                <a:spAutoFit/>
              </a:bodyPr>
              <a:lstStyle/>
              <a:p>
                <a14:m>
                  <m:oMath xmlns:m="http://schemas.openxmlformats.org/officeDocument/2006/math">
                    <m:r>
                      <a:rPr lang="en-US" b="1" i="1" smtClean="0">
                        <a:latin typeface="Cambria Math" panose="02040503050406030204" pitchFamily="18" charset="0"/>
                      </a:rPr>
                      <m:t>𝑯</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𝒓</m:t>
                        </m:r>
                      </m:sub>
                    </m:sSub>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𝑾</m:t>
                        </m:r>
                      </m:e>
                      <m:sub>
                        <m:r>
                          <a:rPr lang="en-US" b="1" i="1" smtClean="0">
                            <a:latin typeface="Cambria Math" panose="02040503050406030204" pitchFamily="18" charset="0"/>
                            <a:ea typeface="Cambria Math" panose="02040503050406030204" pitchFamily="18" charset="0"/>
                          </a:rPr>
                          <m:t>𝒄</m:t>
                        </m:r>
                      </m:sub>
                      <m:sup>
                        <m:r>
                          <a:rPr lang="en-US" b="1" i="1" smtClean="0">
                            <a:latin typeface="Cambria Math" panose="02040503050406030204" pitchFamily="18" charset="0"/>
                            <a:ea typeface="Cambria Math" panose="02040503050406030204" pitchFamily="18" charset="0"/>
                          </a:rPr>
                          <m:t>𝑻</m:t>
                        </m:r>
                      </m:sup>
                    </m:sSubSup>
                    <m:r>
                      <a:rPr lang="en-US" b="1"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𝑀𝑎𝑡𝑟𝑖𝑐𝑒𝑎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h𝑢𝑏</m:t>
                    </m:r>
                  </m:oMath>
                </a14:m>
                <a:r>
                  <a:rPr lang="en-US" dirty="0"/>
                  <a:t>-</a:t>
                </a:r>
                <a14:m>
                  <m:oMath xmlns:m="http://schemas.openxmlformats.org/officeDocument/2006/math">
                    <m:r>
                      <a:rPr lang="en-US" b="0" i="1" dirty="0" smtClean="0">
                        <a:latin typeface="Cambria Math" panose="02040503050406030204" pitchFamily="18" charset="0"/>
                      </a:rPr>
                      <m:t>𝑢𝑟𝑖𝑙𝑜𝑟</m:t>
                    </m:r>
                  </m:oMath>
                </a14:m>
                <a:endParaRPr lang="ro-RO" dirty="0"/>
              </a:p>
            </p:txBody>
          </p:sp>
        </mc:Choice>
        <mc:Fallback xmlns="">
          <p:sp>
            <p:nvSpPr>
              <p:cNvPr id="33" name="TextBox 32">
                <a:extLst>
                  <a:ext uri="{FF2B5EF4-FFF2-40B4-BE49-F238E27FC236}">
                    <a16:creationId xmlns:a16="http://schemas.microsoft.com/office/drawing/2014/main" id="{ACA24ED2-0343-4BD4-A366-832DAAA78224}"/>
                  </a:ext>
                </a:extLst>
              </p:cNvPr>
              <p:cNvSpPr txBox="1">
                <a:spLocks noRot="1" noChangeAspect="1" noMove="1" noResize="1" noEditPoints="1" noAdjustHandles="1" noChangeArrowheads="1" noChangeShapeType="1" noTextEdit="1"/>
              </p:cNvSpPr>
              <p:nvPr/>
            </p:nvSpPr>
            <p:spPr>
              <a:xfrm>
                <a:off x="7529802" y="5378231"/>
                <a:ext cx="3842014" cy="281937"/>
              </a:xfrm>
              <a:prstGeom prst="rect">
                <a:avLst/>
              </a:prstGeom>
              <a:blipFill>
                <a:blip r:embed="rId7"/>
                <a:stretch>
                  <a:fillRect l="-2063" t="-25532" r="-1270" b="-4893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6B53BEE-1EB7-4949-A87D-D719AFC9891A}"/>
                  </a:ext>
                </a:extLst>
              </p:cNvPr>
              <p:cNvSpPr txBox="1"/>
              <p:nvPr/>
            </p:nvSpPr>
            <p:spPr>
              <a:xfrm>
                <a:off x="7529802" y="5744132"/>
                <a:ext cx="3649910" cy="281937"/>
              </a:xfrm>
              <a:prstGeom prst="rect">
                <a:avLst/>
              </a:prstGeom>
              <a:noFill/>
            </p:spPr>
            <p:txBody>
              <a:bodyPr wrap="none" lIns="0" tIns="0" rIns="0" bIns="0" rtlCol="0">
                <a:spAutoFit/>
              </a:bodyPr>
              <a:lstStyle/>
              <a:p>
                <a14:m>
                  <m:oMath xmlns:m="http://schemas.openxmlformats.org/officeDocument/2006/math">
                    <m:r>
                      <a:rPr lang="en-US" b="1" i="1" smtClean="0">
                        <a:latin typeface="Cambria Math" panose="02040503050406030204" pitchFamily="18" charset="0"/>
                      </a:rPr>
                      <m:t>𝑨</m:t>
                    </m:r>
                  </m:oMath>
                </a14:m>
                <a:r>
                  <a:rPr lang="en-US" b="1" dirty="0"/>
                  <a:t> =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𝑾</m:t>
                        </m:r>
                      </m:e>
                      <m:sub>
                        <m:r>
                          <a:rPr lang="en-US" b="1" i="1" smtClean="0">
                            <a:latin typeface="Cambria Math" panose="02040503050406030204" pitchFamily="18" charset="0"/>
                          </a:rPr>
                          <m:t>𝒄</m:t>
                        </m:r>
                      </m:sub>
                      <m:sup>
                        <m:r>
                          <a:rPr lang="en-US" b="1" i="1" smtClean="0">
                            <a:latin typeface="Cambria Math" panose="02040503050406030204" pitchFamily="18" charset="0"/>
                          </a:rPr>
                          <m:t>𝑻</m:t>
                        </m:r>
                      </m:sup>
                    </m:sSubSup>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𝑾</m:t>
                        </m:r>
                      </m:e>
                      <m:sub>
                        <m:r>
                          <a:rPr lang="en-US" b="1" i="1" smtClean="0">
                            <a:latin typeface="Cambria Math" panose="02040503050406030204" pitchFamily="18" charset="0"/>
                            <a:ea typeface="Cambria Math" panose="02040503050406030204" pitchFamily="18" charset="0"/>
                          </a:rPr>
                          <m:t>𝒕</m:t>
                        </m:r>
                      </m:sub>
                    </m:sSub>
                    <m:r>
                      <a:rPr lang="en-US" b="1"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Matricea</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autoritatilor</m:t>
                    </m:r>
                  </m:oMath>
                </a14:m>
                <a:endParaRPr lang="ro-RO" dirty="0"/>
              </a:p>
            </p:txBody>
          </p:sp>
        </mc:Choice>
        <mc:Fallback xmlns="">
          <p:sp>
            <p:nvSpPr>
              <p:cNvPr id="34" name="TextBox 33">
                <a:extLst>
                  <a:ext uri="{FF2B5EF4-FFF2-40B4-BE49-F238E27FC236}">
                    <a16:creationId xmlns:a16="http://schemas.microsoft.com/office/drawing/2014/main" id="{86B53BEE-1EB7-4949-A87D-D719AFC9891A}"/>
                  </a:ext>
                </a:extLst>
              </p:cNvPr>
              <p:cNvSpPr txBox="1">
                <a:spLocks noRot="1" noChangeAspect="1" noMove="1" noResize="1" noEditPoints="1" noAdjustHandles="1" noChangeArrowheads="1" noChangeShapeType="1" noTextEdit="1"/>
              </p:cNvSpPr>
              <p:nvPr/>
            </p:nvSpPr>
            <p:spPr>
              <a:xfrm>
                <a:off x="7529802" y="5744132"/>
                <a:ext cx="3649910" cy="281937"/>
              </a:xfrm>
              <a:prstGeom prst="rect">
                <a:avLst/>
              </a:prstGeom>
              <a:blipFill>
                <a:blip r:embed="rId8"/>
                <a:stretch>
                  <a:fillRect l="-2170" t="-25532" r="-1503" b="-48936"/>
                </a:stretch>
              </a:blipFill>
            </p:spPr>
            <p:txBody>
              <a:bodyPr/>
              <a:lstStyle/>
              <a:p>
                <a:r>
                  <a:rPr lang="ro-RO">
                    <a:noFill/>
                  </a:rPr>
                  <a:t> </a:t>
                </a:r>
              </a:p>
            </p:txBody>
          </p:sp>
        </mc:Fallback>
      </mc:AlternateContent>
    </p:spTree>
    <p:extLst>
      <p:ext uri="{BB962C8B-B14F-4D97-AF65-F5344CB8AC3E}">
        <p14:creationId xmlns:p14="http://schemas.microsoft.com/office/powerpoint/2010/main" val="172178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927</Words>
  <Application>Microsoft Office PowerPoint</Application>
  <PresentationFormat>Widescreen</PresentationFormat>
  <Paragraphs>101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Web mining: SALSA</vt:lpstr>
      <vt:lpstr>Cuprins</vt:lpstr>
      <vt:lpstr>Web mining - Introducere </vt:lpstr>
      <vt:lpstr>Problema</vt:lpstr>
      <vt:lpstr>SALSA (Stochastic Approach for Link-Structure Analysis)</vt:lpstr>
      <vt:lpstr>Implementare</vt:lpstr>
      <vt:lpstr>PowerPoint Presentation</vt:lpstr>
      <vt:lpstr>PowerPoint Presentation</vt:lpstr>
      <vt:lpstr>Metoda 2</vt:lpstr>
      <vt:lpstr>Avantaje</vt:lpstr>
      <vt:lpstr>PowerPoint Presentation</vt:lpstr>
      <vt:lpstr>Utilizare</vt:lpstr>
      <vt:lpstr>Proiect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 SALSA</dc:title>
  <dc:creator>Andrei-George Enache</dc:creator>
  <cp:lastModifiedBy>Andrei-George Enache</cp:lastModifiedBy>
  <cp:revision>18</cp:revision>
  <dcterms:created xsi:type="dcterms:W3CDTF">2022-04-03T20:09:30Z</dcterms:created>
  <dcterms:modified xsi:type="dcterms:W3CDTF">2022-04-05T12:08:26Z</dcterms:modified>
</cp:coreProperties>
</file>