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acifico"/>
      <p:regular r:id="rId29"/>
    </p:embeddedFont>
    <p:embeddedFont>
      <p:font typeface="Bree Serif"/>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cific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reeSerif-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0d012d61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0d012d61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d012d61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0d012d6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a5ce71d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a5ce71d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0d012d6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0d012d6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0d012d61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0d012d61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a5ce71d6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a5ce71d6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0d012d61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0d012d61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0d012d61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0d012d61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a2981f25c_6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a2981f25c_6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a2981f25c_9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4a2981f25c_9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a2981f25c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a2981f25c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0d012d61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0d012d61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0d012d6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0d012d6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0d012d61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0d012d61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0a5ce71d6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0a5ce71d6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a2981f25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a2981f25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a2981f25c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a2981f25c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0d012d6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0d012d6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0d012d61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0d012d61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0d012d61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0d012d61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0d012d61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0d012d61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0d012d61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0d012d61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gordoaraujo/cl_churn_predi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14.png"/><Relationship Id="rId8"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GB">
                <a:latin typeface="Bree Serif"/>
                <a:ea typeface="Bree Serif"/>
                <a:cs typeface="Bree Serif"/>
                <a:sym typeface="Bree Serif"/>
              </a:rPr>
              <a:t>Customer Churn </a:t>
            </a:r>
            <a:endParaRPr i="1">
              <a:latin typeface="Bree Serif"/>
              <a:ea typeface="Bree Serif"/>
              <a:cs typeface="Bree Serif"/>
              <a:sym typeface="Bree Serif"/>
            </a:endParaRPr>
          </a:p>
          <a:p>
            <a:pPr indent="0" lvl="0" marL="0" rtl="0" algn="ctr">
              <a:spcBef>
                <a:spcPts val="0"/>
              </a:spcBef>
              <a:spcAft>
                <a:spcPts val="0"/>
              </a:spcAft>
              <a:buNone/>
            </a:pPr>
            <a:r>
              <a:rPr i="1" lang="en-GB">
                <a:latin typeface="Bree Serif"/>
                <a:ea typeface="Bree Serif"/>
                <a:cs typeface="Bree Serif"/>
                <a:sym typeface="Bree Serif"/>
              </a:rPr>
              <a:t>Prevention</a:t>
            </a:r>
            <a:endParaRPr i="1">
              <a:latin typeface="Bree Serif"/>
              <a:ea typeface="Bree Serif"/>
              <a:cs typeface="Bree Serif"/>
              <a:sym typeface="Bree Serif"/>
            </a:endParaRPr>
          </a:p>
          <a:p>
            <a:pPr indent="0" lvl="0" marL="0" rtl="0" algn="ctr">
              <a:spcBef>
                <a:spcPts val="0"/>
              </a:spcBef>
              <a:spcAft>
                <a:spcPts val="0"/>
              </a:spcAft>
              <a:buNone/>
            </a:pPr>
            <a:r>
              <a:t/>
            </a:r>
            <a:endParaRPr i="1">
              <a:latin typeface="Pacifico"/>
              <a:ea typeface="Pacifico"/>
              <a:cs typeface="Pacifico"/>
              <a:sym typeface="Pacifico"/>
            </a:endParaRPr>
          </a:p>
        </p:txBody>
      </p:sp>
      <p:sp>
        <p:nvSpPr>
          <p:cNvPr id="55" name="Google Shape;55;p13"/>
          <p:cNvSpPr txBox="1"/>
          <p:nvPr>
            <p:ph idx="1" type="subTitle"/>
          </p:nvPr>
        </p:nvSpPr>
        <p:spPr>
          <a:xfrm>
            <a:off x="339325" y="2689700"/>
            <a:ext cx="8520600" cy="1653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latin typeface="Bree Serif"/>
                <a:ea typeface="Bree Serif"/>
                <a:cs typeface="Bree Serif"/>
                <a:sym typeface="Bree Serif"/>
              </a:rPr>
              <a:t>June</a:t>
            </a:r>
            <a:r>
              <a:rPr lang="en-GB">
                <a:latin typeface="Bree Serif"/>
                <a:ea typeface="Bree Serif"/>
                <a:cs typeface="Bree Serif"/>
                <a:sym typeface="Bree Serif"/>
              </a:rPr>
              <a:t> 9th, 2023</a:t>
            </a:r>
            <a:endParaRPr>
              <a:latin typeface="Bree Serif"/>
              <a:ea typeface="Bree Serif"/>
              <a:cs typeface="Bree Serif"/>
              <a:sym typeface="Bree Serif"/>
            </a:endParaRPr>
          </a:p>
          <a:p>
            <a:pPr indent="0" lvl="0" marL="0" rtl="0" algn="ctr">
              <a:spcBef>
                <a:spcPts val="0"/>
              </a:spcBef>
              <a:spcAft>
                <a:spcPts val="0"/>
              </a:spcAft>
              <a:buNone/>
            </a:pPr>
            <a:r>
              <a:t/>
            </a:r>
            <a:endParaRPr>
              <a:latin typeface="Bree Serif"/>
              <a:ea typeface="Bree Serif"/>
              <a:cs typeface="Bree Serif"/>
              <a:sym typeface="Bree Serif"/>
            </a:endParaRPr>
          </a:p>
          <a:p>
            <a:pPr indent="0" lvl="0" marL="0" rtl="0" algn="ctr">
              <a:spcBef>
                <a:spcPts val="0"/>
              </a:spcBef>
              <a:spcAft>
                <a:spcPts val="0"/>
              </a:spcAft>
              <a:buNone/>
            </a:pPr>
            <a:r>
              <a:rPr lang="en-GB">
                <a:latin typeface="Bree Serif"/>
                <a:ea typeface="Bree Serif"/>
                <a:cs typeface="Bree Serif"/>
                <a:sym typeface="Bree Serif"/>
              </a:rPr>
              <a:t>Munich, Germany</a:t>
            </a:r>
            <a:endParaRPr>
              <a:latin typeface="Bree Serif"/>
              <a:ea typeface="Bree Serif"/>
              <a:cs typeface="Bree Serif"/>
              <a:sym typeface="Bree Serif"/>
            </a:endParaRPr>
          </a:p>
          <a:p>
            <a:pPr indent="0" lvl="0" marL="0" rtl="0" algn="ctr">
              <a:spcBef>
                <a:spcPts val="0"/>
              </a:spcBef>
              <a:spcAft>
                <a:spcPts val="0"/>
              </a:spcAft>
              <a:buNone/>
            </a:pPr>
            <a:r>
              <a:rPr lang="en-GB">
                <a:latin typeface="Bree Serif"/>
                <a:ea typeface="Bree Serif"/>
                <a:cs typeface="Bree Serif"/>
                <a:sym typeface="Bree Serif"/>
              </a:rPr>
              <a:t>Zurich, Switzerland</a:t>
            </a:r>
            <a:endParaRPr>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Current Situation</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76" name="Google Shape;176;p22"/>
          <p:cNvSpPr/>
          <p:nvPr/>
        </p:nvSpPr>
        <p:spPr>
          <a:xfrm>
            <a:off x="3775576" y="496400"/>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Challenge</a:t>
            </a:r>
            <a:endParaRPr sz="1200">
              <a:solidFill>
                <a:srgbClr val="FFFFFF"/>
              </a:solidFill>
            </a:endParaRPr>
          </a:p>
        </p:txBody>
      </p:sp>
      <p:sp>
        <p:nvSpPr>
          <p:cNvPr id="177" name="Google Shape;177;p22"/>
          <p:cNvSpPr/>
          <p:nvPr/>
        </p:nvSpPr>
        <p:spPr>
          <a:xfrm>
            <a:off x="5426573" y="496400"/>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rgbClr val="FFFFFF"/>
                </a:solidFill>
              </a:rPr>
              <a:t>Approach</a:t>
            </a:r>
            <a:endParaRPr sz="1200">
              <a:solidFill>
                <a:srgbClr val="FFFFFF"/>
              </a:solidFill>
            </a:endParaRPr>
          </a:p>
        </p:txBody>
      </p:sp>
      <p:sp>
        <p:nvSpPr>
          <p:cNvPr id="178" name="Google Shape;178;p22"/>
          <p:cNvSpPr/>
          <p:nvPr/>
        </p:nvSpPr>
        <p:spPr>
          <a:xfrm>
            <a:off x="7076623" y="496400"/>
            <a:ext cx="17961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79" name="Google Shape;179;p22"/>
          <p:cNvSpPr/>
          <p:nvPr/>
        </p:nvSpPr>
        <p:spPr>
          <a:xfrm>
            <a:off x="916825" y="1165875"/>
            <a:ext cx="6903000" cy="381600"/>
          </a:xfrm>
          <a:prstGeom prst="rect">
            <a:avLst/>
          </a:prstGeom>
          <a:solidFill>
            <a:srgbClr val="A4C2F4"/>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chemeClr val="dk1"/>
                </a:solidFill>
              </a:rPr>
              <a:t>Relative impact to customer churning*</a:t>
            </a:r>
            <a:endParaRPr>
              <a:solidFill>
                <a:schemeClr val="dk1"/>
              </a:solidFill>
            </a:endParaRPr>
          </a:p>
        </p:txBody>
      </p:sp>
      <p:sp>
        <p:nvSpPr>
          <p:cNvPr id="180" name="Google Shape;180;p22"/>
          <p:cNvSpPr txBox="1"/>
          <p:nvPr/>
        </p:nvSpPr>
        <p:spPr>
          <a:xfrm>
            <a:off x="916825" y="4712725"/>
            <a:ext cx="4676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 : Impact to log-odds, scale to 100 %</a:t>
            </a:r>
            <a:endParaRPr sz="800"/>
          </a:p>
        </p:txBody>
      </p:sp>
      <p:pic>
        <p:nvPicPr>
          <p:cNvPr id="181" name="Google Shape;181;p22"/>
          <p:cNvPicPr preferRelativeResize="0"/>
          <p:nvPr/>
        </p:nvPicPr>
        <p:blipFill>
          <a:blip r:embed="rId3">
            <a:alphaModFix/>
          </a:blip>
          <a:stretch>
            <a:fillRect/>
          </a:stretch>
        </p:blipFill>
        <p:spPr>
          <a:xfrm>
            <a:off x="1692400" y="1663775"/>
            <a:ext cx="5759209" cy="286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Approach</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87" name="Google Shape;187;p23"/>
          <p:cNvSpPr/>
          <p:nvPr/>
        </p:nvSpPr>
        <p:spPr>
          <a:xfrm>
            <a:off x="3742730"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Challenge</a:t>
            </a:r>
            <a:endParaRPr sz="1200">
              <a:solidFill>
                <a:srgbClr val="FFFFFF"/>
              </a:solidFill>
            </a:endParaRPr>
          </a:p>
        </p:txBody>
      </p:sp>
      <p:sp>
        <p:nvSpPr>
          <p:cNvPr id="188" name="Google Shape;188;p23"/>
          <p:cNvSpPr/>
          <p:nvPr/>
        </p:nvSpPr>
        <p:spPr>
          <a:xfrm>
            <a:off x="5394742" y="547937"/>
            <a:ext cx="1800000" cy="469800"/>
          </a:xfrm>
          <a:prstGeom prst="chevron">
            <a:avLst>
              <a:gd fmla="val 50000" name="adj"/>
            </a:avLst>
          </a:prstGeom>
          <a:solidFill>
            <a:srgbClr val="6D9EE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189" name="Google Shape;189;p23"/>
          <p:cNvSpPr/>
          <p:nvPr/>
        </p:nvSpPr>
        <p:spPr>
          <a:xfrm>
            <a:off x="7032292"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90" name="Google Shape;190;p23"/>
          <p:cNvSpPr/>
          <p:nvPr/>
        </p:nvSpPr>
        <p:spPr>
          <a:xfrm>
            <a:off x="1708850" y="2822650"/>
            <a:ext cx="1717200" cy="2622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744450" y="2395450"/>
            <a:ext cx="913800" cy="1116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chemeClr val="dk1"/>
                </a:solidFill>
              </a:rPr>
              <a:t>Customer History</a:t>
            </a:r>
            <a:endParaRPr sz="1200"/>
          </a:p>
        </p:txBody>
      </p:sp>
      <p:sp>
        <p:nvSpPr>
          <p:cNvPr id="192" name="Google Shape;192;p23"/>
          <p:cNvSpPr/>
          <p:nvPr/>
        </p:nvSpPr>
        <p:spPr>
          <a:xfrm>
            <a:off x="3611975" y="2395450"/>
            <a:ext cx="1083000" cy="9729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Predictive Model</a:t>
            </a:r>
            <a:endParaRPr sz="1000"/>
          </a:p>
        </p:txBody>
      </p:sp>
      <p:sp>
        <p:nvSpPr>
          <p:cNvPr id="193" name="Google Shape;193;p23"/>
          <p:cNvSpPr/>
          <p:nvPr/>
        </p:nvSpPr>
        <p:spPr>
          <a:xfrm>
            <a:off x="4880900" y="2822650"/>
            <a:ext cx="1717200" cy="2622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6691625" y="2539150"/>
            <a:ext cx="1285800" cy="829200"/>
          </a:xfrm>
          <a:prstGeom prst="flowChartAlternateProcess">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Customers at risk of Churn</a:t>
            </a:r>
            <a:endParaRPr sz="1000"/>
          </a:p>
        </p:txBody>
      </p:sp>
      <p:sp>
        <p:nvSpPr>
          <p:cNvPr id="195" name="Google Shape;195;p23"/>
          <p:cNvSpPr/>
          <p:nvPr/>
        </p:nvSpPr>
        <p:spPr>
          <a:xfrm>
            <a:off x="3597050" y="1377475"/>
            <a:ext cx="1112850" cy="603925"/>
          </a:xfrm>
          <a:prstGeom prst="flowChartProcess">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Existing Client</a:t>
            </a:r>
            <a:endParaRPr sz="1000"/>
          </a:p>
        </p:txBody>
      </p:sp>
      <p:sp>
        <p:nvSpPr>
          <p:cNvPr id="196" name="Google Shape;196;p23"/>
          <p:cNvSpPr/>
          <p:nvPr/>
        </p:nvSpPr>
        <p:spPr>
          <a:xfrm>
            <a:off x="3597050" y="4047325"/>
            <a:ext cx="1112850" cy="603925"/>
          </a:xfrm>
          <a:prstGeom prst="flowChartProcess">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Happy Customer</a:t>
            </a:r>
            <a:endParaRPr sz="1000"/>
          </a:p>
        </p:txBody>
      </p:sp>
      <p:sp>
        <p:nvSpPr>
          <p:cNvPr id="197" name="Google Shape;197;p23"/>
          <p:cNvSpPr/>
          <p:nvPr/>
        </p:nvSpPr>
        <p:spPr>
          <a:xfrm>
            <a:off x="6778100" y="4047325"/>
            <a:ext cx="1112850" cy="603925"/>
          </a:xfrm>
          <a:prstGeom prst="flowChartProcess">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Proactive</a:t>
            </a:r>
            <a:endParaRPr sz="1000"/>
          </a:p>
          <a:p>
            <a:pPr indent="0" lvl="0" marL="0" rtl="0" algn="ctr">
              <a:spcBef>
                <a:spcPts val="0"/>
              </a:spcBef>
              <a:spcAft>
                <a:spcPts val="0"/>
              </a:spcAft>
              <a:buNone/>
            </a:pPr>
            <a:r>
              <a:rPr lang="en-GB" sz="1000"/>
              <a:t>re-Engagement</a:t>
            </a:r>
            <a:endParaRPr sz="1000"/>
          </a:p>
        </p:txBody>
      </p:sp>
      <p:sp>
        <p:nvSpPr>
          <p:cNvPr id="198" name="Google Shape;198;p23"/>
          <p:cNvSpPr/>
          <p:nvPr/>
        </p:nvSpPr>
        <p:spPr>
          <a:xfrm>
            <a:off x="4044225" y="2040875"/>
            <a:ext cx="129000" cy="4698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4044225" y="3414675"/>
            <a:ext cx="129000" cy="6039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10800000">
            <a:off x="7270032" y="3405880"/>
            <a:ext cx="129000" cy="6039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Intuitive or Naïve?</a:t>
            </a:r>
            <a:r>
              <a:rPr b="1" lang="en-GB" sz="1800">
                <a:solidFill>
                  <a:srgbClr val="000000"/>
                </a:solidFill>
                <a:highlight>
                  <a:srgbClr val="FFFFFF"/>
                </a:highlight>
              </a:rPr>
              <a:t> </a:t>
            </a:r>
            <a:endParaRPr b="1" sz="1800">
              <a:solidFill>
                <a:srgbClr val="000000"/>
              </a:solidFill>
              <a:highlight>
                <a:srgbClr val="FFFFFF"/>
              </a:highlight>
            </a:endParaRPr>
          </a:p>
          <a:p>
            <a:pPr indent="0" lvl="0" marL="0" rtl="0" algn="l">
              <a:spcBef>
                <a:spcPts val="0"/>
              </a:spcBef>
              <a:spcAft>
                <a:spcPts val="0"/>
              </a:spcAft>
              <a:buNone/>
            </a:pPr>
            <a:r>
              <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06" name="Google Shape;206;p24"/>
          <p:cNvSpPr/>
          <p:nvPr/>
        </p:nvSpPr>
        <p:spPr>
          <a:xfrm>
            <a:off x="3672005"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07" name="Google Shape;207;p24"/>
          <p:cNvSpPr/>
          <p:nvPr/>
        </p:nvSpPr>
        <p:spPr>
          <a:xfrm>
            <a:off x="5326667" y="547937"/>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08" name="Google Shape;208;p24"/>
          <p:cNvSpPr/>
          <p:nvPr/>
        </p:nvSpPr>
        <p:spPr>
          <a:xfrm>
            <a:off x="6995067"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209" name="Google Shape;209;p24"/>
          <p:cNvPicPr preferRelativeResize="0"/>
          <p:nvPr/>
        </p:nvPicPr>
        <p:blipFill>
          <a:blip r:embed="rId3">
            <a:alphaModFix/>
          </a:blip>
          <a:stretch>
            <a:fillRect/>
          </a:stretch>
        </p:blipFill>
        <p:spPr>
          <a:xfrm>
            <a:off x="179750" y="1099225"/>
            <a:ext cx="8693025" cy="387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GB">
                <a:latin typeface="Bree Serif"/>
                <a:ea typeface="Bree Serif"/>
                <a:cs typeface="Bree Serif"/>
                <a:sym typeface="Bree Serif"/>
              </a:rPr>
              <a:t>Intuitive or Naïve? </a:t>
            </a:r>
            <a:r>
              <a:rPr b="1" lang="en-GB" sz="1800">
                <a:highlight>
                  <a:srgbClr val="FFFFFF"/>
                </a:highlight>
              </a:rPr>
              <a:t> </a:t>
            </a:r>
            <a:endParaRPr b="1" sz="1800">
              <a:highlight>
                <a:srgbClr val="FFFFFF"/>
              </a:highlight>
            </a:endParaRPr>
          </a:p>
          <a:p>
            <a:pPr indent="0" lvl="0" marL="0" rtl="0" algn="l">
              <a:spcBef>
                <a:spcPts val="0"/>
              </a:spcBef>
              <a:spcAft>
                <a:spcPts val="0"/>
              </a:spcAft>
              <a:buNone/>
            </a:pPr>
            <a:r>
              <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15" name="Google Shape;215;p25"/>
          <p:cNvSpPr/>
          <p:nvPr/>
        </p:nvSpPr>
        <p:spPr>
          <a:xfrm>
            <a:off x="3707717"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16" name="Google Shape;216;p25"/>
          <p:cNvSpPr/>
          <p:nvPr/>
        </p:nvSpPr>
        <p:spPr>
          <a:xfrm>
            <a:off x="5362767" y="547937"/>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17" name="Google Shape;217;p25"/>
          <p:cNvSpPr/>
          <p:nvPr/>
        </p:nvSpPr>
        <p:spPr>
          <a:xfrm>
            <a:off x="7002292"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218" name="Google Shape;218;p25"/>
          <p:cNvPicPr preferRelativeResize="0"/>
          <p:nvPr/>
        </p:nvPicPr>
        <p:blipFill>
          <a:blip r:embed="rId3">
            <a:alphaModFix/>
          </a:blip>
          <a:stretch>
            <a:fillRect/>
          </a:stretch>
        </p:blipFill>
        <p:spPr>
          <a:xfrm>
            <a:off x="276525" y="1168350"/>
            <a:ext cx="8662375" cy="374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GB">
                <a:latin typeface="Bree Serif"/>
                <a:ea typeface="Bree Serif"/>
                <a:cs typeface="Bree Serif"/>
                <a:sym typeface="Bree Serif"/>
              </a:rPr>
              <a:t>Intuitive or Naïve?</a:t>
            </a:r>
            <a:br>
              <a:rPr lang="en-GB">
                <a:latin typeface="Bree Serif"/>
                <a:ea typeface="Bree Serif"/>
                <a:cs typeface="Bree Serif"/>
                <a:sym typeface="Bree Serif"/>
              </a:rPr>
            </a:br>
            <a:r>
              <a:rPr lang="en-GB">
                <a:latin typeface="Bree Serif"/>
                <a:ea typeface="Bree Serif"/>
                <a:cs typeface="Bree Serif"/>
                <a:sym typeface="Bree Serif"/>
              </a:rPr>
              <a:t> </a:t>
            </a:r>
            <a:r>
              <a:rPr b="1" lang="en-GB" sz="1800">
                <a:highlight>
                  <a:srgbClr val="FFFFFF"/>
                </a:highlight>
              </a:rPr>
              <a:t> </a:t>
            </a:r>
            <a:endParaRPr b="1" sz="1800">
              <a:highlight>
                <a:srgbClr val="FFFFFF"/>
              </a:highlight>
            </a:endParaRPr>
          </a:p>
          <a:p>
            <a:pPr indent="0" lvl="0" marL="0" rtl="0" algn="l">
              <a:spcBef>
                <a:spcPts val="0"/>
              </a:spcBef>
              <a:spcAft>
                <a:spcPts val="0"/>
              </a:spcAft>
              <a:buNone/>
            </a:pPr>
            <a:r>
              <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24" name="Google Shape;224;p26"/>
          <p:cNvSpPr/>
          <p:nvPr/>
        </p:nvSpPr>
        <p:spPr>
          <a:xfrm>
            <a:off x="3742105"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25" name="Google Shape;225;p26"/>
          <p:cNvSpPr/>
          <p:nvPr/>
        </p:nvSpPr>
        <p:spPr>
          <a:xfrm>
            <a:off x="5384392" y="547937"/>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26" name="Google Shape;226;p26"/>
          <p:cNvSpPr/>
          <p:nvPr/>
        </p:nvSpPr>
        <p:spPr>
          <a:xfrm>
            <a:off x="7032292"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227" name="Google Shape;227;p26"/>
          <p:cNvPicPr preferRelativeResize="0"/>
          <p:nvPr/>
        </p:nvPicPr>
        <p:blipFill>
          <a:blip r:embed="rId3">
            <a:alphaModFix/>
          </a:blip>
          <a:stretch>
            <a:fillRect/>
          </a:stretch>
        </p:blipFill>
        <p:spPr>
          <a:xfrm>
            <a:off x="1223650" y="1237475"/>
            <a:ext cx="5808651" cy="365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Predictive Model</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75400" y="1152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800"/>
              <a:t>Classification Report</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234" name="Google Shape;234;p27"/>
          <p:cNvSpPr/>
          <p:nvPr/>
        </p:nvSpPr>
        <p:spPr>
          <a:xfrm>
            <a:off x="3706030" y="49648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35" name="Google Shape;235;p27"/>
          <p:cNvSpPr/>
          <p:nvPr/>
        </p:nvSpPr>
        <p:spPr>
          <a:xfrm>
            <a:off x="5318367" y="496487"/>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36" name="Google Shape;236;p27"/>
          <p:cNvSpPr/>
          <p:nvPr/>
        </p:nvSpPr>
        <p:spPr>
          <a:xfrm>
            <a:off x="6952367" y="49648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237" name="Google Shape;237;p27"/>
          <p:cNvPicPr preferRelativeResize="0"/>
          <p:nvPr/>
        </p:nvPicPr>
        <p:blipFill>
          <a:blip r:embed="rId3">
            <a:alphaModFix/>
          </a:blip>
          <a:stretch>
            <a:fillRect/>
          </a:stretch>
        </p:blipFill>
        <p:spPr>
          <a:xfrm>
            <a:off x="2239025" y="1577850"/>
            <a:ext cx="43587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Predictive Model</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43" name="Google Shape;243;p28"/>
          <p:cNvSpPr txBox="1"/>
          <p:nvPr>
            <p:ph idx="1" type="body"/>
          </p:nvPr>
        </p:nvSpPr>
        <p:spPr>
          <a:xfrm>
            <a:off x="75400" y="1152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800"/>
              <a:t>Feature Selection: Feature Selection was based on LightGBM. This was used as Tree based algorithms are good with both categorical and numeric variables. 20 features were chosen out of 47 features with a threshold of 30.</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244" name="Google Shape;244;p28"/>
          <p:cNvSpPr/>
          <p:nvPr/>
        </p:nvSpPr>
        <p:spPr>
          <a:xfrm>
            <a:off x="3540280" y="496412"/>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45" name="Google Shape;245;p28"/>
          <p:cNvSpPr/>
          <p:nvPr/>
        </p:nvSpPr>
        <p:spPr>
          <a:xfrm>
            <a:off x="5159592" y="496412"/>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46" name="Google Shape;246;p28"/>
          <p:cNvSpPr/>
          <p:nvPr/>
        </p:nvSpPr>
        <p:spPr>
          <a:xfrm>
            <a:off x="6795992" y="496412"/>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sp>
        <p:nvSpPr>
          <p:cNvPr id="247" name="Google Shape;247;p28"/>
          <p:cNvSpPr txBox="1"/>
          <p:nvPr/>
        </p:nvSpPr>
        <p:spPr>
          <a:xfrm>
            <a:off x="5340275" y="4621000"/>
            <a:ext cx="19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KEEP Make bigger</a:t>
            </a:r>
            <a:endParaRPr/>
          </a:p>
        </p:txBody>
      </p:sp>
      <p:pic>
        <p:nvPicPr>
          <p:cNvPr id="248" name="Google Shape;248;p28"/>
          <p:cNvPicPr preferRelativeResize="0"/>
          <p:nvPr/>
        </p:nvPicPr>
        <p:blipFill>
          <a:blip r:embed="rId3">
            <a:alphaModFix/>
          </a:blip>
          <a:stretch>
            <a:fillRect/>
          </a:stretch>
        </p:blipFill>
        <p:spPr>
          <a:xfrm>
            <a:off x="986125" y="1568625"/>
            <a:ext cx="6481650" cy="357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Predictive </a:t>
            </a:r>
            <a:r>
              <a:rPr lang="en-GB">
                <a:solidFill>
                  <a:srgbClr val="000000"/>
                </a:solidFill>
                <a:latin typeface="Bree Serif"/>
                <a:ea typeface="Bree Serif"/>
                <a:cs typeface="Bree Serif"/>
                <a:sym typeface="Bree Serif"/>
              </a:rPr>
              <a:t>Model</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54" name="Google Shape;2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800">
                <a:solidFill>
                  <a:schemeClr val="dk1"/>
                </a:solidFill>
                <a:highlight>
                  <a:srgbClr val="FFFFFF"/>
                </a:highlight>
              </a:rPr>
              <a:t>New Features Creation: </a:t>
            </a:r>
            <a:r>
              <a:rPr lang="en-GB" sz="800">
                <a:solidFill>
                  <a:schemeClr val="dk1"/>
                </a:solidFill>
                <a:highlight>
                  <a:srgbClr val="FFFFFF"/>
                </a:highlight>
              </a:rPr>
              <a:t>4 new numeric features were added:</a:t>
            </a:r>
            <a:endParaRPr sz="800">
              <a:solidFill>
                <a:schemeClr val="dk1"/>
              </a:solidFill>
              <a:highlight>
                <a:srgbClr val="FFFFFF"/>
              </a:highlight>
            </a:endParaRPr>
          </a:p>
          <a:p>
            <a:pPr indent="-279400" lvl="0" marL="457200" rtl="0" algn="l">
              <a:spcBef>
                <a:spcPts val="1200"/>
              </a:spcBef>
              <a:spcAft>
                <a:spcPts val="0"/>
              </a:spcAft>
              <a:buClr>
                <a:schemeClr val="dk1"/>
              </a:buClr>
              <a:buSzPts val="800"/>
              <a:buFont typeface="Georgia"/>
              <a:buAutoNum type="arabicPeriod"/>
            </a:pPr>
            <a:r>
              <a:rPr b="1" lang="en-GB" sz="800">
                <a:solidFill>
                  <a:schemeClr val="dk1"/>
                </a:solidFill>
                <a:highlight>
                  <a:srgbClr val="FFFFFF"/>
                </a:highlight>
              </a:rPr>
              <a:t>How many total services are being used? </a:t>
            </a:r>
            <a:endParaRPr sz="800">
              <a:solidFill>
                <a:schemeClr val="dk1"/>
              </a:solidFill>
              <a:highlight>
                <a:srgbClr val="FFFFFF"/>
              </a:highlight>
            </a:endParaRPr>
          </a:p>
          <a:p>
            <a:pPr indent="-279400" lvl="0" marL="457200" rtl="0" algn="l">
              <a:spcBef>
                <a:spcPts val="0"/>
              </a:spcBef>
              <a:spcAft>
                <a:spcPts val="0"/>
              </a:spcAft>
              <a:buClr>
                <a:schemeClr val="dk1"/>
              </a:buClr>
              <a:buSzPts val="800"/>
              <a:buFont typeface="Georgia"/>
              <a:buAutoNum type="arabicPeriod"/>
            </a:pPr>
            <a:r>
              <a:rPr b="1" lang="en-GB" sz="800">
                <a:solidFill>
                  <a:schemeClr val="dk1"/>
                </a:solidFill>
                <a:highlight>
                  <a:srgbClr val="F7F7F7"/>
                </a:highlight>
              </a:rPr>
              <a:t>What is the average fee per service per month?</a:t>
            </a:r>
            <a:r>
              <a:rPr lang="en-GB" sz="800">
                <a:solidFill>
                  <a:schemeClr val="dk1"/>
                </a:solidFill>
                <a:highlight>
                  <a:srgbClr val="F7F7F7"/>
                </a:highlight>
              </a:rPr>
              <a:t>  </a:t>
            </a:r>
            <a:endParaRPr sz="800">
              <a:solidFill>
                <a:schemeClr val="dk1"/>
              </a:solidFill>
              <a:highlight>
                <a:srgbClr val="F7F7F7"/>
              </a:highlight>
            </a:endParaRPr>
          </a:p>
          <a:p>
            <a:pPr indent="-279400" lvl="0" marL="457200" rtl="0" algn="l">
              <a:spcBef>
                <a:spcPts val="0"/>
              </a:spcBef>
              <a:spcAft>
                <a:spcPts val="0"/>
              </a:spcAft>
              <a:buClr>
                <a:schemeClr val="dk1"/>
              </a:buClr>
              <a:buSzPts val="800"/>
              <a:buFont typeface="Georgia"/>
              <a:buAutoNum type="arabicPeriod"/>
            </a:pPr>
            <a:r>
              <a:rPr b="1" lang="en-GB" sz="800">
                <a:solidFill>
                  <a:schemeClr val="dk1"/>
                </a:solidFill>
                <a:highlight>
                  <a:srgbClr val="F7F7F7"/>
                </a:highlight>
              </a:rPr>
              <a:t>What is ratio of monthly charges to the tenure? </a:t>
            </a:r>
            <a:endParaRPr sz="800">
              <a:solidFill>
                <a:schemeClr val="dk1"/>
              </a:solidFill>
              <a:highlight>
                <a:srgbClr val="F7F7F7"/>
              </a:highlight>
            </a:endParaRPr>
          </a:p>
          <a:p>
            <a:pPr indent="-279400" lvl="0" marL="457200" rtl="0" algn="l">
              <a:spcBef>
                <a:spcPts val="0"/>
              </a:spcBef>
              <a:spcAft>
                <a:spcPts val="0"/>
              </a:spcAft>
              <a:buClr>
                <a:schemeClr val="dk1"/>
              </a:buClr>
              <a:buSzPts val="800"/>
              <a:buFont typeface="Georgia"/>
              <a:buAutoNum type="arabicPeriod"/>
            </a:pPr>
            <a:r>
              <a:rPr b="1" lang="en-GB" sz="800">
                <a:solidFill>
                  <a:schemeClr val="dk1"/>
                </a:solidFill>
                <a:highlight>
                  <a:srgbClr val="F7F7F7"/>
                </a:highlight>
              </a:rPr>
              <a:t>What is ratio of Tenure to age? How long Senior citizen stays as their churning is more?</a:t>
            </a:r>
            <a:r>
              <a:rPr lang="en-GB" sz="800">
                <a:solidFill>
                  <a:schemeClr val="dk1"/>
                </a:solidFill>
                <a:highlight>
                  <a:srgbClr val="F7F7F7"/>
                </a:highlight>
              </a:rPr>
              <a:t> </a:t>
            </a:r>
            <a:endParaRPr sz="800">
              <a:solidFill>
                <a:schemeClr val="dk1"/>
              </a:solidFill>
              <a:highlight>
                <a:srgbClr val="F7F7F7"/>
              </a:highlight>
            </a:endParaRPr>
          </a:p>
          <a:p>
            <a:pPr indent="0" lvl="0" marL="0" rtl="0" algn="l">
              <a:spcBef>
                <a:spcPts val="1200"/>
              </a:spcBef>
              <a:spcAft>
                <a:spcPts val="1200"/>
              </a:spcAft>
              <a:buNone/>
            </a:pPr>
            <a:r>
              <a:rPr lang="en-GB" sz="800"/>
              <a:t> </a:t>
            </a:r>
            <a:endParaRPr sz="800">
              <a:solidFill>
                <a:schemeClr val="dk1"/>
              </a:solidFill>
            </a:endParaRPr>
          </a:p>
        </p:txBody>
      </p:sp>
      <p:sp>
        <p:nvSpPr>
          <p:cNvPr id="255" name="Google Shape;255;p29"/>
          <p:cNvSpPr/>
          <p:nvPr/>
        </p:nvSpPr>
        <p:spPr>
          <a:xfrm>
            <a:off x="3951405" y="49648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56" name="Google Shape;256;p29"/>
          <p:cNvSpPr/>
          <p:nvPr/>
        </p:nvSpPr>
        <p:spPr>
          <a:xfrm>
            <a:off x="5564817" y="496487"/>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57" name="Google Shape;257;p29"/>
          <p:cNvSpPr/>
          <p:nvPr/>
        </p:nvSpPr>
        <p:spPr>
          <a:xfrm>
            <a:off x="7181592" y="49648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258" name="Google Shape;258;p29"/>
          <p:cNvPicPr preferRelativeResize="0"/>
          <p:nvPr/>
        </p:nvPicPr>
        <p:blipFill>
          <a:blip r:embed="rId3">
            <a:alphaModFix/>
          </a:blip>
          <a:stretch>
            <a:fillRect/>
          </a:stretch>
        </p:blipFill>
        <p:spPr>
          <a:xfrm>
            <a:off x="1162075" y="2405575"/>
            <a:ext cx="6409474" cy="2163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Bree Serif"/>
                <a:ea typeface="Bree Serif"/>
                <a:cs typeface="Bree Serif"/>
                <a:sym typeface="Bree Serif"/>
              </a:rPr>
              <a:t>Outlook</a:t>
            </a:r>
            <a:endParaRPr>
              <a:latin typeface="Bree Serif"/>
              <a:ea typeface="Bree Serif"/>
              <a:cs typeface="Bree Serif"/>
              <a:sym typeface="Bree Serif"/>
            </a:endParaRPr>
          </a:p>
        </p:txBody>
      </p:sp>
      <p:sp>
        <p:nvSpPr>
          <p:cNvPr id="264" name="Google Shape;264;p30"/>
          <p:cNvSpPr/>
          <p:nvPr/>
        </p:nvSpPr>
        <p:spPr>
          <a:xfrm>
            <a:off x="3792605" y="496487"/>
            <a:ext cx="1800000" cy="4698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lt1"/>
                </a:solidFill>
              </a:rPr>
              <a:t>Approach</a:t>
            </a:r>
            <a:endParaRPr sz="1200">
              <a:solidFill>
                <a:schemeClr val="lt1"/>
              </a:solidFill>
            </a:endParaRPr>
          </a:p>
        </p:txBody>
      </p:sp>
      <p:sp>
        <p:nvSpPr>
          <p:cNvPr id="265" name="Google Shape;265;p30"/>
          <p:cNvSpPr/>
          <p:nvPr/>
        </p:nvSpPr>
        <p:spPr>
          <a:xfrm>
            <a:off x="5406042" y="496487"/>
            <a:ext cx="1800000" cy="4698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lt1"/>
                </a:solidFill>
              </a:rPr>
              <a:t>Results</a:t>
            </a:r>
            <a:endParaRPr sz="1200">
              <a:solidFill>
                <a:schemeClr val="lt1"/>
              </a:solidFill>
            </a:endParaRPr>
          </a:p>
        </p:txBody>
      </p:sp>
      <p:sp>
        <p:nvSpPr>
          <p:cNvPr id="266" name="Google Shape;266;p30"/>
          <p:cNvSpPr/>
          <p:nvPr/>
        </p:nvSpPr>
        <p:spPr>
          <a:xfrm>
            <a:off x="7032304" y="496487"/>
            <a:ext cx="1800000" cy="4698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lt1"/>
                </a:solidFill>
              </a:rPr>
              <a:t>Outlook</a:t>
            </a:r>
            <a:endParaRPr sz="1200">
              <a:solidFill>
                <a:schemeClr val="lt1"/>
              </a:solidFill>
            </a:endParaRPr>
          </a:p>
        </p:txBody>
      </p:sp>
      <p:sp>
        <p:nvSpPr>
          <p:cNvPr id="267" name="Google Shape;267;p30"/>
          <p:cNvSpPr/>
          <p:nvPr/>
        </p:nvSpPr>
        <p:spPr>
          <a:xfrm>
            <a:off x="2175425" y="1139250"/>
            <a:ext cx="6657000" cy="1285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1" marL="450000" rtl="0" algn="l">
              <a:spcBef>
                <a:spcPts val="0"/>
              </a:spcBef>
              <a:spcAft>
                <a:spcPts val="0"/>
              </a:spcAft>
              <a:buClr>
                <a:schemeClr val="dk1"/>
              </a:buClr>
              <a:buSzPts val="1200"/>
              <a:buChar char="○"/>
            </a:pPr>
            <a:r>
              <a:rPr lang="en-GB" sz="1200"/>
              <a:t>Churning due to Fiber optic services has a 25% impact on economic losses </a:t>
            </a:r>
            <a:endParaRPr sz="1200"/>
          </a:p>
          <a:p>
            <a:pPr indent="-304800" lvl="1" marL="450000" rtl="0" algn="l">
              <a:spcBef>
                <a:spcPts val="0"/>
              </a:spcBef>
              <a:spcAft>
                <a:spcPts val="0"/>
              </a:spcAft>
              <a:buClr>
                <a:schemeClr val="dk1"/>
              </a:buClr>
              <a:buSzPts val="1200"/>
              <a:buChar char="○"/>
            </a:pPr>
            <a:r>
              <a:rPr lang="en-GB" sz="1200"/>
              <a:t>Young people represent 22% of the economic loss</a:t>
            </a:r>
            <a:endParaRPr sz="1200"/>
          </a:p>
          <a:p>
            <a:pPr indent="-304800" lvl="1" marL="450000" rtl="0" algn="l">
              <a:spcBef>
                <a:spcPts val="0"/>
              </a:spcBef>
              <a:spcAft>
                <a:spcPts val="0"/>
              </a:spcAft>
              <a:buClr>
                <a:schemeClr val="dk1"/>
              </a:buClr>
              <a:buSzPts val="1200"/>
              <a:buChar char="○"/>
            </a:pPr>
            <a:r>
              <a:rPr lang="en-GB" sz="1200"/>
              <a:t>Tenure and month-to-month contract have a high impact on churning</a:t>
            </a:r>
            <a:endParaRPr sz="1200"/>
          </a:p>
          <a:p>
            <a:pPr indent="-304800" lvl="1" marL="450000" rtl="0" algn="l">
              <a:spcBef>
                <a:spcPts val="0"/>
              </a:spcBef>
              <a:spcAft>
                <a:spcPts val="0"/>
              </a:spcAft>
              <a:buClr>
                <a:schemeClr val="dk1"/>
              </a:buClr>
              <a:buSzPts val="1200"/>
              <a:buChar char="○"/>
            </a:pPr>
            <a:r>
              <a:rPr lang="en-GB" sz="1200"/>
              <a:t>Providing additional services on internet packages reduces churning (e.g. Tech support, online security, etc)</a:t>
            </a:r>
            <a:endParaRPr sz="1200"/>
          </a:p>
        </p:txBody>
      </p:sp>
      <p:sp>
        <p:nvSpPr>
          <p:cNvPr id="268" name="Google Shape;268;p30"/>
          <p:cNvSpPr/>
          <p:nvPr/>
        </p:nvSpPr>
        <p:spPr>
          <a:xfrm>
            <a:off x="311700" y="1139250"/>
            <a:ext cx="1690800" cy="1285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Conclusion</a:t>
            </a:r>
            <a:endParaRPr b="1"/>
          </a:p>
        </p:txBody>
      </p:sp>
      <p:sp>
        <p:nvSpPr>
          <p:cNvPr id="269" name="Google Shape;269;p30"/>
          <p:cNvSpPr/>
          <p:nvPr/>
        </p:nvSpPr>
        <p:spPr>
          <a:xfrm>
            <a:off x="311700" y="2497100"/>
            <a:ext cx="1690800" cy="1441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rPr>
              <a:t>Strategy</a:t>
            </a:r>
            <a:endParaRPr b="1"/>
          </a:p>
        </p:txBody>
      </p:sp>
      <p:sp>
        <p:nvSpPr>
          <p:cNvPr id="270" name="Google Shape;270;p30"/>
          <p:cNvSpPr/>
          <p:nvPr/>
        </p:nvSpPr>
        <p:spPr>
          <a:xfrm>
            <a:off x="2175425" y="2497100"/>
            <a:ext cx="6657000" cy="1477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1" marL="450000" rtl="0" algn="l">
              <a:spcBef>
                <a:spcPts val="0"/>
              </a:spcBef>
              <a:spcAft>
                <a:spcPts val="0"/>
              </a:spcAft>
              <a:buClr>
                <a:schemeClr val="dk1"/>
              </a:buClr>
              <a:buSzPts val="1200"/>
              <a:buChar char="○"/>
            </a:pPr>
            <a:r>
              <a:rPr lang="en-GB" sz="1200">
                <a:solidFill>
                  <a:schemeClr val="dk1"/>
                </a:solidFill>
              </a:rPr>
              <a:t>Improve fiber optic services, is the product reliable? Implement customer survey</a:t>
            </a:r>
            <a:endParaRPr sz="1200">
              <a:solidFill>
                <a:schemeClr val="dk1"/>
              </a:solidFill>
            </a:endParaRPr>
          </a:p>
          <a:p>
            <a:pPr indent="-304800" lvl="1" marL="450000" rtl="0" algn="l">
              <a:spcBef>
                <a:spcPts val="0"/>
              </a:spcBef>
              <a:spcAft>
                <a:spcPts val="0"/>
              </a:spcAft>
              <a:buClr>
                <a:schemeClr val="dk1"/>
              </a:buClr>
              <a:buSzPts val="1200"/>
              <a:buChar char="○"/>
            </a:pPr>
            <a:r>
              <a:rPr lang="en-GB" sz="1200">
                <a:solidFill>
                  <a:schemeClr val="dk1"/>
                </a:solidFill>
              </a:rPr>
              <a:t>Increase engagement activities among young people, and provide marketing </a:t>
            </a:r>
            <a:r>
              <a:rPr lang="en-GB" sz="1200">
                <a:solidFill>
                  <a:schemeClr val="dk1"/>
                </a:solidFill>
              </a:rPr>
              <a:t>tools</a:t>
            </a:r>
            <a:r>
              <a:rPr lang="en-GB" sz="1200">
                <a:solidFill>
                  <a:schemeClr val="dk1"/>
                </a:solidFill>
              </a:rPr>
              <a:t> to customer support</a:t>
            </a:r>
            <a:endParaRPr sz="1200">
              <a:solidFill>
                <a:schemeClr val="dk1"/>
              </a:solidFill>
            </a:endParaRPr>
          </a:p>
          <a:p>
            <a:pPr indent="-304800" lvl="1" marL="450000" rtl="0" algn="l">
              <a:spcBef>
                <a:spcPts val="0"/>
              </a:spcBef>
              <a:spcAft>
                <a:spcPts val="0"/>
              </a:spcAft>
              <a:buClr>
                <a:schemeClr val="dk1"/>
              </a:buClr>
              <a:buSzPts val="1200"/>
              <a:buChar char="○"/>
            </a:pPr>
            <a:r>
              <a:rPr lang="en-GB" sz="1200">
                <a:solidFill>
                  <a:schemeClr val="dk1"/>
                </a:solidFill>
              </a:rPr>
              <a:t>Introduce mid-term contracts with discounts</a:t>
            </a:r>
            <a:endParaRPr sz="1200">
              <a:solidFill>
                <a:schemeClr val="dk1"/>
              </a:solidFill>
            </a:endParaRPr>
          </a:p>
          <a:p>
            <a:pPr indent="-304800" lvl="1" marL="450000" rtl="0" algn="l">
              <a:spcBef>
                <a:spcPts val="0"/>
              </a:spcBef>
              <a:spcAft>
                <a:spcPts val="0"/>
              </a:spcAft>
              <a:buClr>
                <a:schemeClr val="dk1"/>
              </a:buClr>
              <a:buSzPts val="1200"/>
              <a:buChar char="○"/>
            </a:pPr>
            <a:r>
              <a:rPr lang="en-GB" sz="1200">
                <a:solidFill>
                  <a:schemeClr val="dk1"/>
                </a:solidFill>
              </a:rPr>
              <a:t>Include additional products to customers with </a:t>
            </a:r>
            <a:r>
              <a:rPr lang="en-GB" sz="1200">
                <a:solidFill>
                  <a:schemeClr val="dk1"/>
                </a:solidFill>
              </a:rPr>
              <a:t>internet services</a:t>
            </a:r>
            <a:endParaRPr sz="1200">
              <a:solidFill>
                <a:schemeClr val="dk1"/>
              </a:solidFill>
            </a:endParaRPr>
          </a:p>
          <a:p>
            <a:pPr indent="-304800" lvl="1" marL="450000" rtl="0" algn="l">
              <a:spcBef>
                <a:spcPts val="0"/>
              </a:spcBef>
              <a:spcAft>
                <a:spcPts val="0"/>
              </a:spcAft>
              <a:buClr>
                <a:schemeClr val="dk1"/>
              </a:buClr>
              <a:buSzPts val="1200"/>
              <a:buChar char="○"/>
            </a:pPr>
            <a:r>
              <a:rPr lang="en-GB" sz="1200">
                <a:solidFill>
                  <a:schemeClr val="dk1"/>
                </a:solidFill>
              </a:rPr>
              <a:t>Tech support: cost-benefit analysis to expand service (cost vs churning)</a:t>
            </a:r>
            <a:endParaRPr sz="1200">
              <a:solidFill>
                <a:schemeClr val="dk1"/>
              </a:solidFill>
            </a:endParaRPr>
          </a:p>
          <a:p>
            <a:pPr indent="-304800" lvl="1" marL="450000" rtl="0" algn="l">
              <a:spcBef>
                <a:spcPts val="0"/>
              </a:spcBef>
              <a:spcAft>
                <a:spcPts val="0"/>
              </a:spcAft>
              <a:buClr>
                <a:schemeClr val="dk1"/>
              </a:buClr>
              <a:buSzPts val="1200"/>
              <a:buChar char="○"/>
            </a:pPr>
            <a:r>
              <a:rPr lang="en-GB" sz="1200">
                <a:solidFill>
                  <a:schemeClr val="dk1"/>
                </a:solidFill>
              </a:rPr>
              <a:t>Survey on streaming services? Why clients leave?</a:t>
            </a:r>
            <a:endParaRPr sz="1200">
              <a:solidFill>
                <a:schemeClr val="dk1"/>
              </a:solidFill>
            </a:endParaRPr>
          </a:p>
        </p:txBody>
      </p:sp>
      <p:sp>
        <p:nvSpPr>
          <p:cNvPr id="271" name="Google Shape;271;p30"/>
          <p:cNvSpPr/>
          <p:nvPr/>
        </p:nvSpPr>
        <p:spPr>
          <a:xfrm>
            <a:off x="311700" y="4065593"/>
            <a:ext cx="1690800" cy="850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dk1"/>
                </a:solidFill>
              </a:rPr>
              <a:t>Coming soon</a:t>
            </a:r>
            <a:endParaRPr b="1"/>
          </a:p>
        </p:txBody>
      </p:sp>
      <p:sp>
        <p:nvSpPr>
          <p:cNvPr id="272" name="Google Shape;272;p30"/>
          <p:cNvSpPr/>
          <p:nvPr/>
        </p:nvSpPr>
        <p:spPr>
          <a:xfrm>
            <a:off x="2175425" y="4065600"/>
            <a:ext cx="6657000" cy="850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Visit our github for updates: </a:t>
            </a:r>
            <a:r>
              <a:rPr lang="en-GB" u="sng">
                <a:solidFill>
                  <a:schemeClr val="hlink"/>
                </a:solidFill>
                <a:hlinkClick r:id="rId3"/>
              </a:rPr>
              <a:t>https://github.com/gordoaraujo/cl_churn_prediction</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11700" y="227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Bree Serif"/>
                <a:ea typeface="Bree Serif"/>
                <a:cs typeface="Bree Serif"/>
                <a:sym typeface="Bree Serif"/>
              </a:rPr>
              <a:t>Questions?</a:t>
            </a:r>
            <a:endParaRPr>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Bree Serif"/>
                <a:ea typeface="Bree Serif"/>
                <a:cs typeface="Bree Serif"/>
                <a:sym typeface="Bree Serif"/>
              </a:rPr>
              <a:t>Data Consultants</a:t>
            </a:r>
            <a:endParaRPr>
              <a:latin typeface="Bree Serif"/>
              <a:ea typeface="Bree Serif"/>
              <a:cs typeface="Bree Serif"/>
              <a:sym typeface="Bree Serif"/>
            </a:endParaRPr>
          </a:p>
        </p:txBody>
      </p:sp>
      <p:sp>
        <p:nvSpPr>
          <p:cNvPr id="61" name="Google Shape;61;p14"/>
          <p:cNvSpPr/>
          <p:nvPr/>
        </p:nvSpPr>
        <p:spPr>
          <a:xfrm>
            <a:off x="899431" y="3761575"/>
            <a:ext cx="1865400" cy="427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Jose Araujo</a:t>
            </a:r>
            <a:endParaRPr/>
          </a:p>
        </p:txBody>
      </p:sp>
      <p:sp>
        <p:nvSpPr>
          <p:cNvPr id="62" name="Google Shape;62;p14"/>
          <p:cNvSpPr/>
          <p:nvPr/>
        </p:nvSpPr>
        <p:spPr>
          <a:xfrm>
            <a:off x="3639300" y="3761575"/>
            <a:ext cx="1865400" cy="427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Ena Dewan</a:t>
            </a:r>
            <a:endParaRPr/>
          </a:p>
        </p:txBody>
      </p:sp>
      <p:sp>
        <p:nvSpPr>
          <p:cNvPr id="63" name="Google Shape;63;p14"/>
          <p:cNvSpPr/>
          <p:nvPr/>
        </p:nvSpPr>
        <p:spPr>
          <a:xfrm>
            <a:off x="6379169" y="3761575"/>
            <a:ext cx="1865400" cy="427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Alaa Elshorbagy</a:t>
            </a:r>
            <a:endParaRPr/>
          </a:p>
        </p:txBody>
      </p:sp>
      <p:sp>
        <p:nvSpPr>
          <p:cNvPr id="64" name="Google Shape;64;p14"/>
          <p:cNvSpPr/>
          <p:nvPr/>
        </p:nvSpPr>
        <p:spPr>
          <a:xfrm>
            <a:off x="899431" y="4187025"/>
            <a:ext cx="1865400" cy="648600"/>
          </a:xfrm>
          <a:prstGeom prst="rect">
            <a:avLst/>
          </a:prstGeom>
          <a:solidFill>
            <a:srgbClr val="E1EAF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Actuary</a:t>
            </a:r>
            <a:r>
              <a:rPr lang="en-GB"/>
              <a:t> &amp;</a:t>
            </a:r>
            <a:endParaRPr/>
          </a:p>
          <a:p>
            <a:pPr indent="0" lvl="0" marL="0" rtl="0" algn="ctr">
              <a:spcBef>
                <a:spcPts val="0"/>
              </a:spcBef>
              <a:spcAft>
                <a:spcPts val="0"/>
              </a:spcAft>
              <a:buNone/>
            </a:pPr>
            <a:r>
              <a:rPr lang="en-GB"/>
              <a:t>Data Scientist</a:t>
            </a:r>
            <a:endParaRPr/>
          </a:p>
        </p:txBody>
      </p:sp>
      <p:sp>
        <p:nvSpPr>
          <p:cNvPr id="65" name="Google Shape;65;p14"/>
          <p:cNvSpPr/>
          <p:nvPr/>
        </p:nvSpPr>
        <p:spPr>
          <a:xfrm>
            <a:off x="3639300" y="4187025"/>
            <a:ext cx="1865400" cy="648600"/>
          </a:xfrm>
          <a:prstGeom prst="rect">
            <a:avLst/>
          </a:prstGeom>
          <a:solidFill>
            <a:srgbClr val="E1EAF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CLO Analyst &amp;</a:t>
            </a:r>
            <a:endParaRPr/>
          </a:p>
          <a:p>
            <a:pPr indent="0" lvl="0" marL="0" rtl="0" algn="ctr">
              <a:spcBef>
                <a:spcPts val="0"/>
              </a:spcBef>
              <a:spcAft>
                <a:spcPts val="0"/>
              </a:spcAft>
              <a:buNone/>
            </a:pPr>
            <a:r>
              <a:rPr lang="en-GB"/>
              <a:t>Data Scientist</a:t>
            </a:r>
            <a:endParaRPr/>
          </a:p>
        </p:txBody>
      </p:sp>
      <p:sp>
        <p:nvSpPr>
          <p:cNvPr id="66" name="Google Shape;66;p14"/>
          <p:cNvSpPr/>
          <p:nvPr/>
        </p:nvSpPr>
        <p:spPr>
          <a:xfrm>
            <a:off x="6379169" y="4187025"/>
            <a:ext cx="1865400" cy="648600"/>
          </a:xfrm>
          <a:prstGeom prst="rect">
            <a:avLst/>
          </a:prstGeom>
          <a:solidFill>
            <a:srgbClr val="E1EAF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Mathematician &amp;</a:t>
            </a:r>
            <a:endParaRPr/>
          </a:p>
          <a:p>
            <a:pPr indent="0" lvl="0" marL="0" rtl="0" algn="ctr">
              <a:spcBef>
                <a:spcPts val="0"/>
              </a:spcBef>
              <a:spcAft>
                <a:spcPts val="0"/>
              </a:spcAft>
              <a:buNone/>
            </a:pPr>
            <a:r>
              <a:rPr lang="en-GB"/>
              <a:t>Data Scientist</a:t>
            </a:r>
            <a:endParaRPr/>
          </a:p>
        </p:txBody>
      </p:sp>
      <p:pic>
        <p:nvPicPr>
          <p:cNvPr id="67" name="Google Shape;67;p14"/>
          <p:cNvPicPr preferRelativeResize="0"/>
          <p:nvPr/>
        </p:nvPicPr>
        <p:blipFill rotWithShape="1">
          <a:blip r:embed="rId3">
            <a:alphaModFix/>
          </a:blip>
          <a:srcRect b="33324" l="0" r="0" t="0"/>
          <a:stretch/>
        </p:blipFill>
        <p:spPr>
          <a:xfrm>
            <a:off x="932125" y="1344450"/>
            <a:ext cx="1800000" cy="1800000"/>
          </a:xfrm>
          <a:prstGeom prst="roundRect">
            <a:avLst>
              <a:gd fmla="val 16667" name="adj"/>
            </a:avLst>
          </a:prstGeom>
          <a:noFill/>
          <a:ln>
            <a:noFill/>
          </a:ln>
          <a:effectLst>
            <a:outerShdw blurRad="57150" rotWithShape="0" algn="bl" dir="5400000" dist="19050">
              <a:srgbClr val="000000">
                <a:alpha val="50000"/>
              </a:srgbClr>
            </a:outerShdw>
            <a:reflection blurRad="0" dir="5400000" dist="38100" endA="0" endPos="19000" fadeDir="5400012" kx="0" rotWithShape="0" algn="bl" stPos="0" sy="-100000" ky="0"/>
          </a:effectLst>
        </p:spPr>
      </p:pic>
      <p:pic>
        <p:nvPicPr>
          <p:cNvPr id="68" name="Google Shape;68;p14"/>
          <p:cNvPicPr preferRelativeResize="0"/>
          <p:nvPr/>
        </p:nvPicPr>
        <p:blipFill>
          <a:blip r:embed="rId4">
            <a:alphaModFix/>
          </a:blip>
          <a:stretch>
            <a:fillRect/>
          </a:stretch>
        </p:blipFill>
        <p:spPr>
          <a:xfrm>
            <a:off x="3679125" y="1261425"/>
            <a:ext cx="1760100" cy="2052600"/>
          </a:xfrm>
          <a:prstGeom prst="roundRect">
            <a:avLst>
              <a:gd fmla="val 16667" name="adj"/>
            </a:avLst>
          </a:prstGeom>
          <a:noFill/>
          <a:ln>
            <a:noFill/>
          </a:ln>
          <a:effectLst>
            <a:outerShdw blurRad="57150" rotWithShape="0" algn="bl" dir="5400000" dist="19050">
              <a:srgbClr val="000000">
                <a:alpha val="50000"/>
              </a:srgbClr>
            </a:outerShdw>
            <a:reflection blurRad="0" dir="5400000" dist="38100" endA="0" endPos="19000" fadeDir="5400012" kx="0" rotWithShape="0" algn="bl" stPos="0" sy="-100000" ky="0"/>
          </a:effectLst>
        </p:spPr>
      </p:pic>
      <p:pic>
        <p:nvPicPr>
          <p:cNvPr id="69" name="Google Shape;69;p14"/>
          <p:cNvPicPr preferRelativeResize="0"/>
          <p:nvPr/>
        </p:nvPicPr>
        <p:blipFill>
          <a:blip r:embed="rId5">
            <a:alphaModFix/>
          </a:blip>
          <a:stretch>
            <a:fillRect/>
          </a:stretch>
        </p:blipFill>
        <p:spPr>
          <a:xfrm>
            <a:off x="6337100" y="1261425"/>
            <a:ext cx="1800000" cy="2052600"/>
          </a:xfrm>
          <a:prstGeom prst="roundRect">
            <a:avLst>
              <a:gd fmla="val 16667" name="adj"/>
            </a:avLst>
          </a:prstGeom>
          <a:noFill/>
          <a:ln>
            <a:noFill/>
          </a:ln>
          <a:effectLst>
            <a:outerShdw blurRad="57150" rotWithShape="0" algn="bl" dir="5400000" dist="19050">
              <a:srgbClr val="000000">
                <a:alpha val="50000"/>
              </a:srgbClr>
            </a:outerShdw>
            <a:reflection blurRad="0" dir="5400000" dist="38100" endA="0" endPos="19000" fadeDir="5400012" kx="0" rotWithShape="0" algn="bl" stPos="0" sy="-100000" ky="0"/>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311700" y="227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Bree Serif"/>
                <a:ea typeface="Bree Serif"/>
                <a:cs typeface="Bree Serif"/>
                <a:sym typeface="Bree Serif"/>
              </a:rPr>
              <a:t>Appendix</a:t>
            </a:r>
            <a:endParaRPr>
              <a:latin typeface="Bree Serif"/>
              <a:ea typeface="Bree Serif"/>
              <a:cs typeface="Bree Serif"/>
              <a:sym typeface="Bree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Model II</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288" name="Google Shape;288;p33"/>
          <p:cNvSpPr txBox="1"/>
          <p:nvPr>
            <p:ph idx="1" type="body"/>
          </p:nvPr>
        </p:nvSpPr>
        <p:spPr>
          <a:xfrm>
            <a:off x="311700" y="1072375"/>
            <a:ext cx="8520600" cy="3962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3910">
                <a:solidFill>
                  <a:srgbClr val="0000FF"/>
                </a:solidFill>
              </a:rPr>
              <a:t>Feature Engineering:</a:t>
            </a:r>
            <a:endParaRPr b="1" sz="3910">
              <a:solidFill>
                <a:srgbClr val="0000FF"/>
              </a:solidFill>
            </a:endParaRPr>
          </a:p>
          <a:p>
            <a:pPr indent="0" lvl="0" marL="0" rtl="0" algn="l">
              <a:spcBef>
                <a:spcPts val="1200"/>
              </a:spcBef>
              <a:spcAft>
                <a:spcPts val="0"/>
              </a:spcAft>
              <a:buNone/>
            </a:pPr>
            <a:r>
              <a:rPr lang="en-GB" sz="3200"/>
              <a:t>Original model has </a:t>
            </a:r>
            <a:r>
              <a:rPr b="1" lang="en-GB" sz="3200">
                <a:solidFill>
                  <a:srgbClr val="FF0000"/>
                </a:solidFill>
              </a:rPr>
              <a:t>18 </a:t>
            </a:r>
            <a:r>
              <a:rPr lang="en-GB" sz="3200"/>
              <a:t>categorical variables and </a:t>
            </a:r>
            <a:r>
              <a:rPr b="1" lang="en-GB" sz="3200">
                <a:solidFill>
                  <a:srgbClr val="FF0000"/>
                </a:solidFill>
              </a:rPr>
              <a:t>3</a:t>
            </a:r>
            <a:r>
              <a:rPr lang="en-GB" sz="3200"/>
              <a:t> numeric variables: </a:t>
            </a:r>
            <a:endParaRPr sz="3200"/>
          </a:p>
          <a:p>
            <a:pPr indent="0" lvl="0" marL="0" rtl="0" algn="l">
              <a:spcBef>
                <a:spcPts val="1200"/>
              </a:spcBef>
              <a:spcAft>
                <a:spcPts val="0"/>
              </a:spcAft>
              <a:buNone/>
            </a:pPr>
            <a:r>
              <a:rPr b="1" lang="en-GB" sz="3200"/>
              <a:t>Categorical</a:t>
            </a:r>
            <a:r>
              <a:rPr lang="en-GB" sz="3200"/>
              <a:t>: </a:t>
            </a:r>
            <a:r>
              <a:rPr lang="en-GB" sz="3200">
                <a:solidFill>
                  <a:schemeClr val="accent2"/>
                </a:solidFill>
                <a:highlight>
                  <a:srgbClr val="FFFFFF"/>
                </a:highlight>
              </a:rPr>
              <a:t>customerID,gender, Partner, Dependents, PhoneService, MultipleLines, InternetService, OnlineSecurity, OnlineBackup, DeviceProtection, TechSupport, StreamingTV, StreamingMovies, Contract, PaperlessBilling, PaymentMethod, TotalCharges,</a:t>
            </a:r>
            <a:r>
              <a:rPr lang="en-GB" sz="3200">
                <a:solidFill>
                  <a:schemeClr val="accent2"/>
                </a:solidFill>
                <a:highlight>
                  <a:srgbClr val="FFFFFF"/>
                </a:highlight>
              </a:rPr>
              <a:t>SeniorCitizen</a:t>
            </a:r>
            <a:endParaRPr sz="3200">
              <a:solidFill>
                <a:schemeClr val="accent2"/>
              </a:solidFill>
              <a:highlight>
                <a:srgbClr val="FFFFFF"/>
              </a:highlight>
            </a:endParaRPr>
          </a:p>
          <a:p>
            <a:pPr indent="0" lvl="0" marL="0" rtl="0" algn="l">
              <a:spcBef>
                <a:spcPts val="1200"/>
              </a:spcBef>
              <a:spcAft>
                <a:spcPts val="0"/>
              </a:spcAft>
              <a:buNone/>
            </a:pPr>
            <a:r>
              <a:rPr b="1" lang="en-GB" sz="3200">
                <a:solidFill>
                  <a:schemeClr val="accent2"/>
                </a:solidFill>
                <a:highlight>
                  <a:srgbClr val="FFFFFF"/>
                </a:highlight>
              </a:rPr>
              <a:t>Numeric</a:t>
            </a:r>
            <a:r>
              <a:rPr lang="en-GB" sz="3200">
                <a:solidFill>
                  <a:schemeClr val="accent2"/>
                </a:solidFill>
                <a:highlight>
                  <a:srgbClr val="FFFFFF"/>
                </a:highlight>
              </a:rPr>
              <a:t>: tenure, MonthlyCharges,TotalCharges</a:t>
            </a:r>
            <a:endParaRPr sz="3200">
              <a:solidFill>
                <a:schemeClr val="accent2"/>
              </a:solidFill>
              <a:highlight>
                <a:srgbClr val="FFFFFF"/>
              </a:highlight>
            </a:endParaRPr>
          </a:p>
          <a:p>
            <a:pPr indent="0" lvl="0" marL="0" rtl="0" algn="l">
              <a:spcBef>
                <a:spcPts val="1200"/>
              </a:spcBef>
              <a:spcAft>
                <a:spcPts val="0"/>
              </a:spcAft>
              <a:buNone/>
            </a:pPr>
            <a:r>
              <a:rPr b="1" lang="en-GB" sz="3200">
                <a:solidFill>
                  <a:schemeClr val="dk1"/>
                </a:solidFill>
              </a:rPr>
              <a:t>Imputation</a:t>
            </a:r>
            <a:r>
              <a:rPr lang="en-GB" sz="3200">
                <a:solidFill>
                  <a:schemeClr val="dk1"/>
                </a:solidFill>
              </a:rPr>
              <a:t>: </a:t>
            </a:r>
            <a:r>
              <a:rPr b="1" lang="en-GB" sz="3200">
                <a:solidFill>
                  <a:schemeClr val="dk1"/>
                </a:solidFill>
              </a:rPr>
              <a:t>Total charges </a:t>
            </a:r>
            <a:r>
              <a:rPr lang="en-GB" sz="3200">
                <a:solidFill>
                  <a:schemeClr val="dk1"/>
                </a:solidFill>
              </a:rPr>
              <a:t>were set to NA for tenure=0. We analysed that these customers just joined and so total charges for those customers were put to zero.</a:t>
            </a:r>
            <a:endParaRPr sz="3200">
              <a:solidFill>
                <a:schemeClr val="dk1"/>
              </a:solidFill>
            </a:endParaRPr>
          </a:p>
          <a:p>
            <a:pPr indent="0" lvl="0" marL="0" rtl="0" algn="l">
              <a:spcBef>
                <a:spcPts val="1200"/>
              </a:spcBef>
              <a:spcAft>
                <a:spcPts val="0"/>
              </a:spcAft>
              <a:buNone/>
            </a:pPr>
            <a:r>
              <a:rPr b="1" lang="en-GB" sz="3200">
                <a:solidFill>
                  <a:schemeClr val="dk1"/>
                </a:solidFill>
              </a:rPr>
              <a:t>Encoding</a:t>
            </a:r>
            <a:r>
              <a:rPr lang="en-GB" sz="3200">
                <a:solidFill>
                  <a:schemeClr val="dk1"/>
                </a:solidFill>
              </a:rPr>
              <a:t>: We used one hot encoding for our categorical variables. We removed </a:t>
            </a:r>
            <a:r>
              <a:rPr b="1" lang="en-GB" sz="3200">
                <a:solidFill>
                  <a:schemeClr val="dk1"/>
                </a:solidFill>
              </a:rPr>
              <a:t>CustomerID and PhoneService </a:t>
            </a:r>
            <a:r>
              <a:rPr lang="en-GB" sz="3200">
                <a:solidFill>
                  <a:schemeClr val="dk1"/>
                </a:solidFill>
              </a:rPr>
              <a:t>for our categorical variables. CustomerID had no relevance and PhoneService and MultipleLines are collinear. One hot encoding increased 16 categorical variables to </a:t>
            </a:r>
            <a:r>
              <a:rPr b="1" lang="en-GB" sz="3200">
                <a:solidFill>
                  <a:srgbClr val="FF0000"/>
                </a:solidFill>
              </a:rPr>
              <a:t>40</a:t>
            </a:r>
            <a:r>
              <a:rPr b="1" lang="en-GB" sz="3200">
                <a:solidFill>
                  <a:schemeClr val="dk1"/>
                </a:solidFill>
              </a:rPr>
              <a:t>.</a:t>
            </a:r>
            <a:endParaRPr b="1" sz="3200">
              <a:solidFill>
                <a:schemeClr val="dk1"/>
              </a:solidFill>
            </a:endParaRPr>
          </a:p>
          <a:p>
            <a:pPr indent="0" lvl="0" marL="0" rtl="0" algn="l">
              <a:spcBef>
                <a:spcPts val="1200"/>
              </a:spcBef>
              <a:spcAft>
                <a:spcPts val="0"/>
              </a:spcAft>
              <a:buNone/>
            </a:pPr>
            <a:r>
              <a:rPr b="1" lang="en-GB" sz="3200">
                <a:solidFill>
                  <a:schemeClr val="dk1"/>
                </a:solidFill>
              </a:rPr>
              <a:t>Scaling: </a:t>
            </a:r>
            <a:r>
              <a:rPr lang="en-GB" sz="3200">
                <a:solidFill>
                  <a:schemeClr val="dk1"/>
                </a:solidFill>
              </a:rPr>
              <a:t>All the numeric variables were scaled using Standard Scaler in scikit learn which uses z-score .</a:t>
            </a:r>
            <a:endParaRPr sz="3200">
              <a:solidFill>
                <a:schemeClr val="dk1"/>
              </a:solidFill>
            </a:endParaRPr>
          </a:p>
          <a:p>
            <a:pPr indent="0" lvl="0" marL="0" rtl="0" algn="l">
              <a:spcBef>
                <a:spcPts val="1200"/>
              </a:spcBef>
              <a:spcAft>
                <a:spcPts val="0"/>
              </a:spcAft>
              <a:buNone/>
            </a:pPr>
            <a:r>
              <a:rPr b="1" lang="en-GB" sz="3200">
                <a:solidFill>
                  <a:schemeClr val="dk1"/>
                </a:solidFill>
              </a:rPr>
              <a:t>Imbalance:  </a:t>
            </a:r>
            <a:r>
              <a:rPr lang="en-GB" sz="3200">
                <a:solidFill>
                  <a:schemeClr val="dk1"/>
                </a:solidFill>
              </a:rPr>
              <a:t>This is a highly </a:t>
            </a:r>
            <a:r>
              <a:rPr lang="en-GB" sz="3200">
                <a:solidFill>
                  <a:schemeClr val="dk1"/>
                </a:solidFill>
              </a:rPr>
              <a:t>imbalanced dataset with Churn ratio of 1587/4399=0.36. We used SMOTE oversampling strategy to deal with this imbalance.</a:t>
            </a:r>
            <a:endParaRPr sz="3200">
              <a:solidFill>
                <a:schemeClr val="dk1"/>
              </a:solidFill>
            </a:endParaRPr>
          </a:p>
          <a:p>
            <a:pPr indent="0" lvl="0" marL="0" rtl="0" algn="l">
              <a:spcBef>
                <a:spcPts val="1200"/>
              </a:spcBef>
              <a:spcAft>
                <a:spcPts val="0"/>
              </a:spcAft>
              <a:buNone/>
            </a:pPr>
            <a:r>
              <a:rPr lang="en-GB" sz="3200">
                <a:solidFill>
                  <a:schemeClr val="dk1"/>
                </a:solidFill>
              </a:rPr>
              <a:t>		</a:t>
            </a:r>
            <a:r>
              <a:rPr b="1" lang="en-GB" sz="2800">
                <a:solidFill>
                  <a:schemeClr val="dk1"/>
                </a:solidFill>
              </a:rPr>
              <a:t>Original Dataset	</a:t>
            </a:r>
            <a:r>
              <a:rPr lang="en-GB" sz="3200">
                <a:solidFill>
                  <a:schemeClr val="dk1"/>
                </a:solidFill>
              </a:rPr>
              <a:t>				     </a:t>
            </a:r>
            <a:r>
              <a:rPr b="1" lang="en-GB" sz="2800">
                <a:solidFill>
                  <a:schemeClr val="dk1"/>
                </a:solidFill>
              </a:rPr>
              <a:t>Trained Dataset</a:t>
            </a:r>
            <a:r>
              <a:rPr b="1" lang="en-GB" sz="3200">
                <a:solidFill>
                  <a:schemeClr val="dk1"/>
                </a:solidFill>
              </a:rPr>
              <a:t>	</a:t>
            </a:r>
            <a:r>
              <a:rPr lang="en-GB" sz="3200">
                <a:solidFill>
                  <a:schemeClr val="dk1"/>
                </a:solidFill>
              </a:rPr>
              <a:t>				      </a:t>
            </a:r>
            <a:r>
              <a:rPr b="1" lang="en-GB" sz="2800">
                <a:solidFill>
                  <a:schemeClr val="dk1"/>
                </a:solidFill>
              </a:rPr>
              <a:t> Balanced Dataset with SMOTE</a:t>
            </a:r>
            <a:endParaRPr b="1" sz="2800">
              <a:solidFill>
                <a:schemeClr val="dk1"/>
              </a:solidFill>
            </a:endParaRPr>
          </a:p>
          <a:p>
            <a:pPr indent="0" lvl="0" marL="0" rtl="0" algn="l">
              <a:spcBef>
                <a:spcPts val="1200"/>
              </a:spcBef>
              <a:spcAft>
                <a:spcPts val="0"/>
              </a:spcAft>
              <a:buNone/>
            </a:pPr>
            <a:r>
              <a:rPr lang="en-GB" sz="3200">
                <a:solidFill>
                  <a:schemeClr val="dk1"/>
                </a:solidFill>
              </a:rPr>
              <a:t>                         </a:t>
            </a:r>
            <a:endParaRPr sz="2400">
              <a:solidFill>
                <a:schemeClr val="dk1"/>
              </a:solidFill>
            </a:endParaRPr>
          </a:p>
          <a:p>
            <a:pPr indent="0" lvl="0" marL="0" rtl="0" algn="l">
              <a:spcBef>
                <a:spcPts val="1200"/>
              </a:spcBef>
              <a:spcAft>
                <a:spcPts val="0"/>
              </a:spcAft>
              <a:buNone/>
            </a:pPr>
            <a:r>
              <a:t/>
            </a:r>
            <a:endParaRPr sz="3200">
              <a:solidFill>
                <a:schemeClr val="dk1"/>
              </a:solidFill>
            </a:endParaRPr>
          </a:p>
          <a:p>
            <a:pPr indent="0" lvl="0" marL="0" rtl="0" algn="l">
              <a:spcBef>
                <a:spcPts val="1200"/>
              </a:spcBef>
              <a:spcAft>
                <a:spcPts val="0"/>
              </a:spcAft>
              <a:buNone/>
            </a:pPr>
            <a:r>
              <a:t/>
            </a:r>
            <a:endParaRPr sz="3200">
              <a:solidFill>
                <a:schemeClr val="dk1"/>
              </a:solidFill>
            </a:endParaRPr>
          </a:p>
          <a:p>
            <a:pPr indent="0" lvl="0" marL="0" rtl="0" algn="l">
              <a:spcBef>
                <a:spcPts val="1200"/>
              </a:spcBef>
              <a:spcAft>
                <a:spcPts val="0"/>
              </a:spcAft>
              <a:buNone/>
            </a:pPr>
            <a:r>
              <a:t/>
            </a:r>
            <a:endParaRPr sz="2800">
              <a:solidFill>
                <a:schemeClr val="dk1"/>
              </a:solidFill>
            </a:endParaRPr>
          </a:p>
          <a:p>
            <a:pPr indent="0" lvl="0" marL="0" rtl="0" algn="l">
              <a:spcBef>
                <a:spcPts val="1200"/>
              </a:spcBef>
              <a:spcAft>
                <a:spcPts val="0"/>
              </a:spcAft>
              <a:buNone/>
            </a:pPr>
            <a:r>
              <a:t/>
            </a:r>
            <a:endParaRPr b="1" sz="2800">
              <a:solidFill>
                <a:schemeClr val="dk1"/>
              </a:solidFill>
            </a:endParaRPr>
          </a:p>
          <a:p>
            <a:pPr indent="0" lvl="0" marL="457200" rtl="0" algn="l">
              <a:spcBef>
                <a:spcPts val="1200"/>
              </a:spcBef>
              <a:spcAft>
                <a:spcPts val="0"/>
              </a:spcAft>
              <a:buNone/>
            </a:pPr>
            <a:r>
              <a:t/>
            </a:r>
            <a:endParaRPr sz="2800">
              <a:solidFill>
                <a:schemeClr val="dk1"/>
              </a:solidFill>
              <a:highlight>
                <a:srgbClr val="F7F7F7"/>
              </a:highlight>
            </a:endParaRPr>
          </a:p>
          <a:p>
            <a:pPr indent="0" lvl="0" marL="0" rtl="0" algn="l">
              <a:spcBef>
                <a:spcPts val="1200"/>
              </a:spcBef>
              <a:spcAft>
                <a:spcPts val="0"/>
              </a:spcAft>
              <a:buNone/>
            </a:pPr>
            <a:r>
              <a:t/>
            </a:r>
            <a:endParaRPr b="1" sz="311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GB" sz="3110">
                <a:solidFill>
                  <a:srgbClr val="292929"/>
                </a:solidFill>
                <a:highlight>
                  <a:srgbClr val="FFFFFF"/>
                </a:highlight>
                <a:latin typeface="Georgia"/>
                <a:ea typeface="Georgia"/>
                <a:cs typeface="Georgia"/>
                <a:sym typeface="Georgia"/>
              </a:rPr>
              <a:t> </a:t>
            </a:r>
            <a:endParaRPr sz="1050">
              <a:solidFill>
                <a:schemeClr val="dk1"/>
              </a:solidFill>
              <a:highlight>
                <a:srgbClr val="F7F7F7"/>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800"/>
          </a:p>
        </p:txBody>
      </p:sp>
      <p:sp>
        <p:nvSpPr>
          <p:cNvPr id="289" name="Google Shape;289;p33"/>
          <p:cNvSpPr/>
          <p:nvPr/>
        </p:nvSpPr>
        <p:spPr>
          <a:xfrm>
            <a:off x="3763755"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Approach</a:t>
            </a:r>
            <a:endParaRPr sz="1200">
              <a:solidFill>
                <a:srgbClr val="FFFFFF"/>
              </a:solidFill>
            </a:endParaRPr>
          </a:p>
        </p:txBody>
      </p:sp>
      <p:sp>
        <p:nvSpPr>
          <p:cNvPr id="290" name="Google Shape;290;p33"/>
          <p:cNvSpPr/>
          <p:nvPr/>
        </p:nvSpPr>
        <p:spPr>
          <a:xfrm>
            <a:off x="5398842" y="547937"/>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291" name="Google Shape;291;p33"/>
          <p:cNvSpPr/>
          <p:nvPr/>
        </p:nvSpPr>
        <p:spPr>
          <a:xfrm>
            <a:off x="7032292" y="547937"/>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292" name="Google Shape;292;p33"/>
          <p:cNvPicPr preferRelativeResize="0"/>
          <p:nvPr/>
        </p:nvPicPr>
        <p:blipFill>
          <a:blip r:embed="rId3">
            <a:alphaModFix/>
          </a:blip>
          <a:stretch>
            <a:fillRect/>
          </a:stretch>
        </p:blipFill>
        <p:spPr>
          <a:xfrm>
            <a:off x="3394413" y="3735975"/>
            <a:ext cx="2355150" cy="1298500"/>
          </a:xfrm>
          <a:prstGeom prst="rect">
            <a:avLst/>
          </a:prstGeom>
          <a:noFill/>
          <a:ln>
            <a:noFill/>
          </a:ln>
        </p:spPr>
      </p:pic>
      <p:pic>
        <p:nvPicPr>
          <p:cNvPr id="293" name="Google Shape;293;p33"/>
          <p:cNvPicPr preferRelativeResize="0"/>
          <p:nvPr/>
        </p:nvPicPr>
        <p:blipFill>
          <a:blip r:embed="rId4">
            <a:alphaModFix/>
          </a:blip>
          <a:stretch>
            <a:fillRect/>
          </a:stretch>
        </p:blipFill>
        <p:spPr>
          <a:xfrm>
            <a:off x="394488" y="3735975"/>
            <a:ext cx="2039375" cy="1298500"/>
          </a:xfrm>
          <a:prstGeom prst="rect">
            <a:avLst/>
          </a:prstGeom>
          <a:noFill/>
          <a:ln>
            <a:noFill/>
          </a:ln>
        </p:spPr>
      </p:pic>
      <p:pic>
        <p:nvPicPr>
          <p:cNvPr id="294" name="Google Shape;294;p33"/>
          <p:cNvPicPr preferRelativeResize="0"/>
          <p:nvPr/>
        </p:nvPicPr>
        <p:blipFill>
          <a:blip r:embed="rId5">
            <a:alphaModFix/>
          </a:blip>
          <a:stretch>
            <a:fillRect/>
          </a:stretch>
        </p:blipFill>
        <p:spPr>
          <a:xfrm>
            <a:off x="6612575" y="3687450"/>
            <a:ext cx="2260200" cy="1393550"/>
          </a:xfrm>
          <a:prstGeom prst="rect">
            <a:avLst/>
          </a:prstGeom>
          <a:noFill/>
          <a:ln>
            <a:noFill/>
          </a:ln>
        </p:spPr>
      </p:pic>
      <p:sp>
        <p:nvSpPr>
          <p:cNvPr id="295" name="Google Shape;295;p33"/>
          <p:cNvSpPr/>
          <p:nvPr/>
        </p:nvSpPr>
        <p:spPr>
          <a:xfrm>
            <a:off x="5749575" y="4222825"/>
            <a:ext cx="930600" cy="196200"/>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a:off x="2389975" y="4222825"/>
            <a:ext cx="1100100" cy="196200"/>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Model II</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302" name="Google Shape;302;p34"/>
          <p:cNvSpPr txBox="1"/>
          <p:nvPr>
            <p:ph idx="1" type="body"/>
          </p:nvPr>
        </p:nvSpPr>
        <p:spPr>
          <a:xfrm>
            <a:off x="75400" y="1072375"/>
            <a:ext cx="8520600" cy="398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3200"/>
              <a:t>Benchmark Models:</a:t>
            </a:r>
            <a:r>
              <a:rPr lang="en-GB" sz="3200"/>
              <a:t> Benchmark models were chosen using Pycaret classification taking care of imbalance with SMOTE, feature selection using 20% features using LightGBM and normalizing the numeric features. As we would like to focus on Churning of customers, we will take recall(True positive rate of customers churned) as our deciding factor.</a:t>
            </a:r>
            <a:endParaRPr sz="32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rPr lang="en-GB" sz="3200">
                <a:solidFill>
                  <a:schemeClr val="dk1"/>
                </a:solidFill>
              </a:rPr>
              <a:t>We implemented lot of models Adaboost,LightGBM,XGBoost, Catboost as per our analysis from pycaret. </a:t>
            </a:r>
            <a:endParaRPr sz="3200">
              <a:solidFill>
                <a:schemeClr val="dk1"/>
              </a:solidFill>
            </a:endParaRPr>
          </a:p>
          <a:p>
            <a:pPr indent="0" lvl="0" marL="0" rtl="0" algn="l">
              <a:spcBef>
                <a:spcPts val="1200"/>
              </a:spcBef>
              <a:spcAft>
                <a:spcPts val="0"/>
              </a:spcAft>
              <a:buNone/>
            </a:pPr>
            <a:r>
              <a:rPr b="1" lang="en-GB" sz="3200">
                <a:solidFill>
                  <a:schemeClr val="dk1"/>
                </a:solidFill>
              </a:rPr>
              <a:t>Strategy to implement ML model: </a:t>
            </a:r>
            <a:r>
              <a:rPr lang="en-GB" sz="3200">
                <a:solidFill>
                  <a:schemeClr val="dk1"/>
                </a:solidFill>
              </a:rPr>
              <a:t>Extract important features using LightGBM.</a:t>
            </a:r>
            <a:endParaRPr sz="3200">
              <a:solidFill>
                <a:schemeClr val="dk1"/>
              </a:solidFill>
            </a:endParaRPr>
          </a:p>
          <a:p>
            <a:pPr indent="0" lvl="0" marL="0" rtl="0" algn="l">
              <a:spcBef>
                <a:spcPts val="1200"/>
              </a:spcBef>
              <a:spcAft>
                <a:spcPts val="0"/>
              </a:spcAft>
              <a:buNone/>
            </a:pPr>
            <a:r>
              <a:rPr lang="en-GB" sz="3200">
                <a:solidFill>
                  <a:schemeClr val="dk1"/>
                </a:solidFill>
              </a:rPr>
              <a:t>Use a plain vanilla model with all features, train it and check recall and F1-Score</a:t>
            </a:r>
            <a:r>
              <a:rPr b="1" lang="en-GB" sz="3200">
                <a:solidFill>
                  <a:schemeClr val="dk1"/>
                </a:solidFill>
              </a:rPr>
              <a:t>—--&gt; </a:t>
            </a:r>
            <a:r>
              <a:rPr lang="en-GB" sz="3200">
                <a:solidFill>
                  <a:schemeClr val="dk1"/>
                </a:solidFill>
              </a:rPr>
              <a:t>Use plain vanilla model with extracted features,train it and check recall and F1 score</a:t>
            </a:r>
            <a:r>
              <a:rPr b="1" lang="en-GB" sz="3200">
                <a:solidFill>
                  <a:schemeClr val="dk1"/>
                </a:solidFill>
              </a:rPr>
              <a:t>—&gt;</a:t>
            </a:r>
            <a:r>
              <a:rPr lang="en-GB" sz="3200">
                <a:solidFill>
                  <a:schemeClr val="dk1"/>
                </a:solidFill>
              </a:rPr>
              <a:t> Hypertune parameters for model with selected features, train it and check recall and F1-Score </a:t>
            </a:r>
            <a:r>
              <a:rPr b="1" lang="en-GB" sz="3200">
                <a:solidFill>
                  <a:schemeClr val="dk1"/>
                </a:solidFill>
              </a:rPr>
              <a:t>—--&gt; Choose the model with the best recall and F1.</a:t>
            </a:r>
            <a:endParaRPr sz="3200">
              <a:solidFill>
                <a:schemeClr val="dk1"/>
              </a:solidFill>
            </a:endParaRPr>
          </a:p>
          <a:p>
            <a:pPr indent="0" lvl="0" marL="0" rtl="0" algn="l">
              <a:spcBef>
                <a:spcPts val="1200"/>
              </a:spcBef>
              <a:spcAft>
                <a:spcPts val="0"/>
              </a:spcAft>
              <a:buNone/>
            </a:pPr>
            <a:r>
              <a:t/>
            </a:r>
            <a:endParaRPr sz="3600">
              <a:solidFill>
                <a:schemeClr val="dk1"/>
              </a:solidFill>
            </a:endParaRPr>
          </a:p>
          <a:p>
            <a:pPr indent="0" lvl="0" marL="0" rtl="0" algn="l">
              <a:spcBef>
                <a:spcPts val="1200"/>
              </a:spcBef>
              <a:spcAft>
                <a:spcPts val="0"/>
              </a:spcAft>
              <a:buNone/>
            </a:pPr>
            <a:r>
              <a:t/>
            </a:r>
            <a:endParaRPr sz="3600">
              <a:solidFill>
                <a:schemeClr val="dk1"/>
              </a:solidFill>
            </a:endParaRPr>
          </a:p>
          <a:p>
            <a:pPr indent="0" lvl="0" marL="0" rtl="0" algn="l">
              <a:spcBef>
                <a:spcPts val="1200"/>
              </a:spcBef>
              <a:spcAft>
                <a:spcPts val="0"/>
              </a:spcAft>
              <a:buNone/>
            </a:pPr>
            <a:r>
              <a:t/>
            </a:r>
            <a:endParaRPr sz="32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303" name="Google Shape;303;p34"/>
          <p:cNvSpPr/>
          <p:nvPr/>
        </p:nvSpPr>
        <p:spPr>
          <a:xfrm>
            <a:off x="2132705" y="496412"/>
            <a:ext cx="22602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What was our challenge?</a:t>
            </a:r>
            <a:endParaRPr sz="1200">
              <a:solidFill>
                <a:srgbClr val="FFFFFF"/>
              </a:solidFill>
            </a:endParaRPr>
          </a:p>
        </p:txBody>
      </p:sp>
      <p:sp>
        <p:nvSpPr>
          <p:cNvPr id="304" name="Google Shape;304;p34"/>
          <p:cNvSpPr/>
          <p:nvPr/>
        </p:nvSpPr>
        <p:spPr>
          <a:xfrm>
            <a:off x="4352367" y="496412"/>
            <a:ext cx="22602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How did we </a:t>
            </a:r>
            <a:endParaRPr sz="1200">
              <a:solidFill>
                <a:srgbClr val="FFFFFF"/>
              </a:solidFill>
            </a:endParaRPr>
          </a:p>
          <a:p>
            <a:pPr indent="0" lvl="0" marL="0" rtl="0" algn="ctr">
              <a:spcBef>
                <a:spcPts val="0"/>
              </a:spcBef>
              <a:spcAft>
                <a:spcPts val="0"/>
              </a:spcAft>
              <a:buNone/>
            </a:pPr>
            <a:r>
              <a:rPr lang="en-GB" sz="1200">
                <a:solidFill>
                  <a:srgbClr val="FFFFFF"/>
                </a:solidFill>
              </a:rPr>
              <a:t>solve it?</a:t>
            </a:r>
            <a:endParaRPr sz="1200">
              <a:solidFill>
                <a:srgbClr val="FFFFFF"/>
              </a:solidFill>
            </a:endParaRPr>
          </a:p>
        </p:txBody>
      </p:sp>
      <p:sp>
        <p:nvSpPr>
          <p:cNvPr id="305" name="Google Shape;305;p34"/>
          <p:cNvSpPr/>
          <p:nvPr/>
        </p:nvSpPr>
        <p:spPr>
          <a:xfrm>
            <a:off x="6612567" y="547937"/>
            <a:ext cx="22602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306" name="Google Shape;306;p34"/>
          <p:cNvPicPr preferRelativeResize="0"/>
          <p:nvPr/>
        </p:nvPicPr>
        <p:blipFill rotWithShape="1">
          <a:blip r:embed="rId3">
            <a:alphaModFix/>
          </a:blip>
          <a:srcRect b="49220" l="0" r="58817" t="0"/>
          <a:stretch/>
        </p:blipFill>
        <p:spPr>
          <a:xfrm>
            <a:off x="311700" y="1560250"/>
            <a:ext cx="3784824" cy="23792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Model II</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312" name="Google Shape;312;p35"/>
          <p:cNvSpPr txBox="1"/>
          <p:nvPr>
            <p:ph idx="1" type="body"/>
          </p:nvPr>
        </p:nvSpPr>
        <p:spPr>
          <a:xfrm>
            <a:off x="75400" y="1152500"/>
            <a:ext cx="8520600" cy="38820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GB" sz="2300">
                <a:solidFill>
                  <a:schemeClr val="dk1"/>
                </a:solidFill>
              </a:rPr>
              <a:t>Best Models and classification matrix:</a:t>
            </a:r>
            <a:endParaRPr b="1" sz="2300">
              <a:solidFill>
                <a:schemeClr val="dk1"/>
              </a:solidFill>
            </a:endParaRPr>
          </a:p>
          <a:p>
            <a:pPr indent="0" lvl="0" marL="0" rtl="0" algn="l">
              <a:spcBef>
                <a:spcPts val="1200"/>
              </a:spcBef>
              <a:spcAft>
                <a:spcPts val="0"/>
              </a:spcAft>
              <a:buNone/>
            </a:pPr>
            <a:r>
              <a:rPr b="1" lang="en-GB" sz="2300">
                <a:solidFill>
                  <a:schemeClr val="dk1"/>
                </a:solidFill>
              </a:rPr>
              <a:t>AdaBoost Classifier using recall as scoring function                          </a:t>
            </a:r>
            <a:r>
              <a:rPr b="1" lang="en-GB" sz="2300">
                <a:solidFill>
                  <a:schemeClr val="dk1"/>
                </a:solidFill>
              </a:rPr>
              <a:t>AdaBoost Classifier using recall as scoring function   </a:t>
            </a:r>
            <a:r>
              <a:rPr b="1" lang="en-GB" sz="2300">
                <a:solidFill>
                  <a:schemeClr val="dk1"/>
                </a:solidFill>
              </a:rPr>
              <a:t>                LightGBM</a:t>
            </a:r>
            <a:r>
              <a:rPr b="1" lang="en-GB" sz="2300">
                <a:solidFill>
                  <a:schemeClr val="dk1"/>
                </a:solidFill>
              </a:rPr>
              <a:t> Classifier using recall as scoring function   </a:t>
            </a:r>
            <a:endParaRPr b="1" sz="2300">
              <a:solidFill>
                <a:schemeClr val="dk1"/>
              </a:solidFill>
            </a:endParaRPr>
          </a:p>
          <a:p>
            <a:pPr indent="0" lvl="0" marL="0" rtl="0" algn="l">
              <a:spcBef>
                <a:spcPts val="1200"/>
              </a:spcBef>
              <a:spcAft>
                <a:spcPts val="0"/>
              </a:spcAft>
              <a:buNone/>
            </a:pPr>
            <a:r>
              <a:rPr b="1" lang="en-GB" sz="2300">
                <a:solidFill>
                  <a:schemeClr val="dk1"/>
                </a:solidFill>
              </a:rPr>
              <a:t>Plain Vanilla											                </a:t>
            </a:r>
            <a:r>
              <a:rPr b="1" lang="en-GB" sz="2300">
                <a:solidFill>
                  <a:schemeClr val="dk1"/>
                </a:solidFill>
              </a:rPr>
              <a:t>Plain Vanilla</a:t>
            </a:r>
            <a:endParaRPr b="1" sz="2300">
              <a:solidFill>
                <a:schemeClr val="dk1"/>
              </a:solidFill>
            </a:endParaRPr>
          </a:p>
          <a:p>
            <a:pPr indent="0" lvl="0" marL="0" rtl="0" algn="l">
              <a:spcBef>
                <a:spcPts val="1200"/>
              </a:spcBef>
              <a:spcAft>
                <a:spcPts val="0"/>
              </a:spcAft>
              <a:buNone/>
            </a:pPr>
            <a:r>
              <a:t/>
            </a:r>
            <a:endParaRPr b="1" sz="2300">
              <a:solidFill>
                <a:schemeClr val="dk1"/>
              </a:solidFill>
            </a:endParaRPr>
          </a:p>
          <a:p>
            <a:pPr indent="0" lvl="0" marL="0" rtl="0" algn="l">
              <a:spcBef>
                <a:spcPts val="1200"/>
              </a:spcBef>
              <a:spcAft>
                <a:spcPts val="0"/>
              </a:spcAft>
              <a:buNone/>
            </a:pPr>
            <a:r>
              <a:t/>
            </a:r>
            <a:endParaRPr b="1" sz="2300">
              <a:solidFill>
                <a:schemeClr val="dk1"/>
              </a:solidFill>
            </a:endParaRPr>
          </a:p>
          <a:p>
            <a:pPr indent="0" lvl="0" marL="0" rtl="0" algn="l">
              <a:spcBef>
                <a:spcPts val="1200"/>
              </a:spcBef>
              <a:spcAft>
                <a:spcPts val="0"/>
              </a:spcAft>
              <a:buNone/>
            </a:pPr>
            <a:r>
              <a:t/>
            </a:r>
            <a:endParaRPr b="1" sz="2300">
              <a:solidFill>
                <a:schemeClr val="dk1"/>
              </a:solidFill>
            </a:endParaRPr>
          </a:p>
          <a:p>
            <a:pPr indent="0" lvl="0" marL="0" rtl="0" algn="l">
              <a:spcBef>
                <a:spcPts val="1200"/>
              </a:spcBef>
              <a:spcAft>
                <a:spcPts val="0"/>
              </a:spcAft>
              <a:buNone/>
            </a:pPr>
            <a:r>
              <a:rPr b="1" lang="en-GB" sz="2300">
                <a:solidFill>
                  <a:schemeClr val="dk1"/>
                </a:solidFill>
              </a:rPr>
              <a:t>Plain model with selected features from LightGBM								             </a:t>
            </a:r>
            <a:r>
              <a:rPr b="1" lang="en-GB" sz="2300">
                <a:solidFill>
                  <a:schemeClr val="dk1"/>
                </a:solidFill>
              </a:rPr>
              <a:t>Plain model with selected features from LightGBM</a:t>
            </a:r>
            <a:endParaRPr b="1" sz="2300">
              <a:solidFill>
                <a:schemeClr val="dk1"/>
              </a:solidFill>
            </a:endParaRPr>
          </a:p>
          <a:p>
            <a:pPr indent="0" lvl="0" marL="0" rtl="0" algn="l">
              <a:spcBef>
                <a:spcPts val="1200"/>
              </a:spcBef>
              <a:spcAft>
                <a:spcPts val="0"/>
              </a:spcAft>
              <a:buNone/>
            </a:pPr>
            <a:r>
              <a:t/>
            </a:r>
            <a:endParaRPr b="1" sz="2300">
              <a:solidFill>
                <a:schemeClr val="dk1"/>
              </a:solidFill>
            </a:endParaRPr>
          </a:p>
          <a:p>
            <a:pPr indent="0" lvl="0" marL="0" rtl="0" algn="l">
              <a:spcBef>
                <a:spcPts val="1200"/>
              </a:spcBef>
              <a:spcAft>
                <a:spcPts val="0"/>
              </a:spcAft>
              <a:buNone/>
            </a:pPr>
            <a:r>
              <a:t/>
            </a:r>
            <a:endParaRPr b="1" sz="2300">
              <a:solidFill>
                <a:schemeClr val="dk1"/>
              </a:solidFill>
            </a:endParaRPr>
          </a:p>
          <a:p>
            <a:pPr indent="0" lvl="0" marL="0" rtl="0" algn="l">
              <a:spcBef>
                <a:spcPts val="1200"/>
              </a:spcBef>
              <a:spcAft>
                <a:spcPts val="0"/>
              </a:spcAft>
              <a:buNone/>
            </a:pPr>
            <a:r>
              <a:t/>
            </a:r>
            <a:endParaRPr b="1" sz="2300">
              <a:solidFill>
                <a:schemeClr val="dk1"/>
              </a:solidFill>
            </a:endParaRPr>
          </a:p>
          <a:p>
            <a:pPr indent="0" lvl="0" marL="0" rtl="0" algn="l">
              <a:spcBef>
                <a:spcPts val="1200"/>
              </a:spcBef>
              <a:spcAft>
                <a:spcPts val="0"/>
              </a:spcAft>
              <a:buNone/>
            </a:pPr>
            <a:r>
              <a:rPr b="1" lang="en-GB" sz="2300">
                <a:solidFill>
                  <a:schemeClr val="dk1"/>
                </a:solidFill>
              </a:rPr>
              <a:t>Model with selected features and hypertuning parameters           </a:t>
            </a:r>
            <a:r>
              <a:rPr b="1" lang="en-GB" sz="2300">
                <a:solidFill>
                  <a:schemeClr val="dk1"/>
                </a:solidFill>
              </a:rPr>
              <a:t>Model with selected features and hypertuning parameters         Model with selected features and hypertuning parameters </a:t>
            </a:r>
            <a:endParaRPr b="1" sz="2300">
              <a:solidFill>
                <a:schemeClr val="dk1"/>
              </a:solidFill>
            </a:endParaRPr>
          </a:p>
          <a:p>
            <a:pPr indent="0" lvl="0" marL="0" rtl="0" algn="l">
              <a:spcBef>
                <a:spcPts val="1200"/>
              </a:spcBef>
              <a:spcAft>
                <a:spcPts val="0"/>
              </a:spcAft>
              <a:buNone/>
            </a:pPr>
            <a:r>
              <a:t/>
            </a:r>
            <a:endParaRPr b="1" sz="8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
        <p:nvSpPr>
          <p:cNvPr id="313" name="Google Shape;313;p35"/>
          <p:cNvSpPr/>
          <p:nvPr/>
        </p:nvSpPr>
        <p:spPr>
          <a:xfrm>
            <a:off x="2132705" y="496412"/>
            <a:ext cx="22602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What was our challenge?</a:t>
            </a:r>
            <a:endParaRPr sz="1200">
              <a:solidFill>
                <a:srgbClr val="FFFFFF"/>
              </a:solidFill>
            </a:endParaRPr>
          </a:p>
        </p:txBody>
      </p:sp>
      <p:sp>
        <p:nvSpPr>
          <p:cNvPr id="314" name="Google Shape;314;p35"/>
          <p:cNvSpPr/>
          <p:nvPr/>
        </p:nvSpPr>
        <p:spPr>
          <a:xfrm>
            <a:off x="4352367" y="496412"/>
            <a:ext cx="22602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How did we </a:t>
            </a:r>
            <a:endParaRPr sz="1200">
              <a:solidFill>
                <a:srgbClr val="FFFFFF"/>
              </a:solidFill>
            </a:endParaRPr>
          </a:p>
          <a:p>
            <a:pPr indent="0" lvl="0" marL="0" rtl="0" algn="ctr">
              <a:spcBef>
                <a:spcPts val="0"/>
              </a:spcBef>
              <a:spcAft>
                <a:spcPts val="0"/>
              </a:spcAft>
              <a:buNone/>
            </a:pPr>
            <a:r>
              <a:rPr lang="en-GB" sz="1200">
                <a:solidFill>
                  <a:srgbClr val="FFFFFF"/>
                </a:solidFill>
              </a:rPr>
              <a:t>solve it?</a:t>
            </a:r>
            <a:endParaRPr sz="1200">
              <a:solidFill>
                <a:srgbClr val="FFFFFF"/>
              </a:solidFill>
            </a:endParaRPr>
          </a:p>
        </p:txBody>
      </p:sp>
      <p:sp>
        <p:nvSpPr>
          <p:cNvPr id="315" name="Google Shape;315;p35"/>
          <p:cNvSpPr/>
          <p:nvPr/>
        </p:nvSpPr>
        <p:spPr>
          <a:xfrm>
            <a:off x="6612567" y="547937"/>
            <a:ext cx="22602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Outlook</a:t>
            </a:r>
            <a:endParaRPr sz="1200">
              <a:solidFill>
                <a:srgbClr val="FFFFFF"/>
              </a:solidFill>
            </a:endParaRPr>
          </a:p>
        </p:txBody>
      </p:sp>
      <p:pic>
        <p:nvPicPr>
          <p:cNvPr id="316" name="Google Shape;316;p35"/>
          <p:cNvPicPr preferRelativeResize="0"/>
          <p:nvPr/>
        </p:nvPicPr>
        <p:blipFill rotWithShape="1">
          <a:blip r:embed="rId3">
            <a:alphaModFix/>
          </a:blip>
          <a:srcRect b="84204" l="0" r="77596" t="0"/>
          <a:stretch/>
        </p:blipFill>
        <p:spPr>
          <a:xfrm>
            <a:off x="126025" y="1914050"/>
            <a:ext cx="2260200" cy="812449"/>
          </a:xfrm>
          <a:prstGeom prst="rect">
            <a:avLst/>
          </a:prstGeom>
          <a:noFill/>
          <a:ln>
            <a:noFill/>
          </a:ln>
        </p:spPr>
      </p:pic>
      <p:pic>
        <p:nvPicPr>
          <p:cNvPr id="317" name="Google Shape;317;p35"/>
          <p:cNvPicPr preferRelativeResize="0"/>
          <p:nvPr/>
        </p:nvPicPr>
        <p:blipFill rotWithShape="1">
          <a:blip r:embed="rId4">
            <a:alphaModFix/>
          </a:blip>
          <a:srcRect b="84204" l="0" r="75904" t="0"/>
          <a:stretch/>
        </p:blipFill>
        <p:spPr>
          <a:xfrm>
            <a:off x="154500" y="2985650"/>
            <a:ext cx="2358802" cy="812449"/>
          </a:xfrm>
          <a:prstGeom prst="rect">
            <a:avLst/>
          </a:prstGeom>
          <a:noFill/>
          <a:ln>
            <a:noFill/>
          </a:ln>
        </p:spPr>
      </p:pic>
      <p:pic>
        <p:nvPicPr>
          <p:cNvPr id="318" name="Google Shape;318;p35"/>
          <p:cNvPicPr preferRelativeResize="0"/>
          <p:nvPr/>
        </p:nvPicPr>
        <p:blipFill rotWithShape="1">
          <a:blip r:embed="rId5">
            <a:alphaModFix/>
          </a:blip>
          <a:srcRect b="84204" l="0" r="75904" t="0"/>
          <a:stretch/>
        </p:blipFill>
        <p:spPr>
          <a:xfrm>
            <a:off x="154500" y="4167525"/>
            <a:ext cx="2500598" cy="812449"/>
          </a:xfrm>
          <a:prstGeom prst="rect">
            <a:avLst/>
          </a:prstGeom>
          <a:noFill/>
          <a:ln>
            <a:noFill/>
          </a:ln>
        </p:spPr>
      </p:pic>
      <p:pic>
        <p:nvPicPr>
          <p:cNvPr id="319" name="Google Shape;319;p35"/>
          <p:cNvPicPr preferRelativeResize="0"/>
          <p:nvPr/>
        </p:nvPicPr>
        <p:blipFill rotWithShape="1">
          <a:blip r:embed="rId6">
            <a:alphaModFix/>
          </a:blip>
          <a:srcRect b="84204" l="0" r="77000" t="0"/>
          <a:stretch/>
        </p:blipFill>
        <p:spPr>
          <a:xfrm>
            <a:off x="3324675" y="4167525"/>
            <a:ext cx="2103024" cy="812449"/>
          </a:xfrm>
          <a:prstGeom prst="rect">
            <a:avLst/>
          </a:prstGeom>
          <a:noFill/>
          <a:ln>
            <a:noFill/>
          </a:ln>
        </p:spPr>
      </p:pic>
      <p:pic>
        <p:nvPicPr>
          <p:cNvPr id="320" name="Google Shape;320;p35"/>
          <p:cNvPicPr preferRelativeResize="0"/>
          <p:nvPr/>
        </p:nvPicPr>
        <p:blipFill rotWithShape="1">
          <a:blip r:embed="rId7">
            <a:alphaModFix/>
          </a:blip>
          <a:srcRect b="86167" l="0" r="77000" t="0"/>
          <a:stretch/>
        </p:blipFill>
        <p:spPr>
          <a:xfrm>
            <a:off x="6109325" y="1964550"/>
            <a:ext cx="2547826" cy="711450"/>
          </a:xfrm>
          <a:prstGeom prst="rect">
            <a:avLst/>
          </a:prstGeom>
          <a:noFill/>
          <a:ln>
            <a:noFill/>
          </a:ln>
        </p:spPr>
      </p:pic>
      <p:pic>
        <p:nvPicPr>
          <p:cNvPr id="321" name="Google Shape;321;p35"/>
          <p:cNvPicPr preferRelativeResize="0"/>
          <p:nvPr/>
        </p:nvPicPr>
        <p:blipFill rotWithShape="1">
          <a:blip r:embed="rId8">
            <a:alphaModFix/>
          </a:blip>
          <a:srcRect b="85459" l="0" r="76009" t="0"/>
          <a:stretch/>
        </p:blipFill>
        <p:spPr>
          <a:xfrm>
            <a:off x="6069600" y="3096150"/>
            <a:ext cx="2587550" cy="747876"/>
          </a:xfrm>
          <a:prstGeom prst="rect">
            <a:avLst/>
          </a:prstGeom>
          <a:noFill/>
          <a:ln>
            <a:noFill/>
          </a:ln>
        </p:spPr>
      </p:pic>
      <p:pic>
        <p:nvPicPr>
          <p:cNvPr id="322" name="Google Shape;322;p35"/>
          <p:cNvPicPr preferRelativeResize="0"/>
          <p:nvPr/>
        </p:nvPicPr>
        <p:blipFill rotWithShape="1">
          <a:blip r:embed="rId9">
            <a:alphaModFix/>
          </a:blip>
          <a:srcRect b="84204" l="0" r="75570" t="0"/>
          <a:stretch/>
        </p:blipFill>
        <p:spPr>
          <a:xfrm>
            <a:off x="5949675" y="4167525"/>
            <a:ext cx="2769749" cy="812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881200" y="3971088"/>
            <a:ext cx="3258000" cy="572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1" marL="450000" rtl="0" algn="l">
              <a:spcBef>
                <a:spcPts val="0"/>
              </a:spcBef>
              <a:spcAft>
                <a:spcPts val="0"/>
              </a:spcAft>
              <a:buClr>
                <a:schemeClr val="dk1"/>
              </a:buClr>
              <a:buSzPts val="1000"/>
              <a:buChar char="○"/>
            </a:pPr>
            <a:r>
              <a:rPr lang="en-GB" sz="1000"/>
              <a:t>Key </a:t>
            </a:r>
            <a:r>
              <a:rPr lang="en-GB" sz="1000"/>
              <a:t>takeaways</a:t>
            </a:r>
            <a:endParaRPr sz="1000"/>
          </a:p>
          <a:p>
            <a:pPr indent="-292100" lvl="1" marL="450000" rtl="0" algn="l">
              <a:spcBef>
                <a:spcPts val="0"/>
              </a:spcBef>
              <a:spcAft>
                <a:spcPts val="0"/>
              </a:spcAft>
              <a:buClr>
                <a:schemeClr val="dk1"/>
              </a:buClr>
              <a:buSzPts val="1000"/>
              <a:buChar char="○"/>
            </a:pPr>
            <a:r>
              <a:rPr lang="en-GB" sz="1000"/>
              <a:t>Recommendations</a:t>
            </a:r>
            <a:endParaRPr sz="1000"/>
          </a:p>
        </p:txBody>
      </p:sp>
      <p:sp>
        <p:nvSpPr>
          <p:cNvPr id="75" name="Google Shape;75;p15"/>
          <p:cNvSpPr/>
          <p:nvPr/>
        </p:nvSpPr>
        <p:spPr>
          <a:xfrm>
            <a:off x="3881200" y="3025213"/>
            <a:ext cx="3258000" cy="572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1" marL="450000" rtl="0" algn="l">
              <a:spcBef>
                <a:spcPts val="0"/>
              </a:spcBef>
              <a:spcAft>
                <a:spcPts val="0"/>
              </a:spcAft>
              <a:buClr>
                <a:schemeClr val="dk1"/>
              </a:buClr>
              <a:buSzPts val="1000"/>
              <a:buChar char="○"/>
            </a:pPr>
            <a:r>
              <a:rPr lang="en-GB" sz="1000"/>
              <a:t>Model with high explainability</a:t>
            </a:r>
            <a:endParaRPr sz="1000"/>
          </a:p>
          <a:p>
            <a:pPr indent="-292100" lvl="1" marL="450000" rtl="0" algn="l">
              <a:spcBef>
                <a:spcPts val="0"/>
              </a:spcBef>
              <a:spcAft>
                <a:spcPts val="0"/>
              </a:spcAft>
              <a:buClr>
                <a:schemeClr val="dk1"/>
              </a:buClr>
              <a:buSzPts val="1000"/>
              <a:buChar char="○"/>
            </a:pPr>
            <a:r>
              <a:rPr lang="en-GB" sz="1000"/>
              <a:t>Model with high predictive power</a:t>
            </a:r>
            <a:endParaRPr sz="1000"/>
          </a:p>
        </p:txBody>
      </p:sp>
      <p:sp>
        <p:nvSpPr>
          <p:cNvPr id="76" name="Google Shape;76;p15"/>
          <p:cNvSpPr/>
          <p:nvPr/>
        </p:nvSpPr>
        <p:spPr>
          <a:xfrm>
            <a:off x="3929025" y="2165663"/>
            <a:ext cx="3258000" cy="572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1" marL="450000" rtl="0" algn="l">
              <a:spcBef>
                <a:spcPts val="0"/>
              </a:spcBef>
              <a:spcAft>
                <a:spcPts val="0"/>
              </a:spcAft>
              <a:buClr>
                <a:schemeClr val="dk1"/>
              </a:buClr>
              <a:buSzPts val="1000"/>
              <a:buChar char="○"/>
            </a:pPr>
            <a:r>
              <a:rPr lang="en-GB" sz="1000"/>
              <a:t>Questions to be solved</a:t>
            </a:r>
            <a:endParaRPr sz="1000"/>
          </a:p>
          <a:p>
            <a:pPr indent="-292100" lvl="1" marL="450000" rtl="0" algn="l">
              <a:spcBef>
                <a:spcPts val="0"/>
              </a:spcBef>
              <a:spcAft>
                <a:spcPts val="0"/>
              </a:spcAft>
              <a:buClr>
                <a:schemeClr val="dk1"/>
              </a:buClr>
              <a:buSzPts val="1000"/>
              <a:buChar char="○"/>
            </a:pPr>
            <a:r>
              <a:rPr lang="en-GB" sz="1000"/>
              <a:t>Predictive Models</a:t>
            </a:r>
            <a:endParaRPr sz="1000"/>
          </a:p>
        </p:txBody>
      </p:sp>
      <p:sp>
        <p:nvSpPr>
          <p:cNvPr id="77" name="Google Shape;77;p15"/>
          <p:cNvSpPr/>
          <p:nvPr/>
        </p:nvSpPr>
        <p:spPr>
          <a:xfrm>
            <a:off x="3929025" y="1195675"/>
            <a:ext cx="3258000" cy="572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1" marL="450000" rtl="0" algn="l">
              <a:spcBef>
                <a:spcPts val="0"/>
              </a:spcBef>
              <a:spcAft>
                <a:spcPts val="0"/>
              </a:spcAft>
              <a:buClr>
                <a:schemeClr val="dk1"/>
              </a:buClr>
              <a:buSzPts val="1000"/>
              <a:buChar char="○"/>
            </a:pPr>
            <a:r>
              <a:rPr lang="en-GB" sz="1000"/>
              <a:t>Objective</a:t>
            </a:r>
            <a:endParaRPr sz="1000"/>
          </a:p>
          <a:p>
            <a:pPr indent="-292100" lvl="1" marL="450000" rtl="0" algn="l">
              <a:spcBef>
                <a:spcPts val="0"/>
              </a:spcBef>
              <a:spcAft>
                <a:spcPts val="0"/>
              </a:spcAft>
              <a:buClr>
                <a:schemeClr val="dk1"/>
              </a:buClr>
              <a:buSzPts val="1000"/>
              <a:buChar char="○"/>
            </a:pPr>
            <a:r>
              <a:rPr lang="en-GB" sz="1000"/>
              <a:t>Churn situation in the Company</a:t>
            </a:r>
            <a:endParaRPr sz="1000"/>
          </a:p>
        </p:txBody>
      </p:sp>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Bree Serif"/>
                <a:ea typeface="Bree Serif"/>
                <a:cs typeface="Bree Serif"/>
                <a:sym typeface="Bree Serif"/>
              </a:rPr>
              <a:t>Agenda</a:t>
            </a:r>
            <a:endParaRPr>
              <a:latin typeface="Bree Serif"/>
              <a:ea typeface="Bree Serif"/>
              <a:cs typeface="Bree Serif"/>
              <a:sym typeface="Bree Serif"/>
            </a:endParaRPr>
          </a:p>
        </p:txBody>
      </p:sp>
      <p:sp>
        <p:nvSpPr>
          <p:cNvPr id="79" name="Google Shape;79;p15"/>
          <p:cNvSpPr/>
          <p:nvPr/>
        </p:nvSpPr>
        <p:spPr>
          <a:xfrm>
            <a:off x="2255354" y="3025225"/>
            <a:ext cx="1832400" cy="5727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Results /</a:t>
            </a:r>
            <a:r>
              <a:rPr lang="en-GB" sz="1200">
                <a:solidFill>
                  <a:schemeClr val="lt1"/>
                </a:solidFill>
              </a:rPr>
              <a:t> </a:t>
            </a:r>
            <a:r>
              <a:rPr lang="en-GB" sz="1200">
                <a:solidFill>
                  <a:schemeClr val="lt1"/>
                </a:solidFill>
              </a:rPr>
              <a:t>Model</a:t>
            </a:r>
            <a:endParaRPr sz="1200">
              <a:solidFill>
                <a:schemeClr val="lt1"/>
              </a:solidFill>
            </a:endParaRPr>
          </a:p>
        </p:txBody>
      </p:sp>
      <p:sp>
        <p:nvSpPr>
          <p:cNvPr id="80" name="Google Shape;80;p15"/>
          <p:cNvSpPr/>
          <p:nvPr/>
        </p:nvSpPr>
        <p:spPr>
          <a:xfrm>
            <a:off x="2255359" y="3971100"/>
            <a:ext cx="1832400" cy="5727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Outlook </a:t>
            </a:r>
            <a:endParaRPr sz="1200">
              <a:solidFill>
                <a:schemeClr val="lt1"/>
              </a:solidFill>
            </a:endParaRPr>
          </a:p>
        </p:txBody>
      </p:sp>
      <p:sp>
        <p:nvSpPr>
          <p:cNvPr id="81" name="Google Shape;81;p15"/>
          <p:cNvSpPr/>
          <p:nvPr/>
        </p:nvSpPr>
        <p:spPr>
          <a:xfrm>
            <a:off x="2255339" y="2165675"/>
            <a:ext cx="1832400" cy="5727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Approach</a:t>
            </a:r>
            <a:endParaRPr sz="1200">
              <a:solidFill>
                <a:schemeClr val="lt1"/>
              </a:solidFill>
            </a:endParaRPr>
          </a:p>
        </p:txBody>
      </p:sp>
      <p:sp>
        <p:nvSpPr>
          <p:cNvPr id="82" name="Google Shape;82;p15"/>
          <p:cNvSpPr/>
          <p:nvPr/>
        </p:nvSpPr>
        <p:spPr>
          <a:xfrm>
            <a:off x="2300050" y="1195675"/>
            <a:ext cx="1832400" cy="5727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Challenge</a:t>
            </a:r>
            <a:endParaRPr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 name="Shape 86"/>
        <p:cNvGrpSpPr/>
        <p:nvPr/>
      </p:nvGrpSpPr>
      <p:grpSpPr>
        <a:xfrm>
          <a:off x="0" y="0"/>
          <a:ext cx="0" cy="0"/>
          <a:chOff x="0" y="0"/>
          <a:chExt cx="0" cy="0"/>
        </a:xfrm>
      </p:grpSpPr>
      <p:sp>
        <p:nvSpPr>
          <p:cNvPr id="87" name="Google Shape;87;p16"/>
          <p:cNvSpPr/>
          <p:nvPr/>
        </p:nvSpPr>
        <p:spPr>
          <a:xfrm>
            <a:off x="1726500" y="476250"/>
            <a:ext cx="11220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What is our problem?</a:t>
            </a:r>
            <a:endParaRPr/>
          </a:p>
        </p:txBody>
      </p:sp>
      <p:sp>
        <p:nvSpPr>
          <p:cNvPr id="88" name="Google Shape;88;p16"/>
          <p:cNvSpPr/>
          <p:nvPr/>
        </p:nvSpPr>
        <p:spPr>
          <a:xfrm>
            <a:off x="3263925" y="476250"/>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t>What was our approach?</a:t>
            </a:r>
            <a:endParaRPr sz="1200"/>
          </a:p>
          <a:p>
            <a:pPr indent="-304800" lvl="0" marL="457200" rtl="0" algn="l">
              <a:spcBef>
                <a:spcPts val="0"/>
              </a:spcBef>
              <a:spcAft>
                <a:spcPts val="0"/>
              </a:spcAft>
              <a:buSzPts val="1200"/>
              <a:buChar char="●"/>
            </a:pPr>
            <a:r>
              <a:t/>
            </a:r>
            <a:endParaRPr sz="1200"/>
          </a:p>
        </p:txBody>
      </p:sp>
      <p:sp>
        <p:nvSpPr>
          <p:cNvPr id="89" name="Google Shape;89;p16"/>
          <p:cNvSpPr/>
          <p:nvPr/>
        </p:nvSpPr>
        <p:spPr>
          <a:xfrm>
            <a:off x="6231902" y="476250"/>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300"/>
              <a:t>Data Analysis</a:t>
            </a:r>
            <a:endParaRPr sz="1300"/>
          </a:p>
        </p:txBody>
      </p:sp>
      <p:sp>
        <p:nvSpPr>
          <p:cNvPr id="90" name="Google Shape;90;p16"/>
          <p:cNvSpPr/>
          <p:nvPr/>
        </p:nvSpPr>
        <p:spPr>
          <a:xfrm>
            <a:off x="388950" y="2043284"/>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Plan Vanilla model</a:t>
            </a:r>
            <a:endParaRPr/>
          </a:p>
        </p:txBody>
      </p:sp>
      <p:sp>
        <p:nvSpPr>
          <p:cNvPr id="91" name="Google Shape;91;p16"/>
          <p:cNvSpPr/>
          <p:nvPr/>
        </p:nvSpPr>
        <p:spPr>
          <a:xfrm>
            <a:off x="3263925" y="2043284"/>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Naive Bayes</a:t>
            </a:r>
            <a:endParaRPr/>
          </a:p>
        </p:txBody>
      </p:sp>
      <p:sp>
        <p:nvSpPr>
          <p:cNvPr id="92" name="Google Shape;92;p16"/>
          <p:cNvSpPr/>
          <p:nvPr/>
        </p:nvSpPr>
        <p:spPr>
          <a:xfrm>
            <a:off x="6231902" y="2043284"/>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Naive Bayes II</a:t>
            </a:r>
            <a:endParaRPr/>
          </a:p>
        </p:txBody>
      </p:sp>
      <p:sp>
        <p:nvSpPr>
          <p:cNvPr id="93" name="Google Shape;93;p16"/>
          <p:cNvSpPr/>
          <p:nvPr/>
        </p:nvSpPr>
        <p:spPr>
          <a:xfrm>
            <a:off x="388950" y="3610317"/>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Model Ena</a:t>
            </a:r>
            <a:endParaRPr/>
          </a:p>
        </p:txBody>
      </p:sp>
      <p:sp>
        <p:nvSpPr>
          <p:cNvPr id="94" name="Google Shape;94;p16"/>
          <p:cNvSpPr/>
          <p:nvPr/>
        </p:nvSpPr>
        <p:spPr>
          <a:xfrm>
            <a:off x="3263925" y="3610317"/>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t>Feature Importance - Model</a:t>
            </a:r>
            <a:endParaRPr/>
          </a:p>
        </p:txBody>
      </p:sp>
      <p:sp>
        <p:nvSpPr>
          <p:cNvPr id="95" name="Google Shape;95;p16"/>
          <p:cNvSpPr/>
          <p:nvPr/>
        </p:nvSpPr>
        <p:spPr>
          <a:xfrm>
            <a:off x="6231902" y="3610317"/>
            <a:ext cx="24597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Outlook</a:t>
            </a:r>
            <a:endParaRPr/>
          </a:p>
          <a:p>
            <a:pPr indent="-317500" lvl="0" marL="457200" rtl="0" algn="l">
              <a:spcBef>
                <a:spcPts val="0"/>
              </a:spcBef>
              <a:spcAft>
                <a:spcPts val="0"/>
              </a:spcAft>
              <a:buSzPts val="1400"/>
              <a:buChar char="●"/>
            </a:pPr>
            <a:r>
              <a:t/>
            </a:r>
            <a:endParaRPr/>
          </a:p>
        </p:txBody>
      </p:sp>
      <p:sp>
        <p:nvSpPr>
          <p:cNvPr id="96" name="Google Shape;96;p16"/>
          <p:cNvSpPr/>
          <p:nvPr/>
        </p:nvSpPr>
        <p:spPr>
          <a:xfrm>
            <a:off x="8290250" y="3573350"/>
            <a:ext cx="435300" cy="396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97" name="Google Shape;97;p16"/>
          <p:cNvSpPr/>
          <p:nvPr/>
        </p:nvSpPr>
        <p:spPr>
          <a:xfrm>
            <a:off x="388950" y="476225"/>
            <a:ext cx="1087200" cy="1279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About us</a:t>
            </a:r>
            <a:endParaRPr/>
          </a:p>
        </p:txBody>
      </p:sp>
      <p:sp>
        <p:nvSpPr>
          <p:cNvPr id="98" name="Google Shape;98;p16"/>
          <p:cNvSpPr/>
          <p:nvPr/>
        </p:nvSpPr>
        <p:spPr>
          <a:xfrm>
            <a:off x="5421125" y="396725"/>
            <a:ext cx="435300" cy="396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99" name="Google Shape;99;p16"/>
          <p:cNvSpPr/>
          <p:nvPr/>
        </p:nvSpPr>
        <p:spPr>
          <a:xfrm>
            <a:off x="3019400" y="1849425"/>
            <a:ext cx="435300" cy="396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100" name="Google Shape;100;p16"/>
          <p:cNvSpPr/>
          <p:nvPr/>
        </p:nvSpPr>
        <p:spPr>
          <a:xfrm>
            <a:off x="2530650" y="3573350"/>
            <a:ext cx="435300" cy="3969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101" name="Google Shape;101;p16"/>
          <p:cNvSpPr/>
          <p:nvPr/>
        </p:nvSpPr>
        <p:spPr>
          <a:xfrm>
            <a:off x="5351800" y="3610300"/>
            <a:ext cx="435300" cy="3969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t>
            </a:r>
            <a:endParaRPr/>
          </a:p>
        </p:txBody>
      </p:sp>
      <p:sp>
        <p:nvSpPr>
          <p:cNvPr id="102" name="Google Shape;102;p16"/>
          <p:cNvSpPr/>
          <p:nvPr/>
        </p:nvSpPr>
        <p:spPr>
          <a:xfrm>
            <a:off x="2584100" y="396725"/>
            <a:ext cx="435300" cy="396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103" name="Google Shape;103;p16"/>
          <p:cNvSpPr/>
          <p:nvPr/>
        </p:nvSpPr>
        <p:spPr>
          <a:xfrm>
            <a:off x="1148575" y="396725"/>
            <a:ext cx="435300" cy="396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104" name="Google Shape;104;p16"/>
          <p:cNvSpPr/>
          <p:nvPr/>
        </p:nvSpPr>
        <p:spPr>
          <a:xfrm>
            <a:off x="2273400" y="1929925"/>
            <a:ext cx="435300" cy="396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
        <p:nvSpPr>
          <p:cNvPr id="105" name="Google Shape;105;p16"/>
          <p:cNvSpPr/>
          <p:nvPr/>
        </p:nvSpPr>
        <p:spPr>
          <a:xfrm>
            <a:off x="7597300" y="1960400"/>
            <a:ext cx="435300" cy="3969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a:t>
            </a:r>
            <a:endParaRPr/>
          </a:p>
        </p:txBody>
      </p:sp>
      <p:sp>
        <p:nvSpPr>
          <p:cNvPr id="106" name="Google Shape;106;p16"/>
          <p:cNvSpPr/>
          <p:nvPr/>
        </p:nvSpPr>
        <p:spPr>
          <a:xfrm>
            <a:off x="8321325" y="396725"/>
            <a:ext cx="435300" cy="396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J</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Customer Churn</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12" name="Google Shape;112;p17"/>
          <p:cNvSpPr/>
          <p:nvPr/>
        </p:nvSpPr>
        <p:spPr>
          <a:xfrm>
            <a:off x="3775576" y="496400"/>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a:t>
            </a:r>
            <a:r>
              <a:rPr lang="en-GB" sz="1200">
                <a:solidFill>
                  <a:srgbClr val="FFFFFF"/>
                </a:solidFill>
              </a:rPr>
              <a:t>hallenge</a:t>
            </a:r>
            <a:endParaRPr sz="1200">
              <a:solidFill>
                <a:srgbClr val="FFFFFF"/>
              </a:solidFill>
            </a:endParaRPr>
          </a:p>
        </p:txBody>
      </p:sp>
      <p:sp>
        <p:nvSpPr>
          <p:cNvPr id="113" name="Google Shape;113;p17"/>
          <p:cNvSpPr/>
          <p:nvPr/>
        </p:nvSpPr>
        <p:spPr>
          <a:xfrm>
            <a:off x="5426573" y="496400"/>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rgbClr val="FFFFFF"/>
                </a:solidFill>
              </a:rPr>
              <a:t>Approach</a:t>
            </a:r>
            <a:endParaRPr sz="1200">
              <a:solidFill>
                <a:srgbClr val="FFFFFF"/>
              </a:solidFill>
            </a:endParaRPr>
          </a:p>
        </p:txBody>
      </p:sp>
      <p:sp>
        <p:nvSpPr>
          <p:cNvPr id="114" name="Google Shape;114;p17"/>
          <p:cNvSpPr/>
          <p:nvPr/>
        </p:nvSpPr>
        <p:spPr>
          <a:xfrm>
            <a:off x="7076623" y="496400"/>
            <a:ext cx="17961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15" name="Google Shape;115;p17"/>
          <p:cNvSpPr/>
          <p:nvPr/>
        </p:nvSpPr>
        <p:spPr>
          <a:xfrm>
            <a:off x="790163" y="3297825"/>
            <a:ext cx="1620000" cy="1080000"/>
          </a:xfrm>
          <a:prstGeom prst="rect">
            <a:avLst/>
          </a:prstGeom>
          <a:solidFill>
            <a:srgbClr val="E1EAF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Decreases market-share</a:t>
            </a:r>
            <a:endParaRPr>
              <a:solidFill>
                <a:schemeClr val="dk1"/>
              </a:solidFill>
            </a:endParaRPr>
          </a:p>
        </p:txBody>
      </p:sp>
      <p:sp>
        <p:nvSpPr>
          <p:cNvPr id="116" name="Google Shape;116;p17"/>
          <p:cNvSpPr/>
          <p:nvPr/>
        </p:nvSpPr>
        <p:spPr>
          <a:xfrm>
            <a:off x="790175" y="1309628"/>
            <a:ext cx="7200000" cy="5361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Definition</a:t>
            </a:r>
            <a:endParaRPr/>
          </a:p>
          <a:p>
            <a:pPr indent="0" lvl="0" marL="0" rtl="0" algn="ctr">
              <a:spcBef>
                <a:spcPts val="0"/>
              </a:spcBef>
              <a:spcAft>
                <a:spcPts val="0"/>
              </a:spcAft>
              <a:buNone/>
            </a:pPr>
            <a:r>
              <a:rPr lang="en-GB">
                <a:solidFill>
                  <a:schemeClr val="dk1"/>
                </a:solidFill>
              </a:rPr>
              <a:t>Client stops using a product or service</a:t>
            </a:r>
            <a:r>
              <a:rPr lang="en-GB"/>
              <a:t> </a:t>
            </a:r>
            <a:endParaRPr/>
          </a:p>
        </p:txBody>
      </p:sp>
      <p:sp>
        <p:nvSpPr>
          <p:cNvPr id="117" name="Google Shape;117;p17"/>
          <p:cNvSpPr/>
          <p:nvPr/>
        </p:nvSpPr>
        <p:spPr>
          <a:xfrm>
            <a:off x="4524263" y="3297825"/>
            <a:ext cx="1620000" cy="1080000"/>
          </a:xfrm>
          <a:prstGeom prst="rect">
            <a:avLst/>
          </a:prstGeom>
          <a:solidFill>
            <a:srgbClr val="E1EAF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Impacts brand negatively</a:t>
            </a:r>
            <a:endParaRPr>
              <a:solidFill>
                <a:schemeClr val="dk1"/>
              </a:solidFill>
            </a:endParaRPr>
          </a:p>
        </p:txBody>
      </p:sp>
      <p:sp>
        <p:nvSpPr>
          <p:cNvPr id="118" name="Google Shape;118;p17"/>
          <p:cNvSpPr/>
          <p:nvPr/>
        </p:nvSpPr>
        <p:spPr>
          <a:xfrm>
            <a:off x="2678363" y="3297825"/>
            <a:ext cx="1620000" cy="1080000"/>
          </a:xfrm>
          <a:prstGeom prst="rect">
            <a:avLst/>
          </a:prstGeom>
          <a:solidFill>
            <a:srgbClr val="E1EAF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Increases costs</a:t>
            </a:r>
            <a:endParaRPr>
              <a:solidFill>
                <a:schemeClr val="dk1"/>
              </a:solidFill>
            </a:endParaRPr>
          </a:p>
        </p:txBody>
      </p:sp>
      <p:sp>
        <p:nvSpPr>
          <p:cNvPr id="119" name="Google Shape;119;p17"/>
          <p:cNvSpPr/>
          <p:nvPr/>
        </p:nvSpPr>
        <p:spPr>
          <a:xfrm>
            <a:off x="6370163" y="3297825"/>
            <a:ext cx="1620000" cy="1080000"/>
          </a:xfrm>
          <a:prstGeom prst="rect">
            <a:avLst/>
          </a:prstGeom>
          <a:solidFill>
            <a:srgbClr val="E1EAF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Hinders</a:t>
            </a:r>
            <a:r>
              <a:rPr lang="en-GB">
                <a:solidFill>
                  <a:schemeClr val="dk1"/>
                </a:solidFill>
              </a:rPr>
              <a:t> future growth</a:t>
            </a:r>
            <a:endParaRPr>
              <a:solidFill>
                <a:schemeClr val="dk1"/>
              </a:solidFill>
            </a:endParaRPr>
          </a:p>
        </p:txBody>
      </p:sp>
      <p:sp>
        <p:nvSpPr>
          <p:cNvPr id="120" name="Google Shape;120;p17"/>
          <p:cNvSpPr/>
          <p:nvPr/>
        </p:nvSpPr>
        <p:spPr>
          <a:xfrm>
            <a:off x="790175" y="1933075"/>
            <a:ext cx="7200000" cy="536400"/>
          </a:xfrm>
          <a:prstGeom prst="rect">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Measure </a:t>
            </a:r>
            <a:endParaRPr/>
          </a:p>
          <a:p>
            <a:pPr indent="0" lvl="0" marL="0" rtl="0" algn="ctr">
              <a:spcBef>
                <a:spcPts val="0"/>
              </a:spcBef>
              <a:spcAft>
                <a:spcPts val="0"/>
              </a:spcAft>
              <a:buNone/>
            </a:pPr>
            <a:r>
              <a:rPr lang="en-GB"/>
              <a:t>Churn rate: number of people who stopped being customers during a set period of time</a:t>
            </a:r>
            <a:endParaRPr/>
          </a:p>
        </p:txBody>
      </p:sp>
      <p:sp>
        <p:nvSpPr>
          <p:cNvPr id="121" name="Google Shape;121;p17"/>
          <p:cNvSpPr/>
          <p:nvPr/>
        </p:nvSpPr>
        <p:spPr>
          <a:xfrm>
            <a:off x="790175" y="2782113"/>
            <a:ext cx="7200000" cy="435000"/>
          </a:xfrm>
          <a:prstGeom prst="rect">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Importance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Current Situation</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27" name="Google Shape;127;p18"/>
          <p:cNvSpPr/>
          <p:nvPr/>
        </p:nvSpPr>
        <p:spPr>
          <a:xfrm>
            <a:off x="3775576" y="496400"/>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Challenge</a:t>
            </a:r>
            <a:endParaRPr sz="1200">
              <a:solidFill>
                <a:srgbClr val="FFFFFF"/>
              </a:solidFill>
            </a:endParaRPr>
          </a:p>
        </p:txBody>
      </p:sp>
      <p:sp>
        <p:nvSpPr>
          <p:cNvPr id="128" name="Google Shape;128;p18"/>
          <p:cNvSpPr/>
          <p:nvPr/>
        </p:nvSpPr>
        <p:spPr>
          <a:xfrm>
            <a:off x="5426573" y="496400"/>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rgbClr val="FFFFFF"/>
                </a:solidFill>
              </a:rPr>
              <a:t>Approach</a:t>
            </a:r>
            <a:endParaRPr sz="1200">
              <a:solidFill>
                <a:srgbClr val="FFFFFF"/>
              </a:solidFill>
            </a:endParaRPr>
          </a:p>
        </p:txBody>
      </p:sp>
      <p:sp>
        <p:nvSpPr>
          <p:cNvPr id="129" name="Google Shape;129;p18"/>
          <p:cNvSpPr/>
          <p:nvPr/>
        </p:nvSpPr>
        <p:spPr>
          <a:xfrm>
            <a:off x="7076623" y="496400"/>
            <a:ext cx="17961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30" name="Google Shape;130;p18"/>
          <p:cNvSpPr/>
          <p:nvPr/>
        </p:nvSpPr>
        <p:spPr>
          <a:xfrm>
            <a:off x="1524825" y="1165262"/>
            <a:ext cx="2160000" cy="720000"/>
          </a:xfrm>
          <a:prstGeom prst="rect">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Decreases market-share</a:t>
            </a:r>
            <a:endParaRPr>
              <a:solidFill>
                <a:schemeClr val="dk1"/>
              </a:solidFill>
            </a:endParaRPr>
          </a:p>
        </p:txBody>
      </p:sp>
      <p:sp>
        <p:nvSpPr>
          <p:cNvPr id="131" name="Google Shape;131;p18"/>
          <p:cNvSpPr/>
          <p:nvPr/>
        </p:nvSpPr>
        <p:spPr>
          <a:xfrm>
            <a:off x="4916625" y="1159275"/>
            <a:ext cx="2160000" cy="7200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Increases Costs</a:t>
            </a:r>
            <a:endParaRPr>
              <a:solidFill>
                <a:schemeClr val="dk1"/>
              </a:solidFill>
            </a:endParaRPr>
          </a:p>
        </p:txBody>
      </p:sp>
      <p:pic>
        <p:nvPicPr>
          <p:cNvPr id="132" name="Google Shape;132;p18"/>
          <p:cNvPicPr preferRelativeResize="0"/>
          <p:nvPr/>
        </p:nvPicPr>
        <p:blipFill>
          <a:blip r:embed="rId3">
            <a:alphaModFix/>
          </a:blip>
          <a:stretch>
            <a:fillRect/>
          </a:stretch>
        </p:blipFill>
        <p:spPr>
          <a:xfrm>
            <a:off x="991851" y="2032775"/>
            <a:ext cx="2880000" cy="2880000"/>
          </a:xfrm>
          <a:prstGeom prst="rect">
            <a:avLst/>
          </a:prstGeom>
          <a:noFill/>
          <a:ln>
            <a:noFill/>
          </a:ln>
        </p:spPr>
      </p:pic>
      <p:pic>
        <p:nvPicPr>
          <p:cNvPr id="133" name="Google Shape;133;p18"/>
          <p:cNvPicPr preferRelativeResize="0"/>
          <p:nvPr/>
        </p:nvPicPr>
        <p:blipFill>
          <a:blip r:embed="rId4">
            <a:alphaModFix/>
          </a:blip>
          <a:stretch>
            <a:fillRect/>
          </a:stretch>
        </p:blipFill>
        <p:spPr>
          <a:xfrm>
            <a:off x="4365673" y="2072350"/>
            <a:ext cx="2880000" cy="288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Current Situation</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39" name="Google Shape;139;p19"/>
          <p:cNvSpPr/>
          <p:nvPr/>
        </p:nvSpPr>
        <p:spPr>
          <a:xfrm>
            <a:off x="3775576" y="496400"/>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a:t>
            </a:r>
            <a:r>
              <a:rPr lang="en-GB" sz="1200">
                <a:solidFill>
                  <a:srgbClr val="FFFFFF"/>
                </a:solidFill>
              </a:rPr>
              <a:t>hallenge</a:t>
            </a:r>
            <a:endParaRPr sz="1200">
              <a:solidFill>
                <a:srgbClr val="FFFFFF"/>
              </a:solidFill>
            </a:endParaRPr>
          </a:p>
        </p:txBody>
      </p:sp>
      <p:sp>
        <p:nvSpPr>
          <p:cNvPr id="140" name="Google Shape;140;p19"/>
          <p:cNvSpPr/>
          <p:nvPr/>
        </p:nvSpPr>
        <p:spPr>
          <a:xfrm>
            <a:off x="5426573" y="496400"/>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rgbClr val="FFFFFF"/>
                </a:solidFill>
              </a:rPr>
              <a:t>Approach</a:t>
            </a:r>
            <a:endParaRPr sz="1200">
              <a:solidFill>
                <a:srgbClr val="FFFFFF"/>
              </a:solidFill>
            </a:endParaRPr>
          </a:p>
        </p:txBody>
      </p:sp>
      <p:sp>
        <p:nvSpPr>
          <p:cNvPr id="141" name="Google Shape;141;p19"/>
          <p:cNvSpPr/>
          <p:nvPr/>
        </p:nvSpPr>
        <p:spPr>
          <a:xfrm>
            <a:off x="7076623" y="496400"/>
            <a:ext cx="17961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42" name="Google Shape;142;p19"/>
          <p:cNvSpPr/>
          <p:nvPr/>
        </p:nvSpPr>
        <p:spPr>
          <a:xfrm>
            <a:off x="916825" y="1165875"/>
            <a:ext cx="6903000" cy="381600"/>
          </a:xfrm>
          <a:prstGeom prst="rect">
            <a:avLst/>
          </a:prstGeom>
          <a:solidFill>
            <a:srgbClr val="A4C2F4"/>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chemeClr val="dk1"/>
                </a:solidFill>
              </a:rPr>
              <a:t>Impacts brand negatively</a:t>
            </a:r>
            <a:endParaRPr>
              <a:solidFill>
                <a:schemeClr val="dk1"/>
              </a:solidFill>
            </a:endParaRPr>
          </a:p>
        </p:txBody>
      </p:sp>
      <p:pic>
        <p:nvPicPr>
          <p:cNvPr id="143" name="Google Shape;143;p19"/>
          <p:cNvPicPr preferRelativeResize="0"/>
          <p:nvPr/>
        </p:nvPicPr>
        <p:blipFill>
          <a:blip r:embed="rId3">
            <a:alphaModFix/>
          </a:blip>
          <a:stretch>
            <a:fillRect/>
          </a:stretch>
        </p:blipFill>
        <p:spPr>
          <a:xfrm>
            <a:off x="1036050" y="1695625"/>
            <a:ext cx="2880000" cy="2880000"/>
          </a:xfrm>
          <a:prstGeom prst="rect">
            <a:avLst/>
          </a:prstGeom>
          <a:noFill/>
          <a:ln>
            <a:noFill/>
          </a:ln>
        </p:spPr>
      </p:pic>
      <p:pic>
        <p:nvPicPr>
          <p:cNvPr id="144" name="Google Shape;144;p19"/>
          <p:cNvPicPr preferRelativeResize="0"/>
          <p:nvPr/>
        </p:nvPicPr>
        <p:blipFill>
          <a:blip r:embed="rId4">
            <a:alphaModFix/>
          </a:blip>
          <a:stretch>
            <a:fillRect/>
          </a:stretch>
        </p:blipFill>
        <p:spPr>
          <a:xfrm>
            <a:off x="4886575" y="1695625"/>
            <a:ext cx="2880000" cy="288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Current Situation</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50" name="Google Shape;150;p20"/>
          <p:cNvSpPr/>
          <p:nvPr/>
        </p:nvSpPr>
        <p:spPr>
          <a:xfrm>
            <a:off x="3775576" y="496400"/>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Challenge</a:t>
            </a:r>
            <a:endParaRPr sz="1200">
              <a:solidFill>
                <a:srgbClr val="FFFFFF"/>
              </a:solidFill>
            </a:endParaRPr>
          </a:p>
        </p:txBody>
      </p:sp>
      <p:sp>
        <p:nvSpPr>
          <p:cNvPr id="151" name="Google Shape;151;p20"/>
          <p:cNvSpPr/>
          <p:nvPr/>
        </p:nvSpPr>
        <p:spPr>
          <a:xfrm>
            <a:off x="5426573" y="496400"/>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rgbClr val="FFFFFF"/>
                </a:solidFill>
              </a:rPr>
              <a:t>Approach</a:t>
            </a:r>
            <a:endParaRPr sz="1200">
              <a:solidFill>
                <a:srgbClr val="FFFFFF"/>
              </a:solidFill>
            </a:endParaRPr>
          </a:p>
        </p:txBody>
      </p:sp>
      <p:sp>
        <p:nvSpPr>
          <p:cNvPr id="152" name="Google Shape;152;p20"/>
          <p:cNvSpPr/>
          <p:nvPr/>
        </p:nvSpPr>
        <p:spPr>
          <a:xfrm>
            <a:off x="7076623" y="496400"/>
            <a:ext cx="17961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53" name="Google Shape;153;p20"/>
          <p:cNvSpPr/>
          <p:nvPr/>
        </p:nvSpPr>
        <p:spPr>
          <a:xfrm>
            <a:off x="916825" y="1165875"/>
            <a:ext cx="6903000" cy="381600"/>
          </a:xfrm>
          <a:prstGeom prst="rect">
            <a:avLst/>
          </a:prstGeom>
          <a:solidFill>
            <a:srgbClr val="A4C2F4"/>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chemeClr val="dk1"/>
                </a:solidFill>
              </a:rPr>
              <a:t>Impacts brand </a:t>
            </a:r>
            <a:r>
              <a:rPr lang="en-GB">
                <a:solidFill>
                  <a:schemeClr val="dk1"/>
                </a:solidFill>
              </a:rPr>
              <a:t>negatively</a:t>
            </a:r>
            <a:endParaRPr>
              <a:solidFill>
                <a:schemeClr val="dk1"/>
              </a:solidFill>
            </a:endParaRPr>
          </a:p>
        </p:txBody>
      </p:sp>
      <p:pic>
        <p:nvPicPr>
          <p:cNvPr id="154" name="Google Shape;154;p20"/>
          <p:cNvPicPr preferRelativeResize="0"/>
          <p:nvPr/>
        </p:nvPicPr>
        <p:blipFill>
          <a:blip r:embed="rId3">
            <a:alphaModFix/>
          </a:blip>
          <a:stretch>
            <a:fillRect/>
          </a:stretch>
        </p:blipFill>
        <p:spPr>
          <a:xfrm>
            <a:off x="528050" y="2414575"/>
            <a:ext cx="1796100" cy="1796100"/>
          </a:xfrm>
          <a:prstGeom prst="rect">
            <a:avLst/>
          </a:prstGeom>
          <a:noFill/>
          <a:ln>
            <a:noFill/>
          </a:ln>
        </p:spPr>
      </p:pic>
      <p:pic>
        <p:nvPicPr>
          <p:cNvPr id="155" name="Google Shape;155;p20"/>
          <p:cNvPicPr preferRelativeResize="0"/>
          <p:nvPr/>
        </p:nvPicPr>
        <p:blipFill>
          <a:blip r:embed="rId4">
            <a:alphaModFix/>
          </a:blip>
          <a:stretch>
            <a:fillRect/>
          </a:stretch>
        </p:blipFill>
        <p:spPr>
          <a:xfrm>
            <a:off x="2906574" y="1948675"/>
            <a:ext cx="2520000" cy="2520000"/>
          </a:xfrm>
          <a:prstGeom prst="rect">
            <a:avLst/>
          </a:prstGeom>
          <a:noFill/>
          <a:ln>
            <a:noFill/>
          </a:ln>
        </p:spPr>
      </p:pic>
      <p:pic>
        <p:nvPicPr>
          <p:cNvPr id="156" name="Google Shape;156;p20"/>
          <p:cNvPicPr preferRelativeResize="0"/>
          <p:nvPr/>
        </p:nvPicPr>
        <p:blipFill>
          <a:blip r:embed="rId5">
            <a:alphaModFix/>
          </a:blip>
          <a:stretch>
            <a:fillRect/>
          </a:stretch>
        </p:blipFill>
        <p:spPr>
          <a:xfrm>
            <a:off x="5799699" y="1948675"/>
            <a:ext cx="2520000" cy="2520000"/>
          </a:xfrm>
          <a:prstGeom prst="rect">
            <a:avLst/>
          </a:prstGeom>
          <a:noFill/>
          <a:ln>
            <a:noFill/>
          </a:ln>
        </p:spPr>
      </p:pic>
      <p:sp>
        <p:nvSpPr>
          <p:cNvPr id="157" name="Google Shape;157;p20"/>
          <p:cNvSpPr/>
          <p:nvPr/>
        </p:nvSpPr>
        <p:spPr>
          <a:xfrm>
            <a:off x="1795775" y="2931050"/>
            <a:ext cx="2105400" cy="196200"/>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1259100" y="2306425"/>
            <a:ext cx="1114500" cy="2012400"/>
          </a:xfrm>
          <a:prstGeom prst="rect">
            <a:avLst/>
          </a:pr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1795775" y="3506600"/>
            <a:ext cx="5036400" cy="196200"/>
          </a:xfrm>
          <a:prstGeom prst="rightArrow">
            <a:avLst>
              <a:gd fmla="val 50000" name="adj1"/>
              <a:gd fmla="val 50000" name="adj2"/>
            </a:avLst>
          </a:prstGeom>
          <a:solidFill>
            <a:schemeClr val="lt2"/>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latin typeface="Bree Serif"/>
                <a:ea typeface="Bree Serif"/>
                <a:cs typeface="Bree Serif"/>
                <a:sym typeface="Bree Serif"/>
              </a:rPr>
              <a:t>Current Situation</a:t>
            </a:r>
            <a:endParaRPr>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a:p>
        </p:txBody>
      </p:sp>
      <p:sp>
        <p:nvSpPr>
          <p:cNvPr id="165" name="Google Shape;165;p21"/>
          <p:cNvSpPr/>
          <p:nvPr/>
        </p:nvSpPr>
        <p:spPr>
          <a:xfrm>
            <a:off x="3775576" y="496400"/>
            <a:ext cx="1800000" cy="469800"/>
          </a:xfrm>
          <a:prstGeom prst="chevron">
            <a:avLst>
              <a:gd fmla="val 50000"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Challenge</a:t>
            </a:r>
            <a:endParaRPr sz="1200">
              <a:solidFill>
                <a:srgbClr val="FFFFFF"/>
              </a:solidFill>
            </a:endParaRPr>
          </a:p>
        </p:txBody>
      </p:sp>
      <p:sp>
        <p:nvSpPr>
          <p:cNvPr id="166" name="Google Shape;166;p21"/>
          <p:cNvSpPr/>
          <p:nvPr/>
        </p:nvSpPr>
        <p:spPr>
          <a:xfrm>
            <a:off x="5426573" y="496400"/>
            <a:ext cx="18000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rgbClr val="FFFFFF"/>
                </a:solidFill>
              </a:rPr>
              <a:t>Approach</a:t>
            </a:r>
            <a:endParaRPr sz="1200">
              <a:solidFill>
                <a:srgbClr val="FFFFFF"/>
              </a:solidFill>
            </a:endParaRPr>
          </a:p>
        </p:txBody>
      </p:sp>
      <p:sp>
        <p:nvSpPr>
          <p:cNvPr id="167" name="Google Shape;167;p21"/>
          <p:cNvSpPr/>
          <p:nvPr/>
        </p:nvSpPr>
        <p:spPr>
          <a:xfrm>
            <a:off x="7076623" y="496400"/>
            <a:ext cx="1796100" cy="469800"/>
          </a:xfrm>
          <a:prstGeom prst="chevron">
            <a:avLst>
              <a:gd fmla="val 50000"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FFFFFF"/>
                </a:solidFill>
              </a:rPr>
              <a:t>Results</a:t>
            </a:r>
            <a:endParaRPr sz="1200">
              <a:solidFill>
                <a:srgbClr val="FFFFFF"/>
              </a:solidFill>
            </a:endParaRPr>
          </a:p>
        </p:txBody>
      </p:sp>
      <p:sp>
        <p:nvSpPr>
          <p:cNvPr id="168" name="Google Shape;168;p21"/>
          <p:cNvSpPr/>
          <p:nvPr/>
        </p:nvSpPr>
        <p:spPr>
          <a:xfrm>
            <a:off x="916825" y="1165875"/>
            <a:ext cx="6903000" cy="381600"/>
          </a:xfrm>
          <a:prstGeom prst="rect">
            <a:avLst/>
          </a:prstGeom>
          <a:solidFill>
            <a:srgbClr val="A4C2F4"/>
          </a:solidFill>
          <a:ln cap="flat" cmpd="sng" w="9525">
            <a:solidFill>
              <a:srgbClr val="595959"/>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Hinders</a:t>
            </a:r>
            <a:r>
              <a:rPr lang="en-GB">
                <a:solidFill>
                  <a:schemeClr val="dk1"/>
                </a:solidFill>
              </a:rPr>
              <a:t> future growth</a:t>
            </a:r>
            <a:endParaRPr>
              <a:solidFill>
                <a:schemeClr val="dk1"/>
              </a:solidFill>
            </a:endParaRPr>
          </a:p>
        </p:txBody>
      </p:sp>
      <p:pic>
        <p:nvPicPr>
          <p:cNvPr id="169" name="Google Shape;169;p21"/>
          <p:cNvPicPr preferRelativeResize="0"/>
          <p:nvPr/>
        </p:nvPicPr>
        <p:blipFill>
          <a:blip r:embed="rId3">
            <a:alphaModFix/>
          </a:blip>
          <a:stretch>
            <a:fillRect/>
          </a:stretch>
        </p:blipFill>
        <p:spPr>
          <a:xfrm>
            <a:off x="1493750" y="1695625"/>
            <a:ext cx="2520000" cy="2520000"/>
          </a:xfrm>
          <a:prstGeom prst="rect">
            <a:avLst/>
          </a:prstGeom>
          <a:noFill/>
          <a:ln>
            <a:noFill/>
          </a:ln>
        </p:spPr>
      </p:pic>
      <p:pic>
        <p:nvPicPr>
          <p:cNvPr id="170" name="Google Shape;170;p21"/>
          <p:cNvPicPr preferRelativeResize="0"/>
          <p:nvPr/>
        </p:nvPicPr>
        <p:blipFill>
          <a:blip r:embed="rId4">
            <a:alphaModFix/>
          </a:blip>
          <a:stretch>
            <a:fillRect/>
          </a:stretch>
        </p:blipFill>
        <p:spPr>
          <a:xfrm>
            <a:off x="4658350" y="1695625"/>
            <a:ext cx="2520000" cy="252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