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0"/>
  </p:notes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1F00C-D5AC-4703-A3DD-DB690099D60C}" type="datetimeFigureOut">
              <a:rPr lang="en-US" smtClean="0"/>
              <a:t>19-Oct-20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B5810-86FD-46C4-BE45-4142E9943561}" type="slidenum">
              <a:rPr lang="en-US" smtClean="0"/>
              <a:t>‹#›</a:t>
            </a:fld>
            <a:endParaRPr lang="en-US"/>
          </a:p>
        </p:txBody>
      </p:sp>
    </p:spTree>
    <p:extLst>
      <p:ext uri="{BB962C8B-B14F-4D97-AF65-F5344CB8AC3E}">
        <p14:creationId xmlns:p14="http://schemas.microsoft.com/office/powerpoint/2010/main" val="243123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B5810-86FD-46C4-BE45-4142E9943561}" type="slidenum">
              <a:rPr lang="en-US" smtClean="0"/>
              <a:t>4</a:t>
            </a:fld>
            <a:endParaRPr lang="en-US"/>
          </a:p>
        </p:txBody>
      </p:sp>
    </p:spTree>
    <p:extLst>
      <p:ext uri="{BB962C8B-B14F-4D97-AF65-F5344CB8AC3E}">
        <p14:creationId xmlns:p14="http://schemas.microsoft.com/office/powerpoint/2010/main" val="32591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B5810-86FD-46C4-BE45-4142E9943561}" type="slidenum">
              <a:rPr lang="en-US" smtClean="0"/>
              <a:t>5</a:t>
            </a:fld>
            <a:endParaRPr lang="en-US"/>
          </a:p>
        </p:txBody>
      </p:sp>
    </p:spTree>
    <p:extLst>
      <p:ext uri="{BB962C8B-B14F-4D97-AF65-F5344CB8AC3E}">
        <p14:creationId xmlns:p14="http://schemas.microsoft.com/office/powerpoint/2010/main" val="3931385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34C68C2-9487-4EB5-A506-E1270C43F6D7}" type="datetimeFigureOut">
              <a:rPr lang="en-US" smtClean="0"/>
              <a:t>19-Oct-20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6034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79608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215932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4672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2565865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463981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743617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3288144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267541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45156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22706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28315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415609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43349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187107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37528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C68C2-9487-4EB5-A506-E1270C43F6D7}" type="datetimeFigureOut">
              <a:rPr lang="en-US" smtClean="0"/>
              <a:t>19-Oct-20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F2DE0-E593-46E1-A9E7-32B125A70ADD}" type="slidenum">
              <a:rPr lang="en-US" smtClean="0"/>
              <a:t>‹#›</a:t>
            </a:fld>
            <a:endParaRPr lang="en-US" dirty="0"/>
          </a:p>
        </p:txBody>
      </p:sp>
    </p:spTree>
    <p:extLst>
      <p:ext uri="{BB962C8B-B14F-4D97-AF65-F5344CB8AC3E}">
        <p14:creationId xmlns:p14="http://schemas.microsoft.com/office/powerpoint/2010/main" val="423987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C68C2-9487-4EB5-A506-E1270C43F6D7}" type="datetimeFigureOut">
              <a:rPr lang="en-US" smtClean="0"/>
              <a:t>19-Oct-20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FF2DE0-E593-46E1-A9E7-32B125A70ADD}" type="slidenum">
              <a:rPr lang="en-US" smtClean="0"/>
              <a:t>‹#›</a:t>
            </a:fld>
            <a:endParaRPr lang="en-US" dirty="0"/>
          </a:p>
        </p:txBody>
      </p:sp>
    </p:spTree>
    <p:extLst>
      <p:ext uri="{BB962C8B-B14F-4D97-AF65-F5344CB8AC3E}">
        <p14:creationId xmlns:p14="http://schemas.microsoft.com/office/powerpoint/2010/main" val="282829623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edin.com/in/enadream" TargetMode="External"/><Relationship Id="rId2" Type="http://schemas.openxmlformats.org/officeDocument/2006/relationships/hyperlink" Target="https://github.com/enadream" TargetMode="External"/><Relationship Id="rId1" Type="http://schemas.openxmlformats.org/officeDocument/2006/relationships/slideLayout" Target="../slideLayouts/slideLayout2.xml"/><Relationship Id="rId4" Type="http://schemas.openxmlformats.org/officeDocument/2006/relationships/hyperlink" Target="https://enadrea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980C-03B1-4B0B-B332-58AA74B3C4FB}"/>
              </a:ext>
            </a:extLst>
          </p:cNvPr>
          <p:cNvSpPr>
            <a:spLocks noGrp="1"/>
          </p:cNvSpPr>
          <p:nvPr>
            <p:ph type="ctrTitle"/>
          </p:nvPr>
        </p:nvSpPr>
        <p:spPr>
          <a:xfrm>
            <a:off x="2876365" y="1781529"/>
            <a:ext cx="6439269" cy="1369381"/>
          </a:xfrm>
        </p:spPr>
        <p:txBody>
          <a:bodyPr>
            <a:normAutofit fontScale="90000"/>
          </a:bodyPr>
          <a:lstStyle/>
          <a:p>
            <a:r>
              <a:rPr lang="en-US" b="1" dirty="0"/>
              <a:t>Advanced Calculator Algorithm Explained</a:t>
            </a:r>
          </a:p>
        </p:txBody>
      </p:sp>
      <p:sp>
        <p:nvSpPr>
          <p:cNvPr id="3" name="Subtitle 2">
            <a:extLst>
              <a:ext uri="{FF2B5EF4-FFF2-40B4-BE49-F238E27FC236}">
                <a16:creationId xmlns:a16="http://schemas.microsoft.com/office/drawing/2014/main" id="{427088A0-B673-4EF2-A6C0-3273ACDB51F0}"/>
              </a:ext>
            </a:extLst>
          </p:cNvPr>
          <p:cNvSpPr>
            <a:spLocks noGrp="1"/>
          </p:cNvSpPr>
          <p:nvPr>
            <p:ph type="subTitle" idx="1"/>
          </p:nvPr>
        </p:nvSpPr>
        <p:spPr>
          <a:xfrm>
            <a:off x="3465990" y="4110362"/>
            <a:ext cx="5260020" cy="692457"/>
          </a:xfrm>
        </p:spPr>
        <p:txBody>
          <a:bodyPr/>
          <a:lstStyle/>
          <a:p>
            <a:pPr algn="ctr"/>
            <a:r>
              <a:rPr lang="en-US" b="1" dirty="0">
                <a:solidFill>
                  <a:srgbClr val="FF0000"/>
                </a:solidFill>
              </a:rPr>
              <a:t>Prepared and presented </a:t>
            </a:r>
            <a:r>
              <a:rPr lang="en-US" b="1">
                <a:solidFill>
                  <a:srgbClr val="FF0000"/>
                </a:solidFill>
              </a:rPr>
              <a:t>by ENADREAM.</a:t>
            </a:r>
            <a:endParaRPr lang="en-US" b="1" dirty="0">
              <a:solidFill>
                <a:srgbClr val="FF0000"/>
              </a:solidFill>
            </a:endParaRPr>
          </a:p>
        </p:txBody>
      </p:sp>
    </p:spTree>
    <p:extLst>
      <p:ext uri="{BB962C8B-B14F-4D97-AF65-F5344CB8AC3E}">
        <p14:creationId xmlns:p14="http://schemas.microsoft.com/office/powerpoint/2010/main" val="295460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6333-369F-4268-A3BE-901ECFFBBA2D}"/>
              </a:ext>
            </a:extLst>
          </p:cNvPr>
          <p:cNvSpPr>
            <a:spLocks noGrp="1"/>
          </p:cNvSpPr>
          <p:nvPr>
            <p:ph type="title"/>
          </p:nvPr>
        </p:nvSpPr>
        <p:spPr>
          <a:xfrm>
            <a:off x="1141413" y="618518"/>
            <a:ext cx="9905998" cy="819665"/>
          </a:xfrm>
        </p:spPr>
        <p:txBody>
          <a:bodyPr/>
          <a:lstStyle/>
          <a:p>
            <a:r>
              <a:rPr lang="en-US" dirty="0"/>
              <a:t>what will be explained in </a:t>
            </a:r>
            <a:r>
              <a:rPr lang="en-US"/>
              <a:t>this overview </a:t>
            </a:r>
            <a:r>
              <a:rPr lang="en-US" dirty="0"/>
              <a:t>?</a:t>
            </a:r>
          </a:p>
        </p:txBody>
      </p:sp>
      <p:sp>
        <p:nvSpPr>
          <p:cNvPr id="3" name="Content Placeholder 2">
            <a:extLst>
              <a:ext uri="{FF2B5EF4-FFF2-40B4-BE49-F238E27FC236}">
                <a16:creationId xmlns:a16="http://schemas.microsoft.com/office/drawing/2014/main" id="{3455BBC7-134E-451A-A6DD-EBDFECCFB825}"/>
              </a:ext>
            </a:extLst>
          </p:cNvPr>
          <p:cNvSpPr>
            <a:spLocks noGrp="1"/>
          </p:cNvSpPr>
          <p:nvPr>
            <p:ph idx="1"/>
          </p:nvPr>
        </p:nvSpPr>
        <p:spPr>
          <a:xfrm>
            <a:off x="1141412" y="1571349"/>
            <a:ext cx="9905999" cy="2032986"/>
          </a:xfrm>
        </p:spPr>
        <p:txBody>
          <a:bodyPr/>
          <a:lstStyle/>
          <a:p>
            <a:r>
              <a:rPr lang="en-US" dirty="0"/>
              <a:t>How does the python algorithm work</a:t>
            </a:r>
          </a:p>
          <a:p>
            <a:r>
              <a:rPr lang="en-US" dirty="0"/>
              <a:t>Steps of the algorithm</a:t>
            </a:r>
          </a:p>
          <a:p>
            <a:r>
              <a:rPr lang="en-US" dirty="0"/>
              <a:t>Contact information</a:t>
            </a:r>
          </a:p>
          <a:p>
            <a:endParaRPr lang="en-US" dirty="0"/>
          </a:p>
          <a:p>
            <a:pPr marL="0" indent="0">
              <a:buNone/>
            </a:pPr>
            <a:endParaRPr lang="en-US" dirty="0"/>
          </a:p>
        </p:txBody>
      </p:sp>
      <p:sp>
        <p:nvSpPr>
          <p:cNvPr id="4" name="TextBox 3">
            <a:extLst>
              <a:ext uri="{FF2B5EF4-FFF2-40B4-BE49-F238E27FC236}">
                <a16:creationId xmlns:a16="http://schemas.microsoft.com/office/drawing/2014/main" id="{2019E807-CE8F-41AC-8AC7-B0BB5DA26ACF}"/>
              </a:ext>
            </a:extLst>
          </p:cNvPr>
          <p:cNvSpPr txBox="1"/>
          <p:nvPr/>
        </p:nvSpPr>
        <p:spPr>
          <a:xfrm>
            <a:off x="1349406" y="4208016"/>
            <a:ext cx="9698005" cy="923330"/>
          </a:xfrm>
          <a:prstGeom prst="rect">
            <a:avLst/>
          </a:prstGeom>
          <a:noFill/>
        </p:spPr>
        <p:txBody>
          <a:bodyPr wrap="square" rtlCol="0">
            <a:spAutoFit/>
          </a:bodyPr>
          <a:lstStyle/>
          <a:p>
            <a:r>
              <a:rPr lang="en-US" dirty="0"/>
              <a:t>I was inspired by the Turing Machine while designing this algorithm therefore I thought I have input tape, read/write head and stack. This manual, which I now publish, must necessarily be imperfect, we are not perfectly designed biological machines. </a:t>
            </a:r>
          </a:p>
        </p:txBody>
      </p:sp>
    </p:spTree>
    <p:extLst>
      <p:ext uri="{BB962C8B-B14F-4D97-AF65-F5344CB8AC3E}">
        <p14:creationId xmlns:p14="http://schemas.microsoft.com/office/powerpoint/2010/main" val="362839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69BB-F14B-4AB1-8E3F-28F638869A0E}"/>
              </a:ext>
            </a:extLst>
          </p:cNvPr>
          <p:cNvSpPr>
            <a:spLocks noGrp="1"/>
          </p:cNvSpPr>
          <p:nvPr>
            <p:ph type="title"/>
          </p:nvPr>
        </p:nvSpPr>
        <p:spPr>
          <a:xfrm>
            <a:off x="1141413" y="618518"/>
            <a:ext cx="9905998" cy="908441"/>
          </a:xfrm>
        </p:spPr>
        <p:txBody>
          <a:bodyPr/>
          <a:lstStyle/>
          <a:p>
            <a:r>
              <a:rPr lang="en-US" dirty="0"/>
              <a:t>How does the python algorithm work ?</a:t>
            </a:r>
          </a:p>
        </p:txBody>
      </p:sp>
      <p:sp>
        <p:nvSpPr>
          <p:cNvPr id="3" name="Content Placeholder 2">
            <a:extLst>
              <a:ext uri="{FF2B5EF4-FFF2-40B4-BE49-F238E27FC236}">
                <a16:creationId xmlns:a16="http://schemas.microsoft.com/office/drawing/2014/main" id="{84481725-8177-4A63-A4CD-BC22FB2E8706}"/>
              </a:ext>
            </a:extLst>
          </p:cNvPr>
          <p:cNvSpPr>
            <a:spLocks noGrp="1"/>
          </p:cNvSpPr>
          <p:nvPr>
            <p:ph idx="1"/>
          </p:nvPr>
        </p:nvSpPr>
        <p:spPr>
          <a:xfrm>
            <a:off x="1141412" y="2308194"/>
            <a:ext cx="9905999" cy="3483007"/>
          </a:xfrm>
        </p:spPr>
        <p:txBody>
          <a:bodyPr/>
          <a:lstStyle/>
          <a:p>
            <a:pPr marL="457200" indent="-457200">
              <a:buFont typeface="+mj-lt"/>
              <a:buAutoNum type="arabicPeriod"/>
            </a:pPr>
            <a:r>
              <a:rPr lang="en-US" dirty="0"/>
              <a:t>Gets and edits string</a:t>
            </a:r>
          </a:p>
          <a:p>
            <a:pPr marL="457200" indent="-457200">
              <a:buFont typeface="+mj-lt"/>
              <a:buAutoNum type="arabicPeriod"/>
            </a:pPr>
            <a:r>
              <a:rPr lang="en-US" dirty="0"/>
              <a:t>Finds the first closed parentheses</a:t>
            </a:r>
          </a:p>
          <a:p>
            <a:pPr marL="457200" indent="-457200">
              <a:buFont typeface="+mj-lt"/>
              <a:buAutoNum type="arabicPeriod"/>
            </a:pPr>
            <a:r>
              <a:rPr lang="en-US" dirty="0"/>
              <a:t>Does math operations in order:</a:t>
            </a:r>
          </a:p>
          <a:p>
            <a:pPr lvl="1"/>
            <a:r>
              <a:rPr lang="en-US" dirty="0"/>
              <a:t>First, calculates exponential and modulus operators</a:t>
            </a:r>
          </a:p>
          <a:p>
            <a:pPr lvl="1"/>
            <a:r>
              <a:rPr lang="en-US" dirty="0"/>
              <a:t>Second, calculates multiplication and division operators</a:t>
            </a:r>
          </a:p>
          <a:p>
            <a:pPr lvl="1"/>
            <a:r>
              <a:rPr lang="en-US" dirty="0"/>
              <a:t>Third, calculates addition and subtraction operators</a:t>
            </a:r>
          </a:p>
          <a:p>
            <a:endParaRPr lang="en-US" dirty="0"/>
          </a:p>
        </p:txBody>
      </p:sp>
      <p:sp>
        <p:nvSpPr>
          <p:cNvPr id="4" name="TextBox 3">
            <a:extLst>
              <a:ext uri="{FF2B5EF4-FFF2-40B4-BE49-F238E27FC236}">
                <a16:creationId xmlns:a16="http://schemas.microsoft.com/office/drawing/2014/main" id="{75115D16-9AF4-4F82-85F6-84999CE9491B}"/>
              </a:ext>
            </a:extLst>
          </p:cNvPr>
          <p:cNvSpPr txBox="1"/>
          <p:nvPr/>
        </p:nvSpPr>
        <p:spPr>
          <a:xfrm>
            <a:off x="1141412" y="1686744"/>
            <a:ext cx="8895425" cy="461665"/>
          </a:xfrm>
          <a:prstGeom prst="rect">
            <a:avLst/>
          </a:prstGeom>
          <a:noFill/>
        </p:spPr>
        <p:txBody>
          <a:bodyPr wrap="square" rtlCol="0">
            <a:spAutoFit/>
          </a:bodyPr>
          <a:lstStyle/>
          <a:p>
            <a:r>
              <a:rPr lang="en-US" sz="2400" dirty="0"/>
              <a:t>This algorithm uses three main steps to find the solution;</a:t>
            </a:r>
          </a:p>
        </p:txBody>
      </p:sp>
    </p:spTree>
    <p:extLst>
      <p:ext uri="{BB962C8B-B14F-4D97-AF65-F5344CB8AC3E}">
        <p14:creationId xmlns:p14="http://schemas.microsoft.com/office/powerpoint/2010/main" val="379466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5422-FD96-4EA3-A790-79119C1F0231}"/>
              </a:ext>
            </a:extLst>
          </p:cNvPr>
          <p:cNvSpPr>
            <a:spLocks noGrp="1"/>
          </p:cNvSpPr>
          <p:nvPr>
            <p:ph type="title"/>
          </p:nvPr>
        </p:nvSpPr>
        <p:spPr>
          <a:xfrm>
            <a:off x="1141413" y="618518"/>
            <a:ext cx="9905998" cy="704255"/>
          </a:xfrm>
        </p:spPr>
        <p:txBody>
          <a:bodyPr>
            <a:normAutofit/>
          </a:bodyPr>
          <a:lstStyle/>
          <a:p>
            <a:r>
              <a:rPr lang="en-US" dirty="0">
                <a:solidFill>
                  <a:srgbClr val="FF0000"/>
                </a:solidFill>
              </a:rPr>
              <a:t>Step 1 Get and edit string</a:t>
            </a:r>
          </a:p>
        </p:txBody>
      </p:sp>
      <p:sp>
        <p:nvSpPr>
          <p:cNvPr id="10" name="TextBox 9">
            <a:extLst>
              <a:ext uri="{FF2B5EF4-FFF2-40B4-BE49-F238E27FC236}">
                <a16:creationId xmlns:a16="http://schemas.microsoft.com/office/drawing/2014/main" id="{8BA288C4-1A6A-4BC9-BD45-64F384A77584}"/>
              </a:ext>
            </a:extLst>
          </p:cNvPr>
          <p:cNvSpPr txBox="1"/>
          <p:nvPr/>
        </p:nvSpPr>
        <p:spPr>
          <a:xfrm>
            <a:off x="7590408" y="1322773"/>
            <a:ext cx="4136994" cy="1754326"/>
          </a:xfrm>
          <a:prstGeom prst="rect">
            <a:avLst/>
          </a:prstGeom>
          <a:noFill/>
        </p:spPr>
        <p:txBody>
          <a:bodyPr wrap="square" rtlCol="0">
            <a:spAutoFit/>
          </a:bodyPr>
          <a:lstStyle/>
          <a:p>
            <a:r>
              <a:rPr lang="en-US" dirty="0"/>
              <a:t>These two methods are created to get the string and then remove all spaces in the string. After that, checks string whether it contains not allowed chars or not. And then if everything is all right the function calls main method.</a:t>
            </a:r>
          </a:p>
        </p:txBody>
      </p:sp>
      <p:pic>
        <p:nvPicPr>
          <p:cNvPr id="12" name="Picture 11">
            <a:extLst>
              <a:ext uri="{FF2B5EF4-FFF2-40B4-BE49-F238E27FC236}">
                <a16:creationId xmlns:a16="http://schemas.microsoft.com/office/drawing/2014/main" id="{5D2DEF85-37FF-4886-B36D-5BB5F9737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8" y="1476661"/>
            <a:ext cx="6866312" cy="4418112"/>
          </a:xfrm>
          <a:prstGeom prst="rect">
            <a:avLst/>
          </a:prstGeom>
        </p:spPr>
      </p:pic>
    </p:spTree>
    <p:extLst>
      <p:ext uri="{BB962C8B-B14F-4D97-AF65-F5344CB8AC3E}">
        <p14:creationId xmlns:p14="http://schemas.microsoft.com/office/powerpoint/2010/main" val="173976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B8C9C-F335-42A7-85D6-957521733A35}"/>
              </a:ext>
            </a:extLst>
          </p:cNvPr>
          <p:cNvSpPr>
            <a:spLocks noGrp="1"/>
          </p:cNvSpPr>
          <p:nvPr>
            <p:ph type="title"/>
          </p:nvPr>
        </p:nvSpPr>
        <p:spPr>
          <a:xfrm>
            <a:off x="1143001" y="378821"/>
            <a:ext cx="9905998" cy="704255"/>
          </a:xfrm>
        </p:spPr>
        <p:txBody>
          <a:bodyPr>
            <a:normAutofit/>
          </a:bodyPr>
          <a:lstStyle/>
          <a:p>
            <a:r>
              <a:rPr lang="en-US" dirty="0">
                <a:solidFill>
                  <a:srgbClr val="FF0000"/>
                </a:solidFill>
              </a:rPr>
              <a:t>Step 2 Find the first closed parentheses</a:t>
            </a:r>
          </a:p>
        </p:txBody>
      </p:sp>
      <p:sp>
        <p:nvSpPr>
          <p:cNvPr id="7" name="TextBox 6">
            <a:extLst>
              <a:ext uri="{FF2B5EF4-FFF2-40B4-BE49-F238E27FC236}">
                <a16:creationId xmlns:a16="http://schemas.microsoft.com/office/drawing/2014/main" id="{D7F5CF98-A3E7-432D-B69A-D65FA5EDB1C1}"/>
              </a:ext>
            </a:extLst>
          </p:cNvPr>
          <p:cNvSpPr txBox="1"/>
          <p:nvPr/>
        </p:nvSpPr>
        <p:spPr>
          <a:xfrm>
            <a:off x="6835807" y="1229558"/>
            <a:ext cx="4891596" cy="3416320"/>
          </a:xfrm>
          <a:prstGeom prst="rect">
            <a:avLst/>
          </a:prstGeom>
          <a:noFill/>
        </p:spPr>
        <p:txBody>
          <a:bodyPr wrap="square" rtlCol="0">
            <a:spAutoFit/>
          </a:bodyPr>
          <a:lstStyle/>
          <a:p>
            <a:r>
              <a:rPr lang="en-US" dirty="0"/>
              <a:t>This method checks and saves indexes of the opening parentheses, then when it found the first closing parentheses, it retrieves the range from the last opened parentheses index to the closing parenthesis index. So that, it achieves a string without parentheses. The function sends this string to calculator method. Calculator method sends a result of the specific calculations. And the function replaces return value with that interval. That loop continues until the find last closing parentheses. After the all closing parentheses removed, it does last calculation to find the result and print to screen.</a:t>
            </a:r>
          </a:p>
        </p:txBody>
      </p:sp>
      <p:pic>
        <p:nvPicPr>
          <p:cNvPr id="11" name="Picture 10">
            <a:extLst>
              <a:ext uri="{FF2B5EF4-FFF2-40B4-BE49-F238E27FC236}">
                <a16:creationId xmlns:a16="http://schemas.microsoft.com/office/drawing/2014/main" id="{928845F6-D6CD-4C09-ABEC-A83631EA2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63" y="1083076"/>
            <a:ext cx="6446579" cy="5537446"/>
          </a:xfrm>
          <a:prstGeom prst="rect">
            <a:avLst/>
          </a:prstGeom>
        </p:spPr>
      </p:pic>
    </p:spTree>
    <p:extLst>
      <p:ext uri="{BB962C8B-B14F-4D97-AF65-F5344CB8AC3E}">
        <p14:creationId xmlns:p14="http://schemas.microsoft.com/office/powerpoint/2010/main" val="340914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049051-86C1-4EC5-B47D-DD445B8C1FE8}"/>
              </a:ext>
            </a:extLst>
          </p:cNvPr>
          <p:cNvSpPr>
            <a:spLocks noGrp="1"/>
          </p:cNvSpPr>
          <p:nvPr>
            <p:ph type="title"/>
          </p:nvPr>
        </p:nvSpPr>
        <p:spPr>
          <a:xfrm>
            <a:off x="1143001" y="378821"/>
            <a:ext cx="9905998" cy="704255"/>
          </a:xfrm>
        </p:spPr>
        <p:txBody>
          <a:bodyPr>
            <a:normAutofit/>
          </a:bodyPr>
          <a:lstStyle/>
          <a:p>
            <a:r>
              <a:rPr lang="en-US" dirty="0">
                <a:solidFill>
                  <a:srgbClr val="FF0000"/>
                </a:solidFill>
              </a:rPr>
              <a:t>Step 3 Do math operations </a:t>
            </a:r>
          </a:p>
        </p:txBody>
      </p:sp>
      <p:sp>
        <p:nvSpPr>
          <p:cNvPr id="8" name="TextBox 7">
            <a:extLst>
              <a:ext uri="{FF2B5EF4-FFF2-40B4-BE49-F238E27FC236}">
                <a16:creationId xmlns:a16="http://schemas.microsoft.com/office/drawing/2014/main" id="{A8CE1396-166B-4211-81D3-30F7653E1856}"/>
              </a:ext>
            </a:extLst>
          </p:cNvPr>
          <p:cNvSpPr txBox="1"/>
          <p:nvPr/>
        </p:nvSpPr>
        <p:spPr>
          <a:xfrm>
            <a:off x="6312023" y="1353855"/>
            <a:ext cx="5237826" cy="4247317"/>
          </a:xfrm>
          <a:prstGeom prst="rect">
            <a:avLst/>
          </a:prstGeom>
          <a:noFill/>
        </p:spPr>
        <p:txBody>
          <a:bodyPr wrap="square" rtlCol="0">
            <a:spAutoFit/>
          </a:bodyPr>
          <a:lstStyle/>
          <a:p>
            <a:r>
              <a:rPr lang="en-US" dirty="0"/>
              <a:t>Before doing the math operations the string has to be translated to two list as numbers and operators. Therefore the extraction method will handle this specific task. This method also works similar to Turing Machine. It starts from the most left char of the string then it adds the numbers, dot and also ‘e’ (if number is either too big or too small the python’s math operators return scientific number like 4.04579e-08) to the temporary number until to find math operation symbol. To decide an operation is whether sign of number or arithmetic operation, it checks the last item of the temporary list. If the last item is an operation it accepts as sign of the next number, else it accepts as operation.</a:t>
            </a:r>
          </a:p>
          <a:p>
            <a:r>
              <a:rPr lang="en-US" dirty="0"/>
              <a:t>(i.e. “ 45 + -15 ”, ‘-’ is not arithmetic op. it is the sign of the next number).</a:t>
            </a:r>
          </a:p>
        </p:txBody>
      </p:sp>
      <p:pic>
        <p:nvPicPr>
          <p:cNvPr id="12" name="Picture 11">
            <a:extLst>
              <a:ext uri="{FF2B5EF4-FFF2-40B4-BE49-F238E27FC236}">
                <a16:creationId xmlns:a16="http://schemas.microsoft.com/office/drawing/2014/main" id="{436C4753-57D4-404B-963E-B8E23ACA9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08" y="975034"/>
            <a:ext cx="5580344" cy="5821512"/>
          </a:xfrm>
          <a:prstGeom prst="rect">
            <a:avLst/>
          </a:prstGeom>
        </p:spPr>
      </p:pic>
    </p:spTree>
    <p:extLst>
      <p:ext uri="{BB962C8B-B14F-4D97-AF65-F5344CB8AC3E}">
        <p14:creationId xmlns:p14="http://schemas.microsoft.com/office/powerpoint/2010/main" val="291468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C5EFA-F32B-4D2B-9AB8-F830BD322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91" y="1291711"/>
            <a:ext cx="5567409" cy="4816125"/>
          </a:xfrm>
          <a:prstGeom prst="rect">
            <a:avLst/>
          </a:prstGeom>
        </p:spPr>
      </p:pic>
      <p:sp>
        <p:nvSpPr>
          <p:cNvPr id="8" name="Title 1">
            <a:extLst>
              <a:ext uri="{FF2B5EF4-FFF2-40B4-BE49-F238E27FC236}">
                <a16:creationId xmlns:a16="http://schemas.microsoft.com/office/drawing/2014/main" id="{A58D5F50-BF7A-4D21-8892-29EBD01BB03F}"/>
              </a:ext>
            </a:extLst>
          </p:cNvPr>
          <p:cNvSpPr>
            <a:spLocks noGrp="1"/>
          </p:cNvSpPr>
          <p:nvPr>
            <p:ph type="title"/>
          </p:nvPr>
        </p:nvSpPr>
        <p:spPr>
          <a:xfrm>
            <a:off x="1143001" y="378821"/>
            <a:ext cx="9905998" cy="704255"/>
          </a:xfrm>
        </p:spPr>
        <p:txBody>
          <a:bodyPr>
            <a:normAutofit/>
          </a:bodyPr>
          <a:lstStyle/>
          <a:p>
            <a:r>
              <a:rPr lang="en-US" dirty="0">
                <a:solidFill>
                  <a:srgbClr val="FF0000"/>
                </a:solidFill>
              </a:rPr>
              <a:t>Step 3 Do math operations </a:t>
            </a:r>
          </a:p>
        </p:txBody>
      </p:sp>
      <p:sp>
        <p:nvSpPr>
          <p:cNvPr id="9" name="TextBox 8">
            <a:extLst>
              <a:ext uri="{FF2B5EF4-FFF2-40B4-BE49-F238E27FC236}">
                <a16:creationId xmlns:a16="http://schemas.microsoft.com/office/drawing/2014/main" id="{724F74A0-2F7F-49BC-AF6C-1E52CB4393F7}"/>
              </a:ext>
            </a:extLst>
          </p:cNvPr>
          <p:cNvSpPr txBox="1"/>
          <p:nvPr/>
        </p:nvSpPr>
        <p:spPr>
          <a:xfrm>
            <a:off x="6773662" y="1291711"/>
            <a:ext cx="4403324" cy="3416320"/>
          </a:xfrm>
          <a:prstGeom prst="rect">
            <a:avLst/>
          </a:prstGeom>
          <a:noFill/>
        </p:spPr>
        <p:txBody>
          <a:bodyPr wrap="square" rtlCol="0">
            <a:spAutoFit/>
          </a:bodyPr>
          <a:lstStyle/>
          <a:p>
            <a:r>
              <a:rPr lang="en-US" dirty="0"/>
              <a:t>After the numbers and operators are decomposed calculator method handles the next steps. It starts with exponential and modulus operations. The while loop detects all mod and exponential operations in the operators list, then it replaces and removes in the numbers list, also removes done operators in the operators list. This steps applied to multiplications and divisions then additions and subtractions operators. At the end of the all operations, 1 item left in the numbers list and calculator method returns it.</a:t>
            </a:r>
          </a:p>
        </p:txBody>
      </p:sp>
    </p:spTree>
    <p:extLst>
      <p:ext uri="{BB962C8B-B14F-4D97-AF65-F5344CB8AC3E}">
        <p14:creationId xmlns:p14="http://schemas.microsoft.com/office/powerpoint/2010/main" val="73190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BC7B-1D8E-4A4A-AA23-FE40395A96B1}"/>
              </a:ext>
            </a:extLst>
          </p:cNvPr>
          <p:cNvSpPr>
            <a:spLocks noGrp="1"/>
          </p:cNvSpPr>
          <p:nvPr>
            <p:ph type="title"/>
          </p:nvPr>
        </p:nvSpPr>
        <p:spPr>
          <a:xfrm>
            <a:off x="838200" y="937735"/>
            <a:ext cx="10515600" cy="904382"/>
          </a:xfrm>
        </p:spPr>
        <p:txBody>
          <a:bodyPr/>
          <a:lstStyle/>
          <a:p>
            <a:r>
              <a:rPr lang="en-US" b="1" dirty="0">
                <a:solidFill>
                  <a:srgbClr val="FF0000"/>
                </a:solidFill>
              </a:rPr>
              <a:t>Contact Information</a:t>
            </a:r>
          </a:p>
        </p:txBody>
      </p:sp>
      <p:sp>
        <p:nvSpPr>
          <p:cNvPr id="3" name="Content Placeholder 2">
            <a:extLst>
              <a:ext uri="{FF2B5EF4-FFF2-40B4-BE49-F238E27FC236}">
                <a16:creationId xmlns:a16="http://schemas.microsoft.com/office/drawing/2014/main" id="{29820DD8-9C3F-4CD8-9F40-ACE39709BC12}"/>
              </a:ext>
            </a:extLst>
          </p:cNvPr>
          <p:cNvSpPr>
            <a:spLocks noGrp="1"/>
          </p:cNvSpPr>
          <p:nvPr>
            <p:ph idx="1"/>
          </p:nvPr>
        </p:nvSpPr>
        <p:spPr>
          <a:xfrm>
            <a:off x="838200" y="2050457"/>
            <a:ext cx="10515600" cy="1767225"/>
          </a:xfrm>
        </p:spPr>
        <p:txBody>
          <a:bodyPr>
            <a:normAutofit fontScale="85000" lnSpcReduction="20000"/>
          </a:bodyPr>
          <a:lstStyle/>
          <a:p>
            <a:r>
              <a:rPr lang="en-US" dirty="0"/>
              <a:t>Github : </a:t>
            </a:r>
            <a:r>
              <a:rPr lang="en-US" dirty="0">
                <a:hlinkClick r:id="rId2"/>
              </a:rPr>
              <a:t>https://github.com/enadream</a:t>
            </a:r>
            <a:endParaRPr lang="en-US" dirty="0"/>
          </a:p>
          <a:p>
            <a:r>
              <a:rPr lang="en-US" dirty="0"/>
              <a:t>Linked in : </a:t>
            </a:r>
            <a:r>
              <a:rPr lang="en-US" dirty="0">
                <a:hlinkClick r:id="rId3"/>
              </a:rPr>
              <a:t>https://linkedin.com/in/enadream</a:t>
            </a:r>
            <a:endParaRPr lang="en-US" dirty="0"/>
          </a:p>
          <a:p>
            <a:r>
              <a:rPr lang="en-US" dirty="0"/>
              <a:t>Website : </a:t>
            </a:r>
            <a:r>
              <a:rPr lang="en-US" dirty="0">
                <a:hlinkClick r:id="rId4"/>
              </a:rPr>
              <a:t>https://enadream.com</a:t>
            </a:r>
            <a:r>
              <a:rPr lang="en-US" dirty="0"/>
              <a:t> (under preparation)</a:t>
            </a:r>
          </a:p>
          <a:p>
            <a:pPr marL="0" indent="0">
              <a:buNone/>
            </a:pPr>
            <a:r>
              <a:rPr lang="en-US" dirty="0"/>
              <a:t> </a:t>
            </a:r>
          </a:p>
        </p:txBody>
      </p:sp>
    </p:spTree>
    <p:extLst>
      <p:ext uri="{BB962C8B-B14F-4D97-AF65-F5344CB8AC3E}">
        <p14:creationId xmlns:p14="http://schemas.microsoft.com/office/powerpoint/2010/main" val="3505546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744</TotalTime>
  <Words>592</Words>
  <Application>Microsoft Office PowerPoint</Application>
  <PresentationFormat>Widescreen</PresentationFormat>
  <Paragraphs>31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Advanced Calculator Algorithm Explained</vt:lpstr>
      <vt:lpstr>what will be explained in this overview ?</vt:lpstr>
      <vt:lpstr>How does the python algorithm work ?</vt:lpstr>
      <vt:lpstr>Step 1 Get and edit string</vt:lpstr>
      <vt:lpstr>Step 2 Find the first closed parentheses</vt:lpstr>
      <vt:lpstr>Step 3 Do math operations </vt:lpstr>
      <vt:lpstr>Step 3 Do math operations </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Calculator Algorithm Explained</dc:title>
  <dc:creator>Enadream</dc:creator>
  <cp:lastModifiedBy>Enadream</cp:lastModifiedBy>
  <cp:revision>26</cp:revision>
  <dcterms:created xsi:type="dcterms:W3CDTF">2020-10-16T19:08:19Z</dcterms:created>
  <dcterms:modified xsi:type="dcterms:W3CDTF">2020-10-19T07:24:02Z</dcterms:modified>
</cp:coreProperties>
</file>