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6" r:id="rId3"/>
    <p:sldId id="263" r:id="rId4"/>
    <p:sldId id="265" r:id="rId5"/>
    <p:sldId id="258" r:id="rId6"/>
    <p:sldId id="259" r:id="rId7"/>
    <p:sldId id="262" r:id="rId8"/>
    <p:sldId id="269" r:id="rId9"/>
    <p:sldId id="266" r:id="rId10"/>
    <p:sldId id="279" r:id="rId11"/>
    <p:sldId id="281" r:id="rId12"/>
    <p:sldId id="282" r:id="rId13"/>
    <p:sldId id="284" r:id="rId14"/>
    <p:sldId id="283" r:id="rId15"/>
    <p:sldId id="28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3"/>
    <p:restoredTop sz="74014"/>
  </p:normalViewPr>
  <p:slideViewPr>
    <p:cSldViewPr>
      <p:cViewPr varScale="1">
        <p:scale>
          <a:sx n="88" d="100"/>
          <a:sy n="88" d="100"/>
        </p:scale>
        <p:origin x="600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7" d="100"/>
          <a:sy n="107" d="100"/>
        </p:scale>
        <p:origin x="236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8EF9E-F90D-3644-932C-1F90C8EF183B}" type="datetimeFigureOut">
              <a:rPr kumimoji="1" lang="ko-KR" altLang="en-US" smtClean="0"/>
              <a:t>2025. 5. 1.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CD10E-49FF-8C40-B7F3-CA6239B459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719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161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R" dirty="0" err="1"/>
              <a:t>Three.js</a:t>
            </a:r>
            <a:r>
              <a:rPr kumimoji="1" lang="en-US" altLang="ko-KR" dirty="0"/>
              <a:t> 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WebGL</a:t>
            </a:r>
            <a:r>
              <a:rPr kumimoji="1" lang="ko-KR" altLang="en-US" dirty="0"/>
              <a:t>을 바탕으로 구현된 </a:t>
            </a:r>
            <a:r>
              <a:rPr kumimoji="1" lang="en-US" altLang="ko-KR" dirty="0"/>
              <a:t>3D real-time graphics library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 </a:t>
            </a:r>
            <a:r>
              <a:rPr kumimoji="1" lang="en-US" altLang="ko-KR" dirty="0"/>
              <a:t>library</a:t>
            </a:r>
            <a:r>
              <a:rPr kumimoji="1" lang="ko-KR" altLang="en-US" dirty="0"/>
              <a:t>에는 </a:t>
            </a:r>
            <a:r>
              <a:rPr kumimoji="1" lang="en-US" altLang="ko-KR" dirty="0"/>
              <a:t>WebGL</a:t>
            </a:r>
            <a:r>
              <a:rPr kumimoji="1" lang="ko-KR" altLang="en-US" dirty="0"/>
              <a:t>로 구현할 수 있는 거의 모든 </a:t>
            </a:r>
            <a:r>
              <a:rPr kumimoji="1" lang="en-US" altLang="ko-KR" dirty="0"/>
              <a:t>3D graphics </a:t>
            </a:r>
            <a:r>
              <a:rPr kumimoji="1" lang="ko-KR" altLang="en-US" dirty="0"/>
              <a:t>기술들이 거의 다 포함되어 있다고 볼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그러나 </a:t>
            </a:r>
            <a:r>
              <a:rPr kumimoji="1" lang="en-US" altLang="ko-KR" dirty="0" err="1"/>
              <a:t>Three.js</a:t>
            </a:r>
            <a:r>
              <a:rPr kumimoji="1" lang="en-US" altLang="ko-KR" dirty="0"/>
              <a:t> 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WebGL</a:t>
            </a:r>
            <a:r>
              <a:rPr kumimoji="1" lang="ko-KR" altLang="en-US" dirty="0"/>
              <a:t>에서와 같은 </a:t>
            </a:r>
            <a:r>
              <a:rPr kumimoji="1" lang="en-US" altLang="ko-KR" dirty="0"/>
              <a:t>low level </a:t>
            </a:r>
            <a:r>
              <a:rPr kumimoji="1" lang="ko-KR" altLang="en-US" dirty="0"/>
              <a:t>기능들을 모두 </a:t>
            </a:r>
            <a:r>
              <a:rPr kumimoji="1" lang="en-US" altLang="ko-KR" dirty="0"/>
              <a:t>wrapping </a:t>
            </a:r>
            <a:r>
              <a:rPr kumimoji="1" lang="ko-KR" altLang="en-US" dirty="0"/>
              <a:t>해 놓았기 때문에 기본적인 </a:t>
            </a:r>
            <a:r>
              <a:rPr kumimoji="1" lang="en-US" altLang="ko-KR" dirty="0"/>
              <a:t>graphics </a:t>
            </a:r>
            <a:r>
              <a:rPr kumimoji="1" lang="ko-KR" altLang="en-US" dirty="0"/>
              <a:t>지식을 갖추었다면 사용하기가 </a:t>
            </a:r>
            <a:r>
              <a:rPr kumimoji="1" lang="en-US" altLang="ko-KR" dirty="0"/>
              <a:t>WebGL</a:t>
            </a:r>
            <a:r>
              <a:rPr kumimoji="1" lang="ko-KR" altLang="en-US" dirty="0"/>
              <a:t>보다 훨씬 쉽습니다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 err="1"/>
              <a:t>Three.js</a:t>
            </a:r>
            <a:r>
              <a:rPr kumimoji="1" lang="ko-KR" altLang="en-US" dirty="0"/>
              <a:t>로 구축된 </a:t>
            </a:r>
            <a:r>
              <a:rPr kumimoji="1" lang="en-US" altLang="ko-KR" dirty="0"/>
              <a:t>application</a:t>
            </a:r>
            <a:r>
              <a:rPr kumimoji="1" lang="ko-KR" altLang="en-US" dirty="0"/>
              <a:t>들은 </a:t>
            </a:r>
            <a:r>
              <a:rPr kumimoji="1" lang="en-US" altLang="ko-KR" dirty="0"/>
              <a:t>WebGL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base</a:t>
            </a:r>
            <a:r>
              <a:rPr kumimoji="1" lang="ko-KR" altLang="en-US" dirty="0"/>
              <a:t>로 하기 때문에 </a:t>
            </a:r>
            <a:r>
              <a:rPr kumimoji="1" lang="en-US" altLang="ko-KR" dirty="0"/>
              <a:t>WebGL</a:t>
            </a:r>
            <a:r>
              <a:rPr kumimoji="1" lang="ko-KR" altLang="en-US" dirty="0"/>
              <a:t>을 지원하는 거의 모든 </a:t>
            </a:r>
            <a:r>
              <a:rPr kumimoji="1" lang="en-US" altLang="ko-KR" dirty="0"/>
              <a:t>web browser</a:t>
            </a:r>
            <a:r>
              <a:rPr kumimoji="1" lang="ko-KR" altLang="en-US" dirty="0"/>
              <a:t>에서 실행될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최근에는 </a:t>
            </a:r>
            <a:r>
              <a:rPr kumimoji="1" lang="en-US" altLang="ko-KR" dirty="0" err="1"/>
              <a:t>Three.js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Web page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dynamic</a:t>
            </a:r>
            <a:r>
              <a:rPr kumimoji="1" lang="ko-KR" altLang="en-US" dirty="0"/>
              <a:t>하고 아름답게 구현하는데 많이 사용되고 있으며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Web</a:t>
            </a:r>
            <a:r>
              <a:rPr kumimoji="1" lang="ko-KR" altLang="en-US" dirty="0"/>
              <a:t>에서 구동되는 </a:t>
            </a:r>
            <a:r>
              <a:rPr kumimoji="1" lang="en-US" altLang="ko-KR" dirty="0"/>
              <a:t>game </a:t>
            </a:r>
            <a:r>
              <a:rPr kumimoji="1" lang="ko-KR" altLang="en-US" dirty="0"/>
              <a:t>및 </a:t>
            </a:r>
            <a:r>
              <a:rPr kumimoji="1" lang="en-US" altLang="ko-KR" dirty="0"/>
              <a:t>VR application</a:t>
            </a:r>
            <a:r>
              <a:rPr kumimoji="1" lang="ko-KR" altLang="en-US" dirty="0"/>
              <a:t>의 구현에도 많이 사용되고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8404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Three.js 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homepage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threejs.org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여기에서 </a:t>
            </a:r>
            <a:r>
              <a:rPr kumimoji="1" lang="en-US" altLang="ko-KR" dirty="0"/>
              <a:t>three.js </a:t>
            </a:r>
            <a:r>
              <a:rPr kumimoji="1" lang="ko-KR" altLang="en-US" dirty="0"/>
              <a:t>에 관한 거의 모든 정보들을 얻을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먼저 </a:t>
            </a:r>
            <a:r>
              <a:rPr kumimoji="1" lang="en-US" altLang="ko-KR" dirty="0"/>
              <a:t>main page</a:t>
            </a:r>
            <a:r>
              <a:rPr kumimoji="1" lang="ko-KR" altLang="en-US" dirty="0"/>
              <a:t>에는 </a:t>
            </a:r>
            <a:r>
              <a:rPr kumimoji="1" lang="en-US" altLang="ko-KR" dirty="0"/>
              <a:t>three.js</a:t>
            </a:r>
            <a:r>
              <a:rPr kumimoji="1" lang="ko-KR" altLang="en-US" dirty="0"/>
              <a:t>로 구축된 </a:t>
            </a:r>
            <a:r>
              <a:rPr kumimoji="1" lang="en-US" altLang="ko-KR" dirty="0"/>
              <a:t>web project</a:t>
            </a:r>
            <a:r>
              <a:rPr kumimoji="1" lang="ko-KR" altLang="en-US" dirty="0"/>
              <a:t>들 중 선정된 것들을 돌아 볼 수 있도록 되어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하나하나 경험해 보면 정말 신기한 것들이 많이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또한 </a:t>
            </a:r>
            <a:r>
              <a:rPr kumimoji="1" lang="en-US" altLang="ko-KR" dirty="0"/>
              <a:t>three.js</a:t>
            </a:r>
            <a:r>
              <a:rPr kumimoji="1" lang="ko-KR" altLang="en-US" dirty="0"/>
              <a:t>를 사용하는데 필요한 모든 </a:t>
            </a:r>
            <a:r>
              <a:rPr kumimoji="1" lang="en-US" altLang="ko-KR" dirty="0"/>
              <a:t>documentation, reference manual, tutorial </a:t>
            </a:r>
            <a:r>
              <a:rPr kumimoji="1" lang="ko-KR" altLang="en-US" dirty="0"/>
              <a:t>등을 가지고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매우 다양한 </a:t>
            </a:r>
            <a:r>
              <a:rPr kumimoji="1" lang="en-US" altLang="ko-KR" dirty="0"/>
              <a:t>example application</a:t>
            </a:r>
            <a:r>
              <a:rPr kumimoji="1" lang="ko-KR" altLang="en-US" dirty="0"/>
              <a:t>들이 구현되어 있으며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</a:t>
            </a:r>
            <a:r>
              <a:rPr kumimoji="1" lang="en-US" altLang="ko-KR" dirty="0"/>
              <a:t>source code</a:t>
            </a:r>
            <a:r>
              <a:rPr kumimoji="1" lang="ko-KR" altLang="en-US" dirty="0"/>
              <a:t>까지 모두 제공하고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Three.js</a:t>
            </a:r>
            <a:r>
              <a:rPr kumimoji="1" lang="ko-KR" altLang="en-US" dirty="0"/>
              <a:t>의 이용자는 급격히 증가해 왔으며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개발자들이 서로 도움을 주고 받을 수 있는 </a:t>
            </a:r>
            <a:r>
              <a:rPr kumimoji="1" lang="en-US" altLang="ko-KR" dirty="0"/>
              <a:t>community</a:t>
            </a:r>
            <a:r>
              <a:rPr kumimoji="1" lang="ko-KR" altLang="en-US" dirty="0"/>
              <a:t>도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당연하게도 </a:t>
            </a:r>
            <a:r>
              <a:rPr kumimoji="1" lang="en-US" altLang="ko-KR" dirty="0"/>
              <a:t>three.js</a:t>
            </a:r>
            <a:r>
              <a:rPr kumimoji="1" lang="ko-KR" altLang="en-US" dirty="0"/>
              <a:t> </a:t>
            </a:r>
            <a:r>
              <a:rPr kumimoji="1" lang="en-US" altLang="ko-KR" dirty="0"/>
              <a:t>library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WebGL</a:t>
            </a:r>
            <a:r>
              <a:rPr kumimoji="1" lang="ko-KR" altLang="en-US" dirty="0"/>
              <a:t>로 구현한 </a:t>
            </a:r>
            <a:r>
              <a:rPr kumimoji="1" lang="en-US" altLang="ko-KR" dirty="0"/>
              <a:t>source code</a:t>
            </a:r>
            <a:r>
              <a:rPr kumimoji="1" lang="ko-KR" altLang="en-US" dirty="0"/>
              <a:t>도 포함하고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3496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이제 </a:t>
            </a:r>
            <a:r>
              <a:rPr kumimoji="1" lang="en-US" altLang="ko-KR" dirty="0"/>
              <a:t>Example</a:t>
            </a:r>
            <a:r>
              <a:rPr kumimoji="1" lang="ko-KR" altLang="en-US" dirty="0"/>
              <a:t>로 이동하여 </a:t>
            </a:r>
            <a:r>
              <a:rPr kumimoji="1" lang="en-US" altLang="ko-KR" dirty="0"/>
              <a:t>source code</a:t>
            </a:r>
            <a:r>
              <a:rPr kumimoji="1" lang="ko-KR" altLang="en-US" dirty="0"/>
              <a:t>가 제공되는 많은 </a:t>
            </a:r>
            <a:r>
              <a:rPr kumimoji="1" lang="en-US" altLang="ko-KR" dirty="0"/>
              <a:t>example</a:t>
            </a:r>
            <a:r>
              <a:rPr kumimoji="1" lang="ko-KR" altLang="en-US" dirty="0"/>
              <a:t>들을 실행하여 볼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맨 오른쪽 아래의 </a:t>
            </a:r>
            <a:r>
              <a:rPr kumimoji="1" lang="en-US" altLang="ko-KR" dirty="0"/>
              <a:t>button</a:t>
            </a:r>
            <a:r>
              <a:rPr kumimoji="1" lang="ko-KR" altLang="en-US" dirty="0"/>
              <a:t>을 누르면 해당 </a:t>
            </a:r>
            <a:r>
              <a:rPr kumimoji="1" lang="en-US" altLang="ko-KR" dirty="0"/>
              <a:t>example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source code</a:t>
            </a:r>
            <a:r>
              <a:rPr kumimoji="1" lang="ko-KR" altLang="en-US" dirty="0"/>
              <a:t>가 있는 </a:t>
            </a:r>
            <a:r>
              <a:rPr kumimoji="1" lang="en-US" altLang="ko-KR" dirty="0"/>
              <a:t>GitHub page</a:t>
            </a:r>
            <a:r>
              <a:rPr kumimoji="1" lang="ko-KR" altLang="en-US" dirty="0"/>
              <a:t>로 이동할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0677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우리의 수업시간에 사용할 </a:t>
            </a:r>
            <a:r>
              <a:rPr kumimoji="1" lang="en-US" altLang="ko-KR" dirty="0"/>
              <a:t>example code</a:t>
            </a:r>
            <a:r>
              <a:rPr kumimoji="1" lang="ko-KR" altLang="en-US" dirty="0"/>
              <a:t>들은 이 주소의 </a:t>
            </a:r>
            <a:r>
              <a:rPr kumimoji="1" lang="en-US" altLang="ko-KR" dirty="0"/>
              <a:t>Github page</a:t>
            </a:r>
            <a:r>
              <a:rPr kumimoji="1" lang="ko-KR" altLang="en-US" dirty="0"/>
              <a:t>에서 다운로드 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3848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Three.js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Mesh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Geometry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Material</a:t>
            </a:r>
            <a:r>
              <a:rPr kumimoji="1" lang="ko-KR" altLang="en-US" dirty="0"/>
              <a:t>로 구성된 하나의 </a:t>
            </a:r>
            <a:r>
              <a:rPr kumimoji="1" lang="en-US" altLang="ko-KR" dirty="0"/>
              <a:t>object </a:t>
            </a:r>
            <a:r>
              <a:rPr kumimoji="1" lang="ko-KR" altLang="en-US" dirty="0"/>
              <a:t>단위를 말합니다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Geometry</a:t>
            </a:r>
            <a:r>
              <a:rPr kumimoji="1" lang="ko-KR" altLang="en-US" dirty="0"/>
              <a:t>는 말 그대로 </a:t>
            </a:r>
            <a:r>
              <a:rPr kumimoji="1" lang="en-US" altLang="ko-KR" dirty="0"/>
              <a:t>vertex, face </a:t>
            </a:r>
            <a:r>
              <a:rPr kumimoji="1" lang="ko-KR" altLang="en-US" dirty="0"/>
              <a:t>등으로 구성된 </a:t>
            </a:r>
            <a:r>
              <a:rPr kumimoji="1" lang="en-US" altLang="ko-KR" dirty="0"/>
              <a:t>modeling data</a:t>
            </a:r>
            <a:r>
              <a:rPr kumimoji="1" lang="ko-KR" altLang="en-US" dirty="0"/>
              <a:t>를 말하며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Material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color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texture</a:t>
            </a:r>
            <a:r>
              <a:rPr kumimoji="1" lang="ko-KR" altLang="en-US" dirty="0"/>
              <a:t> 등을 포함하는 </a:t>
            </a:r>
            <a:r>
              <a:rPr kumimoji="1" lang="en-US" altLang="ko-KR" dirty="0"/>
              <a:t>rendering </a:t>
            </a:r>
            <a:r>
              <a:rPr kumimoji="1" lang="ko-KR" altLang="en-US" dirty="0"/>
              <a:t>정보를 가지고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Object3D, Group, Mesh,</a:t>
            </a:r>
            <a:r>
              <a:rPr kumimoji="1" lang="ko-KR" altLang="en-US" dirty="0"/>
              <a:t> </a:t>
            </a:r>
            <a:r>
              <a:rPr kumimoji="1" lang="en-US" altLang="ko-KR" dirty="0"/>
              <a:t>Light, Camera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Scene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children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add</a:t>
            </a:r>
            <a:r>
              <a:rPr kumimoji="1" lang="ko-KR" altLang="en-US" dirty="0"/>
              <a:t>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따라서 </a:t>
            </a:r>
            <a:r>
              <a:rPr kumimoji="1" lang="en-US" altLang="ko-KR" dirty="0"/>
              <a:t>scene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tree</a:t>
            </a:r>
            <a:r>
              <a:rPr kumimoji="1" lang="ko-KR" altLang="en-US" dirty="0"/>
              <a:t>구조로 구성되어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Scene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은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Renderer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이용하여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rendering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되며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Renderer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Three.js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html document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연결하는 역할도 하고 있습니다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5751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Documentation</a:t>
            </a:r>
            <a:r>
              <a:rPr kumimoji="1" lang="ko-KR" altLang="en-US" dirty="0"/>
              <a:t>에서 특정한 </a:t>
            </a:r>
            <a:r>
              <a:rPr kumimoji="1" lang="en-US" altLang="ko-KR" dirty="0"/>
              <a:t>class</a:t>
            </a:r>
            <a:r>
              <a:rPr kumimoji="1" lang="ko-KR" altLang="en-US" dirty="0"/>
              <a:t>에 대한 설명을 찾을 때에는 </a:t>
            </a:r>
            <a:r>
              <a:rPr kumimoji="1" lang="en-US" altLang="ko-KR" dirty="0"/>
              <a:t>?</a:t>
            </a:r>
            <a:r>
              <a:rPr kumimoji="1" lang="ko-KR" altLang="en-US" dirty="0"/>
              <a:t> 창에 </a:t>
            </a:r>
            <a:r>
              <a:rPr kumimoji="1" lang="en-US" altLang="ko-KR" dirty="0"/>
              <a:t>class</a:t>
            </a:r>
            <a:r>
              <a:rPr kumimoji="1" lang="ko-KR" altLang="en-US" dirty="0"/>
              <a:t>의 이름을 넣고 </a:t>
            </a:r>
            <a:r>
              <a:rPr kumimoji="1" lang="en-US" altLang="ko-KR" dirty="0"/>
              <a:t>search button</a:t>
            </a:r>
            <a:r>
              <a:rPr kumimoji="1" lang="ko-KR" altLang="en-US" dirty="0"/>
              <a:t>을 누릅니다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예를 들면 </a:t>
            </a:r>
            <a:r>
              <a:rPr kumimoji="1" lang="en-US" altLang="ko-KR" dirty="0"/>
              <a:t>“Material” </a:t>
            </a:r>
            <a:r>
              <a:rPr kumimoji="1" lang="ko-KR" altLang="en-US" dirty="0"/>
              <a:t>이라는 </a:t>
            </a:r>
            <a:r>
              <a:rPr kumimoji="1" lang="en-US" altLang="ko-KR" dirty="0"/>
              <a:t>class</a:t>
            </a:r>
            <a:r>
              <a:rPr kumimoji="1" lang="ko-KR" altLang="en-US" dirty="0"/>
              <a:t>이름을 넣어 보면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Material class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sub class</a:t>
            </a:r>
            <a:r>
              <a:rPr kumimoji="1" lang="ko-KR" altLang="en-US" dirty="0"/>
              <a:t>들이 여러 개 왼쪽 </a:t>
            </a:r>
            <a:r>
              <a:rPr kumimoji="1" lang="en-US" altLang="ko-KR" dirty="0"/>
              <a:t>tab </a:t>
            </a:r>
            <a:r>
              <a:rPr kumimoji="1" lang="ko-KR" altLang="en-US" dirty="0"/>
              <a:t>에 보이게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중에 우리가 익숙한 것은 </a:t>
            </a:r>
            <a:r>
              <a:rPr kumimoji="1" lang="en-US" altLang="ko-KR" dirty="0"/>
              <a:t>MeshPhongMaterial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</a:t>
            </a:r>
            <a:r>
              <a:rPr kumimoji="1" lang="en-US" altLang="ko-KR" dirty="0"/>
              <a:t>material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ambient, diffuse, specular</a:t>
            </a:r>
            <a:r>
              <a:rPr kumimoji="1" lang="ko-KR" altLang="en-US" dirty="0"/>
              <a:t>의 세 부분으로 </a:t>
            </a:r>
            <a:r>
              <a:rPr kumimoji="1" lang="en-US" altLang="ko-KR" dirty="0"/>
              <a:t>rendering </a:t>
            </a:r>
            <a:r>
              <a:rPr kumimoji="1" lang="ko-KR" altLang="en-US" dirty="0"/>
              <a:t>되는 </a:t>
            </a:r>
            <a:r>
              <a:rPr kumimoji="1" lang="en-US" altLang="ko-KR" dirty="0"/>
              <a:t>local illumination model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한편 </a:t>
            </a:r>
            <a:r>
              <a:rPr kumimoji="1" lang="en-US" altLang="ko-KR" dirty="0"/>
              <a:t>MeshLambertMaterial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specular </a:t>
            </a:r>
            <a:r>
              <a:rPr kumimoji="1" lang="ko-KR" altLang="en-US" dirty="0"/>
              <a:t>없이 </a:t>
            </a:r>
            <a:r>
              <a:rPr kumimoji="1" lang="en-US" altLang="ko-KR" dirty="0"/>
              <a:t>ambient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diffuse </a:t>
            </a:r>
            <a:r>
              <a:rPr kumimoji="1" lang="ko-KR" altLang="en-US" dirty="0"/>
              <a:t>만으로 </a:t>
            </a:r>
            <a:r>
              <a:rPr kumimoji="1" lang="en-US" altLang="ko-KR" dirty="0"/>
              <a:t>rendering </a:t>
            </a:r>
            <a:r>
              <a:rPr kumimoji="1" lang="ko-KR" altLang="en-US" dirty="0"/>
              <a:t>되는 </a:t>
            </a:r>
            <a:r>
              <a:rPr kumimoji="1" lang="en-US" altLang="ko-KR" dirty="0"/>
              <a:t>material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Manual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window</a:t>
            </a:r>
            <a:r>
              <a:rPr kumimoji="1" lang="ko-KR" altLang="en-US" dirty="0"/>
              <a:t>에는 </a:t>
            </a:r>
            <a:r>
              <a:rPr kumimoji="1" lang="en-US" altLang="ko-KR" dirty="0"/>
              <a:t>select</a:t>
            </a:r>
            <a:r>
              <a:rPr kumimoji="1" lang="ko-KR" altLang="en-US" dirty="0"/>
              <a:t>한 </a:t>
            </a:r>
            <a:r>
              <a:rPr kumimoji="1" lang="en-US" altLang="ko-KR" dirty="0"/>
              <a:t>material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example rendering</a:t>
            </a:r>
            <a:r>
              <a:rPr kumimoji="1" lang="ko-KR" altLang="en-US" dirty="0"/>
              <a:t>이 보여지게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여기서 </a:t>
            </a:r>
            <a:r>
              <a:rPr kumimoji="1" lang="en-US" altLang="ko-KR" dirty="0"/>
              <a:t>material</a:t>
            </a:r>
            <a:r>
              <a:rPr kumimoji="1" lang="ko-KR" altLang="en-US" dirty="0"/>
              <a:t>의 여러가지 </a:t>
            </a:r>
            <a:r>
              <a:rPr kumimoji="1" lang="en-US" altLang="ko-KR" dirty="0"/>
              <a:t>parameter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UI</a:t>
            </a:r>
            <a:r>
              <a:rPr kumimoji="1" lang="ko-KR" altLang="en-US" dirty="0"/>
              <a:t>로 변화시켜가면서 </a:t>
            </a:r>
            <a:r>
              <a:rPr kumimoji="1" lang="en-US" altLang="ko-KR" dirty="0"/>
              <a:t>parameter</a:t>
            </a:r>
            <a:r>
              <a:rPr kumimoji="1" lang="ko-KR" altLang="en-US" dirty="0"/>
              <a:t>들의 기능을 파악할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255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686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Autofit/>
          </a:bodyPr>
          <a:lstStyle>
            <a:lvl1pPr algn="ctr">
              <a:defRPr sz="4400" b="1" i="0">
                <a:effectLst/>
                <a:latin typeface="Tahoma" panose="020B0604030504040204" pitchFamily="34" charset="0"/>
                <a:ea typeface="NanumSquare Neo OTF Heavy" pitchFamily="2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 i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NanumSquare Neo OTF Heavy" pitchFamily="2" charset="-127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Tahoma" panose="020B0604030504040204" pitchFamily="34" charset="0"/>
                <a:ea typeface="NanumSquare Neo OTF Heavy" pitchFamily="2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 Neo OTF Regular" pitchFamily="2" charset="-127"/>
                <a:ea typeface="NanumSquare Neo OTF Regular" pitchFamily="2" charset="-127"/>
                <a:cs typeface="Pretendard" panose="02000503000000020004" pitchFamily="2" charset="-127"/>
              </a:defRPr>
            </a:lvl1pPr>
            <a:lvl2pPr marL="742950" indent="-285750">
              <a:buFont typeface="시스템 서체 일반체"/>
              <a:buChar char="◦"/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 Neo OTF Regular" pitchFamily="2" charset="-127"/>
                <a:ea typeface="NanumSquare Neo OTF Regular" pitchFamily="2" charset="-127"/>
                <a:cs typeface="Pretendard" panose="02000503000000020004" pitchFamily="2" charset="-127"/>
              </a:defRPr>
            </a:lvl2pPr>
            <a:lvl3pPr marL="1143000" indent="-228600">
              <a:buFont typeface="Wingdings" pitchFamily="2" charset="2"/>
              <a:buChar char="§"/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 Neo OTF Regular" pitchFamily="2" charset="-127"/>
                <a:ea typeface="NanumSquare Neo OTF Regular" pitchFamily="2" charset="-127"/>
                <a:cs typeface="Pretendard" panose="02000503000000020004" pitchFamily="2" charset="-127"/>
              </a:defRPr>
            </a:lvl3pPr>
            <a:lvl4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 Neo OTF Regular" pitchFamily="2" charset="-127"/>
                <a:ea typeface="NanumSquare Neo OTF Regular" pitchFamily="2" charset="-127"/>
                <a:cs typeface="Pretendard" panose="02000503000000020004" pitchFamily="2" charset="-127"/>
              </a:defRPr>
            </a:lvl4pPr>
            <a:lvl5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 Neo OTF Regular" pitchFamily="2" charset="-127"/>
                <a:ea typeface="NanumSquare Neo OTF Regular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51384" y="1124745"/>
            <a:ext cx="5443016" cy="554461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124745"/>
            <a:ext cx="5397031" cy="554461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681723-6876-B176-4DD0-7454E231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260648"/>
            <a:ext cx="11043247" cy="7200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51384" y="260648"/>
            <a:ext cx="11043247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51384" y="1124743"/>
            <a:ext cx="11043247" cy="540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94631" y="6381328"/>
            <a:ext cx="373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NanumSquare Neo OTF Regular" pitchFamily="2" charset="-127"/>
                <a:ea typeface="NanumSquare Neo OTF Regular" pitchFamily="2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b="1" i="0" kern="1200">
          <a:solidFill>
            <a:schemeClr val="tx1"/>
          </a:solidFill>
          <a:latin typeface="Tahoma" panose="020B0604030504040204" pitchFamily="34" charset="0"/>
          <a:ea typeface="NanumSquare Neo OTF Heavy" pitchFamily="2" charset="-127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0" i="0" kern="1200">
          <a:solidFill>
            <a:schemeClr val="tx1">
              <a:lumMod val="65000"/>
              <a:lumOff val="35000"/>
            </a:schemeClr>
          </a:solidFill>
          <a:latin typeface="NanumSquare Neo OTF Regular" pitchFamily="2" charset="-127"/>
          <a:ea typeface="NanumSquare Neo OTF Regular" pitchFamily="2" charset="-127"/>
          <a:cs typeface="Tahom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시스템 서체 일반체"/>
        <a:buChar char="◦"/>
        <a:defRPr sz="1800" b="0" i="0" kern="1200">
          <a:solidFill>
            <a:schemeClr val="tx1">
              <a:lumMod val="65000"/>
              <a:lumOff val="35000"/>
            </a:schemeClr>
          </a:solidFill>
          <a:latin typeface="NanumSquare Neo OTF Regular" pitchFamily="2" charset="-127"/>
          <a:ea typeface="NanumSquare Neo OTF Regular" pitchFamily="2" charset="-127"/>
          <a:cs typeface="Tahom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b="0" i="0" kern="1200">
          <a:solidFill>
            <a:schemeClr val="tx1">
              <a:lumMod val="65000"/>
              <a:lumOff val="35000"/>
            </a:schemeClr>
          </a:solidFill>
          <a:latin typeface="NanumSquare Neo OTF Regular" pitchFamily="2" charset="-127"/>
          <a:ea typeface="NanumSquare Neo OTF Regular" pitchFamily="2" charset="-127"/>
          <a:cs typeface="Tahom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b="0" i="0" kern="1200">
          <a:solidFill>
            <a:schemeClr val="tx1">
              <a:lumMod val="65000"/>
              <a:lumOff val="35000"/>
            </a:schemeClr>
          </a:solidFill>
          <a:latin typeface="NanumSquare Neo OTF Regular" pitchFamily="2" charset="-127"/>
          <a:ea typeface="NanumSquare Neo OTF Regular" pitchFamily="2" charset="-127"/>
          <a:cs typeface="Tahom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b="0" i="0" kern="1200">
          <a:solidFill>
            <a:schemeClr val="tx1">
              <a:lumMod val="65000"/>
              <a:lumOff val="35000"/>
            </a:schemeClr>
          </a:solidFill>
          <a:latin typeface="NanumSquare Neo OTF Regular" pitchFamily="2" charset="-127"/>
          <a:ea typeface="NanumSquare Neo OTF Regular" pitchFamily="2" charset="-127"/>
          <a:cs typeface="Tahoma" panose="020B060403050404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hreejs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klee99/ThreeJSSourc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554088"/>
            <a:ext cx="10363200" cy="2667000"/>
          </a:xfrm>
        </p:spPr>
        <p:txBody>
          <a:bodyPr/>
          <a:lstStyle/>
          <a:p>
            <a:pPr algn="ctr"/>
            <a:r>
              <a:rPr lang="en-US" altLang="ko-KR" dirty="0"/>
              <a:t>09_ThreeJS_1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CBDFFB-387C-BC7A-1695-8325F4C5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6AADB6E7-4D46-05A2-BCCA-16E865D84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Computer Graphics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23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45"/>
    </mc:Choice>
    <mc:Fallback xmlns="">
      <p:transition spd="slow" advTm="864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6D6FD-D876-C5C3-1017-9263FE1AE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02-foggy-cubes.html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3BB9AE-76EB-8933-3FBB-A2EF9859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C5817B-A20D-3C65-AA07-0F942D9B1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196752"/>
            <a:ext cx="8280920" cy="498636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0D10C1B-F041-0E14-F454-13BDF0868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2345" y="1124743"/>
            <a:ext cx="2592288" cy="5058369"/>
          </a:xfrm>
        </p:spPr>
        <p:txBody>
          <a:bodyPr/>
          <a:lstStyle/>
          <a:p>
            <a:r>
              <a:rPr kumimoji="1" lang="en-US" altLang="ko-KR" dirty="0"/>
              <a:t>GUI</a:t>
            </a:r>
          </a:p>
          <a:p>
            <a:r>
              <a:rPr kumimoji="1" lang="en-US" altLang="ko-KR" dirty="0"/>
              <a:t>Stats</a:t>
            </a:r>
          </a:p>
          <a:p>
            <a:r>
              <a:rPr kumimoji="1" lang="en-US" altLang="ko-KR" dirty="0"/>
              <a:t>fog</a:t>
            </a:r>
          </a:p>
          <a:p>
            <a:r>
              <a:rPr kumimoji="1" lang="en-US" altLang="ko-KR" dirty="0"/>
              <a:t>scene.children</a:t>
            </a:r>
          </a:p>
        </p:txBody>
      </p:sp>
    </p:spTree>
    <p:extLst>
      <p:ext uri="{BB962C8B-B14F-4D97-AF65-F5344CB8AC3E}">
        <p14:creationId xmlns:p14="http://schemas.microsoft.com/office/powerpoint/2010/main" val="821032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D274F-A7FD-C7F4-D39F-A8A3E77D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03-geometries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E0528F-EFE6-B71B-6A2D-A481DD2D2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4192" y="1124743"/>
            <a:ext cx="3770439" cy="5400601"/>
          </a:xfrm>
        </p:spPr>
        <p:txBody>
          <a:bodyPr/>
          <a:lstStyle/>
          <a:p>
            <a:r>
              <a:rPr kumimoji="1" lang="en-US" altLang="ko-KR" dirty="0"/>
              <a:t>Geometries</a:t>
            </a:r>
          </a:p>
          <a:p>
            <a:pPr lvl="1"/>
            <a:r>
              <a:rPr kumimoji="1" lang="en-US" altLang="ko-KR" dirty="0"/>
              <a:t>Cylinder</a:t>
            </a:r>
          </a:p>
          <a:p>
            <a:pPr lvl="1"/>
            <a:r>
              <a:rPr kumimoji="1" lang="en-US" altLang="ko-KR" dirty="0"/>
              <a:t>Box</a:t>
            </a:r>
          </a:p>
          <a:p>
            <a:pPr lvl="1"/>
            <a:r>
              <a:rPr kumimoji="1" lang="en-US" altLang="ko-KR" dirty="0"/>
              <a:t>Sphere</a:t>
            </a:r>
          </a:p>
          <a:p>
            <a:pPr lvl="1"/>
            <a:r>
              <a:rPr kumimoji="1" lang="en-US" altLang="ko-KR" dirty="0"/>
              <a:t>Icosahedron</a:t>
            </a:r>
          </a:p>
          <a:p>
            <a:pPr lvl="1"/>
            <a:r>
              <a:rPr kumimoji="1" lang="en-US" altLang="ko-KR" dirty="0"/>
              <a:t>Convex</a:t>
            </a:r>
          </a:p>
          <a:p>
            <a:pPr lvl="1"/>
            <a:r>
              <a:rPr kumimoji="1" lang="en-US" altLang="ko-KR" dirty="0"/>
              <a:t>Lathe [lei</a:t>
            </a:r>
            <a:r>
              <a:rPr kumimoji="1" lang="en-US" altLang="ko-KR" i="1" dirty="0"/>
              <a:t>♁</a:t>
            </a:r>
            <a:r>
              <a:rPr kumimoji="1" lang="en-US" altLang="ko-KR" dirty="0"/>
              <a:t>] </a:t>
            </a:r>
          </a:p>
          <a:p>
            <a:pPr lvl="1"/>
            <a:r>
              <a:rPr kumimoji="1" lang="en-US" altLang="ko-KR" dirty="0"/>
              <a:t>Octahedron</a:t>
            </a:r>
          </a:p>
          <a:p>
            <a:pPr lvl="1"/>
            <a:r>
              <a:rPr kumimoji="1" lang="en-US" altLang="ko-KR" dirty="0"/>
              <a:t>Parametric</a:t>
            </a:r>
          </a:p>
          <a:p>
            <a:pPr lvl="1"/>
            <a:r>
              <a:rPr kumimoji="1" lang="en-US" altLang="ko-KR" dirty="0"/>
              <a:t>Tetrahedron</a:t>
            </a:r>
          </a:p>
          <a:p>
            <a:pPr lvl="1"/>
            <a:r>
              <a:rPr kumimoji="1" lang="en-US" altLang="ko-KR" dirty="0"/>
              <a:t>Torus</a:t>
            </a:r>
          </a:p>
          <a:p>
            <a:pPr lvl="1"/>
            <a:r>
              <a:rPr kumimoji="1" lang="en-US" altLang="ko-KR" dirty="0"/>
              <a:t>TorusKnot</a:t>
            </a:r>
          </a:p>
          <a:p>
            <a:pPr lvl="1"/>
            <a:endParaRPr kumimoji="1" lang="en-US" altLang="ko-KR" dirty="0"/>
          </a:p>
          <a:p>
            <a:pPr lvl="1"/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E41F94-B333-F214-FF65-70377684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B50F28-3BC0-B71A-D60A-B02C0767A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68" y="1340768"/>
            <a:ext cx="6935913" cy="41764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1413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49FCA-9909-6AAE-4DD8-DA1A3B41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04-mesh-properties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154B57-59C1-501F-AF89-9179DD9B3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C48CF2-F78A-4168-6F8B-F185A5769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196752"/>
            <a:ext cx="7920880" cy="476956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141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E3D2E-7A0D-4D6F-30D2-BD130108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05-both-camera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7496EB-6CDD-297C-CD6E-2E676ECBD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4312" y="1124743"/>
            <a:ext cx="2690319" cy="5400601"/>
          </a:xfrm>
        </p:spPr>
        <p:txBody>
          <a:bodyPr/>
          <a:lstStyle/>
          <a:p>
            <a:r>
              <a:rPr kumimoji="1" lang="en-US" altLang="ko-KR" dirty="0"/>
              <a:t>Perspective vs</a:t>
            </a:r>
          </a:p>
          <a:p>
            <a:r>
              <a:rPr kumimoji="1" lang="en-US" altLang="ko-KR" dirty="0"/>
              <a:t>Orthographic Camera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436AB6-655C-E1C0-1C5D-B67C8EA6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C9DDF7-9B79-335D-EAC7-8CB037782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60" y="1124743"/>
            <a:ext cx="8006491" cy="482111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1649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1E08D-8397-6FA2-358C-331290AA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06-ambient-light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ED7FA4-FAAE-724E-3265-7E9A7E2C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3E4B42-18FF-1F02-4EBC-EBAF72D0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121890"/>
            <a:ext cx="8495254" cy="51154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8821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CA0BE-B3CC-FD70-BB14-375052EF5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07-spot-light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355FBAA-9EC8-1FDD-C1BA-AADB01EED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645" y="1115591"/>
            <a:ext cx="8490515" cy="51125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1C7A4E-38E7-937B-94CE-DF350292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99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74EE1-8144-B89A-F702-BBF56CB35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What is Three.js?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28AB1-4D00-C657-2BCC-B7C185FE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WebGL</a:t>
            </a:r>
            <a:r>
              <a:rPr kumimoji="1" lang="ko-KR" altLang="en-US" dirty="0"/>
              <a:t>을 바탕으로 구현된 </a:t>
            </a:r>
            <a:r>
              <a:rPr kumimoji="1" lang="en-US" altLang="ko-KR" dirty="0"/>
              <a:t>3D real-time graphics library</a:t>
            </a:r>
          </a:p>
          <a:p>
            <a:r>
              <a:rPr kumimoji="1" lang="en-US" altLang="ko-KR" dirty="0"/>
              <a:t>WebGL</a:t>
            </a:r>
            <a:r>
              <a:rPr kumimoji="1" lang="ko-KR" altLang="en-US" dirty="0"/>
              <a:t>로 구현할 수 있는 거의 모든 </a:t>
            </a:r>
            <a:r>
              <a:rPr kumimoji="1" lang="en-US" altLang="ko-KR" dirty="0"/>
              <a:t>3D graphics </a:t>
            </a:r>
            <a:r>
              <a:rPr kumimoji="1" lang="ko-KR" altLang="en-US" dirty="0"/>
              <a:t>기술들을 포함</a:t>
            </a:r>
            <a:endParaRPr kumimoji="1" lang="en-US" altLang="ko-KR" dirty="0"/>
          </a:p>
          <a:p>
            <a:r>
              <a:rPr kumimoji="1" lang="en-US" altLang="ko-KR" dirty="0"/>
              <a:t>WebGL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low level </a:t>
            </a:r>
            <a:r>
              <a:rPr kumimoji="1" lang="ko-KR" altLang="en-US" dirty="0"/>
              <a:t>인 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Three.js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high level</a:t>
            </a:r>
            <a:r>
              <a:rPr kumimoji="1" lang="ko-KR" altLang="en-US" dirty="0"/>
              <a:t>에서 쉽게 </a:t>
            </a:r>
            <a:r>
              <a:rPr kumimoji="1" lang="en-US" altLang="ko-KR" dirty="0"/>
              <a:t>application </a:t>
            </a:r>
            <a:r>
              <a:rPr kumimoji="1" lang="ko-KR" altLang="en-US" dirty="0"/>
              <a:t>구현이 가능</a:t>
            </a:r>
            <a:endParaRPr kumimoji="1" lang="en-US" altLang="ko-KR" dirty="0"/>
          </a:p>
          <a:p>
            <a:r>
              <a:rPr kumimoji="1" lang="en-US" altLang="ko-KR" dirty="0"/>
              <a:t>Web browser</a:t>
            </a:r>
            <a:r>
              <a:rPr kumimoji="1" lang="ko-KR" altLang="en-US" dirty="0"/>
              <a:t>에서 실행 됨</a:t>
            </a:r>
            <a:endParaRPr kumimoji="1" lang="en-US" altLang="ko-KR" dirty="0"/>
          </a:p>
          <a:p>
            <a:r>
              <a:rPr kumimoji="1" lang="en-US" altLang="ko-KR" dirty="0"/>
              <a:t>Applications:</a:t>
            </a:r>
          </a:p>
          <a:p>
            <a:pPr lvl="1"/>
            <a:r>
              <a:rPr kumimoji="1" lang="en-US" altLang="ko-KR" dirty="0"/>
              <a:t>Dynamic 3D web pages</a:t>
            </a:r>
          </a:p>
          <a:p>
            <a:pPr lvl="1"/>
            <a:r>
              <a:rPr kumimoji="1" lang="en-US" altLang="ko-KR" dirty="0"/>
              <a:t>Games</a:t>
            </a:r>
          </a:p>
          <a:p>
            <a:pPr lvl="1"/>
            <a:r>
              <a:rPr kumimoji="1" lang="en-US" altLang="ko-KR" dirty="0"/>
              <a:t>VR applications</a:t>
            </a:r>
          </a:p>
          <a:p>
            <a:pPr lvl="1"/>
            <a:r>
              <a:rPr kumimoji="1" lang="en-US" altLang="ko-KR" dirty="0"/>
              <a:t>...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6D7F32-A358-18AF-B5A0-7EA109D4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1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216FF-BA5D-72E8-95D3-B75D753D5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Three.js Home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ED21DB-4F98-41BF-B6EB-843CC494F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>
                <a:hlinkClick r:id="rId3"/>
              </a:rPr>
              <a:t>https://threejs.org</a:t>
            </a:r>
            <a:endParaRPr kumimoji="1" lang="en-US" altLang="ko-KR" dirty="0"/>
          </a:p>
          <a:p>
            <a:r>
              <a:rPr kumimoji="1" lang="en-US" altLang="ko-KR" dirty="0"/>
              <a:t>Projects</a:t>
            </a:r>
          </a:p>
          <a:p>
            <a:r>
              <a:rPr kumimoji="1" lang="en-US" altLang="ko-KR" dirty="0"/>
              <a:t>Documentation</a:t>
            </a:r>
          </a:p>
          <a:p>
            <a:r>
              <a:rPr kumimoji="1" lang="en-US" altLang="ko-KR" dirty="0"/>
              <a:t>Examples</a:t>
            </a:r>
          </a:p>
          <a:p>
            <a:r>
              <a:rPr kumimoji="1" lang="en-US" altLang="ko-KR" dirty="0"/>
              <a:t>Community</a:t>
            </a:r>
          </a:p>
          <a:p>
            <a:r>
              <a:rPr kumimoji="1" lang="en-US" altLang="ko-KR" dirty="0"/>
              <a:t>Code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824532-91CD-4036-189C-F89876EF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4CADEB-D609-7F0A-1FB9-A2ECDAC44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977" y="1124743"/>
            <a:ext cx="7473900" cy="42474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361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219CB-BFC3-38A1-B974-523270A5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Three.js Examples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A4BC1-181A-996E-242C-4DFFA5A30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2224" y="1124743"/>
            <a:ext cx="3482407" cy="5400601"/>
          </a:xfrm>
        </p:spPr>
        <p:txBody>
          <a:bodyPr/>
          <a:lstStyle/>
          <a:p>
            <a:r>
              <a:rPr kumimoji="1" lang="ko-KR" altLang="en-US" dirty="0"/>
              <a:t>모든 </a:t>
            </a:r>
            <a:r>
              <a:rPr kumimoji="1" lang="en-US" altLang="ko-KR" dirty="0"/>
              <a:t>example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source</a:t>
            </a:r>
            <a:r>
              <a:rPr kumimoji="1" lang="ko-KR" altLang="en-US" dirty="0"/>
              <a:t> </a:t>
            </a:r>
            <a:r>
              <a:rPr kumimoji="1" lang="en-US" altLang="ko-KR" dirty="0"/>
              <a:t>code</a:t>
            </a:r>
            <a:r>
              <a:rPr kumimoji="1" lang="ko-KR" altLang="en-US" dirty="0"/>
              <a:t>가 제공됨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3D1268-D968-7AAB-BEBA-270AA437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0AA3F3-0F54-3DBF-F0C1-4C964F890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23" y="1124743"/>
            <a:ext cx="7315313" cy="51961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022E0D86-E390-4306-A6C1-09309914C7A3}"/>
              </a:ext>
            </a:extLst>
          </p:cNvPr>
          <p:cNvSpPr/>
          <p:nvPr/>
        </p:nvSpPr>
        <p:spPr>
          <a:xfrm>
            <a:off x="1703512" y="1124743"/>
            <a:ext cx="504056" cy="288033"/>
          </a:xfrm>
          <a:prstGeom prst="roundRect">
            <a:avLst/>
          </a:prstGeom>
          <a:ln w="254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32AA0E52-2D5D-08C9-7FB1-7AB6A8A88498}"/>
              </a:ext>
            </a:extLst>
          </p:cNvPr>
          <p:cNvSpPr/>
          <p:nvPr/>
        </p:nvSpPr>
        <p:spPr>
          <a:xfrm>
            <a:off x="7536160" y="5949280"/>
            <a:ext cx="359776" cy="371657"/>
          </a:xfrm>
          <a:prstGeom prst="roundRect">
            <a:avLst/>
          </a:prstGeom>
          <a:ln w="254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17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636E3-5CA6-4FD1-301F-C0AB0D2B6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Download the Example Code in Our Class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1EE455-6BCE-2C9C-038B-E223474EE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>
                <a:hlinkClick r:id="rId3"/>
              </a:rPr>
              <a:t>https://github.com/iklee99/ThreeJSSource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AC434D-A89B-BCC3-2C53-EC53277F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00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2E243F1-72B3-422D-AEC9-4BCB2EE7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Hierarchy in Three.js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6F106B5-8001-8D52-6F10-68D086C63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4296" y="1220059"/>
            <a:ext cx="7315200" cy="485140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4B5FB8-A897-D1C6-F3F5-55131122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5A4DCDE-6E6D-45F4-319E-C0EA2350C7A8}"/>
              </a:ext>
            </a:extLst>
          </p:cNvPr>
          <p:cNvSpPr txBox="1">
            <a:spLocks/>
          </p:cNvSpPr>
          <p:nvPr/>
        </p:nvSpPr>
        <p:spPr>
          <a:xfrm>
            <a:off x="7634191" y="1124743"/>
            <a:ext cx="3960440" cy="540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NanumSquare Neo OTF Regular" pitchFamily="2" charset="-127"/>
                <a:cs typeface="Tahom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시스템 서체 일반체"/>
              <a:buChar char="◦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NanumSquare Neo OTF Regular" pitchFamily="2" charset="-127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NanumSquare Neo OTF Regular" pitchFamily="2" charset="-127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NanumSquare Neo OTF Regular" pitchFamily="2" charset="-127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NanumSquare Neo OTF Regular" pitchFamily="2" charset="-127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Mesh = Geometry + Material</a:t>
            </a:r>
          </a:p>
          <a:p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Mesh, Object3D, Group, Light, Camera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Scene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add</a:t>
            </a:r>
          </a:p>
          <a:p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Scene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은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Tree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구조로 구성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Scene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은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Renderer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이용하여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rendering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되며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Renderer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Three.js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html document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연결하는 역할도 함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276B4-3675-6F73-405C-6F2DE920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Three.js documentation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9DBE7-792A-8023-ED8D-2750C4084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5" y="1124743"/>
            <a:ext cx="3960440" cy="5400601"/>
          </a:xfrm>
        </p:spPr>
        <p:txBody>
          <a:bodyPr/>
          <a:lstStyle/>
          <a:p>
            <a:r>
              <a:rPr kumimoji="1" lang="en-US" altLang="ko-KR" dirty="0"/>
              <a:t>?</a:t>
            </a:r>
            <a:r>
              <a:rPr kumimoji="1" lang="ko-KR" altLang="en-US" dirty="0"/>
              <a:t> 창에 </a:t>
            </a:r>
            <a:r>
              <a:rPr kumimoji="1" lang="en-US" altLang="ko-KR" dirty="0"/>
              <a:t>class </a:t>
            </a:r>
            <a:r>
              <a:rPr kumimoji="1" lang="ko-KR" altLang="en-US" dirty="0"/>
              <a:t>이름 넣고 </a:t>
            </a:r>
            <a:r>
              <a:rPr kumimoji="1" lang="en-US" altLang="ko-KR" dirty="0"/>
              <a:t>search</a:t>
            </a:r>
          </a:p>
          <a:p>
            <a:r>
              <a:rPr kumimoji="1" lang="en-US" altLang="ko-KR" dirty="0"/>
              <a:t>ex) “Material”</a:t>
            </a:r>
          </a:p>
          <a:p>
            <a:r>
              <a:rPr kumimoji="1" lang="en-US" altLang="ko-KR" dirty="0"/>
              <a:t>MeshPhongMaterial</a:t>
            </a:r>
          </a:p>
          <a:p>
            <a:pPr lvl="1"/>
            <a:r>
              <a:rPr kumimoji="1" lang="en-US" altLang="ko-KR" dirty="0"/>
              <a:t>ambient + diffuse + specular</a:t>
            </a:r>
          </a:p>
          <a:p>
            <a:r>
              <a:rPr kumimoji="1" lang="en-US" altLang="ko-KR" dirty="0"/>
              <a:t>MeshLambertMaterial</a:t>
            </a:r>
          </a:p>
          <a:p>
            <a:pPr lvl="1"/>
            <a:r>
              <a:rPr kumimoji="1" lang="en-US" altLang="ko-KR" dirty="0"/>
              <a:t>ambient + diffuse</a:t>
            </a:r>
          </a:p>
          <a:p>
            <a:r>
              <a:rPr kumimoji="1" lang="en-US" altLang="ko-KR" dirty="0"/>
              <a:t>UI </a:t>
            </a:r>
            <a:r>
              <a:rPr kumimoji="1" lang="ko-KR" altLang="en-US" dirty="0"/>
              <a:t>이용하여 </a:t>
            </a:r>
            <a:r>
              <a:rPr kumimoji="1" lang="en-US" altLang="ko-KR" dirty="0"/>
              <a:t>parameter </a:t>
            </a:r>
            <a:r>
              <a:rPr kumimoji="1" lang="ko-KR" altLang="en-US" dirty="0"/>
              <a:t>조절 해 볼 수 있음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7064C7-34C9-FD8C-BD45-4E718377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D1135F-942B-AE8A-1E30-16D232177F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667"/>
          <a:stretch/>
        </p:blipFill>
        <p:spPr>
          <a:xfrm>
            <a:off x="4568694" y="1124742"/>
            <a:ext cx="7071921" cy="52565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AC17C76B-09EC-8A1A-1288-18684620026D}"/>
              </a:ext>
            </a:extLst>
          </p:cNvPr>
          <p:cNvSpPr/>
          <p:nvPr/>
        </p:nvSpPr>
        <p:spPr>
          <a:xfrm>
            <a:off x="4581020" y="1412776"/>
            <a:ext cx="650884" cy="360040"/>
          </a:xfrm>
          <a:prstGeom prst="roundRect">
            <a:avLst/>
          </a:prstGeom>
          <a:ln w="254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B3F53809-157B-4FE9-C108-2872222BD1B8}"/>
              </a:ext>
            </a:extLst>
          </p:cNvPr>
          <p:cNvSpPr/>
          <p:nvPr/>
        </p:nvSpPr>
        <p:spPr>
          <a:xfrm>
            <a:off x="5315631" y="1128404"/>
            <a:ext cx="420329" cy="284372"/>
          </a:xfrm>
          <a:prstGeom prst="roundRect">
            <a:avLst/>
          </a:prstGeom>
          <a:ln w="254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38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9FCCB-650F-A2B3-BA54-9C25C7E5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console.log(...)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5D78A7-8BF7-D028-6254-F5EF24816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Chrome</a:t>
            </a:r>
            <a:r>
              <a:rPr kumimoji="1" lang="ko-KR" altLang="en-US" dirty="0"/>
              <a:t>의 개발자 모드 </a:t>
            </a:r>
            <a:r>
              <a:rPr kumimoji="1" lang="en-US" altLang="ko-KR" dirty="0"/>
              <a:t>(Ctrl-Alt-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) 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console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value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print</a:t>
            </a:r>
          </a:p>
          <a:p>
            <a:pPr lvl="1"/>
            <a:r>
              <a:rPr kumimoji="1" lang="ko-KR" altLang="en-US" dirty="0"/>
              <a:t>여기서는 </a:t>
            </a:r>
            <a:r>
              <a:rPr kumimoji="1" lang="en-US" altLang="ko-KR" dirty="0"/>
              <a:t>scene</a:t>
            </a:r>
            <a:r>
              <a:rPr kumimoji="1" lang="ko-KR" altLang="en-US" dirty="0"/>
              <a:t>의 모든 </a:t>
            </a:r>
            <a:r>
              <a:rPr kumimoji="1" lang="en-US" altLang="ko-KR" dirty="0"/>
              <a:t>children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print</a:t>
            </a:r>
          </a:p>
          <a:p>
            <a:pPr lvl="1"/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E892E4-AEA7-1163-2B4E-CD464C76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459768-0CFC-C4E9-1ECF-9262E366B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431" y="2132856"/>
            <a:ext cx="5184576" cy="38354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478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292CA-5BA1-3D51-8796-8D2FAF78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01-getting-started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B60E8A-C4F1-3720-C108-C4E2B3A7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21024A-71BD-BCFF-2E9C-8210AD7BB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301665"/>
            <a:ext cx="7923299" cy="47303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095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89244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bg1">
              <a:lumMod val="75000"/>
            </a:schemeClr>
          </a:solidFill>
        </a:ln>
      </a:spPr>
      <a:bodyPr wrap="square">
        <a:noAutofit/>
      </a:bodyPr>
      <a:lstStyle>
        <a:defPPr algn="l">
          <a:defRPr b="1" dirty="0" smtClean="0">
            <a:solidFill>
              <a:srgbClr val="9B2393"/>
            </a:solidFill>
            <a:latin typeface="Menlo" panose="020B0609030804020204" pitchFamily="49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21442</TotalTime>
  <Words>766</Words>
  <Application>Microsoft Macintosh PowerPoint</Application>
  <PresentationFormat>와이드스크린</PresentationFormat>
  <Paragraphs>110</Paragraphs>
  <Slides>15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맑은 고딕</vt:lpstr>
      <vt:lpstr>시스템 서체 일반체</vt:lpstr>
      <vt:lpstr>NanumSquare Neo OTF Regular</vt:lpstr>
      <vt:lpstr>Pretendard</vt:lpstr>
      <vt:lpstr>Arial</vt:lpstr>
      <vt:lpstr>Menlo</vt:lpstr>
      <vt:lpstr>Tahoma</vt:lpstr>
      <vt:lpstr>Wingdings</vt:lpstr>
      <vt:lpstr>Office 테마</vt:lpstr>
      <vt:lpstr>09_ThreeJS_1</vt:lpstr>
      <vt:lpstr>What is Three.js?</vt:lpstr>
      <vt:lpstr>Three.js Home</vt:lpstr>
      <vt:lpstr>Three.js Examples</vt:lpstr>
      <vt:lpstr>Download the Example Code in Our Class</vt:lpstr>
      <vt:lpstr>Object Hierarchy in Three.js</vt:lpstr>
      <vt:lpstr>Three.js documentation</vt:lpstr>
      <vt:lpstr>console.log(...)</vt:lpstr>
      <vt:lpstr>01-getting-started</vt:lpstr>
      <vt:lpstr>02-foggy-cubes.html</vt:lpstr>
      <vt:lpstr>03-geometries</vt:lpstr>
      <vt:lpstr>04-mesh-properties</vt:lpstr>
      <vt:lpstr>05-both-camera</vt:lpstr>
      <vt:lpstr>06-ambient-light</vt:lpstr>
      <vt:lpstr>07-spot-light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인권 이</cp:lastModifiedBy>
  <cp:revision>479</cp:revision>
  <dcterms:created xsi:type="dcterms:W3CDTF">2006-10-05T04:04:58Z</dcterms:created>
  <dcterms:modified xsi:type="dcterms:W3CDTF">2025-05-01T11:35:10Z</dcterms:modified>
</cp:coreProperties>
</file>