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419" r:id="rId6"/>
    <p:sldId id="416" r:id="rId7"/>
    <p:sldId id="260" r:id="rId8"/>
    <p:sldId id="417" r:id="rId9"/>
    <p:sldId id="41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/>
    <p:restoredTop sz="82585"/>
  </p:normalViewPr>
  <p:slideViewPr>
    <p:cSldViewPr>
      <p:cViewPr varScale="1">
        <p:scale>
          <a:sx n="100" d="100"/>
          <a:sy n="100" d="100"/>
        </p:scale>
        <p:origin x="131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6F482-6404-40A9-87A2-A10F4504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9290A4-DF70-E1DF-0DDD-B35579552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3E2149-8703-FF80-FE7C-F52CDA712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spcAft>
                <a:spcPts val="0"/>
              </a:spcAft>
              <a:buFont typeface="+mj-lt"/>
              <a:buNone/>
            </a:pP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Viewport</a:t>
            </a: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는 화면에 실제로 그려지는 영역을 의미합니다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. </a:t>
            </a:r>
          </a:p>
          <a:p>
            <a:pPr marL="0" lvl="0" indent="0" algn="just" latinLnBrk="1">
              <a:spcAft>
                <a:spcPts val="0"/>
              </a:spcAft>
              <a:buFont typeface="+mj-lt"/>
              <a:buNone/>
            </a:pP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이미 정의된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drawing window</a:t>
            </a: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내에서 실제로 그림이 그려질 영역의 왼쪽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-</a:t>
            </a: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아래 코너 좌표와 그 영역의 넓이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, </a:t>
            </a: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높이를 정의합니다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. </a:t>
            </a:r>
          </a:p>
          <a:p>
            <a:pPr marL="0" lvl="0" indent="0" algn="just" latinLnBrk="1">
              <a:spcAft>
                <a:spcPts val="0"/>
              </a:spcAft>
              <a:buFont typeface="+mj-lt"/>
              <a:buNone/>
            </a:pP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만약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</a:t>
            </a:r>
            <a:r>
              <a:rPr lang="en-US" altLang="ko-KR" sz="1200" kern="100" dirty="0" err="1">
                <a:effectLst/>
                <a:latin typeface="맑은 고딕" charset="-127"/>
                <a:ea typeface="맑은 고딕" charset="-127"/>
                <a:cs typeface="Times New Roman" charset="0"/>
              </a:rPr>
              <a:t>glViewPort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(0, 0, width, height) </a:t>
            </a:r>
            <a:r>
              <a:rPr lang="ko-KR" altLang="ko-KR" sz="1200" kern="100" dirty="0" err="1">
                <a:effectLst/>
                <a:latin typeface="맑은 고딕" charset="-127"/>
                <a:ea typeface="맑은 고딕" charset="-127"/>
                <a:cs typeface="Times New Roman" charset="0"/>
              </a:rPr>
              <a:t>를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call </a:t>
            </a: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했을 경우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, </a:t>
            </a: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그려질 영역은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window </a:t>
            </a: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전체가 됩니다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. </a:t>
            </a:r>
          </a:p>
          <a:p>
            <a:pPr marL="0" lvl="0" indent="0" algn="just" latinLnBrk="1">
              <a:spcAft>
                <a:spcPts val="0"/>
              </a:spcAft>
              <a:buFont typeface="+mj-lt"/>
              <a:buNone/>
            </a:pP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이것이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default viewport</a:t>
            </a: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이기도 합니다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. </a:t>
            </a:r>
            <a:endParaRPr lang="ko-KR" altLang="ko-KR" sz="1200" kern="100" dirty="0"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marL="0" lvl="0" indent="0" algn="just" latinLnBrk="1">
              <a:spcAft>
                <a:spcPts val="0"/>
              </a:spcAft>
              <a:buFont typeface="+mj-lt"/>
              <a:buNone/>
            </a:pP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두번째 예와 같이 하여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window</a:t>
            </a: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의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1</a:t>
            </a:r>
            <a:r>
              <a:rPr lang="ko-KR" altLang="en-US" sz="1200" kern="100" dirty="0" err="1">
                <a:effectLst/>
                <a:latin typeface="맑은 고딕" charset="-127"/>
                <a:ea typeface="맑은 고딕" charset="-127"/>
                <a:cs typeface="Times New Roman" charset="0"/>
              </a:rPr>
              <a:t>사분면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</a:t>
            </a:r>
            <a:r>
              <a:rPr lang="ko-KR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영역에만 그림을 그릴 수도 있습니다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B9D48-4AAB-73BB-081B-84A62AD2B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E1A7D-D8AD-400A-BD51-2E0960C42080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36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 latinLnBrk="1">
              <a:spcAft>
                <a:spcPts val="0"/>
              </a:spcAft>
              <a:buFont typeface="+mj-lt"/>
              <a:buNone/>
            </a:pP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Viewport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를 이용하면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,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전체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canvas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를 부분적인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viewport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들로 나누어서 하나의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application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을 이루도록 하는 것이 가능합니다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.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</a:t>
            </a:r>
            <a:endParaRPr lang="en-US" altLang="ko-KR" sz="1200" kern="100" dirty="0"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marL="0" lvl="0" indent="0" algn="just" latinLnBrk="1">
              <a:spcAft>
                <a:spcPts val="0"/>
              </a:spcAft>
              <a:buFont typeface="+mj-lt"/>
              <a:buNone/>
            </a:pP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예를 들면 그림에서 보여지는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modeling software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에는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front, side, top view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와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perspective view 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까지 하나의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model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을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4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개의 서로 다른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view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로 보면서 작업할 수 있습니다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.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이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4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개의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view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들은 모두 서로 다른 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viewport</a:t>
            </a:r>
            <a:r>
              <a:rPr lang="ko-KR" altLang="en-US" sz="1200" kern="100" dirty="0" err="1">
                <a:effectLst/>
                <a:latin typeface="맑은 고딕" charset="-127"/>
                <a:ea typeface="맑은 고딕" charset="-127"/>
                <a:cs typeface="Times New Roman" charset="0"/>
              </a:rPr>
              <a:t>에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그려진 것입니다</a:t>
            </a:r>
            <a:r>
              <a:rPr lang="en-US" altLang="ko-KR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.</a:t>
            </a:r>
            <a:r>
              <a:rPr lang="ko-KR" altLang="en-US" sz="1200" kern="100" dirty="0">
                <a:effectLst/>
                <a:latin typeface="맑은 고딕" charset="-127"/>
                <a:ea typeface="맑은 고딕" charset="-127"/>
                <a:cs typeface="Times New Roman" charset="0"/>
              </a:rPr>
              <a:t> </a:t>
            </a:r>
            <a:endParaRPr lang="en-US" altLang="ko-KR" sz="1200" kern="100" dirty="0">
              <a:effectLst/>
              <a:latin typeface="맑은 고딕" charset="-127"/>
              <a:ea typeface="맑은 고딕" charset="-127"/>
              <a:cs typeface="Times New Roman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E1A7D-D8AD-400A-BD51-2E0960C42080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28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54088"/>
            <a:ext cx="10363200" cy="2667000"/>
          </a:xfrm>
        </p:spPr>
        <p:txBody>
          <a:bodyPr/>
          <a:lstStyle/>
          <a:p>
            <a:pPr algn="ctr"/>
            <a:r>
              <a:rPr lang="en-US" altLang="ko-KR" dirty="0"/>
              <a:t>01_3</a:t>
            </a:r>
            <a:r>
              <a:rPr lang="ko-KR" altLang="en-US" dirty="0"/>
              <a:t> </a:t>
            </a:r>
            <a:r>
              <a:rPr lang="en-US" altLang="ko-KR" dirty="0"/>
              <a:t>First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5"/>
    </mc:Choice>
    <mc:Fallback xmlns="">
      <p:transition spd="slow" advTm="86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5BD0C-DE16-1BB6-832C-6EB7E331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01_HelloWindow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83CF7D-F386-ECF4-94B1-83FCAF12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B7FB62C-D33B-555E-24C7-40600871C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592" y="1130300"/>
            <a:ext cx="5969000" cy="4597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23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D16AB-8A22-D9F8-EE9E-E10CE125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HTML Canvas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5DC9A-811C-90AE-5F24-6CAAFB5A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페이지에서 그래픽을 그릴 수 있는 </a:t>
            </a:r>
            <a:r>
              <a:rPr lang="en-US" altLang="ko-KR" dirty="0"/>
              <a:t>HTML </a:t>
            </a:r>
            <a:r>
              <a:rPr lang="ko-KR" altLang="en-US" dirty="0"/>
              <a:t>요소</a:t>
            </a:r>
            <a:endParaRPr lang="ko-KR" altLang="en-US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2D </a:t>
            </a:r>
            <a:r>
              <a:rPr lang="ko-KR" altLang="en-US" dirty="0"/>
              <a:t>또는 </a:t>
            </a:r>
            <a:r>
              <a:rPr lang="en-US" altLang="ko-KR" dirty="0"/>
              <a:t>3D </a:t>
            </a:r>
            <a:r>
              <a:rPr lang="ko-KR" altLang="en-US" dirty="0"/>
              <a:t>그래픽을 렌더링할 수 있는 비트맵 영역</a:t>
            </a:r>
            <a:endParaRPr lang="ko-KR" altLang="en-US" dirty="0">
              <a:effectLst/>
            </a:endParaRP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 다음과 같이 정의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&lt;canvas </a:t>
            </a:r>
            <a:r>
              <a:rPr lang="en-US" altLang="ko-KR" sz="2000" dirty="0">
                <a:solidFill>
                  <a:srgbClr val="815F03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altLang="ko-KR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2000" dirty="0">
                <a:solidFill>
                  <a:srgbClr val="C41A16"/>
                </a:solidFill>
                <a:latin typeface="Menlo" panose="020B0609030804020204" pitchFamily="49" charset="0"/>
              </a:rPr>
              <a:t>"canvas-name</a:t>
            </a:r>
            <a:r>
              <a:rPr lang="en-US" altLang="ko-KR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&gt;&lt;/canvas&gt;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dirty="0"/>
              <a:t>JavaScript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access: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canvas = document.getElementById(</a:t>
            </a:r>
            <a:r>
              <a:rPr lang="en-US" altLang="ko-KR" sz="20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‘canvas-name’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Canvas</a:t>
            </a:r>
            <a:r>
              <a:rPr kumimoji="1" lang="ko-KR" altLang="en-US" dirty="0"/>
              <a:t>가 클수록 더 많은 </a:t>
            </a:r>
            <a:r>
              <a:rPr kumimoji="1" lang="en-US" altLang="ko-KR" dirty="0"/>
              <a:t>memory </a:t>
            </a:r>
            <a:r>
              <a:rPr kumimoji="1" lang="ko-KR" altLang="en-US" dirty="0"/>
              <a:t>소모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7B8D62-E1BF-010D-D447-DA0A9CD9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A96F1-CB23-0EDA-FFB8-49D1045D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WebGL2 Context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E6B51-9F2C-9229-ECBB-F9CFB7102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WebGL2 Context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OpenGL ES 3.0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graphics API</a:t>
            </a:r>
          </a:p>
          <a:p>
            <a:pPr lvl="1"/>
            <a:r>
              <a:rPr kumimoji="1" lang="en-US" altLang="ko-KR" dirty="0"/>
              <a:t>Canvas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3D Graphics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하기 위한 </a:t>
            </a:r>
            <a:r>
              <a:rPr kumimoji="1" lang="en-US" altLang="ko-KR" dirty="0"/>
              <a:t>interface</a:t>
            </a:r>
          </a:p>
          <a:p>
            <a:pPr marL="457200" lvl="1" indent="0">
              <a:buNone/>
            </a:pP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   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gl = canvas.getContext(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'webgl2'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Low-level graphics API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WebGL2 Context</a:t>
            </a:r>
            <a:r>
              <a:rPr kumimoji="1" lang="ko-KR" altLang="en-US" dirty="0"/>
              <a:t>가 포함하는 것들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en-US" altLang="ko-KR" dirty="0"/>
              <a:t>API functions (ex. </a:t>
            </a:r>
            <a:r>
              <a:rPr kumimoji="1" lang="en-US" altLang="ko-KR" dirty="0" err="1"/>
              <a:t>glClear</a:t>
            </a:r>
            <a:r>
              <a:rPr kumimoji="1" lang="en-US" altLang="ko-KR" dirty="0"/>
              <a:t>(), </a:t>
            </a:r>
            <a:r>
              <a:rPr kumimoji="1" lang="en-US" altLang="ko-KR" dirty="0" err="1"/>
              <a:t>gl_enable</a:t>
            </a:r>
            <a:r>
              <a:rPr kumimoji="1" lang="en-US" altLang="ko-KR" dirty="0"/>
              <a:t>(...), </a:t>
            </a:r>
            <a:r>
              <a:rPr kumimoji="1" lang="en-US" altLang="ko-KR" dirty="0" err="1"/>
              <a:t>gl.viewport</a:t>
            </a:r>
            <a:r>
              <a:rPr kumimoji="1" lang="en-US" altLang="ko-KR" dirty="0"/>
              <a:t>(...),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gl.drawArrays</a:t>
            </a:r>
            <a:r>
              <a:rPr kumimoji="1" lang="en-US" altLang="ko-KR" dirty="0"/>
              <a:t>(), ...)</a:t>
            </a:r>
          </a:p>
          <a:p>
            <a:pPr lvl="1"/>
            <a:r>
              <a:rPr kumimoji="1" lang="ko-KR" altLang="en-US" dirty="0"/>
              <a:t>주요 </a:t>
            </a:r>
            <a:r>
              <a:rPr kumimoji="1" lang="en-US" altLang="ko-KR" dirty="0"/>
              <a:t>status flag (ex. </a:t>
            </a:r>
            <a:r>
              <a:rPr kumimoji="1" lang="en-US" altLang="ko-KR" dirty="0" err="1"/>
              <a:t>gl.DEPTH_TEST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gl.BLEND</a:t>
            </a:r>
            <a:r>
              <a:rPr kumimoji="1" lang="en-US" altLang="ko-KR" dirty="0"/>
              <a:t>, ...)</a:t>
            </a:r>
          </a:p>
          <a:p>
            <a:pPr lvl="1"/>
            <a:r>
              <a:rPr kumimoji="1" lang="en-US" altLang="ko-KR" dirty="0"/>
              <a:t>Buffer </a:t>
            </a:r>
            <a:r>
              <a:rPr kumimoji="1" lang="ko-KR" altLang="en-US" dirty="0"/>
              <a:t>종류</a:t>
            </a:r>
            <a:r>
              <a:rPr kumimoji="1" lang="en-US" altLang="ko-KR" dirty="0"/>
              <a:t> (ex. </a:t>
            </a:r>
            <a:r>
              <a:rPr kumimoji="1" lang="en-US" altLang="ko-KR" dirty="0" err="1"/>
              <a:t>gl.ARRAY_BUFFER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gl.ELEMENT_ARRAY_BUFFER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Data type (ex. </a:t>
            </a:r>
            <a:r>
              <a:rPr kumimoji="1" lang="en-US" altLang="ko-KR" dirty="0" err="1"/>
              <a:t>gl.FLOAT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gl.UNSIGNED_BYTE</a:t>
            </a:r>
            <a:r>
              <a:rPr kumimoji="1" lang="en-US" altLang="ko-KR" dirty="0"/>
              <a:t>, ...)</a:t>
            </a:r>
          </a:p>
          <a:p>
            <a:pPr lvl="1"/>
            <a:r>
              <a:rPr kumimoji="1" lang="ko-KR" altLang="en-US" dirty="0"/>
              <a:t>이외 다수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901FF-AFF8-B198-D5FE-4D98B159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9734A-AFAA-1780-03C3-4E8537DDA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61CB0-65C4-E2D2-A48A-5F2D24DE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Viewport (1/2)</a:t>
            </a:r>
            <a:endParaRPr lang="ko-KR" altLang="en-US" dirty="0"/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ED91E45F-1674-1A4F-3C57-201A4DE3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76" y="1154257"/>
            <a:ext cx="11043247" cy="5256585"/>
          </a:xfrm>
        </p:spPr>
        <p:txBody>
          <a:bodyPr/>
          <a:lstStyle/>
          <a:p>
            <a:r>
              <a:rPr lang="en-US" altLang="ko-KR" sz="2400" dirty="0"/>
              <a:t>Portion of window for drawing</a:t>
            </a:r>
          </a:p>
          <a:p>
            <a:pPr lvl="1"/>
            <a:r>
              <a:rPr lang="en-US" altLang="ko-KR" sz="2000" dirty="0" err="1"/>
              <a:t>gl.viewport’s</a:t>
            </a:r>
            <a:r>
              <a:rPr lang="en-US" altLang="ko-KR" sz="2000" dirty="0"/>
              <a:t> Parameters: Lower-left-x, Lower-left-y, width, height</a:t>
            </a:r>
          </a:p>
          <a:p>
            <a:pPr lvl="1"/>
            <a:endParaRPr lang="en-US" altLang="ko-KR" sz="2000" dirty="0"/>
          </a:p>
          <a:p>
            <a:pPr>
              <a:buFontTx/>
              <a:buNone/>
            </a:pPr>
            <a:r>
              <a:rPr lang="en-US" altLang="ko-KR" sz="2000" dirty="0"/>
              <a:t>      ex) </a:t>
            </a:r>
            <a:r>
              <a:rPr lang="en-US" altLang="ko-KR" sz="20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gl.viewport</a:t>
            </a:r>
            <a:r>
              <a:rPr lang="en-US" altLang="ko-KR" sz="20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(0, 0, </a:t>
            </a:r>
            <a:r>
              <a:rPr lang="en-US" altLang="ko-KR" sz="20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canvas.width</a:t>
            </a:r>
            <a:r>
              <a:rPr lang="en-US" altLang="ko-KR" sz="20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altLang="ko-KR" sz="20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canvas.height</a:t>
            </a:r>
            <a:r>
              <a:rPr lang="en-US" altLang="ko-KR" sz="20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endParaRPr lang="en-US" altLang="ko-KR" sz="2000" dirty="0"/>
          </a:p>
          <a:p>
            <a:pPr>
              <a:buFontTx/>
              <a:buNone/>
            </a:pPr>
            <a:r>
              <a:rPr lang="en-US" altLang="ko-KR" sz="2000" dirty="0"/>
              <a:t>      ex) </a:t>
            </a:r>
            <a:r>
              <a:rPr lang="en-US" altLang="ko-KR" sz="20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gl.viewport</a:t>
            </a:r>
            <a:r>
              <a:rPr lang="en-US" altLang="ko-KR" sz="20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altLang="ko-KR" sz="20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canvas.width</a:t>
            </a:r>
            <a:r>
              <a:rPr lang="en-US" altLang="ko-KR" sz="20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/2,canvas.height/2,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                  </a:t>
            </a:r>
            <a:r>
              <a:rPr lang="en-US" altLang="ko-KR" sz="2000" dirty="0" err="1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canvas.width</a:t>
            </a:r>
            <a:r>
              <a:rPr lang="en-US" altLang="ko-KR" sz="2000" dirty="0">
                <a:solidFill>
                  <a:srgbClr val="002060"/>
                </a:solidFill>
                <a:latin typeface="Menlo" charset="0"/>
                <a:ea typeface="Menlo" charset="0"/>
                <a:cs typeface="Menlo" charset="0"/>
              </a:rPr>
              <a:t>/2,canvas.height/2);</a:t>
            </a:r>
            <a:endParaRPr lang="ko-KR" altLang="en-US" sz="2000" dirty="0">
              <a:solidFill>
                <a:srgbClr val="00206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93D859-07E5-375A-DCCE-598055CDDA88}"/>
              </a:ext>
            </a:extLst>
          </p:cNvPr>
          <p:cNvSpPr/>
          <p:nvPr/>
        </p:nvSpPr>
        <p:spPr bwMode="auto">
          <a:xfrm>
            <a:off x="1939941" y="2934344"/>
            <a:ext cx="2919412" cy="14509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3600" tIns="46800" rIns="93600" bIns="46800" anchor="ctr"/>
          <a:lstStyle/>
          <a:p>
            <a:pPr algn="ctr">
              <a:defRPr/>
            </a:pPr>
            <a:r>
              <a:rPr lang="en-US" altLang="ko-KR" sz="2000" dirty="0">
                <a:latin typeface="+mn-lt"/>
              </a:rPr>
              <a:t>Viewport = Canvas</a:t>
            </a:r>
            <a:endParaRPr lang="ko-KR" altLang="en-US" sz="2000" dirty="0">
              <a:latin typeface="+mn-lt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681328-ABEF-74DA-D6B0-1E4EC260004F}"/>
              </a:ext>
            </a:extLst>
          </p:cNvPr>
          <p:cNvGrpSpPr/>
          <p:nvPr/>
        </p:nvGrpSpPr>
        <p:grpSpPr>
          <a:xfrm>
            <a:off x="8596762" y="4581128"/>
            <a:ext cx="2917825" cy="1449387"/>
            <a:chOff x="2246810" y="4605786"/>
            <a:chExt cx="2917825" cy="144938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03B2F72-3135-A208-251A-D1E09276B977}"/>
                </a:ext>
              </a:extLst>
            </p:cNvPr>
            <p:cNvSpPr/>
            <p:nvPr/>
          </p:nvSpPr>
          <p:spPr bwMode="auto">
            <a:xfrm>
              <a:off x="2246810" y="4605786"/>
              <a:ext cx="2917825" cy="144938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3600" tIns="46800" rIns="93600" bIns="46800" anchor="ctr"/>
            <a:lstStyle/>
            <a:p>
              <a:pPr>
                <a:defRPr/>
              </a:pPr>
              <a:endParaRPr lang="ko-KR" altLang="en-US" sz="2000" dirty="0">
                <a:latin typeface="+mn-lt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989D19-C793-9CF8-A3BC-6770C29D04C8}"/>
                </a:ext>
              </a:extLst>
            </p:cNvPr>
            <p:cNvSpPr/>
            <p:nvPr/>
          </p:nvSpPr>
          <p:spPr bwMode="auto">
            <a:xfrm>
              <a:off x="3670797" y="4615311"/>
              <a:ext cx="1493838" cy="7493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3600" tIns="46800" rIns="93600" bIns="46800" anchor="ctr"/>
            <a:lstStyle/>
            <a:p>
              <a:pPr>
                <a:defRPr/>
              </a:pPr>
              <a:r>
                <a:rPr lang="en-US" altLang="ko-KR" sz="2000" dirty="0">
                  <a:latin typeface="+mn-lt"/>
                </a:rPr>
                <a:t>  Viewport</a:t>
              </a:r>
              <a:endParaRPr lang="ko-KR" altLang="en-US" sz="2000" dirty="0">
                <a:latin typeface="+mn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96A81C-A144-F6D2-E6A1-736512C06891}"/>
                </a:ext>
              </a:extLst>
            </p:cNvPr>
            <p:cNvSpPr txBox="1"/>
            <p:nvPr/>
          </p:nvSpPr>
          <p:spPr>
            <a:xfrm>
              <a:off x="2500001" y="5343973"/>
              <a:ext cx="99399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000" dirty="0">
                  <a:latin typeface="+mj-lt"/>
                </a:rPr>
                <a:t>Canvas</a:t>
              </a:r>
              <a:endParaRPr lang="ko-KR" altLang="en-US" sz="2000" dirty="0">
                <a:latin typeface="+mj-lt"/>
              </a:endParaRP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77F8FFA-6C2D-C01F-1EEE-29714A59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25E82EC9-52E9-669C-28E3-B3B3A3D5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en-US" altLang="ko-KR" dirty="0"/>
              <a:t>canvas</a:t>
            </a:r>
            <a:r>
              <a:rPr lang="ko-KR" altLang="en-US" dirty="0"/>
              <a:t>를 부분적인 </a:t>
            </a:r>
            <a:r>
              <a:rPr lang="en-US" altLang="ko-KR" dirty="0"/>
              <a:t>viewport</a:t>
            </a:r>
            <a:r>
              <a:rPr lang="ko-KR" altLang="en-US" dirty="0"/>
              <a:t>들로 나누어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하나의 </a:t>
            </a:r>
            <a:r>
              <a:rPr lang="en-US" altLang="ko-KR" dirty="0"/>
              <a:t>application</a:t>
            </a:r>
            <a:r>
              <a:rPr lang="ko-KR" altLang="en-US" dirty="0"/>
              <a:t>을 이루도록 하는 것이 가능</a:t>
            </a:r>
            <a:endParaRPr lang="en-US" altLang="ko-KR" dirty="0"/>
          </a:p>
          <a:p>
            <a:r>
              <a:rPr lang="en-US" altLang="ko-KR" dirty="0"/>
              <a:t>ex) Modeling software: front, side, top, perspective views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Viewport (2/2)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B70C11-1C88-6A5F-B2C4-74D314DA90D9}"/>
              </a:ext>
            </a:extLst>
          </p:cNvPr>
          <p:cNvGrpSpPr/>
          <p:nvPr/>
        </p:nvGrpSpPr>
        <p:grpSpPr>
          <a:xfrm>
            <a:off x="1343472" y="2492896"/>
            <a:ext cx="3384376" cy="3610747"/>
            <a:chOff x="8792354" y="279918"/>
            <a:chExt cx="3384376" cy="36107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1DE4D37-0DF3-1A49-B2F8-88395B28F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1818" y="279918"/>
              <a:ext cx="2945448" cy="306020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8C54935-FCFF-D848-BE16-6327D9937295}"/>
                </a:ext>
              </a:extLst>
            </p:cNvPr>
            <p:cNvSpPr/>
            <p:nvPr/>
          </p:nvSpPr>
          <p:spPr>
            <a:xfrm>
              <a:off x="8792354" y="3429000"/>
              <a:ext cx="3384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altLang="ko-KR" sz="1200" dirty="0">
                  <a:solidFill>
                    <a:schemeClr val="bg1">
                      <a:lumMod val="50000"/>
                    </a:schemeClr>
                  </a:solidFill>
                </a:rPr>
                <a:t>http://vntientoi.blogspot.com/2012/01/sample-source-to-make-subwindow-in.html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3BD92D-38A8-F981-7B2D-14972CA0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8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CC442-48B4-87F0-BDA7-19215982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Color(R, G, B, A)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A4CD8-E5F3-CAA1-AEDD-827E2D8E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Red,</a:t>
            </a:r>
            <a:r>
              <a:rPr kumimoji="1" lang="ko-KR" altLang="en-US" dirty="0"/>
              <a:t> </a:t>
            </a:r>
            <a:r>
              <a:rPr kumimoji="1" lang="en-US" altLang="ko-KR" dirty="0"/>
              <a:t>Green,</a:t>
            </a:r>
            <a:r>
              <a:rPr kumimoji="1" lang="ko-KR" altLang="en-US" dirty="0"/>
              <a:t> </a:t>
            </a:r>
            <a:r>
              <a:rPr kumimoji="1" lang="en-US" altLang="ko-KR" dirty="0"/>
              <a:t>Blue,</a:t>
            </a:r>
            <a:r>
              <a:rPr kumimoji="1" lang="ko-KR" altLang="en-US" dirty="0"/>
              <a:t> </a:t>
            </a:r>
            <a:r>
              <a:rPr kumimoji="1" lang="en-US" altLang="ko-KR" dirty="0"/>
              <a:t>Alpha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를 각각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까지의 수로 표현</a:t>
            </a:r>
            <a:endParaRPr kumimoji="1" lang="en-US" altLang="ko-KR" dirty="0"/>
          </a:p>
          <a:p>
            <a:r>
              <a:rPr kumimoji="1" lang="en-US" altLang="ko-KR" dirty="0"/>
              <a:t>Alpha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0:</a:t>
            </a:r>
            <a:r>
              <a:rPr kumimoji="1" lang="ko-KR" altLang="en-US" dirty="0"/>
              <a:t> 완전 투명 </a:t>
            </a:r>
            <a:r>
              <a:rPr kumimoji="1" lang="en-US" altLang="ko-KR" dirty="0"/>
              <a:t>(transparent), 1:</a:t>
            </a:r>
            <a:r>
              <a:rPr kumimoji="1" lang="ko-KR" altLang="en-US" dirty="0"/>
              <a:t> 완전 불투명 </a:t>
            </a:r>
            <a:r>
              <a:rPr kumimoji="1" lang="en-US" altLang="ko-KR" dirty="0"/>
              <a:t>(opaque)</a:t>
            </a:r>
          </a:p>
          <a:p>
            <a:r>
              <a:rPr kumimoji="1" lang="en-US" altLang="ko-KR" dirty="0"/>
              <a:t>ex) gl.clearColor(0.1, 0.2, 0.3, 1.0); 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F6CE7B-3F0D-8662-1BA7-693A681B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5B97EF-94E0-56B0-79A6-E9741FBF1914}"/>
              </a:ext>
            </a:extLst>
          </p:cNvPr>
          <p:cNvGrpSpPr/>
          <p:nvPr/>
        </p:nvGrpSpPr>
        <p:grpSpPr>
          <a:xfrm>
            <a:off x="1271464" y="2955052"/>
            <a:ext cx="2124236" cy="2130132"/>
            <a:chOff x="1271464" y="2955052"/>
            <a:chExt cx="2124236" cy="213013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F0D78FD-D5ED-DD3B-B1A3-2EC3513BCCB5}"/>
                </a:ext>
              </a:extLst>
            </p:cNvPr>
            <p:cNvSpPr/>
            <p:nvPr/>
          </p:nvSpPr>
          <p:spPr>
            <a:xfrm>
              <a:off x="1271464" y="3429000"/>
              <a:ext cx="1656184" cy="16561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81C2C2-2679-AD98-1A24-DEEA38A6C662}"/>
                </a:ext>
              </a:extLst>
            </p:cNvPr>
            <p:cNvSpPr/>
            <p:nvPr/>
          </p:nvSpPr>
          <p:spPr>
            <a:xfrm>
              <a:off x="2099556" y="2955052"/>
              <a:ext cx="1296144" cy="129614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50D0F6-9A70-6E6B-9B6B-8EB6608F224A}"/>
                </a:ext>
              </a:extLst>
            </p:cNvPr>
            <p:cNvSpPr txBox="1"/>
            <p:nvPr/>
          </p:nvSpPr>
          <p:spPr>
            <a:xfrm>
              <a:off x="1426134" y="4355812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(1,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0,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0,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1)</a:t>
              </a:r>
              <a:endParaRPr kumimoji="1" lang="ko-KR" altLang="en-US" sz="1600" b="1" dirty="0">
                <a:solidFill>
                  <a:schemeClr val="bg1"/>
                </a:solidFill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9AFFE-7B26-58D5-0268-FD9A2C494D15}"/>
                </a:ext>
              </a:extLst>
            </p:cNvPr>
            <p:cNvSpPr txBox="1"/>
            <p:nvPr/>
          </p:nvSpPr>
          <p:spPr>
            <a:xfrm>
              <a:off x="2128212" y="3068960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(0,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0,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1,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1)</a:t>
              </a:r>
              <a:endParaRPr kumimoji="1" lang="ko-KR" altLang="en-US" sz="1600" b="1" dirty="0">
                <a:solidFill>
                  <a:schemeClr val="bg1"/>
                </a:solidFill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70BFA5A-40E1-1F50-FA4A-3FC9DDB0605C}"/>
              </a:ext>
            </a:extLst>
          </p:cNvPr>
          <p:cNvGrpSpPr/>
          <p:nvPr/>
        </p:nvGrpSpPr>
        <p:grpSpPr>
          <a:xfrm>
            <a:off x="4649051" y="2955052"/>
            <a:ext cx="2395535" cy="2130132"/>
            <a:chOff x="4649051" y="2955052"/>
            <a:chExt cx="2395535" cy="21301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001CE36-EE88-1AAF-2EEC-AA5158DD6B49}"/>
                </a:ext>
              </a:extLst>
            </p:cNvPr>
            <p:cNvSpPr/>
            <p:nvPr/>
          </p:nvSpPr>
          <p:spPr>
            <a:xfrm>
              <a:off x="4649051" y="3429000"/>
              <a:ext cx="1656184" cy="16561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B1C7B6-9A83-F5AE-90F2-929455BB7433}"/>
                </a:ext>
              </a:extLst>
            </p:cNvPr>
            <p:cNvSpPr/>
            <p:nvPr/>
          </p:nvSpPr>
          <p:spPr>
            <a:xfrm>
              <a:off x="5657163" y="2955052"/>
              <a:ext cx="1296144" cy="1296144"/>
            </a:xfrm>
            <a:prstGeom prst="rect">
              <a:avLst/>
            </a:prstGeom>
            <a:solidFill>
              <a:srgbClr val="0000FF">
                <a:alpha val="60088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D6BE15-E6FA-0C4B-6736-E353CEDBA909}"/>
                </a:ext>
              </a:extLst>
            </p:cNvPr>
            <p:cNvSpPr txBox="1"/>
            <p:nvPr/>
          </p:nvSpPr>
          <p:spPr>
            <a:xfrm>
              <a:off x="4803721" y="4372049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(1,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0,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0,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1)</a:t>
              </a:r>
              <a:endParaRPr kumimoji="1" lang="ko-KR" altLang="en-US" sz="1600" b="1" dirty="0">
                <a:solidFill>
                  <a:schemeClr val="bg1"/>
                </a:solidFill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996A7C-DF29-1DC2-0DF6-39B0756C28DA}"/>
                </a:ext>
              </a:extLst>
            </p:cNvPr>
            <p:cNvSpPr txBox="1"/>
            <p:nvPr/>
          </p:nvSpPr>
          <p:spPr>
            <a:xfrm>
              <a:off x="5591944" y="3068960"/>
              <a:ext cx="1452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(0,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0,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1,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0.6)</a:t>
              </a:r>
              <a:endParaRPr kumimoji="1" lang="ko-KR" altLang="en-US" sz="1600" b="1" dirty="0">
                <a:solidFill>
                  <a:schemeClr val="bg1"/>
                </a:solidFill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EE3A19-E910-D839-B4C3-7578EE6C434F}"/>
              </a:ext>
            </a:extLst>
          </p:cNvPr>
          <p:cNvGrpSpPr/>
          <p:nvPr/>
        </p:nvGrpSpPr>
        <p:grpSpPr>
          <a:xfrm>
            <a:off x="8026638" y="2955052"/>
            <a:ext cx="2221721" cy="2130132"/>
            <a:chOff x="8026638" y="2955052"/>
            <a:chExt cx="2221721" cy="213013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3AF0B04-3C9D-3794-5212-EC42739CF536}"/>
                </a:ext>
              </a:extLst>
            </p:cNvPr>
            <p:cNvSpPr/>
            <p:nvPr/>
          </p:nvSpPr>
          <p:spPr>
            <a:xfrm>
              <a:off x="8026638" y="3429000"/>
              <a:ext cx="1656184" cy="16561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42D8BE-EAA4-E827-E530-C101159E0339}"/>
                </a:ext>
              </a:extLst>
            </p:cNvPr>
            <p:cNvSpPr/>
            <p:nvPr/>
          </p:nvSpPr>
          <p:spPr>
            <a:xfrm>
              <a:off x="8854730" y="2955052"/>
              <a:ext cx="1296144" cy="1296144"/>
            </a:xfrm>
            <a:prstGeom prst="rect">
              <a:avLst/>
            </a:prstGeom>
            <a:solidFill>
              <a:srgbClr val="0000FF">
                <a:alpha val="20057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177283-C31B-1B96-57DA-3E174F1B2CFD}"/>
                </a:ext>
              </a:extLst>
            </p:cNvPr>
            <p:cNvSpPr txBox="1"/>
            <p:nvPr/>
          </p:nvSpPr>
          <p:spPr>
            <a:xfrm>
              <a:off x="8181308" y="4395211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(1,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0,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0,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solidFill>
                    <a:schemeClr val="bg1"/>
                  </a:solidFill>
                  <a:latin typeface="NanumSquare Neo OTF Regular" pitchFamily="2" charset="-127"/>
                  <a:ea typeface="NanumSquare Neo OTF Regular" pitchFamily="2" charset="-127"/>
                </a:rPr>
                <a:t>1)</a:t>
              </a:r>
              <a:endParaRPr kumimoji="1" lang="ko-KR" altLang="en-US" sz="1600" b="1" dirty="0">
                <a:solidFill>
                  <a:schemeClr val="bg1"/>
                </a:solidFill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454EC-DC91-62FC-EAC0-552E7A809169}"/>
                </a:ext>
              </a:extLst>
            </p:cNvPr>
            <p:cNvSpPr txBox="1"/>
            <p:nvPr/>
          </p:nvSpPr>
          <p:spPr>
            <a:xfrm>
              <a:off x="8798923" y="3068960"/>
              <a:ext cx="1449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b="1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latin typeface="NanumSquare Neo OTF Regular" pitchFamily="2" charset="-127"/>
                  <a:ea typeface="NanumSquare Neo OTF Regular" pitchFamily="2" charset="-127"/>
                </a:rPr>
                <a:t>(0,</a:t>
              </a:r>
              <a:r>
                <a:rPr kumimoji="1" lang="ko-KR" altLang="en-US" sz="1600" b="1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latin typeface="NanumSquare Neo OTF Regular" pitchFamily="2" charset="-127"/>
                  <a:ea typeface="NanumSquare Neo OTF Regular" pitchFamily="2" charset="-127"/>
                </a:rPr>
                <a:t>0,</a:t>
              </a:r>
              <a:r>
                <a:rPr kumimoji="1" lang="ko-KR" altLang="en-US" sz="1600" b="1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latin typeface="NanumSquare Neo OTF Regular" pitchFamily="2" charset="-127"/>
                  <a:ea typeface="NanumSquare Neo OTF Regular" pitchFamily="2" charset="-127"/>
                </a:rPr>
                <a:t>1,</a:t>
              </a:r>
              <a:r>
                <a:rPr kumimoji="1" lang="ko-KR" altLang="en-US" sz="1600" b="1" dirty="0">
                  <a:latin typeface="NanumSquare Neo OTF Regular" pitchFamily="2" charset="-127"/>
                  <a:ea typeface="NanumSquare Neo OTF Regular" pitchFamily="2" charset="-127"/>
                </a:rPr>
                <a:t> </a:t>
              </a:r>
              <a:r>
                <a:rPr kumimoji="1" lang="en-US" altLang="ko-KR" sz="1600" b="1" dirty="0">
                  <a:latin typeface="NanumSquare Neo OTF Regular" pitchFamily="2" charset="-127"/>
                  <a:ea typeface="NanumSquare Neo OTF Regular" pitchFamily="2" charset="-127"/>
                </a:rPr>
                <a:t>0.2)</a:t>
              </a:r>
              <a:endParaRPr kumimoji="1" lang="ko-KR" altLang="en-US" sz="1600" b="1" dirty="0">
                <a:latin typeface="NanumSquare Neo OTF Regular" pitchFamily="2" charset="-127"/>
                <a:ea typeface="NanumSquare Neo OTF Regular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2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F3E47-535B-4AAB-ACB9-881EFDCA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render() function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340E9-6265-8C20-E332-910B95D2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실제 </a:t>
            </a:r>
            <a:r>
              <a:rPr kumimoji="1" lang="en-US" altLang="ko-KR" dirty="0"/>
              <a:t>canvas</a:t>
            </a:r>
            <a:r>
              <a:rPr kumimoji="1" lang="ko-KR" altLang="en-US" dirty="0"/>
              <a:t>위에 그려질 내용이 여기에서 </a:t>
            </a:r>
            <a:r>
              <a:rPr kumimoji="1" lang="ko-KR" altLang="en-US" dirty="0" err="1"/>
              <a:t>그려짐</a:t>
            </a:r>
            <a:endParaRPr kumimoji="1" lang="en-US" altLang="ko-KR" dirty="0"/>
          </a:p>
          <a:p>
            <a:r>
              <a:rPr kumimoji="1" lang="ko-KR" altLang="en-US" dirty="0"/>
              <a:t>먼저 </a:t>
            </a:r>
            <a:r>
              <a:rPr kumimoji="1" lang="en-US" altLang="ko-KR" dirty="0"/>
              <a:t>gl.clear(...) 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clear</a:t>
            </a:r>
          </a:p>
          <a:p>
            <a:r>
              <a:rPr kumimoji="1" lang="ko-KR" altLang="en-US" dirty="0"/>
              <a:t>그 후에 </a:t>
            </a:r>
            <a:r>
              <a:rPr kumimoji="1" lang="en-US" altLang="ko-KR" dirty="0"/>
              <a:t>draw something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7B9FB-CDC5-FA56-F176-15CFCC74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0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0E924-104A-D9AB-22BF-B4EF6478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window.addEventListener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CA824-8F47-A66A-5FB6-712C9785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window.addEventListener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'resize'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() =&gt;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canvas.width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window.innerWidth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canvas.height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window.innerHeight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gl.viewport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canvas.width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canvas.height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render();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ko-KR" dirty="0">
                <a:effectLst/>
                <a:ea typeface="Tahoma" panose="020B0604030504040204" pitchFamily="34" charset="0"/>
              </a:rPr>
              <a:t>‘</a:t>
            </a:r>
            <a:r>
              <a:rPr lang="en-US" altLang="ko-KR" dirty="0">
                <a:ea typeface="Tahoma" panose="020B0604030504040204" pitchFamily="34" charset="0"/>
              </a:rPr>
              <a:t>resize’ event</a:t>
            </a:r>
            <a:r>
              <a:rPr lang="ko-KR" altLang="en-US" dirty="0"/>
              <a:t>가 발생할 때마다 이 </a:t>
            </a:r>
            <a:r>
              <a:rPr lang="en-US" altLang="ko-KR" dirty="0">
                <a:ea typeface="Tahoma" panose="020B0604030504040204" pitchFamily="34" charset="0"/>
              </a:rPr>
              <a:t>handler</a:t>
            </a:r>
            <a:r>
              <a:rPr lang="ko-KR" altLang="en-US" dirty="0"/>
              <a:t>를 실행</a:t>
            </a: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dirty="0">
                <a:effectLst/>
                <a:ea typeface="Tahoma" panose="020B0604030504040204" pitchFamily="34" charset="0"/>
              </a:rPr>
              <a:t>()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  <a:ea typeface="Tahoma" panose="020B0604030504040204" pitchFamily="34" charset="0"/>
              </a:rPr>
              <a:t>=&gt;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  <a:ea typeface="Tahoma" panose="020B0604030504040204" pitchFamily="34" charset="0"/>
              </a:rPr>
              <a:t>{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  <a:ea typeface="Tahoma" panose="020B0604030504040204" pitchFamily="34" charset="0"/>
              </a:rPr>
              <a:t>...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  <a:ea typeface="Tahoma" panose="020B0604030504040204" pitchFamily="34" charset="0"/>
              </a:rPr>
              <a:t>}</a:t>
            </a:r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:</a:t>
            </a:r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anonymous function</a:t>
            </a:r>
            <a:r>
              <a:rPr lang="ko-KR" altLang="en-US" dirty="0" err="1"/>
              <a:t>으로</a:t>
            </a:r>
            <a:r>
              <a:rPr lang="ko-KR" altLang="en-US" dirty="0"/>
              <a:t> 이 곳에만 필요함</a:t>
            </a: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dirty="0" err="1">
                <a:effectLst/>
                <a:ea typeface="Tahoma" panose="020B0604030504040204" pitchFamily="34" charset="0"/>
              </a:rPr>
              <a:t>canvas.width</a:t>
            </a:r>
            <a:r>
              <a:rPr lang="ko-KR" altLang="en-US" dirty="0">
                <a:effectLst/>
              </a:rPr>
              <a:t>와 </a:t>
            </a:r>
            <a:r>
              <a:rPr lang="en-US" altLang="ko-KR" dirty="0" err="1">
                <a:effectLst/>
                <a:ea typeface="Tahoma" panose="020B0604030504040204" pitchFamily="34" charset="0"/>
              </a:rPr>
              <a:t>canvas.height</a:t>
            </a:r>
            <a:r>
              <a:rPr lang="ko-KR" altLang="en-US" dirty="0">
                <a:effectLst/>
              </a:rPr>
              <a:t>를 새로 </a:t>
            </a:r>
            <a:r>
              <a:rPr lang="en-US" altLang="ko-KR" dirty="0">
                <a:effectLst/>
                <a:ea typeface="Tahoma" panose="020B0604030504040204" pitchFamily="34" charset="0"/>
              </a:rPr>
              <a:t>resize</a:t>
            </a:r>
            <a:r>
              <a:rPr lang="ko-KR" altLang="en-US" dirty="0">
                <a:effectLst/>
              </a:rPr>
              <a:t>된 </a:t>
            </a:r>
            <a:r>
              <a:rPr lang="en-US" altLang="ko-KR" dirty="0">
                <a:effectLst/>
                <a:ea typeface="Tahoma" panose="020B0604030504040204" pitchFamily="34" charset="0"/>
              </a:rPr>
              <a:t>window</a:t>
            </a:r>
            <a:r>
              <a:rPr lang="ko-KR" altLang="en-US" dirty="0">
                <a:effectLst/>
              </a:rPr>
              <a:t>의 </a:t>
            </a:r>
            <a:r>
              <a:rPr lang="en-US" altLang="ko-KR" dirty="0">
                <a:effectLst/>
                <a:ea typeface="Tahoma" panose="020B0604030504040204" pitchFamily="34" charset="0"/>
              </a:rPr>
              <a:t>size</a:t>
            </a:r>
            <a:r>
              <a:rPr lang="ko-KR" altLang="en-US" dirty="0"/>
              <a:t>로 </a:t>
            </a:r>
            <a:r>
              <a:rPr lang="en-US" altLang="ko-KR" dirty="0">
                <a:ea typeface="Tahoma" panose="020B0604030504040204" pitchFamily="34" charset="0"/>
              </a:rPr>
              <a:t>setting</a:t>
            </a:r>
          </a:p>
          <a:p>
            <a:r>
              <a:rPr lang="en-US" altLang="ko-KR" dirty="0" err="1">
                <a:effectLst/>
                <a:ea typeface="Tahoma" panose="020B0604030504040204" pitchFamily="34" charset="0"/>
              </a:rPr>
              <a:t>gl.viewport</a:t>
            </a:r>
            <a:r>
              <a:rPr lang="ko-KR" altLang="en-US" dirty="0">
                <a:effectLst/>
              </a:rPr>
              <a:t>를 새로 </a:t>
            </a:r>
            <a:r>
              <a:rPr lang="en-US" altLang="ko-KR" dirty="0">
                <a:effectLst/>
                <a:ea typeface="Tahoma" panose="020B0604030504040204" pitchFamily="34" charset="0"/>
              </a:rPr>
              <a:t>define</a:t>
            </a:r>
            <a:r>
              <a:rPr lang="ko-KR" altLang="en-US" dirty="0">
                <a:effectLst/>
              </a:rPr>
              <a:t>된 </a:t>
            </a:r>
            <a:r>
              <a:rPr lang="en-US" altLang="ko-KR" dirty="0">
                <a:effectLst/>
                <a:ea typeface="Tahoma" panose="020B0604030504040204" pitchFamily="34" charset="0"/>
              </a:rPr>
              <a:t>canvas</a:t>
            </a:r>
            <a:r>
              <a:rPr lang="ko-KR" altLang="en-US" dirty="0"/>
              <a:t>에 맞추어 다시 </a:t>
            </a:r>
            <a:r>
              <a:rPr lang="en-US" altLang="ko-KR" dirty="0">
                <a:ea typeface="Tahoma" panose="020B0604030504040204" pitchFamily="34" charset="0"/>
              </a:rPr>
              <a:t>setting (</a:t>
            </a:r>
            <a:r>
              <a:rPr lang="ko-KR" altLang="en-US" dirty="0">
                <a:ea typeface="Tahoma" panose="020B0604030504040204" pitchFamily="34" charset="0"/>
              </a:rPr>
              <a:t>전체 </a:t>
            </a:r>
            <a:r>
              <a:rPr lang="en-US" altLang="ko-KR" dirty="0">
                <a:ea typeface="Tahoma" panose="020B0604030504040204" pitchFamily="34" charset="0"/>
              </a:rPr>
              <a:t>canvas</a:t>
            </a:r>
            <a:r>
              <a:rPr lang="ko-KR" altLang="en-US" dirty="0">
                <a:ea typeface="Tahoma" panose="020B0604030504040204" pitchFamily="34" charset="0"/>
              </a:rPr>
              <a:t>로</a:t>
            </a:r>
            <a:r>
              <a:rPr lang="en-US" altLang="ko-KR" dirty="0">
                <a:ea typeface="Tahoma" panose="020B0604030504040204" pitchFamily="34" charset="0"/>
              </a:rPr>
              <a:t>)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render()</a:t>
            </a:r>
            <a:r>
              <a:rPr lang="ko-KR" altLang="en-US" dirty="0"/>
              <a:t> 를 </a:t>
            </a:r>
            <a:r>
              <a:rPr lang="en-US" altLang="ko-KR" dirty="0">
                <a:ea typeface="Tahoma" panose="020B0604030504040204" pitchFamily="34" charset="0"/>
              </a:rPr>
              <a:t>call</a:t>
            </a:r>
            <a:r>
              <a:rPr lang="ko-KR" altLang="en-US" dirty="0"/>
              <a:t>하여 </a:t>
            </a:r>
            <a:r>
              <a:rPr lang="en-US" altLang="ko-KR" dirty="0">
                <a:ea typeface="Tahoma" panose="020B0604030504040204" pitchFamily="34" charset="0"/>
              </a:rPr>
              <a:t>resize</a:t>
            </a:r>
            <a:r>
              <a:rPr lang="ko-KR" altLang="en-US" dirty="0"/>
              <a:t>된 </a:t>
            </a:r>
            <a:r>
              <a:rPr lang="en-US" altLang="ko-KR" dirty="0">
                <a:ea typeface="Tahoma" panose="020B0604030504040204" pitchFamily="34" charset="0"/>
              </a:rPr>
              <a:t>canvas</a:t>
            </a:r>
            <a:r>
              <a:rPr lang="ko-KR" altLang="en-US" dirty="0" err="1"/>
              <a:t>에</a:t>
            </a:r>
            <a:r>
              <a:rPr lang="ko-KR" altLang="en-US" dirty="0"/>
              <a:t> 다시 </a:t>
            </a:r>
            <a:r>
              <a:rPr lang="en-US" altLang="ko-KR" dirty="0">
                <a:ea typeface="Tahoma" panose="020B0604030504040204" pitchFamily="34" charset="0"/>
              </a:rPr>
              <a:t>draw</a:t>
            </a:r>
            <a:endParaRPr lang="en-US" altLang="ko-KR" dirty="0">
              <a:effectLst/>
              <a:ea typeface="Tahoma" panose="020B0604030504040204" pitchFamily="34" charset="0"/>
            </a:endParaRPr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E5680-F7E3-42A3-5FC8-15743993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20208</TotalTime>
  <Words>693</Words>
  <Application>Microsoft Macintosh PowerPoint</Application>
  <PresentationFormat>와이드스크린</PresentationFormat>
  <Paragraphs>93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시스템 서체 일반체</vt:lpstr>
      <vt:lpstr>NanumSquare Neo OTF Regular</vt:lpstr>
      <vt:lpstr>Arial</vt:lpstr>
      <vt:lpstr>Menlo</vt:lpstr>
      <vt:lpstr>Tahoma</vt:lpstr>
      <vt:lpstr>Wingdings</vt:lpstr>
      <vt:lpstr>Office 테마</vt:lpstr>
      <vt:lpstr>01_3 First Program</vt:lpstr>
      <vt:lpstr>01_HelloWindow</vt:lpstr>
      <vt:lpstr>HTML Canvas</vt:lpstr>
      <vt:lpstr>WebGL2 Context</vt:lpstr>
      <vt:lpstr>Viewport (1/2)</vt:lpstr>
      <vt:lpstr>Viewport (2/2)</vt:lpstr>
      <vt:lpstr>Color(R, G, B, A)</vt:lpstr>
      <vt:lpstr>render() function</vt:lpstr>
      <vt:lpstr>window.addEventListener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467</cp:revision>
  <dcterms:created xsi:type="dcterms:W3CDTF">2006-10-05T04:04:58Z</dcterms:created>
  <dcterms:modified xsi:type="dcterms:W3CDTF">2025-02-20T08:39:23Z</dcterms:modified>
</cp:coreProperties>
</file>