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9"/>
  </p:notesMasterIdLst>
  <p:sldIdLst>
    <p:sldId id="257" r:id="rId2"/>
    <p:sldId id="297" r:id="rId3"/>
    <p:sldId id="313" r:id="rId4"/>
    <p:sldId id="316" r:id="rId5"/>
    <p:sldId id="317" r:id="rId6"/>
    <p:sldId id="315" r:id="rId7"/>
    <p:sldId id="29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4"/>
    <p:restoredTop sz="72109"/>
  </p:normalViewPr>
  <p:slideViewPr>
    <p:cSldViewPr>
      <p:cViewPr varScale="1">
        <p:scale>
          <a:sx n="84" d="100"/>
          <a:sy n="84" d="100"/>
        </p:scale>
        <p:origin x="192" y="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Indexed Triangle </a:t>
            </a:r>
            <a:r>
              <a:rPr lang="ko-KR" altLang="en-US" dirty="0"/>
              <a:t>강의 시작하겠습니다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삼각형을 그릴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들을 이용하는 방법이 있습니다</a:t>
            </a:r>
            <a:r>
              <a:rPr kumimoji="1" lang="en-US" altLang="ko-KR" dirty="0"/>
              <a:t>. </a:t>
            </a:r>
          </a:p>
          <a:p>
            <a:r>
              <a:rPr kumimoji="1" lang="en" altLang="ko-KR" dirty="0"/>
              <a:t>vertex data</a:t>
            </a:r>
            <a:r>
              <a:rPr kumimoji="1" lang="ko-KR" altLang="en-US" dirty="0"/>
              <a:t>에는 중복된</a:t>
            </a:r>
            <a:r>
              <a:rPr kumimoji="1" lang="en-US" altLang="ko-KR" dirty="0"/>
              <a:t> vertex</a:t>
            </a:r>
            <a:r>
              <a:rPr kumimoji="1" lang="ko-KR" altLang="en-US" dirty="0"/>
              <a:t>들을 없게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삼각형과 같은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위한 연결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위상</a:t>
            </a:r>
            <a:r>
              <a:rPr kumimoji="1" lang="en-US" altLang="ko-KR" dirty="0"/>
              <a:t>, </a:t>
            </a:r>
            <a:r>
              <a:rPr kumimoji="1" lang="en" altLang="ko-KR" dirty="0"/>
              <a:t>topology) </a:t>
            </a:r>
            <a:r>
              <a:rPr kumimoji="1" lang="ko-KR" altLang="en-US" dirty="0"/>
              <a:t>정보를 </a:t>
            </a:r>
            <a:r>
              <a:rPr kumimoji="1" lang="en" altLang="ko-KR" dirty="0"/>
              <a:t>index array</a:t>
            </a:r>
            <a:r>
              <a:rPr kumimoji="1" lang="ko-KR" altLang="en-US" dirty="0"/>
              <a:t>로 따로 저장하는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vertices 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" altLang="ko-KR" dirty="0"/>
              <a:t>vertex coordinates 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출현 순서에 따라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 </a:t>
            </a:r>
            <a:r>
              <a:rPr kumimoji="1" lang="ko-KR" altLang="en-US" dirty="0"/>
              <a:t>으로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두 개의 삼각형의 위상을 정의하는 </a:t>
            </a:r>
            <a:r>
              <a:rPr kumimoji="1" lang="en-US" altLang="ko-KR" dirty="0"/>
              <a:t>fillIndices array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들로서 삼각형의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정의하였습니다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첫번째 삼각형을 나타내는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순서는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두번째 삼각형은 </a:t>
            </a:r>
            <a:r>
              <a:rPr kumimoji="1" lang="en-US" altLang="ko-KR" dirty="0"/>
              <a:t>(2, 3, 0)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같이 하면 </a:t>
            </a:r>
            <a:r>
              <a:rPr kumimoji="1" lang="en-US" altLang="ko-KR" dirty="0"/>
              <a:t>index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를 두번씩 사용하지 않고도 두 개의 삼각형을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지금의 예에서는 인덱스를 이용하는 방식의 장점이 두드러져 보이지 않으나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수 만개의 삼각형들로 복잡한 모델을 만드는 경우에 데이터 양이 줄어드는 효과는 매우 클 수 있을 것입니다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4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Program 02_HelloTriangle</a:t>
            </a:r>
            <a:r>
              <a:rPr kumimoji="1" lang="ko-KR" altLang="en-US" dirty="0"/>
              <a:t>의 경우와 같이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하나 생성하고 그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두번째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를 담을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를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vertex coordinates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gl.bufferData </a:t>
            </a:r>
            <a:r>
              <a:rPr kumimoji="1" lang="ko-KR" altLang="en-US" dirty="0"/>
              <a:t>함수에서 </a:t>
            </a:r>
            <a:r>
              <a:rPr kumimoji="1" lang="en-US" altLang="ko-KR" dirty="0"/>
              <a:t>gl.ARRAY_BUFFER flag</a:t>
            </a:r>
            <a:r>
              <a:rPr kumimoji="1" lang="ko-KR" altLang="en-US" dirty="0"/>
              <a:t>가 쓰여서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임을 나타내고 있음에 유의합니다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</a:t>
            </a:r>
            <a:r>
              <a:rPr kumimoji="1" lang="ko-KR" altLang="en-US" dirty="0"/>
              <a:t>변수에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해 주는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Program02</a:t>
            </a:r>
            <a:r>
              <a:rPr kumimoji="1" lang="ko-KR" altLang="en-US" dirty="0"/>
              <a:t>와 정확히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이후에 하나의 </a:t>
            </a:r>
            <a:r>
              <a:rPr kumimoji="1" lang="en-US" altLang="ko-KR" dirty="0"/>
              <a:t>step</a:t>
            </a:r>
            <a:r>
              <a:rPr kumimoji="1" lang="ko-KR" altLang="en-US" dirty="0"/>
              <a:t>이 더 필요하게 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해 주는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fillIndexBuffer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를 하나 생성하는데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때에는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생성할 때 사용하였던 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함수를 다시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그런데 이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값이 직접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되는 것이 아니라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될 것이기 때문에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와 구별하여 </a:t>
            </a:r>
            <a:r>
              <a:rPr kumimoji="1" lang="en-US" altLang="ko-KR" dirty="0"/>
              <a:t>EBO (Element Buffer Object)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생성된 </a:t>
            </a:r>
            <a:r>
              <a:rPr kumimoji="1" lang="en-US" altLang="ko-KR" dirty="0"/>
              <a:t>EBO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index array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fillIndices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EBO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gl.ELEMENT_ARRAY_BUFFER flag</a:t>
            </a:r>
            <a:r>
              <a:rPr kumimoji="1" lang="ko-KR" altLang="en-US" dirty="0"/>
              <a:t>가 쓰여서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의 내용이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임을 나타내고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32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Program 03</a:t>
            </a:r>
            <a:r>
              <a:rPr kumimoji="1" lang="ko-KR" altLang="en-US" dirty="0"/>
              <a:t>은 두 개의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서로 다른 용도로 사용하고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 program1</a:t>
            </a:r>
            <a:r>
              <a:rPr kumimoji="1" lang="ko-KR" altLang="en-US" dirty="0"/>
              <a:t>은 삼각형을 </a:t>
            </a:r>
            <a:r>
              <a:rPr kumimoji="1" lang="en-US" altLang="ko-KR" dirty="0"/>
              <a:t>orange 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할 때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 program2</a:t>
            </a:r>
            <a:r>
              <a:rPr kumimoji="1" lang="ko-KR" altLang="en-US" dirty="0"/>
              <a:t>는 삼각형을 </a:t>
            </a:r>
            <a:r>
              <a:rPr kumimoji="1" lang="en-US" altLang="ko-KR" dirty="0"/>
              <a:t>gray 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edge line</a:t>
            </a:r>
            <a:r>
              <a:rPr kumimoji="1" lang="ko-KR" altLang="en-US" dirty="0"/>
              <a:t>만을 그릴 때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두 개의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들은 같은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를 사용하고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 object</a:t>
            </a:r>
            <a:r>
              <a:rPr kumimoji="1" lang="ko-KR" altLang="en-US" dirty="0"/>
              <a:t>는 공유하고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program1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fragmentShaderOrange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program2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fragmentShaderGray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생성하고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29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59C7-C6E5-2932-6B9E-0A692FCA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E1183-A062-1D86-D4A8-E5FD47108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85EABF-7666-18E6-CD54-4C66B5680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‘f’ key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toggle </a:t>
            </a:r>
            <a:r>
              <a:rPr kumimoji="1" lang="ko-KR" altLang="en-US" dirty="0"/>
              <a:t>됨에 따라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fill mode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gl.useProgram(program1)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orange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02</a:t>
            </a:r>
            <a:r>
              <a:rPr kumimoji="1" lang="ko-KR" altLang="en-US" dirty="0"/>
              <a:t>번 프로그램과 달리 이 프로그램은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사용하므로 </a:t>
            </a:r>
            <a:r>
              <a:rPr kumimoji="1" lang="en-US" altLang="ko-KR" dirty="0" err="1"/>
              <a:t>gl.drawArrays</a:t>
            </a:r>
            <a:r>
              <a:rPr kumimoji="1" lang="en-US" altLang="ko-KR" dirty="0"/>
              <a:t> </a:t>
            </a:r>
            <a:r>
              <a:rPr kumimoji="1" lang="ko-KR" altLang="en-US" dirty="0"/>
              <a:t>대신 </a:t>
            </a:r>
            <a:r>
              <a:rPr kumimoji="1" lang="en-US" altLang="ko-KR" dirty="0" err="1"/>
              <a:t>gl.drawElements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fillIndicies.length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의미하며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마지막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offset </a:t>
            </a:r>
            <a:r>
              <a:rPr kumimoji="1" lang="ko-KR" altLang="en-US" dirty="0"/>
              <a:t>입니다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line mode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gl.useProgram(program2)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grey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line drawing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를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역시 </a:t>
            </a:r>
            <a:r>
              <a:rPr kumimoji="1" lang="en-US" altLang="ko-KR" dirty="0" err="1"/>
              <a:t>gl.drawElements</a:t>
            </a:r>
            <a:r>
              <a:rPr kumimoji="1" lang="ko-KR" altLang="en-US" dirty="0"/>
              <a:t>를 이용하여 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3B639-3714-F600-61A5-83D49E6C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21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프로그램은 이전 프로그램들과 달리 전체적인 </a:t>
            </a:r>
            <a:r>
              <a:rPr kumimoji="1" lang="en-US" altLang="ko-KR" dirty="0"/>
              <a:t>window size</a:t>
            </a:r>
            <a:r>
              <a:rPr kumimoji="1" lang="ko-KR" altLang="en-US" dirty="0"/>
              <a:t>를 변경하더라도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의 가로와 세로의 비율을 원래의 </a:t>
            </a:r>
            <a:r>
              <a:rPr kumimoji="1" lang="ko-KR" altLang="en-US" dirty="0" err="1"/>
              <a:t>프로그램에서와</a:t>
            </a:r>
            <a:r>
              <a:rPr kumimoji="1" lang="ko-KR" altLang="en-US" dirty="0"/>
              <a:t> 같이 유지하도록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‘resize’ event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handler</a:t>
            </a:r>
            <a:r>
              <a:rPr kumimoji="1" lang="ko-KR" altLang="en-US" dirty="0"/>
              <a:t>에서 먼저 이 프로그램이 처음 실행되었을 때의 </a:t>
            </a:r>
            <a:r>
              <a:rPr kumimoji="1" lang="en-US" altLang="ko-KR" dirty="0"/>
              <a:t>CANVAS_WIDTH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CANVAS_HEIGHT</a:t>
            </a:r>
            <a:r>
              <a:rPr kumimoji="1" lang="ko-KR" altLang="en-US" dirty="0"/>
              <a:t>의 비율을 </a:t>
            </a:r>
            <a:r>
              <a:rPr kumimoji="1" lang="en-US" altLang="ko-KR" dirty="0"/>
              <a:t>width/height</a:t>
            </a:r>
            <a:r>
              <a:rPr kumimoji="1" lang="ko-KR" altLang="en-US" dirty="0"/>
              <a:t>로 계산합니다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비율을 </a:t>
            </a:r>
            <a:r>
              <a:rPr kumimoji="1" lang="en-US" altLang="ko-KR" dirty="0"/>
              <a:t>aspect ratio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전체적으로 창이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가 되더라도 우리 프로그램은 </a:t>
            </a:r>
            <a:r>
              <a:rPr kumimoji="1" lang="en-US" altLang="ko-KR" dirty="0"/>
              <a:t>aspect ratio</a:t>
            </a:r>
            <a:r>
              <a:rPr kumimoji="1" lang="ko-KR" altLang="en-US" dirty="0"/>
              <a:t>의 비율을 유지하도록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새로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된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값이 </a:t>
            </a:r>
            <a:r>
              <a:rPr kumimoji="1" lang="en-US" altLang="ko-KR" dirty="0" err="1"/>
              <a:t>aspectRatio</a:t>
            </a:r>
            <a:r>
              <a:rPr kumimoji="1" lang="ko-KR" altLang="en-US" dirty="0"/>
              <a:t>보다 큰 경우는 분자인 </a:t>
            </a:r>
            <a:r>
              <a:rPr kumimoji="1" lang="en-US" altLang="ko-KR" dirty="0" err="1"/>
              <a:t>newWidth</a:t>
            </a:r>
            <a:r>
              <a:rPr kumimoji="1" lang="ko-KR" altLang="en-US" dirty="0"/>
              <a:t>가 너무 큰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경우에는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aspectRatio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식에서 </a:t>
            </a:r>
            <a:r>
              <a:rPr kumimoji="1" lang="en-US" altLang="ko-KR" dirty="0" err="1"/>
              <a:t>newHeight</a:t>
            </a:r>
            <a:r>
              <a:rPr kumimoji="1" lang="ko-KR" altLang="en-US" dirty="0"/>
              <a:t>를 이항하여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* </a:t>
            </a:r>
            <a:r>
              <a:rPr kumimoji="1" lang="en-US" altLang="ko-KR" dirty="0" err="1"/>
              <a:t>aspectRatio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newWidth</a:t>
            </a:r>
            <a:r>
              <a:rPr kumimoji="1" lang="ko-KR" altLang="en-US" dirty="0"/>
              <a:t>값을 조정해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유사하게 </a:t>
            </a:r>
            <a:r>
              <a:rPr kumimoji="1" lang="en-US" altLang="ko-KR" dirty="0" err="1"/>
              <a:t>newHeight</a:t>
            </a:r>
            <a:r>
              <a:rPr kumimoji="1" lang="ko-KR" altLang="en-US" dirty="0"/>
              <a:t> 값을 조정해 줄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새롭게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가 되더라도 </a:t>
            </a:r>
            <a:r>
              <a:rPr kumimoji="1" lang="en-US" altLang="ko-KR" dirty="0" err="1"/>
              <a:t>newWidth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newHeight</a:t>
            </a:r>
            <a:r>
              <a:rPr kumimoji="1" lang="ko-KR" altLang="en-US" dirty="0"/>
              <a:t>값의 비율을 </a:t>
            </a:r>
            <a:r>
              <a:rPr kumimoji="1" lang="en-US" altLang="ko-KR" dirty="0"/>
              <a:t>original aspect ratio</a:t>
            </a:r>
            <a:r>
              <a:rPr kumimoji="1" lang="ko-KR" altLang="en-US" dirty="0"/>
              <a:t>와 같게 유지할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05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9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</a:t>
            </a:r>
            <a:r>
              <a:rPr lang="en-US" altLang="ko-KR" dirty="0"/>
              <a:t>2</a:t>
            </a:r>
            <a:r>
              <a:rPr lang="en-US" dirty="0"/>
              <a:t> Indexed Triangle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82EDD-1777-3B4C-A89C-BA25796C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Using Indices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62987-2449-E94F-8227-A8CAACFC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3ECF4C-8F16-75DD-1349-C6F1CCE6264A}"/>
              </a:ext>
            </a:extLst>
          </p:cNvPr>
          <p:cNvGrpSpPr/>
          <p:nvPr/>
        </p:nvGrpSpPr>
        <p:grpSpPr>
          <a:xfrm>
            <a:off x="7176120" y="980728"/>
            <a:ext cx="3783883" cy="3774268"/>
            <a:chOff x="7997664" y="980728"/>
            <a:chExt cx="3783883" cy="37742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375CB7D-2AEF-38F8-06C6-2ED8984BF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7664" y="980728"/>
              <a:ext cx="3783883" cy="37742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988176-DDC0-3146-979B-84B1B3298A2C}"/>
                </a:ext>
              </a:extLst>
            </p:cNvPr>
            <p:cNvSpPr txBox="1"/>
            <p:nvPr/>
          </p:nvSpPr>
          <p:spPr>
            <a:xfrm>
              <a:off x="8650306" y="36702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0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4270B2-0300-E848-9B7E-6DEB8E803375}"/>
                </a:ext>
              </a:extLst>
            </p:cNvPr>
            <p:cNvSpPr txBox="1"/>
            <p:nvPr/>
          </p:nvSpPr>
          <p:spPr>
            <a:xfrm>
              <a:off x="10898331" y="36702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1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91811-5730-1D4E-AC6E-DBB4E78B133D}"/>
                </a:ext>
              </a:extLst>
            </p:cNvPr>
            <p:cNvSpPr txBox="1"/>
            <p:nvPr/>
          </p:nvSpPr>
          <p:spPr>
            <a:xfrm>
              <a:off x="10898331" y="16288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2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60DDB2-0324-F745-94A6-A47DB493EECB}"/>
                </a:ext>
              </a:extLst>
            </p:cNvPr>
            <p:cNvSpPr txBox="1"/>
            <p:nvPr/>
          </p:nvSpPr>
          <p:spPr>
            <a:xfrm>
              <a:off x="8650306" y="16288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3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89FAF8-363B-2DB2-42F0-008A464A19B1}"/>
              </a:ext>
            </a:extLst>
          </p:cNvPr>
          <p:cNvSpPr txBox="1"/>
          <p:nvPr/>
        </p:nvSpPr>
        <p:spPr>
          <a:xfrm>
            <a:off x="511917" y="1176020"/>
            <a:ext cx="6093500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: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0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right: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left: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D7292-8404-3E65-7003-0CE4BC4FE9FD}"/>
              </a:ext>
            </a:extLst>
          </p:cNvPr>
          <p:cNvSpPr txBox="1"/>
          <p:nvPr/>
        </p:nvSpPr>
        <p:spPr>
          <a:xfrm>
            <a:off x="511917" y="3186566"/>
            <a:ext cx="609350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fillIndices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Uint16Array([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First triangle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  // Second triangle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6600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38FE-D405-DCA3-63D8-A7C50B36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Element Array Buffer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37CF3-50C4-478C-B70B-392B478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139B9-3E58-DC98-49BF-AD1C5255870C}"/>
              </a:ext>
            </a:extLst>
          </p:cNvPr>
          <p:cNvSpPr txBox="1"/>
          <p:nvPr/>
        </p:nvSpPr>
        <p:spPr>
          <a:xfrm>
            <a:off x="551384" y="1289953"/>
            <a:ext cx="8809889" cy="42780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to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element buffer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EBO)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for FILL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fillIndexBuffer = gl.createBuffer();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gl.bindBuffer(gl.ELEMENT_ARRAY_BUFFER, fillIndexBuffer);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gl.bufferData(gl.ELEMENT_ARRAY_BUFFER, fillIndices, gl.STATIC_DRAW);</a:t>
            </a:r>
          </a:p>
        </p:txBody>
      </p:sp>
    </p:spTree>
    <p:extLst>
      <p:ext uri="{BB962C8B-B14F-4D97-AF65-F5344CB8AC3E}">
        <p14:creationId xmlns:p14="http://schemas.microsoft.com/office/powerpoint/2010/main" val="31347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57F9-2FB5-3A37-AE2D-E5410DD9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Multiple Shader Programs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830DA-FBC3-C353-D930-3CF4014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Shader sources</a:t>
            </a:r>
          </a:p>
          <a:p>
            <a:pPr lvl="1"/>
            <a:r>
              <a:rPr kumimoji="1" lang="en-US" altLang="ko-KR" dirty="0"/>
              <a:t>vertexShaderSource: </a:t>
            </a:r>
            <a:r>
              <a:rPr kumimoji="1" lang="ko-KR" altLang="en-US" dirty="0"/>
              <a:t>두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에 공통적으로 쓰이는 </a:t>
            </a:r>
            <a:r>
              <a:rPr kumimoji="1" lang="en-US" altLang="ko-KR" dirty="0"/>
              <a:t>vertex shader source</a:t>
            </a:r>
          </a:p>
          <a:p>
            <a:pPr lvl="1"/>
            <a:r>
              <a:rPr kumimoji="1" lang="en-US" altLang="ko-KR" dirty="0"/>
              <a:t>fragmentShaderSourceOrange: </a:t>
            </a:r>
            <a:r>
              <a:rPr kumimoji="1" lang="ko-KR" altLang="en-US" dirty="0"/>
              <a:t>삼각형을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색으로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</a:t>
            </a:r>
          </a:p>
          <a:p>
            <a:pPr lvl="1"/>
            <a:r>
              <a:rPr kumimoji="1" lang="en-US" altLang="ko-KR" dirty="0"/>
              <a:t>fragmentShaderSourceGray: </a:t>
            </a:r>
            <a:r>
              <a:rPr kumimoji="1" lang="ko-KR" altLang="en-US" dirty="0"/>
              <a:t>삼각형을 </a:t>
            </a:r>
            <a:r>
              <a:rPr kumimoji="1" lang="en-US" altLang="ko-KR" dirty="0"/>
              <a:t>gray line</a:t>
            </a:r>
            <a:r>
              <a:rPr kumimoji="1" lang="ko-KR" altLang="en-US" dirty="0"/>
              <a:t>으로 그리는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</a:t>
            </a:r>
          </a:p>
          <a:p>
            <a:r>
              <a:rPr kumimoji="1" lang="en-US" altLang="ko-KR" dirty="0"/>
              <a:t>Shader programs</a:t>
            </a:r>
          </a:p>
          <a:p>
            <a:pPr lvl="1"/>
            <a:r>
              <a:rPr kumimoji="1" lang="en-US" altLang="ko-KR" dirty="0"/>
              <a:t>program1 = vertexShaderSource + fragmentShaderSourceOrange</a:t>
            </a:r>
          </a:p>
          <a:p>
            <a:pPr lvl="1"/>
            <a:r>
              <a:rPr kumimoji="1" lang="en-US" altLang="ko-KR" dirty="0"/>
              <a:t>program2 = vertexShaderSource + framgnetShaderSourceGray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8EE5D-4169-1CF7-9E6A-8DB7714A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5AC52-B2C3-98CC-8BA8-AEF17575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223C-0882-C432-62E3-5CCC7406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Using Index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42684-F338-9BB9-BF27-AC37340B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7229B-08D8-C218-8888-DE9FD608F324}"/>
              </a:ext>
            </a:extLst>
          </p:cNvPr>
          <p:cNvSpPr txBox="1"/>
          <p:nvPr/>
        </p:nvSpPr>
        <p:spPr>
          <a:xfrm>
            <a:off x="559814" y="1268760"/>
            <a:ext cx="11224817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(isFillMode)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Fill the two triangles using shader program1 (orange)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gl.useProgram(program1);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fillIndexBuffer);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gl.drawElements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(gl.TRIANGLES, fillIndices.length,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Draw the edges of the two triangles using shader program2 (grey)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gl.useProgram(program2);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lineIndexBuffer);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gl.drawElements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(gl.LINES, lineIndices.length,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16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6D32-4373-5F18-3077-413DEC02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Maintaining Aspect Ratio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4C556-A082-6C60-B7E2-2D3F313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860CA-1207-2FFB-D6E5-97F66EDC8D93}"/>
              </a:ext>
            </a:extLst>
          </p:cNvPr>
          <p:cNvSpPr txBox="1"/>
          <p:nvPr/>
        </p:nvSpPr>
        <p:spPr>
          <a:xfrm>
            <a:off x="551383" y="1196752"/>
            <a:ext cx="11043247" cy="48936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window.addEventListener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'resize'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() =&gt; {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Calculate new canvas dimensions while maintaining aspect ratio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CANVAS_WIDTH / CANVAS_HEIGHT;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original aspect ratio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분자가 너무 큰 경우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 다시 계산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 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분모가 너무 큰 경우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 다시 계산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gl.viewport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render();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06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F4FFD1-075D-6F42-9A9E-4AC76AAA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43839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03_HelloTriangleIndexed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BAE67-C7A8-BF43-A703-02B78633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3FBBE-DC5A-3F4C-B39A-D0A710220958}"/>
              </a:ext>
            </a:extLst>
          </p:cNvPr>
          <p:cNvSpPr txBox="1"/>
          <p:nvPr/>
        </p:nvSpPr>
        <p:spPr>
          <a:xfrm>
            <a:off x="6576489" y="3318574"/>
            <a:ext cx="4937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Draw a Rectangle (using two triangles)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Use Element (Index)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‘f’ key to toggle the rendering</a:t>
            </a:r>
          </a:p>
          <a:p>
            <a:r>
              <a:rPr kumimoji="1" lang="en-US" altLang="ko-KR" sz="2000" dirty="0"/>
              <a:t>    mode (fill and line)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38DFEA-C636-1386-1EAF-D8D6091D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60587"/>
            <a:ext cx="2573641" cy="256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25EDE-010A-3C53-5024-1FDF80A3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41" y="2960587"/>
            <a:ext cx="2573642" cy="25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7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10286</TotalTime>
  <Words>1323</Words>
  <Application>Microsoft Macintosh PowerPoint</Application>
  <PresentationFormat>와이드스크린</PresentationFormat>
  <Paragraphs>115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시스템 서체 일반체</vt:lpstr>
      <vt:lpstr>NanumSquare Neo OTF Regular</vt:lpstr>
      <vt:lpstr>Arial</vt:lpstr>
      <vt:lpstr>Menlo</vt:lpstr>
      <vt:lpstr>Tahoma</vt:lpstr>
      <vt:lpstr>Wingdings</vt:lpstr>
      <vt:lpstr>1_Office 테마</vt:lpstr>
      <vt:lpstr>02_2 Indexed Triangle</vt:lpstr>
      <vt:lpstr>Using Indices</vt:lpstr>
      <vt:lpstr>Vertex Element Array Buffer</vt:lpstr>
      <vt:lpstr>Multiple Shader Programs</vt:lpstr>
      <vt:lpstr>Rendering Using Index</vt:lpstr>
      <vt:lpstr>Maintaining Aspect Ratio</vt:lpstr>
      <vt:lpstr>Program 03_HelloTriangleIndexed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427</cp:revision>
  <dcterms:created xsi:type="dcterms:W3CDTF">2006-10-05T04:04:58Z</dcterms:created>
  <dcterms:modified xsi:type="dcterms:W3CDTF">2025-02-22T03:22:40Z</dcterms:modified>
</cp:coreProperties>
</file>