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sldIdLst>
    <p:sldId id="257" r:id="rId2"/>
    <p:sldId id="319" r:id="rId3"/>
    <p:sldId id="320" r:id="rId4"/>
    <p:sldId id="323" r:id="rId5"/>
    <p:sldId id="322" r:id="rId6"/>
    <p:sldId id="324" r:id="rId7"/>
    <p:sldId id="325" r:id="rId8"/>
    <p:sldId id="326" r:id="rId9"/>
    <p:sldId id="327" r:id="rId10"/>
    <p:sldId id="321" r:id="rId11"/>
    <p:sldId id="3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0340"/>
  </p:normalViewPr>
  <p:slideViewPr>
    <p:cSldViewPr>
      <p:cViewPr varScale="1">
        <p:scale>
          <a:sx n="76" d="100"/>
          <a:sy n="76" d="100"/>
        </p:scale>
        <p:origin x="200" y="3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056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800FA-6421-CAF9-7C38-4B62AAA2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FBA5CB-9C38-F1E1-F86E-F6DAB89A5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05612C-FA56-D28A-CF65-B5E788339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C1219-CC83-FAA9-436C-566C81E51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666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배포한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에서 계속해서 쓰이게 되는 </a:t>
            </a:r>
            <a:r>
              <a:rPr kumimoji="1" lang="en-US" altLang="ko-KR" dirty="0" err="1"/>
              <a:t>functon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../util/ directory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library function</a:t>
            </a:r>
            <a:r>
              <a:rPr kumimoji="1" lang="ko-KR" altLang="en-US" dirty="0"/>
              <a:t>들로 작성하여 놓았습니다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util.js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texture.js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library </a:t>
            </a:r>
            <a:r>
              <a:rPr kumimoji="1" lang="ko-KR" altLang="en-US" dirty="0"/>
              <a:t>파일들은 </a:t>
            </a:r>
            <a:r>
              <a:rPr kumimoji="1" lang="en-US" altLang="ko-KR" dirty="0"/>
              <a:t>ES module (ESM, ES6) standard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따르며 작성되어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ko-KR" altLang="en-US" dirty="0"/>
              <a:t>이것은 </a:t>
            </a:r>
            <a:r>
              <a:rPr lang="ko-KR" altLang="en-US" dirty="0"/>
              <a:t>표준 모듈 시스템으로</a:t>
            </a:r>
            <a:r>
              <a:rPr lang="en-US" altLang="ko-KR" dirty="0"/>
              <a:t>, import</a:t>
            </a:r>
            <a:r>
              <a:rPr lang="ko-KR" altLang="en-US" dirty="0"/>
              <a:t>와 </a:t>
            </a:r>
            <a:r>
              <a:rPr lang="en-US" altLang="ko-KR" dirty="0"/>
              <a:t>export </a:t>
            </a:r>
            <a:r>
              <a:rPr lang="ko-KR" altLang="en-US" dirty="0"/>
              <a:t>키워드를 사용하여 모듈 </a:t>
            </a:r>
            <a:r>
              <a:rPr lang="en-US" altLang="ko-KR" dirty="0"/>
              <a:t>(function, class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포함 </a:t>
            </a:r>
            <a:r>
              <a:rPr lang="en-US" altLang="ko-KR" dirty="0"/>
              <a:t>(import) </a:t>
            </a:r>
            <a:r>
              <a:rPr lang="ko-KR" altLang="en-US" dirty="0"/>
              <a:t>하거나</a:t>
            </a:r>
            <a:r>
              <a:rPr lang="en-US" altLang="ko-KR" dirty="0"/>
              <a:t>,</a:t>
            </a:r>
            <a:r>
              <a:rPr lang="ko-KR" altLang="en-US" dirty="0"/>
              <a:t> 내보낼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(export)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이 예제에서는 </a:t>
            </a:r>
            <a:r>
              <a:rPr lang="en-US" altLang="ko-KR" dirty="0" err="1"/>
              <a:t>myutil.js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function add(a, b) </a:t>
            </a:r>
            <a:r>
              <a:rPr lang="ko-KR" altLang="en-US" dirty="0"/>
              <a:t>라는 것을 작성해 놓았는데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function keyword</a:t>
            </a:r>
            <a:r>
              <a:rPr lang="ko-KR" altLang="en-US" dirty="0"/>
              <a:t> 앞에 </a:t>
            </a:r>
            <a:r>
              <a:rPr lang="en-US" altLang="ko-KR" dirty="0"/>
              <a:t>export keyword</a:t>
            </a:r>
            <a:r>
              <a:rPr lang="ko-KR" altLang="en-US" dirty="0" err="1"/>
              <a:t>를</a:t>
            </a:r>
            <a:r>
              <a:rPr lang="ko-KR" altLang="en-US" dirty="0"/>
              <a:t> 붙여 다른 </a:t>
            </a:r>
            <a:r>
              <a:rPr lang="en-US" altLang="ko-KR" dirty="0"/>
              <a:t>JavaScript file</a:t>
            </a:r>
            <a:r>
              <a:rPr lang="ko-KR" altLang="en-US" dirty="0"/>
              <a:t>에서 이 </a:t>
            </a:r>
            <a:r>
              <a:rPr lang="en-US" altLang="ko-KR" dirty="0"/>
              <a:t>function</a:t>
            </a:r>
            <a:r>
              <a:rPr lang="ko-KR" altLang="en-US" dirty="0"/>
              <a:t>을 </a:t>
            </a:r>
            <a:r>
              <a:rPr lang="en-US" altLang="ko-KR" dirty="0"/>
              <a:t>import </a:t>
            </a:r>
            <a:r>
              <a:rPr lang="ko-KR" altLang="en-US" dirty="0"/>
              <a:t>하여 사용할 수 있도록 만들어 놓았습니다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dirty="0"/>
              <a:t>add function</a:t>
            </a:r>
            <a:r>
              <a:rPr lang="ko-KR" altLang="en-US" dirty="0"/>
              <a:t>을 사용하려는 </a:t>
            </a:r>
            <a:r>
              <a:rPr lang="en-US" altLang="ko-KR" dirty="0" err="1"/>
              <a:t>main.js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import { add } from “./</a:t>
            </a:r>
            <a:r>
              <a:rPr lang="en-US" altLang="ko-KR" dirty="0" err="1"/>
              <a:t>myutil.js</a:t>
            </a:r>
            <a:r>
              <a:rPr lang="en-US" altLang="ko-KR" dirty="0"/>
              <a:t>”; </a:t>
            </a:r>
            <a:r>
              <a:rPr lang="ko-KR" altLang="en-US" dirty="0"/>
              <a:t>와 같이 </a:t>
            </a:r>
            <a:r>
              <a:rPr lang="en-US" altLang="ko-KR" dirty="0"/>
              <a:t>function</a:t>
            </a:r>
            <a:r>
              <a:rPr lang="ko-KR" altLang="en-US" dirty="0"/>
              <a:t>이나 </a:t>
            </a:r>
            <a:r>
              <a:rPr lang="en-US" altLang="ko-KR" dirty="0"/>
              <a:t>class </a:t>
            </a:r>
            <a:r>
              <a:rPr lang="ko-KR" altLang="en-US" dirty="0"/>
              <a:t>단위로 필요한 것들을 </a:t>
            </a:r>
            <a:r>
              <a:rPr lang="en-US" altLang="ko-KR" dirty="0"/>
              <a:t>import</a:t>
            </a:r>
            <a:r>
              <a:rPr lang="ko-KR" altLang="en-US" dirty="0"/>
              <a:t>하여 사용할 수 있습니다</a:t>
            </a:r>
            <a:r>
              <a:rPr lang="en-US" altLang="ko-KR" dirty="0"/>
              <a:t>.</a:t>
            </a:r>
            <a:r>
              <a:rPr lang="ko-KR" altLang="en-US" dirty="0"/>
              <a:t> 물론 </a:t>
            </a:r>
            <a:r>
              <a:rPr lang="en-US" altLang="ko-KR" dirty="0"/>
              <a:t>import * from ./</a:t>
            </a:r>
            <a:r>
              <a:rPr lang="en-US" altLang="ko-KR" dirty="0" err="1"/>
              <a:t>some.js</a:t>
            </a:r>
            <a:r>
              <a:rPr lang="en-US" altLang="ko-KR" dirty="0"/>
              <a:t> </a:t>
            </a:r>
            <a:r>
              <a:rPr lang="ko-KR" altLang="en-US" dirty="0"/>
              <a:t>와 같이 </a:t>
            </a:r>
            <a:r>
              <a:rPr lang="en-US" altLang="ko-KR" dirty="0" err="1"/>
              <a:t>some.js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export </a:t>
            </a:r>
            <a:r>
              <a:rPr lang="ko-KR" altLang="en-US" dirty="0"/>
              <a:t>되어 있는 모든 </a:t>
            </a:r>
            <a:r>
              <a:rPr lang="en-US" altLang="ko-KR" dirty="0"/>
              <a:t>function</a:t>
            </a:r>
            <a:r>
              <a:rPr lang="ko-KR" altLang="en-US" dirty="0"/>
              <a:t>이나 </a:t>
            </a:r>
            <a:r>
              <a:rPr lang="en-US" altLang="ko-KR" dirty="0"/>
              <a:t>class</a:t>
            </a:r>
            <a:r>
              <a:rPr lang="ko-KR" altLang="en-US" dirty="0" err="1"/>
              <a:t>를</a:t>
            </a:r>
            <a:r>
              <a:rPr lang="ko-KR" altLang="en-US" dirty="0"/>
              <a:t> 자유롭게 사용할 수도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한편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 err="1"/>
              <a:t>main.js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script</a:t>
            </a:r>
            <a:r>
              <a:rPr lang="ko-KR" altLang="en-US" dirty="0"/>
              <a:t>로 포함할 때에는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en-US" altLang="ko-KR" dirty="0"/>
              <a:t>“module” </a:t>
            </a:r>
            <a:r>
              <a:rPr lang="ko-KR" altLang="en-US" dirty="0"/>
              <a:t>로 하여 </a:t>
            </a:r>
            <a:r>
              <a:rPr lang="en-US" altLang="ko-KR" dirty="0"/>
              <a:t>include </a:t>
            </a:r>
            <a:r>
              <a:rPr lang="ko-KR" altLang="en-US" dirty="0"/>
              <a:t>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030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2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web browser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local (client) operation</a:t>
            </a:r>
            <a:r>
              <a:rPr kumimoji="1" lang="ko-KR" altLang="en-US" dirty="0"/>
              <a:t>들을 병렬적으로 진행하는 경우가 많은데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</a:t>
            </a:r>
            <a:r>
              <a:rPr kumimoji="1" lang="en-US" altLang="ko-KR" dirty="0"/>
              <a:t>web service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많은 사용자에게 되도록 빠른 시간안에 제공하기 위한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들면 </a:t>
            </a:r>
            <a:r>
              <a:rPr kumimoji="1" lang="en-US" altLang="ko-KR" dirty="0"/>
              <a:t>local computer </a:t>
            </a:r>
            <a:r>
              <a:rPr kumimoji="1" lang="ko-KR" altLang="en-US" dirty="0"/>
              <a:t>내에 있는 </a:t>
            </a:r>
            <a:r>
              <a:rPr kumimoji="1" lang="en-US" altLang="ko-KR" dirty="0"/>
              <a:t>file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읽는다던가</a:t>
            </a:r>
            <a:r>
              <a:rPr kumimoji="1" lang="en-US" altLang="ko-KR" dirty="0"/>
              <a:t>, file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기록한다던가</a:t>
            </a:r>
            <a:r>
              <a:rPr kumimoji="1" lang="ko-KR" altLang="en-US" dirty="0"/>
              <a:t> 하는 일들이 대표적입니다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이러한 기능들을 </a:t>
            </a:r>
            <a:r>
              <a:rPr kumimoji="1" lang="en-US" altLang="ko-KR" dirty="0"/>
              <a:t>asynchronous operation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async function </a:t>
            </a:r>
            <a:r>
              <a:rPr kumimoji="1" lang="ko-KR" altLang="en-US" dirty="0"/>
              <a:t>이라 부릅니다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보면 </a:t>
            </a:r>
            <a:r>
              <a:rPr kumimoji="1" lang="en-US" altLang="ko-KR" dirty="0"/>
              <a:t>x = x + 2 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y = y - 1</a:t>
            </a:r>
            <a:r>
              <a:rPr kumimoji="1" lang="ko-KR" altLang="en-US" dirty="0"/>
              <a:t>과 같은 </a:t>
            </a:r>
            <a:r>
              <a:rPr kumimoji="1" lang="ko-KR" altLang="en-US" dirty="0" err="1"/>
              <a:t>읿반적인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statement</a:t>
            </a:r>
            <a:r>
              <a:rPr kumimoji="1" lang="ko-KR" altLang="en-US" dirty="0"/>
              <a:t>는 하나씩 순차적으로 실행됩니다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앞의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이 끝나야 다음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을 시작할 수 있는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그러나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과 같은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일단 시작만 하고 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으로 바로 진행하게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은 언제 끝날지 모르게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해도 문제가 안되는 경우라면 상관이 없지만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경우에는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들이 끝나고 시작하는 순서를 지켜야 하는 경우가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바로 이 예에서 </a:t>
            </a:r>
            <a:r>
              <a:rPr kumimoji="1" lang="en-US" altLang="ko-KR" dirty="0"/>
              <a:t>vertex.glsl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vertex shader source file</a:t>
            </a:r>
            <a:r>
              <a:rPr kumimoji="1" lang="ko-KR" altLang="en-US" dirty="0"/>
              <a:t>을 다 읽어야만 그 </a:t>
            </a:r>
            <a:r>
              <a:rPr kumimoji="1" lang="en-US" altLang="ko-KR" dirty="0"/>
              <a:t>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이 그림과 같이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이 끝나지 않은 상태에서 </a:t>
            </a:r>
            <a:r>
              <a:rPr kumimoji="1" lang="en-US" altLang="ko-KR" dirty="0"/>
              <a:t>compileShader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하려 했다면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심지어 </a:t>
            </a:r>
            <a:r>
              <a:rPr kumimoji="1" lang="en-US" altLang="ko-KR" dirty="0"/>
              <a:t>fragment shader 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읽는 그 다음 </a:t>
            </a:r>
            <a:r>
              <a:rPr kumimoji="1" lang="en-US" altLang="ko-KR" dirty="0"/>
              <a:t>readFile operation</a:t>
            </a:r>
            <a:r>
              <a:rPr kumimoji="1" lang="ko-KR" altLang="en-US" dirty="0"/>
              <a:t>이 그 전의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보다 빨리 끝나는 경우도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지금 이 그림에서는 </a:t>
            </a:r>
            <a:r>
              <a:rPr kumimoji="1" lang="en-US" altLang="ko-KR" dirty="0"/>
              <a:t>fragment 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compileShader function</a:t>
            </a:r>
            <a:r>
              <a:rPr kumimoji="1" lang="ko-KR" altLang="en-US" dirty="0"/>
              <a:t>에서 또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 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 읽지 않은 상태에서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을 하려 했기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2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이런 </a:t>
            </a:r>
            <a:r>
              <a:rPr kumimoji="1" lang="en-US" altLang="ko-KR" dirty="0"/>
              <a:t>async operation</a:t>
            </a:r>
            <a:r>
              <a:rPr kumimoji="1" lang="ko-KR" altLang="en-US" dirty="0"/>
              <a:t>들에 대해 순서를 강제로 지키게 하기 위해 어떤 조치가 필요할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우리의 </a:t>
            </a:r>
            <a:r>
              <a:rPr kumimoji="1" lang="en-US" altLang="ko-KR" dirty="0"/>
              <a:t>program source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에는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 안에는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asynchronous function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이 들어있습니다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response.text</a:t>
            </a:r>
            <a:r>
              <a:rPr kumimoji="1" lang="ko-KR" altLang="en-US" dirty="0"/>
              <a:t>라는 두 개의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asynchronous</a:t>
            </a:r>
            <a:r>
              <a:rPr kumimoji="1" lang="ko-KR" altLang="en-US" dirty="0"/>
              <a:t>로 동작하는 것을 막기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 name </a:t>
            </a:r>
            <a:r>
              <a:rPr kumimoji="1" lang="ko-KR" altLang="en-US" dirty="0"/>
              <a:t>앞에 </a:t>
            </a:r>
            <a:r>
              <a:rPr kumimoji="1" lang="en-US" altLang="ko-KR" dirty="0"/>
              <a:t>await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하면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가 다 끝나고 나서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/>
              <a:t>가 실행되게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들을 포함하고 있기 때문에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function keyword </a:t>
            </a:r>
            <a:r>
              <a:rPr kumimoji="1" lang="ko-KR" altLang="en-US" dirty="0"/>
              <a:t>앞에는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한편 </a:t>
            </a:r>
            <a:r>
              <a:rPr kumimoji="1" lang="en-US" altLang="ko-KR" dirty="0"/>
              <a:t>async function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initShader() function</a:t>
            </a:r>
            <a:r>
              <a:rPr kumimoji="1" lang="ko-KR" altLang="en-US" dirty="0"/>
              <a:t>으로 가 보면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call </a:t>
            </a:r>
            <a:r>
              <a:rPr kumimoji="1" lang="ko-KR" altLang="en-US" dirty="0"/>
              <a:t>두 개의 앞에 모두 </a:t>
            </a:r>
            <a:r>
              <a:rPr kumimoji="1" lang="en-US" altLang="ko-KR" dirty="0"/>
              <a:t>await keyword</a:t>
            </a:r>
            <a:r>
              <a:rPr kumimoji="1" lang="ko-KR" altLang="en-US" dirty="0"/>
              <a:t>가 붙어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하면 </a:t>
            </a:r>
            <a:r>
              <a:rPr kumimoji="1" lang="en-US" altLang="ko-KR" dirty="0"/>
              <a:t>vertex shader source file</a:t>
            </a:r>
            <a:r>
              <a:rPr kumimoji="1" lang="ko-KR" altLang="en-US" dirty="0"/>
              <a:t>을 모두 다 읽고 난 후 </a:t>
            </a:r>
            <a:r>
              <a:rPr kumimoji="1" lang="en-US" altLang="ko-KR" dirty="0"/>
              <a:t>fragment shader source file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read</a:t>
            </a:r>
            <a:r>
              <a:rPr kumimoji="1" lang="ko-KR" altLang="en-US" dirty="0"/>
              <a:t>되게 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 개의 </a:t>
            </a:r>
            <a:r>
              <a:rPr kumimoji="1" lang="en-US" altLang="ko-KR" dirty="0"/>
              <a:t>async function call</a:t>
            </a:r>
            <a:r>
              <a:rPr kumimoji="1" lang="ko-KR" altLang="en-US" dirty="0"/>
              <a:t>을 포함하고 있기 때문에 </a:t>
            </a:r>
            <a:r>
              <a:rPr kumimoji="1" lang="en-US" altLang="ko-KR" dirty="0"/>
              <a:t>initShader() function</a:t>
            </a:r>
            <a:r>
              <a:rPr kumimoji="1" lang="ko-KR" altLang="en-US" dirty="0"/>
              <a:t>도 역시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이 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main function </a:t>
            </a:r>
            <a:r>
              <a:rPr kumimoji="1" lang="ko-KR" altLang="en-US" dirty="0"/>
              <a:t>안에서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할 때에는 역시 </a:t>
            </a:r>
            <a:r>
              <a:rPr kumimoji="1" lang="en-US" altLang="ko-KR" dirty="0"/>
              <a:t>await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써 줘야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function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definition </a:t>
            </a:r>
            <a:r>
              <a:rPr kumimoji="1" lang="ko-KR" altLang="en-US" dirty="0"/>
              <a:t>에도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붙여야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372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library function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function</a:t>
            </a:r>
            <a:r>
              <a:rPr kumimoji="1" lang="ko-KR" altLang="en-US" dirty="0"/>
              <a:t>을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try block </a:t>
            </a:r>
            <a:r>
              <a:rPr kumimoji="1" lang="ko-KR" altLang="en-US" dirty="0"/>
              <a:t>안에서 </a:t>
            </a:r>
            <a:r>
              <a:rPr kumimoji="1" lang="en-US" altLang="ko-KR" dirty="0"/>
              <a:t>fetch(</a:t>
            </a:r>
            <a:r>
              <a:rPr kumimoji="1" lang="en-US" altLang="ko-KR" dirty="0" err="1"/>
              <a:t>filePath</a:t>
            </a:r>
            <a:r>
              <a:rPr kumimoji="1" lang="en-US" altLang="ko-KR" dirty="0"/>
              <a:t>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실행하게 되어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만일 </a:t>
            </a:r>
            <a:r>
              <a:rPr kumimoji="1" lang="en-US" altLang="ko-KR" dirty="0" err="1"/>
              <a:t>response.ok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라면 </a:t>
            </a:r>
            <a:r>
              <a:rPr kumimoji="1" lang="en-US" altLang="ko-KR" dirty="0" err="1"/>
              <a:t>filePath</a:t>
            </a:r>
            <a:r>
              <a:rPr kumimoji="1" lang="ko-KR" altLang="en-US" dirty="0"/>
              <a:t>에 읽을 파일이 </a:t>
            </a:r>
            <a:r>
              <a:rPr kumimoji="1" lang="ko-KR" altLang="en-US" dirty="0" err="1"/>
              <a:t>없다거나</a:t>
            </a:r>
            <a:r>
              <a:rPr kumimoji="1" lang="ko-KR" altLang="en-US" dirty="0"/>
              <a:t> 하는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이런 경우에는 </a:t>
            </a:r>
            <a:r>
              <a:rPr kumimoji="1" lang="en-US" altLang="ko-KR" dirty="0"/>
              <a:t>Error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생성하여 </a:t>
            </a:r>
            <a:r>
              <a:rPr kumimoji="1" lang="en-US" altLang="ko-KR" dirty="0"/>
              <a:t>“throw”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</a:t>
            </a:r>
            <a:r>
              <a:rPr kumimoji="1" lang="en-US" altLang="ko-KR" dirty="0"/>
              <a:t>try block</a:t>
            </a:r>
            <a:r>
              <a:rPr kumimoji="1" lang="ko-KR" altLang="en-US" dirty="0"/>
              <a:t>의 나머지 부분은 실행하지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 err="1"/>
              <a:t>response.ok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였다면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content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읽어오고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정상적으로 이 </a:t>
            </a:r>
            <a:r>
              <a:rPr kumimoji="1" lang="en-US" altLang="ko-KR" dirty="0"/>
              <a:t>content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하면서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이 종료됩니다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response.ok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아까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 </a:t>
            </a:r>
            <a:r>
              <a:rPr kumimoji="1" lang="ko-KR" altLang="en-US" dirty="0"/>
              <a:t>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‘Error reading file’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error message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내고 이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는 이후에 </a:t>
            </a:r>
            <a:r>
              <a:rPr kumimoji="1" lang="ko-KR" altLang="en-US" dirty="0" err="1"/>
              <a:t>어디에선가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가 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initShader() 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library function</a:t>
            </a:r>
            <a:r>
              <a:rPr kumimoji="1" lang="ko-KR" altLang="en-US" dirty="0"/>
              <a:t>을 두 번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되지 않았다면 정상적으로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생성하여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에서는 이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하지 못했기 때문에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한 곳으로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할 책임이 넘어가게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27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main() function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try block</a:t>
            </a:r>
            <a:r>
              <a:rPr kumimoji="1" lang="ko-KR" altLang="en-US" dirty="0"/>
              <a:t>을 열고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가 처리하지 못한 </a:t>
            </a:r>
            <a:r>
              <a:rPr kumimoji="1" lang="en-US" altLang="ko-KR" dirty="0"/>
              <a:t>error object</a:t>
            </a:r>
            <a:r>
              <a:rPr kumimoji="1" lang="ko-KR" altLang="en-US" dirty="0"/>
              <a:t>가 남아 있었다면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메시지와 </a:t>
            </a:r>
            <a:r>
              <a:rPr kumimoji="1" lang="en-US" altLang="ko-KR" dirty="0" err="1"/>
              <a:t>aleart</a:t>
            </a:r>
            <a:r>
              <a:rPr kumimoji="1" lang="en-US" altLang="ko-KR" dirty="0"/>
              <a:t> </a:t>
            </a:r>
            <a:r>
              <a:rPr kumimoji="1" lang="ko-KR" altLang="en-US" dirty="0"/>
              <a:t>창을 띄운 후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없었다면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만일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일단</a:t>
            </a:r>
            <a:r>
              <a:rPr kumimoji="1" lang="en-US" altLang="ko-KR" dirty="0"/>
              <a:t> main() </a:t>
            </a:r>
            <a:r>
              <a:rPr kumimoji="1" lang="ko-KR" altLang="en-US" dirty="0"/>
              <a:t>전에 </a:t>
            </a:r>
            <a:r>
              <a:rPr kumimoji="1" lang="en-US" altLang="ko-KR" dirty="0"/>
              <a:t>throw </a:t>
            </a:r>
            <a:r>
              <a:rPr kumimoji="1" lang="ko-KR" altLang="en-US" dirty="0"/>
              <a:t>되었던 </a:t>
            </a:r>
            <a:r>
              <a:rPr kumimoji="1" lang="en-US" altLang="ko-KR" dirty="0"/>
              <a:t>error object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처리되고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했을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어쨌든 </a:t>
            </a:r>
            <a:r>
              <a:rPr kumimoji="1" lang="en-US" altLang="ko-KR" dirty="0" err="1"/>
              <a:t>main.then</a:t>
            </a:r>
            <a:r>
              <a:rPr kumimoji="1" lang="en-US" altLang="ko-KR" dirty="0"/>
              <a:t>(success =&gt; { ... }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실행하게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success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if (!success) { ... } block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한 경우로서 에러 메시지 후 간단히 종료를 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했다면 </a:t>
            </a:r>
            <a:r>
              <a:rPr kumimoji="1" lang="en-US" altLang="ko-KR" dirty="0"/>
              <a:t>main().then(success =&gt; { ... }) </a:t>
            </a:r>
            <a:r>
              <a:rPr kumimoji="1" lang="ko-KR" altLang="en-US" dirty="0"/>
              <a:t>에서 아무 일도 하지 않고 프로그램을 끝내게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그럼 </a:t>
            </a:r>
            <a:r>
              <a:rPr kumimoji="1" lang="en-US" altLang="ko-KR" dirty="0" err="1"/>
              <a:t>main.then</a:t>
            </a:r>
            <a:r>
              <a:rPr kumimoji="1" lang="en-US" altLang="ko-KR" dirty="0"/>
              <a:t>(success =&gt; { ... }).catch(error =&gt; { ... });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은 언제 실행하게 되는 것일까요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그것은 다음의 세가지 경우를 들 수 있겠습니다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function </a:t>
            </a:r>
            <a:r>
              <a:rPr kumimoji="1" lang="ko-KR" altLang="en-US" dirty="0"/>
              <a:t>자체가 실행되지 못하는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then() block </a:t>
            </a:r>
            <a:r>
              <a:rPr kumimoji="1" lang="ko-KR" altLang="en-US" dirty="0"/>
              <a:t>내부에서 어떤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발생한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asynchronous </a:t>
            </a:r>
            <a:r>
              <a:rPr kumimoji="1" lang="ko-KR" altLang="en-US" dirty="0"/>
              <a:t>작업 중 발생하는 처리되지 않은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24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utils/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Shader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define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export</a:t>
            </a:r>
            <a:r>
              <a:rPr kumimoji="1" lang="ko-KR" altLang="en-US" dirty="0"/>
              <a:t>해 놓았습니다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생성할 때에는 </a:t>
            </a:r>
            <a:r>
              <a:rPr kumimoji="1" lang="en-US" altLang="ko-KR" dirty="0"/>
              <a:t>constructor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gl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vertexSource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fragmentSource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넘겨서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initShader()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shader source</a:t>
            </a:r>
            <a:r>
              <a:rPr kumimoji="1" lang="ko-KR" altLang="en-US" dirty="0" err="1"/>
              <a:t>들만을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로 하는 다른 </a:t>
            </a:r>
            <a:r>
              <a:rPr kumimoji="1" lang="en-US" altLang="ko-KR" dirty="0"/>
              <a:t>version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shader initialization function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에서 사용하기 전에는 </a:t>
            </a:r>
            <a:r>
              <a:rPr kumimoji="1" lang="en-US" altLang="ko-KR" dirty="0"/>
              <a:t>use function</a:t>
            </a:r>
            <a:r>
              <a:rPr kumimoji="1" lang="ko-KR" altLang="en-US" dirty="0"/>
              <a:t>을 먼저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해 주어야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setAttribPointer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가 있을 때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location</a:t>
            </a:r>
            <a:r>
              <a:rPr kumimoji="1" lang="ko-KR" altLang="en-US" dirty="0"/>
              <a:t>을 지정하고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의 위치를 명확히 지정해 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</a:t>
            </a:r>
            <a:r>
              <a:rPr kumimoji="1" lang="ko-KR" altLang="en-US" dirty="0"/>
              <a:t>변수를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로 전달하려 할 때에는 여러가지 </a:t>
            </a:r>
            <a:r>
              <a:rPr kumimoji="1" lang="en-US" altLang="ko-KR" dirty="0"/>
              <a:t>version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uniform setters</a:t>
            </a:r>
            <a:r>
              <a:rPr kumimoji="1" lang="ko-KR" altLang="en-US" dirty="0"/>
              <a:t> 중 적당한 것을 골라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4x4 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하려 할 때에는 </a:t>
            </a:r>
            <a:r>
              <a:rPr kumimoji="1" lang="en-US" altLang="ko-KR" dirty="0"/>
              <a:t>setMat4(name, mat) function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520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여기서는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생성하고 사용하는 예를 보여주고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활용하면 복잡한 </a:t>
            </a:r>
            <a:r>
              <a:rPr kumimoji="1" lang="en-US" altLang="ko-KR" dirty="0"/>
              <a:t>coding</a:t>
            </a:r>
            <a:r>
              <a:rPr kumimoji="1" lang="ko-KR" altLang="en-US" dirty="0"/>
              <a:t>이 많이 줄어들기 때문에 반드시 사용하시기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생성하기 전에 </a:t>
            </a:r>
            <a:r>
              <a:rPr kumimoji="1" lang="en-US" altLang="ko-KR" dirty="0"/>
              <a:t>shader source file</a:t>
            </a:r>
            <a:r>
              <a:rPr kumimoji="1" lang="ko-KR" altLang="en-US" dirty="0"/>
              <a:t>들을 읽어 </a:t>
            </a:r>
            <a:r>
              <a:rPr kumimoji="1" lang="en-US" altLang="ko-KR" dirty="0"/>
              <a:t>vertex shader source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 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생성해 놓습니다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const shader = new Shader(</a:t>
            </a:r>
            <a:r>
              <a:rPr kumimoji="1" lang="en-US" altLang="ko-KR" dirty="0" err="1"/>
              <a:t>gl</a:t>
            </a:r>
            <a:r>
              <a:rPr kumimoji="1" lang="en-US" altLang="ko-KR" dirty="0"/>
              <a:t>, vSource, fSource); 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Shader 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constructor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하면서 </a:t>
            </a: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vertices array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position x, y, z, 3</a:t>
            </a:r>
            <a:r>
              <a:rPr kumimoji="1" lang="ko-KR" altLang="en-US" dirty="0"/>
              <a:t>개와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 r, g, b, 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순서대로 </a:t>
            </a:r>
            <a:r>
              <a:rPr kumimoji="1" lang="en-US" altLang="ko-KR" dirty="0"/>
              <a:t>save</a:t>
            </a:r>
            <a:r>
              <a:rPr kumimoji="1" lang="ko-KR" altLang="en-US" dirty="0"/>
              <a:t>되어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전체의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6 * Float32Array.BYTES_PER_ELEMENT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shader.setAttribPointer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vertex attribute variable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aPos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aColor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location</a:t>
            </a:r>
            <a:r>
              <a:rPr kumimoji="1" lang="ko-KR" altLang="en-US" dirty="0"/>
              <a:t>을 지정하도록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rendering </a:t>
            </a:r>
            <a:r>
              <a:rPr kumimoji="1" lang="ko-KR" altLang="en-US" dirty="0"/>
              <a:t>하기 전에 이 </a:t>
            </a:r>
            <a:r>
              <a:rPr kumimoji="1" lang="en-US" altLang="ko-KR" dirty="0"/>
              <a:t>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사용하겠다는 의미로 </a:t>
            </a:r>
            <a:r>
              <a:rPr kumimoji="1" lang="en-US" altLang="ko-KR" dirty="0" err="1"/>
              <a:t>shader.use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필요한 경우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을 전달하기 위해서는 </a:t>
            </a:r>
            <a:r>
              <a:rPr kumimoji="1" lang="en-US" altLang="ko-KR" dirty="0" err="1"/>
              <a:t>shader.setXXX</a:t>
            </a:r>
            <a:r>
              <a:rPr kumimoji="1" lang="en-US" altLang="ko-KR" dirty="0"/>
              <a:t> function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29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3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9352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02_3 Shader Uniform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br>
              <a:rPr lang="en-US" altLang="ko-KR" dirty="0"/>
            </a:br>
            <a:r>
              <a:rPr lang="en-US" altLang="ko-KR" dirty="0"/>
              <a:t>Shader Class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7BECC-D5CA-03AB-875E-B9BA2EAE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05_ShaderClass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2EB9F-902B-7995-0CB7-EB4A4F35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072" y="1435087"/>
            <a:ext cx="6002687" cy="4392489"/>
          </a:xfrm>
        </p:spPr>
        <p:txBody>
          <a:bodyPr/>
          <a:lstStyle/>
          <a:p>
            <a:r>
              <a:rPr kumimoji="1" lang="en-US" altLang="ko-KR" dirty="0"/>
              <a:t>Use Shader class to create a shader program (see 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Separate the shader sources as independent files (see </a:t>
            </a:r>
            <a:r>
              <a:rPr kumimoji="1" lang="en-US" altLang="ko-KR" dirty="0" err="1"/>
              <a:t>shVert.glsl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shFrag.glsl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Introduce the second attribute (colors) in the vertex data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E1B33-F67F-3A01-CE87-B84E01B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A9B61-2828-82A7-822C-E2D1E45B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9" y="1340768"/>
            <a:ext cx="4567329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23D7-B785-4E5F-DD27-5F669B74C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0043-349B-5549-8462-A0725EC6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06_FlipTriangle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EC1B5-DCA4-7B71-C3F0-42E6FB8B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072" y="1435087"/>
            <a:ext cx="6002687" cy="4392489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altLang="ko-KR" sz="2400" b="0" dirty="0">
                <a:solidFill>
                  <a:srgbClr val="676E95"/>
                </a:solidFill>
                <a:effectLst/>
                <a:ea typeface="Tahoma" panose="020B0604030504040204" pitchFamily="34" charset="0"/>
              </a:rPr>
              <a:t>Change the color of the triangle by keyboard input: 'r' for red, 'g' for green, 'b' for blue</a:t>
            </a:r>
            <a:endParaRPr lang="en-US" altLang="ko-KR" sz="2400" b="0" dirty="0">
              <a:solidFill>
                <a:srgbClr val="BFC7D5"/>
              </a:solidFill>
              <a:effectLst/>
              <a:ea typeface="Tahoma" panose="020B060403050404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ko-KR" sz="2400" b="0" dirty="0">
                <a:solidFill>
                  <a:srgbClr val="676E95"/>
                </a:solidFill>
                <a:effectLst/>
                <a:ea typeface="Tahoma" panose="020B0604030504040204" pitchFamily="34" charset="0"/>
              </a:rPr>
              <a:t>Flip the triangle vertically by keyboard input 'f' </a:t>
            </a:r>
            <a:endParaRPr lang="en-US" altLang="ko-KR" sz="2400" b="0" dirty="0">
              <a:solidFill>
                <a:srgbClr val="BFC7D5"/>
              </a:solidFill>
              <a:effectLst/>
              <a:ea typeface="Tahoma" panose="020B060403050404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31DE6-E3F8-7D90-2762-2604D648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C7FCF5-D413-0798-1B1C-F9AE0B81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5" y="1318456"/>
            <a:ext cx="4725144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72D1-A31E-90F5-1F6A-7755CE19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ES Module (ESM, ES6)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76B98-96B3-F68E-C8C9-53369D24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모듈 시스템으로</a:t>
            </a:r>
            <a:r>
              <a:rPr lang="en-US" altLang="ko-KR" dirty="0"/>
              <a:t>, import</a:t>
            </a:r>
            <a:r>
              <a:rPr lang="ko-KR" altLang="en-US" dirty="0"/>
              <a:t>와 </a:t>
            </a:r>
            <a:r>
              <a:rPr lang="en-US" altLang="ko-KR" dirty="0"/>
              <a:t>export </a:t>
            </a:r>
            <a:r>
              <a:rPr lang="ko-KR" altLang="en-US" dirty="0"/>
              <a:t>키워드를 사용하여 모듈 </a:t>
            </a:r>
            <a:r>
              <a:rPr lang="en-US" altLang="ko-KR" dirty="0"/>
              <a:t>(function, class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공유하고 포함할 수 있음</a:t>
            </a:r>
            <a:endParaRPr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FCFBA-6503-80CD-7281-76486E27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F7481-EDCC-46FB-0A20-50C03E5DFAEC}"/>
              </a:ext>
            </a:extLst>
          </p:cNvPr>
          <p:cNvSpPr txBox="1"/>
          <p:nvPr/>
        </p:nvSpPr>
        <p:spPr>
          <a:xfrm>
            <a:off x="863290" y="2183374"/>
            <a:ext cx="7272808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myutil.js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effectLst/>
                <a:latin typeface="Menlo" panose="020B0609030804020204" pitchFamily="49" charset="0"/>
              </a:rPr>
              <a:t>add(a, b)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+ b;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main.js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add }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myutil.js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console.log(add(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html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&lt;script type=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"module"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src=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main.js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83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FB259-7269-3C11-5F48-8AC2DB68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04_ShaderUniform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EA0FEE-29D3-942E-9BF0-9D20F83E2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415" y="1412776"/>
            <a:ext cx="4407229" cy="43924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16DA4-7ABD-E1D9-E593-F7D758AD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7A21-41AD-4F89-6D66-68BB4FEEF9C3}"/>
              </a:ext>
            </a:extLst>
          </p:cNvPr>
          <p:cNvSpPr txBox="1"/>
          <p:nvPr/>
        </p:nvSpPr>
        <p:spPr>
          <a:xfrm>
            <a:off x="5493915" y="2947300"/>
            <a:ext cx="58586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the color of the triangle by using a uniform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resizeAspectRatio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 in ../util/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util.js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createProgram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 in ../util/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shader.js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7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AF0D-CE05-55FE-B7EC-AD373660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3711"/>
            <a:ext cx="11043247" cy="720080"/>
          </a:xfrm>
        </p:spPr>
        <p:txBody>
          <a:bodyPr/>
          <a:lstStyle/>
          <a:p>
            <a:r>
              <a:rPr kumimoji="1" lang="en-US" altLang="ko-KR" dirty="0"/>
              <a:t>async,</a:t>
            </a:r>
            <a:r>
              <a:rPr kumimoji="1" lang="ko-KR" altLang="en-US" dirty="0"/>
              <a:t> </a:t>
            </a:r>
            <a:r>
              <a:rPr kumimoji="1" lang="en-US" altLang="ko-KR" dirty="0"/>
              <a:t>await</a:t>
            </a:r>
            <a:r>
              <a:rPr kumimoji="1" lang="ko-KR" altLang="en-US" dirty="0"/>
              <a:t> </a:t>
            </a:r>
            <a:r>
              <a:rPr kumimoji="1" lang="en-US" altLang="ko-KR" dirty="0"/>
              <a:t>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EBBE6-72D8-3410-6025-7C3F9D13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00335-3DFB-E1AC-87E5-5251FBAE6358}"/>
              </a:ext>
            </a:extLst>
          </p:cNvPr>
          <p:cNvSpPr txBox="1"/>
          <p:nvPr/>
        </p:nvSpPr>
        <p:spPr>
          <a:xfrm>
            <a:off x="551384" y="1320874"/>
            <a:ext cx="8856984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x = x + 2;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y = y – 1;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vSource = </a:t>
            </a:r>
            <a:r>
              <a:rPr lang="en-US" altLang="ko-KR" dirty="0">
                <a:solidFill>
                  <a:srgbClr val="FF0000"/>
                </a:solidFill>
                <a:latin typeface="Menlo" panose="020B0609030804020204" pitchFamily="49" charset="0"/>
              </a:rPr>
              <a:t>readFile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(“vertex.glsl”)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vc = compileShader(vSource);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fSource =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(“fragment.glsl”);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fc = compileShader(fSource);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program = linkShaders(vc, fc); 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...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EC8E9D-A2AF-AF63-51EF-41324807FBC5}"/>
              </a:ext>
            </a:extLst>
          </p:cNvPr>
          <p:cNvSpPr/>
          <p:nvPr/>
        </p:nvSpPr>
        <p:spPr>
          <a:xfrm>
            <a:off x="1847528" y="1814336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7E878F-7723-6A62-D0F4-9533FF103687}"/>
              </a:ext>
            </a:extLst>
          </p:cNvPr>
          <p:cNvSpPr/>
          <p:nvPr/>
        </p:nvSpPr>
        <p:spPr>
          <a:xfrm>
            <a:off x="1847528" y="1289809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4ED692-62AD-1481-D269-D42185786CFE}"/>
              </a:ext>
            </a:extLst>
          </p:cNvPr>
          <p:cNvSpPr/>
          <p:nvPr/>
        </p:nvSpPr>
        <p:spPr>
          <a:xfrm>
            <a:off x="5376817" y="2441937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E0E928-289E-9743-FBC1-20A91B9D2DB2}"/>
              </a:ext>
            </a:extLst>
          </p:cNvPr>
          <p:cNvSpPr/>
          <p:nvPr/>
        </p:nvSpPr>
        <p:spPr>
          <a:xfrm>
            <a:off x="5376817" y="2945993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962D34F-D43F-9EFA-681A-66C8D3450198}"/>
              </a:ext>
            </a:extLst>
          </p:cNvPr>
          <p:cNvSpPr/>
          <p:nvPr/>
        </p:nvSpPr>
        <p:spPr>
          <a:xfrm>
            <a:off x="5375920" y="3522057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1AF1086-4212-5C35-B2CE-B52CBC9335F9}"/>
              </a:ext>
            </a:extLst>
          </p:cNvPr>
          <p:cNvSpPr/>
          <p:nvPr/>
        </p:nvSpPr>
        <p:spPr>
          <a:xfrm>
            <a:off x="5375920" y="4077072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93529D-EA91-1DA2-2AAD-F5724940C905}"/>
              </a:ext>
            </a:extLst>
          </p:cNvPr>
          <p:cNvSpPr/>
          <p:nvPr/>
        </p:nvSpPr>
        <p:spPr>
          <a:xfrm>
            <a:off x="5375920" y="4797152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5F523BFA-87D3-CC02-373B-652256F7EF48}"/>
              </a:ext>
            </a:extLst>
          </p:cNvPr>
          <p:cNvCxnSpPr>
            <a:cxnSpLocks/>
            <a:stCxn id="15" idx="6"/>
            <a:endCxn id="30" idx="6"/>
          </p:cNvCxnSpPr>
          <p:nvPr/>
        </p:nvCxnSpPr>
        <p:spPr>
          <a:xfrm>
            <a:off x="2207568" y="1469829"/>
            <a:ext cx="12700" cy="282666"/>
          </a:xfrm>
          <a:prstGeom prst="bentConnector3">
            <a:avLst>
              <a:gd name="adj1" fmla="val 804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C7895EB-E576-BD75-1F01-0AD6557D14D4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207568" y="1994356"/>
            <a:ext cx="556" cy="241861"/>
          </a:xfrm>
          <a:prstGeom prst="bentConnector3">
            <a:avLst>
              <a:gd name="adj1" fmla="val 186488489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44869DCD-29C8-320B-429B-FD9FCD51BBEF}"/>
              </a:ext>
            </a:extLst>
          </p:cNvPr>
          <p:cNvSpPr/>
          <p:nvPr/>
        </p:nvSpPr>
        <p:spPr>
          <a:xfrm>
            <a:off x="2172120" y="2107734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05949E4-880A-B4D1-15EA-81B5D119775D}"/>
              </a:ext>
            </a:extLst>
          </p:cNvPr>
          <p:cNvSpPr/>
          <p:nvPr/>
        </p:nvSpPr>
        <p:spPr>
          <a:xfrm>
            <a:off x="1847528" y="1572475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60C05F7F-A698-F451-E2ED-126813A8EC81}"/>
              </a:ext>
            </a:extLst>
          </p:cNvPr>
          <p:cNvCxnSpPr>
            <a:cxnSpLocks/>
            <a:stCxn id="16" idx="6"/>
            <a:endCxn id="44" idx="6"/>
          </p:cNvCxnSpPr>
          <p:nvPr/>
        </p:nvCxnSpPr>
        <p:spPr>
          <a:xfrm flipH="1">
            <a:off x="5735960" y="2621957"/>
            <a:ext cx="897" cy="2787263"/>
          </a:xfrm>
          <a:prstGeom prst="bentConnector3">
            <a:avLst>
              <a:gd name="adj1" fmla="val -316202118"/>
            </a:avLst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8954D74-02B2-02B1-8DDC-9264BF8F7266}"/>
              </a:ext>
            </a:extLst>
          </p:cNvPr>
          <p:cNvSpPr/>
          <p:nvPr/>
        </p:nvSpPr>
        <p:spPr>
          <a:xfrm>
            <a:off x="5375920" y="2750441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1568F44-004A-8D1D-66EC-50527F9373AF}"/>
              </a:ext>
            </a:extLst>
          </p:cNvPr>
          <p:cNvSpPr/>
          <p:nvPr/>
        </p:nvSpPr>
        <p:spPr>
          <a:xfrm>
            <a:off x="5375920" y="3315630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4AB472-64C9-EE8E-BFAB-B1EC24C8445D}"/>
              </a:ext>
            </a:extLst>
          </p:cNvPr>
          <p:cNvSpPr/>
          <p:nvPr/>
        </p:nvSpPr>
        <p:spPr>
          <a:xfrm>
            <a:off x="5375920" y="3855690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7269CD5-7889-BDBD-A346-6D8A755C4D90}"/>
              </a:ext>
            </a:extLst>
          </p:cNvPr>
          <p:cNvSpPr/>
          <p:nvPr/>
        </p:nvSpPr>
        <p:spPr>
          <a:xfrm>
            <a:off x="5375920" y="4403351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E2FB2DF-572D-E956-6669-219DD6CE6DD1}"/>
              </a:ext>
            </a:extLst>
          </p:cNvPr>
          <p:cNvSpPr/>
          <p:nvPr/>
        </p:nvSpPr>
        <p:spPr>
          <a:xfrm>
            <a:off x="5375920" y="5229200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9DB26468-EB83-B951-18F4-82840CF21D65}"/>
              </a:ext>
            </a:extLst>
          </p:cNvPr>
          <p:cNvCxnSpPr>
            <a:cxnSpLocks/>
            <a:stCxn id="17" idx="6"/>
            <a:endCxn id="41" idx="6"/>
          </p:cNvCxnSpPr>
          <p:nvPr/>
        </p:nvCxnSpPr>
        <p:spPr>
          <a:xfrm flipH="1">
            <a:off x="5735960" y="3126013"/>
            <a:ext cx="897" cy="369637"/>
          </a:xfrm>
          <a:prstGeom prst="bentConnector3">
            <a:avLst>
              <a:gd name="adj1" fmla="val -110434783"/>
            </a:avLst>
          </a:prstGeom>
          <a:ln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ABAC2034-A6FD-CC51-7CFA-82FB68D1244C}"/>
              </a:ext>
            </a:extLst>
          </p:cNvPr>
          <p:cNvCxnSpPr>
            <a:cxnSpLocks/>
            <a:stCxn id="18" idx="6"/>
            <a:endCxn id="20" idx="6"/>
          </p:cNvCxnSpPr>
          <p:nvPr/>
        </p:nvCxnSpPr>
        <p:spPr>
          <a:xfrm>
            <a:off x="5735960" y="3702077"/>
            <a:ext cx="12700" cy="1275095"/>
          </a:xfrm>
          <a:prstGeom prst="bentConnector3">
            <a:avLst>
              <a:gd name="adj1" fmla="val 13666669"/>
            </a:avLst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B57FFBE2-08CE-8F2B-FDB2-282C75E27311}"/>
              </a:ext>
            </a:extLst>
          </p:cNvPr>
          <p:cNvCxnSpPr>
            <a:cxnSpLocks/>
            <a:stCxn id="19" idx="6"/>
            <a:endCxn id="43" idx="6"/>
          </p:cNvCxnSpPr>
          <p:nvPr/>
        </p:nvCxnSpPr>
        <p:spPr>
          <a:xfrm>
            <a:off x="5735960" y="4257092"/>
            <a:ext cx="12700" cy="326279"/>
          </a:xfrm>
          <a:prstGeom prst="bentConnector3">
            <a:avLst>
              <a:gd name="adj1" fmla="val 7920000"/>
            </a:avLst>
          </a:prstGeom>
          <a:ln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050F77-3D6C-4DFD-8DDF-62F0669E2E97}"/>
              </a:ext>
            </a:extLst>
          </p:cNvPr>
          <p:cNvSpPr txBox="1"/>
          <p:nvPr/>
        </p:nvSpPr>
        <p:spPr>
          <a:xfrm>
            <a:off x="3287688" y="126349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D1671E-F5C0-2047-5B49-1CFF7054CB77}"/>
              </a:ext>
            </a:extLst>
          </p:cNvPr>
          <p:cNvSpPr txBox="1"/>
          <p:nvPr/>
        </p:nvSpPr>
        <p:spPr>
          <a:xfrm>
            <a:off x="3296508" y="156951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67CA-82D9-86AB-9CF4-BFBFD90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async, await</a:t>
            </a:r>
            <a:r>
              <a:rPr kumimoji="1" lang="ko-KR" altLang="en-US" dirty="0"/>
              <a:t> </a:t>
            </a:r>
            <a:r>
              <a:rPr kumimoji="1" lang="en-US" altLang="ko-KR" dirty="0"/>
              <a:t>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BCA7E-04B7-6AE8-CCED-7ACB792B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F304A-993E-2A84-F846-B88999EA378C}"/>
              </a:ext>
            </a:extLst>
          </p:cNvPr>
          <p:cNvSpPr txBox="1"/>
          <p:nvPr/>
        </p:nvSpPr>
        <p:spPr>
          <a:xfrm>
            <a:off x="551384" y="1124744"/>
            <a:ext cx="10136008" cy="5016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../util/</a:t>
            </a:r>
            <a:r>
              <a:rPr lang="en-US" altLang="ko-KR" sz="1600" dirty="0" err="1">
                <a:solidFill>
                  <a:srgbClr val="267507"/>
                </a:solidFill>
                <a:latin typeface="Menlo" panose="020B0609030804020204" pitchFamily="49" charset="0"/>
              </a:rPr>
              <a:t>shader.js</a:t>
            </a:r>
            <a:endParaRPr lang="en-US" altLang="ko-KR" sz="1600" dirty="0">
              <a:solidFill>
                <a:srgbClr val="267507"/>
              </a:solidFill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export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response =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fetch(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content =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response.text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 `${content}`;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05_ShaderClass.js</a:t>
            </a:r>
            <a:endParaRPr lang="en-US" altLang="ko-KR" sz="1600" b="1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shVert.glsl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shFrag.glsl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vertexShaderSource,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effectLst/>
                <a:latin typeface="Menlo" panose="020B0609030804020204" pitchFamily="49" charset="0"/>
              </a:rPr>
              <a:t>main() {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5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D21C-C7EB-5D71-5D4C-84E4960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Exception Handling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AD2A8-FD22-F2C6-00E6-3A01B48B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CC04E-8FE3-3658-3AEB-FD5DC3FCEFA0}"/>
              </a:ext>
            </a:extLst>
          </p:cNvPr>
          <p:cNvSpPr txBox="1"/>
          <p:nvPr/>
        </p:nvSpPr>
        <p:spPr>
          <a:xfrm>
            <a:off x="724111" y="1000561"/>
            <a:ext cx="10697791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util/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shader.js</a:t>
            </a:r>
            <a:endParaRPr lang="en-US" altLang="ko-KR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fetch(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response.ok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Error(`HTTP error! status: ${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response.status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content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response.text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`${content}`;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(error)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console.error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'Error reading file:'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error;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05_ShaderClass.js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shVert.glsl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shFrag.glsl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vertexShaderSource,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2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D7C2-2B8F-6EAA-90B3-E0B4C274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Exception Handling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2E9E-8A90-9824-ACB4-6E90B34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4D6EA-AF45-9922-29C5-1D6915EC6346}"/>
              </a:ext>
            </a:extLst>
          </p:cNvPr>
          <p:cNvSpPr txBox="1"/>
          <p:nvPr/>
        </p:nvSpPr>
        <p:spPr>
          <a:xfrm>
            <a:off x="574377" y="1120676"/>
            <a:ext cx="11043246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effectLst/>
                <a:latin typeface="Menlo" panose="020B0609030804020204" pitchFamily="49" charset="0"/>
              </a:rPr>
              <a:t>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shader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(error)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console.error(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'Failed to initialize program:'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alert('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 초기화에 실패했습니다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.');</a:t>
            </a:r>
          </a:p>
          <a:p>
            <a:r>
              <a:rPr lang="ko-KR" altLang="en-US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main().then(success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(!success)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console.log(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프로그램을 종료합니다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단순히 종료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성공한 경우 여기서 추가 작업을 할 수 있음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}).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(error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console.error(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 실행 중 오류 발생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919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BB3E9-51A6-A51B-BAFA-922CA91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Shader 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(../util/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41671-DAF8-C086-748E-C0145282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0CC78-EAA1-DFBB-5B6C-EB6AAC32B2A2}"/>
              </a:ext>
            </a:extLst>
          </p:cNvPr>
          <p:cNvSpPr txBox="1"/>
          <p:nvPr/>
        </p:nvSpPr>
        <p:spPr>
          <a:xfrm>
            <a:off x="618524" y="1099399"/>
            <a:ext cx="10878075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effectLst/>
                <a:latin typeface="Menlo" panose="020B0609030804020204" pitchFamily="49" charset="0"/>
              </a:rPr>
              <a:t>Shader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vertexSource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{...}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initShader(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vertexSource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use() { ...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size, type, normalized, stride, offset) {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Uniform setters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setBool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setFloat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setVec2(name, x, y)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setVec3(name, x, y, z)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setVec4(name, x, y, z, w)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setMat2(name,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setMat3(name,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setMat4(name,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A458-DB86-6B4E-4738-89BC3DED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Shader 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(../util/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DC381-45C5-E355-2F04-66D0009E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24C15-68C3-A4C8-7112-C06A13FD0AF8}"/>
              </a:ext>
            </a:extLst>
          </p:cNvPr>
          <p:cNvSpPr txBox="1"/>
          <p:nvPr/>
        </p:nvSpPr>
        <p:spPr>
          <a:xfrm>
            <a:off x="551384" y="1104883"/>
            <a:ext cx="10873208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vSource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myv.glsl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fSource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myf.glsl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vSource, fSource);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size =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Float32Array.BYTES_PER_ELEMENT;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aPos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stride,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aColor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stride,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Float32Array.BYTES_PER_ELEMENT);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rendering 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전에</a:t>
            </a:r>
            <a:endParaRPr lang="ko-KR" altLang="en-US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shader.use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send uniform variable's value to shader</a:t>
            </a: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shader.setFloat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someFloatUniform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234.52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56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  <a:txDef>
      <a:spPr>
        <a:noFill/>
      </a:spPr>
      <a:bodyPr wrap="square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dirty="0" smtClean="0">
            <a:solidFill>
              <a:schemeClr val="tx1">
                <a:lumMod val="65000"/>
                <a:lumOff val="3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12096</TotalTime>
  <Words>2318</Words>
  <Application>Microsoft Macintosh PowerPoint</Application>
  <PresentationFormat>와이드스크린</PresentationFormat>
  <Paragraphs>198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시스템 서체 일반체</vt:lpstr>
      <vt:lpstr>NanumSquare Neo OTF Regular</vt:lpstr>
      <vt:lpstr>Arial</vt:lpstr>
      <vt:lpstr>Menlo</vt:lpstr>
      <vt:lpstr>Tahoma</vt:lpstr>
      <vt:lpstr>Wingdings</vt:lpstr>
      <vt:lpstr>1_Office 테마</vt:lpstr>
      <vt:lpstr>02_3 Shader Uniform and  Shader Class</vt:lpstr>
      <vt:lpstr>ES Module (ESM, ES6)</vt:lpstr>
      <vt:lpstr>Program 04_ShaderUniform</vt:lpstr>
      <vt:lpstr>async, await (1/2)</vt:lpstr>
      <vt:lpstr>async, await (2/2)</vt:lpstr>
      <vt:lpstr>Exception Handling (1/2)</vt:lpstr>
      <vt:lpstr>Exception Handling (2/2)</vt:lpstr>
      <vt:lpstr>Shader Class (../util/shader.js) (1/2)</vt:lpstr>
      <vt:lpstr>Shader Class (../util/shader.js) (2/2)</vt:lpstr>
      <vt:lpstr>Program 05_ShaderClass</vt:lpstr>
      <vt:lpstr>Program 06_FlipTriangle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442</cp:revision>
  <dcterms:created xsi:type="dcterms:W3CDTF">2006-10-05T04:04:58Z</dcterms:created>
  <dcterms:modified xsi:type="dcterms:W3CDTF">2025-02-24T06:11:41Z</dcterms:modified>
</cp:coreProperties>
</file>