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325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552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6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01752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3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74009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46CF8-7701-4F8E-B289-D437373685D2}" type="datetimeFigureOut">
              <a:rPr lang="en-PH" smtClean="0"/>
              <a:t>19/05/2022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52542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46CF8-7701-4F8E-B289-D437373685D2}" type="datetimeFigureOut">
              <a:rPr lang="en-PH" smtClean="0"/>
              <a:t>19/05/2022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19820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6CF8-7701-4F8E-B289-D437373685D2}" type="datetimeFigureOut">
              <a:rPr lang="en-PH" smtClean="0"/>
              <a:t>19/05/2022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363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6222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13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F46CF8-7701-4F8E-B289-D437373685D2}" type="datetimeFigureOut">
              <a:rPr lang="en-PH" smtClean="0"/>
              <a:t>19/05/2022</a:t>
            </a:fld>
            <a:endParaRPr lang="en-PH"/>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H"/>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778679-2C1B-433E-9812-A2F5A443A85F}" type="slidenum">
              <a:rPr lang="en-PH" smtClean="0"/>
              <a:t>‹#›</a:t>
            </a:fld>
            <a:endParaRPr lang="en-PH"/>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374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A22D-05DD-442B-BDD5-529A92432949}"/>
              </a:ext>
            </a:extLst>
          </p:cNvPr>
          <p:cNvSpPr>
            <a:spLocks noGrp="1"/>
          </p:cNvSpPr>
          <p:nvPr>
            <p:ph type="ctrTitle"/>
          </p:nvPr>
        </p:nvSpPr>
        <p:spPr/>
        <p:txBody>
          <a:bodyPr>
            <a:noAutofit/>
          </a:bodyPr>
          <a:lstStyle/>
          <a:p>
            <a:r>
              <a:rPr lang="en-PH" sz="3600" dirty="0"/>
              <a:t>LAKBAY: A THREE-DIMENSIONAL GAME ABOUT DRIVING FUNDAMENTALS AND ROAD COURTESY AND SAFETY OF GEAR-1 DRIVING SCHOOL</a:t>
            </a:r>
          </a:p>
        </p:txBody>
      </p:sp>
      <p:sp>
        <p:nvSpPr>
          <p:cNvPr id="3" name="Subtitle 2">
            <a:extLst>
              <a:ext uri="{FF2B5EF4-FFF2-40B4-BE49-F238E27FC236}">
                <a16:creationId xmlns:a16="http://schemas.microsoft.com/office/drawing/2014/main" id="{D2E8B1D1-85C4-4477-8679-E4487AD2960B}"/>
              </a:ext>
            </a:extLst>
          </p:cNvPr>
          <p:cNvSpPr>
            <a:spLocks noGrp="1"/>
          </p:cNvSpPr>
          <p:nvPr>
            <p:ph type="subTitle" idx="1"/>
          </p:nvPr>
        </p:nvSpPr>
        <p:spPr/>
        <p:txBody>
          <a:bodyPr/>
          <a:lstStyle/>
          <a:p>
            <a:r>
              <a:rPr lang="en-PH" dirty="0" err="1"/>
              <a:t>Hannie</a:t>
            </a:r>
            <a:r>
              <a:rPr lang="en-PH" dirty="0"/>
              <a:t> May G. </a:t>
            </a:r>
            <a:r>
              <a:rPr lang="en-PH" dirty="0" err="1"/>
              <a:t>Defacto</a:t>
            </a:r>
            <a:endParaRPr lang="en-PH" dirty="0"/>
          </a:p>
          <a:p>
            <a:r>
              <a:rPr lang="en-PH" dirty="0"/>
              <a:t>John Paul R. Consuelo</a:t>
            </a:r>
          </a:p>
          <a:p>
            <a:r>
              <a:rPr lang="en-PH" dirty="0"/>
              <a:t>Nommel Isanar L. Amolat</a:t>
            </a:r>
          </a:p>
        </p:txBody>
      </p:sp>
      <p:pic>
        <p:nvPicPr>
          <p:cNvPr id="9" name="Picture 8">
            <a:extLst>
              <a:ext uri="{FF2B5EF4-FFF2-40B4-BE49-F238E27FC236}">
                <a16:creationId xmlns:a16="http://schemas.microsoft.com/office/drawing/2014/main" id="{7A0C1D15-9C56-42E0-99F9-85B0089DC959}"/>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18547" r="3953" b="24941"/>
          <a:stretch/>
        </p:blipFill>
        <p:spPr>
          <a:xfrm>
            <a:off x="3911600" y="711200"/>
            <a:ext cx="4699000" cy="30861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0989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The software developed aims to bring an entertaining platform that will educate the users about driving.</a:t>
            </a:r>
          </a:p>
          <a:p>
            <a:pPr>
              <a:buFont typeface="Wingdings" panose="05000000000000000000" pitchFamily="2" charset="2"/>
              <a:buChar char="§"/>
            </a:pPr>
            <a:r>
              <a:rPr lang="en-US" dirty="0"/>
              <a:t> The system has different modules that will help the users to gain information about driving and provide sets of content both offline and online.</a:t>
            </a:r>
          </a:p>
          <a:p>
            <a:pPr>
              <a:buFont typeface="Wingdings" panose="05000000000000000000" pitchFamily="2" charset="2"/>
              <a:buChar char="§"/>
            </a:pPr>
            <a:r>
              <a:rPr lang="en-US" dirty="0"/>
              <a:t> It also provides a user-friendly interface and a game that will help the users to educate and be entertained at the same time.</a:t>
            </a:r>
          </a:p>
          <a:p>
            <a:pPr>
              <a:buFont typeface="Wingdings" panose="05000000000000000000" pitchFamily="2" charset="2"/>
              <a:buChar char="§"/>
            </a:pPr>
            <a:r>
              <a:rPr lang="en-US" dirty="0"/>
              <a:t> It uses Heuristics for Evaluating Playability for software evaluation.</a:t>
            </a:r>
          </a:p>
        </p:txBody>
      </p:sp>
    </p:spTree>
    <p:extLst>
      <p:ext uri="{BB962C8B-B14F-4D97-AF65-F5344CB8AC3E}">
        <p14:creationId xmlns:p14="http://schemas.microsoft.com/office/powerpoint/2010/main" val="359033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D945-0D6C-4432-ACC2-39BE582FEBA5}"/>
              </a:ext>
            </a:extLst>
          </p:cNvPr>
          <p:cNvSpPr>
            <a:spLocks noGrp="1"/>
          </p:cNvSpPr>
          <p:nvPr>
            <p:ph type="title"/>
          </p:nvPr>
        </p:nvSpPr>
        <p:spPr/>
        <p:txBody>
          <a:bodyPr/>
          <a:lstStyle/>
          <a:p>
            <a:r>
              <a:rPr lang="en-PH" dirty="0"/>
              <a:t>Statement of the Problem</a:t>
            </a:r>
          </a:p>
        </p:txBody>
      </p:sp>
      <p:sp>
        <p:nvSpPr>
          <p:cNvPr id="3" name="Content Placeholder 2">
            <a:extLst>
              <a:ext uri="{FF2B5EF4-FFF2-40B4-BE49-F238E27FC236}">
                <a16:creationId xmlns:a16="http://schemas.microsoft.com/office/drawing/2014/main" id="{D8572AF6-2522-4E6A-AD0D-35370FCC3FAC}"/>
              </a:ext>
            </a:extLst>
          </p:cNvPr>
          <p:cNvSpPr>
            <a:spLocks noGrp="1"/>
          </p:cNvSpPr>
          <p:nvPr>
            <p:ph idx="1"/>
          </p:nvPr>
        </p:nvSpPr>
        <p:spPr/>
        <p:txBody>
          <a:bodyPr>
            <a:normAutofit lnSpcReduction="10000"/>
          </a:bodyPr>
          <a:lstStyle/>
          <a:p>
            <a:pPr marL="457200" indent="-457200">
              <a:buFont typeface="+mj-lt"/>
              <a:buAutoNum type="arabicPeriod"/>
            </a:pPr>
            <a:r>
              <a:rPr lang="en-US" dirty="0"/>
              <a:t>Due to the pandemic, seminars with regards to Theoretical Driving Course (TDC) were temporarily suspended, because of that, the Gear-1 Driving School cannot conduct seminars that will educate their students properly.</a:t>
            </a:r>
            <a:endParaRPr lang="en-PH" dirty="0"/>
          </a:p>
          <a:p>
            <a:pPr marL="457200" indent="-457200">
              <a:buFont typeface="+mj-lt"/>
              <a:buAutoNum type="arabicPeriod"/>
            </a:pPr>
            <a:r>
              <a:rPr lang="en-US" dirty="0"/>
              <a:t>Most of the students enrolled in Gear-1 Driving School are young adults who are said to be accustomed to technological ways because of that, the long hours of seminars using the traditional method of teaching get them bored which leads to their loss of interest in learning that could affect their overall performance in driving.</a:t>
            </a:r>
            <a:endParaRPr lang="en-PH" dirty="0"/>
          </a:p>
          <a:p>
            <a:pPr marL="457200" indent="-457200">
              <a:buFont typeface="+mj-lt"/>
              <a:buAutoNum type="arabicPeriod"/>
            </a:pPr>
            <a:r>
              <a:rPr lang="en-US" dirty="0"/>
              <a:t>Most students in Gear-1 Driving School are having a hard time learning lessons specifically in taking Theoretical Driving Course's (TDC) after-exams because students who are not comfortable with the language used have fewer scores than other students who are most comfortable with it.</a:t>
            </a:r>
          </a:p>
        </p:txBody>
      </p:sp>
    </p:spTree>
    <p:extLst>
      <p:ext uri="{BB962C8B-B14F-4D97-AF65-F5344CB8AC3E}">
        <p14:creationId xmlns:p14="http://schemas.microsoft.com/office/powerpoint/2010/main" val="267565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Theoretical Framework</a:t>
            </a:r>
          </a:p>
        </p:txBody>
      </p:sp>
      <p:pic>
        <p:nvPicPr>
          <p:cNvPr id="12" name="Content Placeholder 11">
            <a:extLst>
              <a:ext uri="{FF2B5EF4-FFF2-40B4-BE49-F238E27FC236}">
                <a16:creationId xmlns:a16="http://schemas.microsoft.com/office/drawing/2014/main" id="{9A680962-1480-49B9-B276-BA1931B75CB4}"/>
              </a:ext>
            </a:extLst>
          </p:cNvPr>
          <p:cNvPicPr>
            <a:picLocks noGrp="1" noChangeAspect="1"/>
          </p:cNvPicPr>
          <p:nvPr>
            <p:ph idx="1"/>
          </p:nvPr>
        </p:nvPicPr>
        <p:blipFill>
          <a:blip r:embed="rId2"/>
          <a:stretch>
            <a:fillRect/>
          </a:stretch>
        </p:blipFill>
        <p:spPr>
          <a:xfrm>
            <a:off x="5715000" y="974025"/>
            <a:ext cx="5678488" cy="4881374"/>
          </a:xfrm>
        </p:spPr>
      </p:pic>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Game Module</a:t>
            </a:r>
            <a:r>
              <a:rPr lang="en-PH" dirty="0"/>
              <a:t> – The playable content and divided into two phases: Question Runner and Stepped Application.</a:t>
            </a:r>
          </a:p>
          <a:p>
            <a:pPr marL="342900" indent="-342900">
              <a:buFont typeface="+mj-lt"/>
              <a:buAutoNum type="arabicPeriod"/>
            </a:pPr>
            <a:r>
              <a:rPr lang="en-PH" b="1" dirty="0"/>
              <a:t>Settings Module</a:t>
            </a:r>
            <a:r>
              <a:rPr lang="en-PH" dirty="0"/>
              <a:t> – User’s options to personalize for better playability.</a:t>
            </a:r>
          </a:p>
          <a:p>
            <a:pPr marL="342900" indent="-342900">
              <a:buFont typeface="+mj-lt"/>
              <a:buAutoNum type="arabicPeriod"/>
            </a:pPr>
            <a:r>
              <a:rPr lang="en-PH" b="1" dirty="0"/>
              <a:t>Information Module</a:t>
            </a:r>
            <a:r>
              <a:rPr lang="en-PH" dirty="0"/>
              <a:t> – Offers offline </a:t>
            </a:r>
            <a:r>
              <a:rPr lang="en-PH" dirty="0" err="1"/>
              <a:t>Readables</a:t>
            </a:r>
            <a:r>
              <a:rPr lang="en-PH" dirty="0"/>
              <a:t> content in the game.</a:t>
            </a:r>
          </a:p>
          <a:p>
            <a:pPr marL="342900" indent="-342900">
              <a:buFont typeface="+mj-lt"/>
              <a:buAutoNum type="arabicPeriod"/>
            </a:pPr>
            <a:r>
              <a:rPr lang="en-PH" b="1" dirty="0"/>
              <a:t>Video Module</a:t>
            </a:r>
            <a:r>
              <a:rPr lang="en-PH" dirty="0"/>
              <a:t> – Offers </a:t>
            </a:r>
            <a:r>
              <a:rPr lang="en-PH" dirty="0" err="1"/>
              <a:t>Watchables</a:t>
            </a:r>
            <a:r>
              <a:rPr lang="en-PH" dirty="0"/>
              <a:t> videos that can be accessed online.</a:t>
            </a:r>
          </a:p>
        </p:txBody>
      </p:sp>
    </p:spTree>
    <p:extLst>
      <p:ext uri="{BB962C8B-B14F-4D97-AF65-F5344CB8AC3E}">
        <p14:creationId xmlns:p14="http://schemas.microsoft.com/office/powerpoint/2010/main" val="377902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0453B1-D314-4288-ACF6-63767BC3597D}"/>
              </a:ext>
            </a:extLst>
          </p:cNvPr>
          <p:cNvSpPr>
            <a:spLocks noGrp="1"/>
          </p:cNvSpPr>
          <p:nvPr>
            <p:ph type="title"/>
          </p:nvPr>
        </p:nvSpPr>
        <p:spPr/>
        <p:txBody>
          <a:bodyPr/>
          <a:lstStyle/>
          <a:p>
            <a:r>
              <a:rPr lang="en-PH" dirty="0"/>
              <a:t>scope</a:t>
            </a:r>
          </a:p>
        </p:txBody>
      </p:sp>
      <p:sp>
        <p:nvSpPr>
          <p:cNvPr id="6" name="Content Placeholder 5">
            <a:extLst>
              <a:ext uri="{FF2B5EF4-FFF2-40B4-BE49-F238E27FC236}">
                <a16:creationId xmlns:a16="http://schemas.microsoft.com/office/drawing/2014/main" id="{AA42F62F-B339-4758-BE13-5355880FC832}"/>
              </a:ext>
            </a:extLst>
          </p:cNvPr>
          <p:cNvSpPr>
            <a:spLocks noGrp="1"/>
          </p:cNvSpPr>
          <p:nvPr>
            <p:ph idx="1"/>
          </p:nvPr>
        </p:nvSpPr>
        <p:spPr/>
        <p:txBody>
          <a:bodyPr/>
          <a:lstStyle/>
          <a:p>
            <a:pPr>
              <a:buFont typeface="Wingdings" panose="05000000000000000000" pitchFamily="2" charset="2"/>
              <a:buChar char="§"/>
            </a:pPr>
            <a:r>
              <a:rPr lang="en-PH" dirty="0"/>
              <a:t> Access Level</a:t>
            </a:r>
          </a:p>
          <a:p>
            <a:pPr lvl="1">
              <a:buFont typeface="Wingdings" panose="05000000000000000000" pitchFamily="2" charset="2"/>
              <a:buChar char="§"/>
            </a:pPr>
            <a:r>
              <a:rPr lang="en-PH" dirty="0"/>
              <a:t> Player</a:t>
            </a:r>
          </a:p>
          <a:p>
            <a:pPr>
              <a:buFont typeface="Wingdings" panose="05000000000000000000" pitchFamily="2" charset="2"/>
              <a:buChar char="§"/>
            </a:pPr>
            <a:r>
              <a:rPr lang="en-PH" dirty="0"/>
              <a:t> Functionalities</a:t>
            </a:r>
          </a:p>
          <a:p>
            <a:pPr lvl="1">
              <a:buFont typeface="Wingdings" panose="05000000000000000000" pitchFamily="2" charset="2"/>
              <a:buChar char="§"/>
            </a:pPr>
            <a:r>
              <a:rPr lang="en-PH" dirty="0"/>
              <a:t> Theoretical Examination</a:t>
            </a:r>
          </a:p>
          <a:p>
            <a:pPr lvl="1">
              <a:buFont typeface="Wingdings" panose="05000000000000000000" pitchFamily="2" charset="2"/>
              <a:buChar char="§"/>
            </a:pPr>
            <a:r>
              <a:rPr lang="en-PH" dirty="0"/>
              <a:t> Basic Driving Simulation</a:t>
            </a:r>
          </a:p>
          <a:p>
            <a:pPr lvl="1">
              <a:buFont typeface="Wingdings" panose="05000000000000000000" pitchFamily="2" charset="2"/>
              <a:buChar char="§"/>
            </a:pPr>
            <a:r>
              <a:rPr lang="en-PH" dirty="0"/>
              <a:t> Language Localization</a:t>
            </a:r>
          </a:p>
          <a:p>
            <a:pPr lvl="1">
              <a:buFont typeface="Wingdings" panose="05000000000000000000" pitchFamily="2" charset="2"/>
              <a:buChar char="§"/>
            </a:pPr>
            <a:r>
              <a:rPr lang="en-PH" dirty="0"/>
              <a:t> Aesthetics</a:t>
            </a:r>
          </a:p>
          <a:p>
            <a:pPr lvl="1">
              <a:buFont typeface="Wingdings" panose="05000000000000000000" pitchFamily="2" charset="2"/>
              <a:buChar char="§"/>
            </a:pPr>
            <a:r>
              <a:rPr lang="en-PH" dirty="0"/>
              <a:t> Informative Material</a:t>
            </a:r>
          </a:p>
        </p:txBody>
      </p:sp>
    </p:spTree>
    <p:extLst>
      <p:ext uri="{BB962C8B-B14F-4D97-AF65-F5344CB8AC3E}">
        <p14:creationId xmlns:p14="http://schemas.microsoft.com/office/powerpoint/2010/main" val="7856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2B2-CD4E-4A63-BF7B-300DA0A8DF93}"/>
              </a:ext>
            </a:extLst>
          </p:cNvPr>
          <p:cNvSpPr>
            <a:spLocks noGrp="1"/>
          </p:cNvSpPr>
          <p:nvPr>
            <p:ph type="title"/>
          </p:nvPr>
        </p:nvSpPr>
        <p:spPr/>
        <p:txBody>
          <a:bodyPr/>
          <a:lstStyle/>
          <a:p>
            <a:r>
              <a:rPr lang="en-PH" dirty="0"/>
              <a:t>Limitation</a:t>
            </a:r>
          </a:p>
        </p:txBody>
      </p:sp>
      <p:sp>
        <p:nvSpPr>
          <p:cNvPr id="3" name="Content Placeholder 2">
            <a:extLst>
              <a:ext uri="{FF2B5EF4-FFF2-40B4-BE49-F238E27FC236}">
                <a16:creationId xmlns:a16="http://schemas.microsoft.com/office/drawing/2014/main" id="{7150F028-ACD5-4260-9EFC-6A0AAC55F52D}"/>
              </a:ext>
            </a:extLst>
          </p:cNvPr>
          <p:cNvSpPr>
            <a:spLocks noGrp="1"/>
          </p:cNvSpPr>
          <p:nvPr>
            <p:ph idx="1"/>
          </p:nvPr>
        </p:nvSpPr>
        <p:spPr/>
        <p:txBody>
          <a:bodyPr/>
          <a:lstStyle/>
          <a:p>
            <a:pPr>
              <a:buFont typeface="Wingdings" panose="05000000000000000000" pitchFamily="2" charset="2"/>
              <a:buChar char="§"/>
            </a:pPr>
            <a:r>
              <a:rPr lang="en-US" dirty="0"/>
              <a:t> Install first and play later.</a:t>
            </a:r>
          </a:p>
          <a:p>
            <a:pPr>
              <a:buFont typeface="Wingdings" panose="05000000000000000000" pitchFamily="2" charset="2"/>
              <a:buChar char="§"/>
            </a:pPr>
            <a:r>
              <a:rPr lang="en-US" dirty="0"/>
              <a:t> Offline but some parts require internet access.</a:t>
            </a:r>
          </a:p>
          <a:p>
            <a:pPr>
              <a:buFont typeface="Wingdings" panose="05000000000000000000" pitchFamily="2" charset="2"/>
              <a:buChar char="§"/>
            </a:pPr>
            <a:r>
              <a:rPr lang="en-US" dirty="0"/>
              <a:t> Offers eight lessons in relevance to the Practical Driving Course (PDC).</a:t>
            </a:r>
          </a:p>
          <a:p>
            <a:pPr>
              <a:buFont typeface="Wingdings" panose="05000000000000000000" pitchFamily="2" charset="2"/>
              <a:buChar char="§"/>
            </a:pPr>
            <a:r>
              <a:rPr lang="en-US" dirty="0"/>
              <a:t> Not a perfect substitute but aids the learning process.</a:t>
            </a:r>
          </a:p>
          <a:p>
            <a:pPr>
              <a:buFont typeface="Wingdings" panose="05000000000000000000" pitchFamily="2" charset="2"/>
              <a:buChar char="§"/>
            </a:pPr>
            <a:r>
              <a:rPr lang="en-US" dirty="0"/>
              <a:t> Offers two types of transmissions: Automatic and Manual.</a:t>
            </a:r>
          </a:p>
          <a:p>
            <a:endParaRPr lang="en-PH" dirty="0"/>
          </a:p>
        </p:txBody>
      </p:sp>
    </p:spTree>
    <p:extLst>
      <p:ext uri="{BB962C8B-B14F-4D97-AF65-F5344CB8AC3E}">
        <p14:creationId xmlns:p14="http://schemas.microsoft.com/office/powerpoint/2010/main" val="417571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Methodology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Requirements Planning</a:t>
            </a:r>
            <a:r>
              <a:rPr lang="en-PH" dirty="0"/>
              <a:t> – Interviewed Mr. Darwin L. </a:t>
            </a:r>
            <a:r>
              <a:rPr lang="en-PH" dirty="0" err="1"/>
              <a:t>Atayde</a:t>
            </a:r>
            <a:r>
              <a:rPr lang="en-PH" dirty="0"/>
              <a:t> to gather information for the study.</a:t>
            </a:r>
          </a:p>
          <a:p>
            <a:pPr marL="342900" indent="-342900">
              <a:buFont typeface="+mj-lt"/>
              <a:buAutoNum type="arabicPeriod"/>
            </a:pPr>
            <a:r>
              <a:rPr lang="en-PH" b="1" dirty="0"/>
              <a:t>User Design</a:t>
            </a:r>
            <a:r>
              <a:rPr lang="en-PH" dirty="0"/>
              <a:t> – Created models and prototype APKs for the development of the study.</a:t>
            </a:r>
          </a:p>
          <a:p>
            <a:pPr marL="342900" indent="-342900">
              <a:buFont typeface="+mj-lt"/>
              <a:buAutoNum type="arabicPeriod"/>
            </a:pPr>
            <a:r>
              <a:rPr lang="en-PH" b="1" dirty="0"/>
              <a:t>Rapid Construction</a:t>
            </a:r>
            <a:r>
              <a:rPr lang="en-PH" dirty="0"/>
              <a:t> – Released prototypes to ensure the stability and quality of the system.</a:t>
            </a:r>
          </a:p>
          <a:p>
            <a:pPr marL="342900" indent="-342900">
              <a:buFont typeface="+mj-lt"/>
              <a:buAutoNum type="arabicPeriod"/>
            </a:pPr>
            <a:r>
              <a:rPr lang="en-PH" b="1" dirty="0"/>
              <a:t>Cutover</a:t>
            </a:r>
            <a:r>
              <a:rPr lang="en-PH" dirty="0"/>
              <a:t> – Modifications were made to ensure that the system meets the client’s needs.</a:t>
            </a:r>
          </a:p>
        </p:txBody>
      </p:sp>
      <p:pic>
        <p:nvPicPr>
          <p:cNvPr id="11" name="Content Placeholder 10">
            <a:extLst>
              <a:ext uri="{FF2B5EF4-FFF2-40B4-BE49-F238E27FC236}">
                <a16:creationId xmlns:a16="http://schemas.microsoft.com/office/drawing/2014/main" id="{26B19BBA-7F1C-4E61-ACF0-25BC8D61ADDB}"/>
              </a:ext>
            </a:extLst>
          </p:cNvPr>
          <p:cNvPicPr>
            <a:picLocks noGrp="1" noChangeAspect="1"/>
          </p:cNvPicPr>
          <p:nvPr>
            <p:ph idx="1"/>
          </p:nvPr>
        </p:nvPicPr>
        <p:blipFill>
          <a:blip r:embed="rId2"/>
          <a:stretch>
            <a:fillRect/>
          </a:stretch>
        </p:blipFill>
        <p:spPr>
          <a:xfrm>
            <a:off x="5868194" y="2176462"/>
            <a:ext cx="5372100" cy="2476500"/>
          </a:xfrm>
        </p:spPr>
      </p:pic>
    </p:spTree>
    <p:extLst>
      <p:ext uri="{BB962C8B-B14F-4D97-AF65-F5344CB8AC3E}">
        <p14:creationId xmlns:p14="http://schemas.microsoft.com/office/powerpoint/2010/main" val="8683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Participants of the Study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In order to obtain an evaluation response, the researchers conducted an evaluation of a total of 210 respondents: 100 Student-Drivers/Residents, 100 Licensed Drivers, and 10 DCS Instructors of Cavite State University – Bacoor City Campus or IT Professionals.</a:t>
            </a:r>
          </a:p>
          <a:p>
            <a:pPr marL="285750" indent="-285750">
              <a:buFont typeface="Wingdings" panose="05000000000000000000" pitchFamily="2" charset="2"/>
              <a:buChar char="§"/>
            </a:pPr>
            <a:r>
              <a:rPr lang="en-PH" dirty="0"/>
              <a:t>Purposive sampling was used as the sampling technique.</a:t>
            </a:r>
          </a:p>
          <a:p>
            <a:pPr marL="285750" indent="-285750">
              <a:buFont typeface="Wingdings" panose="05000000000000000000" pitchFamily="2" charset="2"/>
              <a:buChar char="§"/>
            </a:pPr>
            <a:r>
              <a:rPr lang="en-PH" dirty="0"/>
              <a:t>To treat the data, Percentage, Weighted Mean, and Likert’s Scale were used.</a:t>
            </a:r>
          </a:p>
        </p:txBody>
      </p:sp>
      <p:graphicFrame>
        <p:nvGraphicFramePr>
          <p:cNvPr id="5" name="Content Placeholder 4">
            <a:extLst>
              <a:ext uri="{FF2B5EF4-FFF2-40B4-BE49-F238E27FC236}">
                <a16:creationId xmlns:a16="http://schemas.microsoft.com/office/drawing/2014/main" id="{078996D0-A695-4BA5-BD73-9D85898777C4}"/>
              </a:ext>
            </a:extLst>
          </p:cNvPr>
          <p:cNvGraphicFramePr>
            <a:graphicFrameLocks noGrp="1"/>
          </p:cNvGraphicFramePr>
          <p:nvPr>
            <p:ph idx="1"/>
            <p:extLst>
              <p:ext uri="{D42A27DB-BD31-4B8C-83A1-F6EECF244321}">
                <p14:modId xmlns:p14="http://schemas.microsoft.com/office/powerpoint/2010/main" val="3469806109"/>
              </p:ext>
            </p:extLst>
          </p:nvPr>
        </p:nvGraphicFramePr>
        <p:xfrm>
          <a:off x="5920264" y="2468880"/>
          <a:ext cx="5267960" cy="1920240"/>
        </p:xfrm>
        <a:graphic>
          <a:graphicData uri="http://schemas.openxmlformats.org/drawingml/2006/table">
            <a:tbl>
              <a:tblPr firstRow="1" firstCol="1" bandRow="1">
                <a:tableStyleId>{5C22544A-7EE6-4342-B048-85BDC9FD1C3A}</a:tableStyleId>
              </a:tblPr>
              <a:tblGrid>
                <a:gridCol w="2427605">
                  <a:extLst>
                    <a:ext uri="{9D8B030D-6E8A-4147-A177-3AD203B41FA5}">
                      <a16:colId xmlns:a16="http://schemas.microsoft.com/office/drawing/2014/main" val="3528335523"/>
                    </a:ext>
                  </a:extLst>
                </a:gridCol>
                <a:gridCol w="1440180">
                  <a:extLst>
                    <a:ext uri="{9D8B030D-6E8A-4147-A177-3AD203B41FA5}">
                      <a16:colId xmlns:a16="http://schemas.microsoft.com/office/drawing/2014/main" val="3855369202"/>
                    </a:ext>
                  </a:extLst>
                </a:gridCol>
                <a:gridCol w="1400175">
                  <a:extLst>
                    <a:ext uri="{9D8B030D-6E8A-4147-A177-3AD203B41FA5}">
                      <a16:colId xmlns:a16="http://schemas.microsoft.com/office/drawing/2014/main" val="2323965621"/>
                    </a:ext>
                  </a:extLst>
                </a:gridCol>
              </a:tblGrid>
              <a:tr h="173990">
                <a:tc>
                  <a:txBody>
                    <a:bodyPr/>
                    <a:lstStyle/>
                    <a:p>
                      <a:pPr marL="0" marR="0" algn="ctr">
                        <a:lnSpc>
                          <a:spcPct val="100000"/>
                        </a:lnSpc>
                        <a:spcBef>
                          <a:spcPts val="0"/>
                        </a:spcBef>
                        <a:spcAft>
                          <a:spcPts val="0"/>
                        </a:spcAft>
                        <a:tabLst>
                          <a:tab pos="471170" algn="l"/>
                          <a:tab pos="1144905" algn="ctr"/>
                          <a:tab pos="2290445" algn="r"/>
                        </a:tabLst>
                      </a:pPr>
                      <a:r>
                        <a:rPr lang="en-US" sz="1600" dirty="0">
                          <a:effectLst/>
                        </a:rPr>
                        <a:t>CLASSIFICATION</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FREQUENCY</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dirty="0">
                          <a:effectLst/>
                        </a:rPr>
                        <a:t>PERCENTAGE</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803429554"/>
                  </a:ext>
                </a:extLst>
              </a:tr>
              <a:tr h="0">
                <a:tc>
                  <a:txBody>
                    <a:bodyPr/>
                    <a:lstStyle/>
                    <a:p>
                      <a:pPr marL="0" marR="0" algn="l">
                        <a:lnSpc>
                          <a:spcPct val="100000"/>
                        </a:lnSpc>
                        <a:spcBef>
                          <a:spcPts val="0"/>
                        </a:spcBef>
                        <a:spcAft>
                          <a:spcPts val="0"/>
                        </a:spcAft>
                      </a:pPr>
                      <a:r>
                        <a:rPr lang="en-US" sz="1600" dirty="0">
                          <a:effectLst/>
                        </a:rPr>
                        <a:t>DCS Instructors/IT Professionals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686784476"/>
                  </a:ext>
                </a:extLst>
              </a:tr>
              <a:tr h="0">
                <a:tc>
                  <a:txBody>
                    <a:bodyPr/>
                    <a:lstStyle/>
                    <a:p>
                      <a:pPr marL="0" marR="0" algn="l">
                        <a:lnSpc>
                          <a:spcPct val="100000"/>
                        </a:lnSpc>
                        <a:spcBef>
                          <a:spcPts val="0"/>
                        </a:spcBef>
                        <a:spcAft>
                          <a:spcPts val="0"/>
                        </a:spcAft>
                      </a:pPr>
                      <a:r>
                        <a:rPr lang="en-US" sz="1600" dirty="0">
                          <a:effectLst/>
                        </a:rPr>
                        <a:t>Licensed drivers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766203929"/>
                  </a:ext>
                </a:extLst>
              </a:tr>
              <a:tr h="0">
                <a:tc>
                  <a:txBody>
                    <a:bodyPr/>
                    <a:lstStyle/>
                    <a:p>
                      <a:pPr marL="0" marR="0" algn="l">
                        <a:lnSpc>
                          <a:spcPct val="100000"/>
                        </a:lnSpc>
                        <a:spcBef>
                          <a:spcPts val="0"/>
                        </a:spcBef>
                        <a:spcAft>
                          <a:spcPts val="0"/>
                        </a:spcAft>
                      </a:pPr>
                      <a:r>
                        <a:rPr lang="en-US" sz="1600" dirty="0">
                          <a:effectLst/>
                        </a:rPr>
                        <a:t>Citizens/Student-Driver</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3730272114"/>
                  </a:ext>
                </a:extLst>
              </a:tr>
              <a:tr h="0">
                <a:tc>
                  <a:txBody>
                    <a:bodyPr/>
                    <a:lstStyle/>
                    <a:p>
                      <a:pPr marL="0" marR="0" algn="ctr">
                        <a:lnSpc>
                          <a:spcPct val="100000"/>
                        </a:lnSpc>
                        <a:spcBef>
                          <a:spcPts val="0"/>
                        </a:spcBef>
                        <a:spcAft>
                          <a:spcPts val="0"/>
                        </a:spcAft>
                      </a:pPr>
                      <a:r>
                        <a:rPr lang="en-US" sz="1600" dirty="0">
                          <a:effectLst/>
                        </a:rPr>
                        <a:t>TOTAL</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210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100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1218800984"/>
                  </a:ext>
                </a:extLst>
              </a:tr>
            </a:tbl>
          </a:graphicData>
        </a:graphic>
      </p:graphicFrame>
    </p:spTree>
    <p:extLst>
      <p:ext uri="{BB962C8B-B14F-4D97-AF65-F5344CB8AC3E}">
        <p14:creationId xmlns:p14="http://schemas.microsoft.com/office/powerpoint/2010/main" val="336702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Evaluation </a:t>
            </a:r>
            <a:r>
              <a:rPr lang="en-PH" dirty="0" err="1"/>
              <a:t>REsults</a:t>
            </a:r>
            <a:endParaRPr lang="en-PH" dirty="0"/>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The table shows the interpretation of data based on the overall ratings of the software in terms of Navigation, Reliability, Functionality, and Aesthetics. The software obtained a grand mean of 4.47.</a:t>
            </a:r>
          </a:p>
          <a:p>
            <a:pPr marL="285750" indent="-285750">
              <a:buFont typeface="Wingdings" panose="05000000000000000000" pitchFamily="2" charset="2"/>
              <a:buChar char="§"/>
            </a:pPr>
            <a:r>
              <a:rPr lang="en-PH" dirty="0"/>
              <a:t>The highest weighted mean value is Navigation (4.50).</a:t>
            </a:r>
          </a:p>
          <a:p>
            <a:pPr marL="285750" indent="-285750">
              <a:buFont typeface="Wingdings" panose="05000000000000000000" pitchFamily="2" charset="2"/>
              <a:buChar char="§"/>
            </a:pPr>
            <a:r>
              <a:rPr lang="en-PH" dirty="0"/>
              <a:t>The lowest weighted mean value is Reliability (4.44).</a:t>
            </a:r>
          </a:p>
        </p:txBody>
      </p:sp>
      <p:graphicFrame>
        <p:nvGraphicFramePr>
          <p:cNvPr id="9" name="Content Placeholder 8">
            <a:extLst>
              <a:ext uri="{FF2B5EF4-FFF2-40B4-BE49-F238E27FC236}">
                <a16:creationId xmlns:a16="http://schemas.microsoft.com/office/drawing/2014/main" id="{96ABD44A-CE7D-453D-BCCD-DB7433DB169C}"/>
              </a:ext>
            </a:extLst>
          </p:cNvPr>
          <p:cNvGraphicFramePr>
            <a:graphicFrameLocks noGrp="1"/>
          </p:cNvGraphicFramePr>
          <p:nvPr>
            <p:ph idx="1"/>
            <p:extLst>
              <p:ext uri="{D42A27DB-BD31-4B8C-83A1-F6EECF244321}">
                <p14:modId xmlns:p14="http://schemas.microsoft.com/office/powerpoint/2010/main" val="2338290894"/>
              </p:ext>
            </p:extLst>
          </p:nvPr>
        </p:nvGraphicFramePr>
        <p:xfrm>
          <a:off x="5715000" y="2415306"/>
          <a:ext cx="5678488" cy="2027388"/>
        </p:xfrm>
        <a:graphic>
          <a:graphicData uri="http://schemas.openxmlformats.org/drawingml/2006/table">
            <a:tbl>
              <a:tblPr firstRow="1" firstCol="1" bandRow="1">
                <a:tableStyleId>{5C22544A-7EE6-4342-B048-85BDC9FD1C3A}</a:tableStyleId>
              </a:tblPr>
              <a:tblGrid>
                <a:gridCol w="2235053">
                  <a:extLst>
                    <a:ext uri="{9D8B030D-6E8A-4147-A177-3AD203B41FA5}">
                      <a16:colId xmlns:a16="http://schemas.microsoft.com/office/drawing/2014/main" val="861504109"/>
                    </a:ext>
                  </a:extLst>
                </a:gridCol>
                <a:gridCol w="1391229">
                  <a:extLst>
                    <a:ext uri="{9D8B030D-6E8A-4147-A177-3AD203B41FA5}">
                      <a16:colId xmlns:a16="http://schemas.microsoft.com/office/drawing/2014/main" val="396225350"/>
                    </a:ext>
                  </a:extLst>
                </a:gridCol>
                <a:gridCol w="2052206">
                  <a:extLst>
                    <a:ext uri="{9D8B030D-6E8A-4147-A177-3AD203B41FA5}">
                      <a16:colId xmlns:a16="http://schemas.microsoft.com/office/drawing/2014/main" val="3474493922"/>
                    </a:ext>
                  </a:extLst>
                </a:gridCol>
              </a:tblGrid>
              <a:tr h="218904">
                <a:tc>
                  <a:txBody>
                    <a:bodyPr/>
                    <a:lstStyle/>
                    <a:p>
                      <a:pPr marL="0" marR="0" algn="just">
                        <a:lnSpc>
                          <a:spcPct val="100000"/>
                        </a:lnSpc>
                        <a:spcBef>
                          <a:spcPts val="0"/>
                        </a:spcBef>
                        <a:spcAft>
                          <a:spcPts val="0"/>
                        </a:spcAft>
                      </a:pPr>
                      <a:r>
                        <a:rPr lang="en-US" sz="1600" dirty="0">
                          <a:effectLst/>
                        </a:rPr>
                        <a:t>EVALUATION CRITERIA</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W.M.</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VERBAL INTERPRETATION</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375491355"/>
                  </a:ext>
                </a:extLst>
              </a:tr>
              <a:tr h="218904">
                <a:tc>
                  <a:txBody>
                    <a:bodyPr/>
                    <a:lstStyle/>
                    <a:p>
                      <a:pPr marL="0" marR="0" lvl="0" indent="0" algn="l">
                        <a:lnSpc>
                          <a:spcPct val="100000"/>
                        </a:lnSpc>
                        <a:spcBef>
                          <a:spcPts val="0"/>
                        </a:spcBef>
                        <a:spcAft>
                          <a:spcPts val="0"/>
                        </a:spcAft>
                        <a:buFont typeface="+mj-lt"/>
                        <a:buNone/>
                      </a:pPr>
                      <a:r>
                        <a:rPr lang="en-US" sz="1600" dirty="0">
                          <a:effectLst/>
                        </a:rPr>
                        <a:t>1. Navigation </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4.50</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85928918"/>
                  </a:ext>
                </a:extLst>
              </a:tr>
              <a:tr h="218904">
                <a:tc>
                  <a:txBody>
                    <a:bodyPr/>
                    <a:lstStyle/>
                    <a:p>
                      <a:pPr marL="0" marR="0" lvl="0" indent="0" algn="l">
                        <a:lnSpc>
                          <a:spcPct val="100000"/>
                        </a:lnSpc>
                        <a:spcBef>
                          <a:spcPts val="0"/>
                        </a:spcBef>
                        <a:spcAft>
                          <a:spcPts val="0"/>
                        </a:spcAft>
                        <a:buFont typeface="+mj-lt"/>
                        <a:buNone/>
                      </a:pPr>
                      <a:r>
                        <a:rPr lang="en-US" sz="1600" dirty="0">
                          <a:effectLst/>
                        </a:rPr>
                        <a:t>2. Reliability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4.44</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4129784"/>
                  </a:ext>
                </a:extLst>
              </a:tr>
              <a:tr h="218904">
                <a:tc>
                  <a:txBody>
                    <a:bodyPr/>
                    <a:lstStyle/>
                    <a:p>
                      <a:pPr marL="0" marR="0" lvl="0" indent="0" algn="l">
                        <a:lnSpc>
                          <a:spcPct val="100000"/>
                        </a:lnSpc>
                        <a:spcBef>
                          <a:spcPts val="0"/>
                        </a:spcBef>
                        <a:spcAft>
                          <a:spcPts val="0"/>
                        </a:spcAft>
                        <a:buFont typeface="+mj-lt"/>
                        <a:buNone/>
                      </a:pPr>
                      <a:r>
                        <a:rPr lang="en-US" sz="1600" dirty="0">
                          <a:effectLst/>
                        </a:rPr>
                        <a:t>3. Functionality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4.48</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160979343"/>
                  </a:ext>
                </a:extLst>
              </a:tr>
              <a:tr h="218904">
                <a:tc>
                  <a:txBody>
                    <a:bodyPr/>
                    <a:lstStyle/>
                    <a:p>
                      <a:pPr marL="0" marR="0" lvl="0" indent="0" algn="l">
                        <a:lnSpc>
                          <a:spcPct val="100000"/>
                        </a:lnSpc>
                        <a:spcBef>
                          <a:spcPts val="0"/>
                        </a:spcBef>
                        <a:spcAft>
                          <a:spcPts val="0"/>
                        </a:spcAft>
                        <a:buFont typeface="+mj-lt"/>
                        <a:buNone/>
                      </a:pPr>
                      <a:r>
                        <a:rPr lang="en-US" sz="1600" dirty="0">
                          <a:effectLst/>
                        </a:rPr>
                        <a:t>4. Aesthetics</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4.45</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434508670"/>
                  </a:ext>
                </a:extLst>
              </a:tr>
              <a:tr h="218904">
                <a:tc>
                  <a:txBody>
                    <a:bodyPr/>
                    <a:lstStyle/>
                    <a:p>
                      <a:pPr marL="0" marR="0" algn="just">
                        <a:lnSpc>
                          <a:spcPct val="100000"/>
                        </a:lnSpc>
                        <a:spcBef>
                          <a:spcPts val="0"/>
                        </a:spcBef>
                        <a:spcAft>
                          <a:spcPts val="0"/>
                        </a:spcAft>
                      </a:pPr>
                      <a:r>
                        <a:rPr lang="en-US" sz="1600" dirty="0">
                          <a:effectLst/>
                        </a:rPr>
                        <a:t>TOTAL RATING</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rPr>
                        <a:t>4.47</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latin typeface="Arial" panose="020B0604020202020204" pitchFamily="34" charset="0"/>
                          <a:ea typeface="Calibri" panose="020F0502020204030204" pitchFamily="34" charset="0"/>
                          <a:cs typeface="SimSun" panose="02010600030101010101" pitchFamily="2" charset="-122"/>
                        </a:rPr>
                        <a:t>Excellent</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3877964080"/>
                  </a:ext>
                </a:extLst>
              </a:tr>
            </a:tbl>
          </a:graphicData>
        </a:graphic>
      </p:graphicFrame>
    </p:spTree>
    <p:extLst>
      <p:ext uri="{BB962C8B-B14F-4D97-AF65-F5344CB8AC3E}">
        <p14:creationId xmlns:p14="http://schemas.microsoft.com/office/powerpoint/2010/main" val="28980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SUMMARY</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Lakbay</a:t>
            </a:r>
            <a:r>
              <a:rPr lang="en-US" dirty="0"/>
              <a:t> is an Android application that provides a reliable and useful medium for drivers and aspiring ones to learn driving and etiquette on the road.</a:t>
            </a:r>
          </a:p>
          <a:p>
            <a:pPr>
              <a:buFont typeface="Wingdings" panose="05000000000000000000" pitchFamily="2" charset="2"/>
              <a:buChar char="§"/>
            </a:pPr>
            <a:r>
              <a:rPr lang="en-US" dirty="0"/>
              <a:t> This application aims to be an aid of learning for Gear-1 Driving School students by providing reliable lessons.</a:t>
            </a:r>
          </a:p>
          <a:p>
            <a:pPr>
              <a:buFont typeface="Wingdings" panose="05000000000000000000" pitchFamily="2" charset="2"/>
              <a:buChar char="§"/>
            </a:pPr>
            <a:r>
              <a:rPr lang="en-US" dirty="0"/>
              <a:t> It uses Rapid Application Development (RAD) and consists of four modules.</a:t>
            </a:r>
          </a:p>
        </p:txBody>
      </p:sp>
    </p:spTree>
    <p:extLst>
      <p:ext uri="{BB962C8B-B14F-4D97-AF65-F5344CB8AC3E}">
        <p14:creationId xmlns:p14="http://schemas.microsoft.com/office/powerpoint/2010/main" val="1666515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TM02900720[[fn=Integral]]</Template>
  <TotalTime>84</TotalTime>
  <Words>699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Tw Cen MT</vt:lpstr>
      <vt:lpstr>Tw Cen MT Condensed</vt:lpstr>
      <vt:lpstr>Wingdings</vt:lpstr>
      <vt:lpstr>Wingdings 3</vt:lpstr>
      <vt:lpstr>Integral</vt:lpstr>
      <vt:lpstr>LAKBAY: A THREE-DIMENSIONAL GAME ABOUT DRIVING FUNDAMENTALS AND ROAD COURTESY AND SAFETY OF GEAR-1 DRIVING SCHOOL</vt:lpstr>
      <vt:lpstr>Statement of the Problem</vt:lpstr>
      <vt:lpstr>Theoretical Framework</vt:lpstr>
      <vt:lpstr>scope</vt:lpstr>
      <vt:lpstr>Limitation</vt:lpstr>
      <vt:lpstr>Methodology</vt:lpstr>
      <vt:lpstr>Participants of the Study</vt:lpstr>
      <vt:lpstr>Evaluation REsults</vt:lpstr>
      <vt:lpstr>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A THREE-DIMENSIONAL GAME ABOUT DRIVING FUNDAMENTALS AND ROAD COURTESY AND SAFETY</dc:title>
  <dc:creator>Nommel Isanar Amolat</dc:creator>
  <cp:lastModifiedBy>Nommel Isanar Amolat</cp:lastModifiedBy>
  <cp:revision>48</cp:revision>
  <dcterms:created xsi:type="dcterms:W3CDTF">2022-05-18T04:03:03Z</dcterms:created>
  <dcterms:modified xsi:type="dcterms:W3CDTF">2022-05-19T05:33:58Z</dcterms:modified>
</cp:coreProperties>
</file>