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8421-5225-4D29-8976-08999393B2C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3E1F-F99A-4FB3-9618-E6D7E4F1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2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8421-5225-4D29-8976-08999393B2C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3E1F-F99A-4FB3-9618-E6D7E4F1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8421-5225-4D29-8976-08999393B2C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3E1F-F99A-4FB3-9618-E6D7E4F1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8421-5225-4D29-8976-08999393B2C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3E1F-F99A-4FB3-9618-E6D7E4F1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8421-5225-4D29-8976-08999393B2C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3E1F-F99A-4FB3-9618-E6D7E4F1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8421-5225-4D29-8976-08999393B2C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3E1F-F99A-4FB3-9618-E6D7E4F1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8421-5225-4D29-8976-08999393B2C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3E1F-F99A-4FB3-9618-E6D7E4F1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8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8421-5225-4D29-8976-08999393B2C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3E1F-F99A-4FB3-9618-E6D7E4F1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8421-5225-4D29-8976-08999393B2C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3E1F-F99A-4FB3-9618-E6D7E4F1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8421-5225-4D29-8976-08999393B2C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3E1F-F99A-4FB3-9618-E6D7E4F1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8421-5225-4D29-8976-08999393B2C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3E1F-F99A-4FB3-9618-E6D7E4F1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8421-5225-4D29-8976-08999393B2C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3E1F-F99A-4FB3-9618-E6D7E4F1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278" y="1403797"/>
            <a:ext cx="7418231" cy="17543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Grammar-Translation Approach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656822" y="1231332"/>
            <a:ext cx="7907629" cy="209925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79972" y="3503053"/>
            <a:ext cx="2768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Light Condensed" panose="020B0502040204020203" pitchFamily="34" charset="0"/>
              </a:rPr>
              <a:t>Jane Irish </a:t>
            </a:r>
            <a:r>
              <a:rPr lang="en-US" sz="2800" dirty="0" err="1" smtClean="0">
                <a:latin typeface="Bahnschrift Light Condensed" panose="020B0502040204020203" pitchFamily="34" charset="0"/>
              </a:rPr>
              <a:t>Ayop</a:t>
            </a:r>
            <a:endParaRPr lang="en-US" sz="2800" dirty="0">
              <a:latin typeface="Bahnschrift Light Condensed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915955" y="4026273"/>
            <a:ext cx="5276045" cy="283172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740203" y="4468969"/>
            <a:ext cx="4451797" cy="2389031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64450" y="4906851"/>
            <a:ext cx="3627550" cy="195114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453093" y="5331854"/>
            <a:ext cx="2738907" cy="1526146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378225" y="5882425"/>
            <a:ext cx="1813775" cy="97557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6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115910"/>
            <a:ext cx="119344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What is 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5307" y="1068947"/>
            <a:ext cx="9272788" cy="4031873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A method of foreign or second language teaching which makes</a:t>
            </a:r>
            <a:r>
              <a:rPr lang="en-GB" sz="3200" b="1" dirty="0"/>
              <a:t> use of translation and grammar study </a:t>
            </a:r>
            <a:r>
              <a:rPr lang="en-GB" sz="3200" dirty="0"/>
              <a:t>as the main teaching and learning activities. (Richards, J. C., &amp; Schmidt, R. 2002</a:t>
            </a:r>
            <a:r>
              <a:rPr lang="en-GB" sz="32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3200" dirty="0"/>
              <a:t>D</a:t>
            </a:r>
            <a:r>
              <a:rPr lang="en-GB" sz="3200" dirty="0" smtClean="0"/>
              <a:t>erived </a:t>
            </a:r>
            <a:r>
              <a:rPr lang="en-GB" sz="3200" dirty="0"/>
              <a:t>from the classical method of teaching Greek and Latin. 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The </a:t>
            </a:r>
            <a:r>
              <a:rPr lang="en-GB" sz="3200" b="1" dirty="0"/>
              <a:t>first language is maintained </a:t>
            </a:r>
            <a:r>
              <a:rPr lang="en-GB" sz="3200" dirty="0"/>
              <a:t>as the reference system in the learning of the second language.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89396" y="811369"/>
            <a:ext cx="9684913" cy="462351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115909"/>
            <a:ext cx="119344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How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6975" y="1094704"/>
            <a:ext cx="8435662" cy="3046988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</a:t>
            </a:r>
            <a:r>
              <a:rPr lang="en-GB" sz="3200" dirty="0" smtClean="0"/>
              <a:t>tudents </a:t>
            </a:r>
            <a:r>
              <a:rPr lang="en-GB" sz="3200" dirty="0"/>
              <a:t>learn grammatical rules and then apply those rules by translating sentences between the target language and the native language. </a:t>
            </a: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Advanced </a:t>
            </a:r>
            <a:r>
              <a:rPr lang="en-GB" sz="3200" dirty="0"/>
              <a:t>students may be required to translate whole texts word-for-word.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53792" y="914400"/>
            <a:ext cx="8796270" cy="345153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2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115910"/>
            <a:ext cx="119344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What are its goals?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8947" y="965916"/>
            <a:ext cx="6478073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/>
              <a:t>to enable students to read and translate literature written in the target language, and </a:t>
            </a:r>
            <a:endParaRPr lang="en-US" sz="3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/>
              <a:t>to further students’ general intellectual development.</a:t>
            </a:r>
            <a:endParaRPr lang="en-US" sz="3200" dirty="0"/>
          </a:p>
          <a:p>
            <a:r>
              <a:rPr lang="en-GB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3709115"/>
            <a:ext cx="2150772" cy="110758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53200" y="3861515"/>
            <a:ext cx="2150772" cy="110758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5600" y="4013915"/>
            <a:ext cx="2150772" cy="110758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2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115909"/>
            <a:ext cx="119344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What are its characteristics?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914" y="837127"/>
            <a:ext cx="8886423" cy="452431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/>
              <a:t>Stressed the literacy development </a:t>
            </a:r>
            <a:endParaRPr lang="en-GB" sz="3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Little </a:t>
            </a:r>
            <a:r>
              <a:rPr lang="en-GB" sz="3200" dirty="0"/>
              <a:t>or no attention is given to </a:t>
            </a:r>
            <a:r>
              <a:rPr lang="en-GB" sz="3200" dirty="0" smtClean="0"/>
              <a:t>pronunciation.</a:t>
            </a:r>
            <a:endParaRPr lang="en-US" sz="3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Reading </a:t>
            </a:r>
            <a:r>
              <a:rPr lang="en-GB" sz="3200" dirty="0"/>
              <a:t>of difficult texts is begun </a:t>
            </a:r>
            <a:r>
              <a:rPr lang="en-GB" sz="3200" dirty="0" smtClean="0"/>
              <a:t>early.</a:t>
            </a:r>
            <a:endParaRPr lang="en-US" sz="3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Long</a:t>
            </a:r>
            <a:r>
              <a:rPr lang="en-GB" sz="3200" dirty="0"/>
              <a:t>, elaborate explanations of the intricacies of grammar are given.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Class </a:t>
            </a:r>
            <a:r>
              <a:rPr lang="en-GB" sz="3200" dirty="0"/>
              <a:t>activities or learning games are rarely necessary, often the only drills are exercises of translating text to another language directly.</a:t>
            </a:r>
            <a:endParaRPr lang="en-US" sz="3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Teacher-</a:t>
            </a:r>
            <a:r>
              <a:rPr lang="en-GB" sz="3200" dirty="0" err="1" smtClean="0"/>
              <a:t>centered</a:t>
            </a:r>
            <a:endParaRPr lang="en-GB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255356" y="4985141"/>
            <a:ext cx="3193961" cy="9916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24788" y="5713328"/>
            <a:ext cx="3193961" cy="991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115909"/>
            <a:ext cx="119344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Advantages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245" y="721217"/>
            <a:ext cx="10702344" cy="4801314"/>
          </a:xfrm>
          <a:prstGeom prst="rect">
            <a:avLst/>
          </a:prstGeom>
          <a:solidFill>
            <a:schemeClr val="bg2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/>
              <a:t>For students</a:t>
            </a:r>
            <a:endParaRPr lang="en-US" sz="3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/>
              <a:t>Students can learn vocabulary not only in the target language but also in their mother tongue.</a:t>
            </a:r>
            <a:endParaRPr lang="en-US" sz="3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/>
              <a:t>Reading and writing skills are excelled. </a:t>
            </a:r>
            <a:endParaRPr lang="en-US" sz="3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/>
              <a:t>It activates students´ memory.</a:t>
            </a:r>
            <a:endParaRPr lang="en-US" sz="3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/>
              <a:t>Learn the language without contact with native </a:t>
            </a:r>
            <a:r>
              <a:rPr lang="en-GB" sz="3200" dirty="0" smtClean="0"/>
              <a:t>speakers</a:t>
            </a:r>
          </a:p>
          <a:p>
            <a:pPr lvl="0"/>
            <a:r>
              <a:rPr lang="en-GB" sz="3200" b="1" dirty="0" smtClean="0"/>
              <a:t>For </a:t>
            </a:r>
            <a:r>
              <a:rPr lang="en-GB" sz="3200" b="1" dirty="0"/>
              <a:t>teachers</a:t>
            </a:r>
            <a:endParaRPr lang="en-US" sz="3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/>
              <a:t>the method is easiest for teachers to use since  does not require the teacher to be fluent in the target language.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5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115909"/>
            <a:ext cx="1193442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Disadvantages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5154" y="746975"/>
            <a:ext cx="8577330" cy="4031873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/>
              <a:t>Poor listening and </a:t>
            </a:r>
            <a:r>
              <a:rPr lang="en-GB" sz="3200" dirty="0" smtClean="0"/>
              <a:t>speaking.</a:t>
            </a:r>
            <a:endParaRPr lang="en-US" sz="3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Lacks </a:t>
            </a:r>
            <a:r>
              <a:rPr lang="en-GB" sz="3200" dirty="0"/>
              <a:t>comprehension. </a:t>
            </a:r>
            <a:endParaRPr lang="en-GB" sz="3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Unnatural </a:t>
            </a:r>
            <a:r>
              <a:rPr lang="en-GB" sz="3200" dirty="0"/>
              <a:t>and Inaccurate </a:t>
            </a:r>
            <a:r>
              <a:rPr lang="en-GB" sz="3200" dirty="0" smtClean="0"/>
              <a:t>Pronunciation</a:t>
            </a:r>
            <a:endParaRPr lang="en-US" sz="3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GTM </a:t>
            </a:r>
            <a:r>
              <a:rPr lang="en-GB" sz="3200" dirty="0"/>
              <a:t>is not interactive and engaging for </a:t>
            </a:r>
            <a:r>
              <a:rPr lang="en-GB" sz="3200" dirty="0" smtClean="0"/>
              <a:t>students</a:t>
            </a:r>
            <a:endParaRPr lang="en-US" sz="3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Extensive </a:t>
            </a:r>
            <a:r>
              <a:rPr lang="en-GB" sz="3200" dirty="0"/>
              <a:t>Memorization </a:t>
            </a:r>
            <a:endParaRPr lang="en-GB" sz="3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Very </a:t>
            </a:r>
            <a:r>
              <a:rPr lang="en-GB" sz="3200" dirty="0"/>
              <a:t>little student-teacher interaction.</a:t>
            </a:r>
            <a:endParaRPr lang="en-US" sz="3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/>
              <a:t>Can't communicate with a native speaker of the </a:t>
            </a:r>
            <a:r>
              <a:rPr lang="en-GB" sz="3200" dirty="0" smtClean="0"/>
              <a:t>Target language.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151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20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Bahnschrift Light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2021-10-01T23:45:13Z</dcterms:created>
  <dcterms:modified xsi:type="dcterms:W3CDTF">2021-10-02T00:19:45Z</dcterms:modified>
</cp:coreProperties>
</file>