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BDE-1677-4679-BEDC-8F73F3412B7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7CB0-032E-4412-A208-56A7FC4D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BDE-1677-4679-BEDC-8F73F3412B7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7CB0-032E-4412-A208-56A7FC4D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BDE-1677-4679-BEDC-8F73F3412B7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7CB0-032E-4412-A208-56A7FC4D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BDE-1677-4679-BEDC-8F73F3412B7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7CB0-032E-4412-A208-56A7FC4D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BDE-1677-4679-BEDC-8F73F3412B7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7CB0-032E-4412-A208-56A7FC4D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BDE-1677-4679-BEDC-8F73F3412B7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7CB0-032E-4412-A208-56A7FC4D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BDE-1677-4679-BEDC-8F73F3412B7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7CB0-032E-4412-A208-56A7FC4D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BDE-1677-4679-BEDC-8F73F3412B7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7CB0-032E-4412-A208-56A7FC4D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BDE-1677-4679-BEDC-8F73F3412B7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7CB0-032E-4412-A208-56A7FC4D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BDE-1677-4679-BEDC-8F73F3412B7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7CB0-032E-4412-A208-56A7FC4D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BDE-1677-4679-BEDC-8F73F3412B7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7CB0-032E-4412-A208-56A7FC4D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FBDE-1677-4679-BEDC-8F73F3412B7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7CB0-032E-4412-A208-56A7FC4D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sv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sv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5"/>
          <a:stretch/>
        </p:blipFill>
        <p:spPr>
          <a:xfrm>
            <a:off x="3324836" y="209767"/>
            <a:ext cx="5485335" cy="64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34045" y="2705972"/>
            <a:ext cx="9664672" cy="176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81"/>
              </a:lnSpc>
            </a:pPr>
            <a:r>
              <a:rPr lang="en-US" sz="6881">
                <a:solidFill>
                  <a:srgbClr val="91612F"/>
                </a:solidFill>
                <a:latin typeface="Linux Biolinum"/>
              </a:rPr>
              <a:t>SKILLS AND STRATEGIES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-1362282" y="-3026751"/>
            <a:ext cx="4837958" cy="465814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 flipH="1">
            <a:off x="10381744" y="-1157432"/>
            <a:ext cx="1127479" cy="308514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945483" y="-178601"/>
            <a:ext cx="2388851" cy="235410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25445">
            <a:off x="-246535" y="5967237"/>
            <a:ext cx="2388851" cy="235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699379" y="994607"/>
            <a:ext cx="4806821" cy="48687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176381" y="5504713"/>
            <a:ext cx="2403411" cy="236845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21821" y="2969527"/>
            <a:ext cx="4561936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dirty="0">
                <a:solidFill>
                  <a:srgbClr val="91612F"/>
                </a:solidFill>
                <a:latin typeface="Linux Biolinum"/>
              </a:rPr>
              <a:t>READING</a:t>
            </a:r>
            <a:r>
              <a:rPr lang="en-US" sz="6000" dirty="0">
                <a:solidFill>
                  <a:srgbClr val="91612F"/>
                </a:solidFill>
                <a:latin typeface="Linux Biolinum"/>
              </a:rPr>
              <a:t> </a:t>
            </a:r>
            <a:r>
              <a:rPr lang="en-US" sz="5400" dirty="0">
                <a:solidFill>
                  <a:srgbClr val="91612F"/>
                </a:solidFill>
                <a:latin typeface="Linux Biolinum"/>
              </a:rPr>
              <a:t>STRATEGIES</a:t>
            </a:r>
            <a:endParaRPr lang="en-US" sz="6000" dirty="0">
              <a:solidFill>
                <a:srgbClr val="91612F"/>
              </a:solidFill>
              <a:latin typeface="Linux Biolinum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3155303"/>
            <a:ext cx="4561936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73"/>
              </a:lnSpc>
            </a:pPr>
            <a:r>
              <a:rPr lang="en-US" sz="2173" spc="108" dirty="0">
                <a:solidFill>
                  <a:srgbClr val="91612F"/>
                </a:solidFill>
                <a:latin typeface="Linux Biolinum"/>
              </a:rPr>
              <a:t>READING STRATEGY IS A TECHNIQUE TO HELP YOU ACTIVELY READ THE LITERATURE BEING STUDIED. </a:t>
            </a:r>
          </a:p>
        </p:txBody>
      </p:sp>
    </p:spTree>
    <p:extLst>
      <p:ext uri="{BB962C8B-B14F-4D97-AF65-F5344CB8AC3E}">
        <p14:creationId xmlns:p14="http://schemas.microsoft.com/office/powerpoint/2010/main" val="59185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35550" y="371563"/>
            <a:ext cx="8574378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4"/>
              </a:lnSpc>
            </a:pPr>
            <a:r>
              <a:rPr lang="en-US" sz="5334">
                <a:solidFill>
                  <a:srgbClr val="91612F"/>
                </a:solidFill>
                <a:latin typeface="Linux Biolinum"/>
              </a:rPr>
              <a:t>TYPES OF STRATEGIES: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94088" y="1903743"/>
            <a:ext cx="9597912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6"/>
              </a:lnSpc>
            </a:pPr>
            <a:r>
              <a:rPr lang="en-US" sz="2400" spc="83" dirty="0">
                <a:solidFill>
                  <a:srgbClr val="91612F"/>
                </a:solidFill>
                <a:latin typeface="Linux Biolinum"/>
              </a:rPr>
              <a:t>SKIMMING</a:t>
            </a:r>
            <a:endParaRPr lang="en-US" sz="1666" spc="83" dirty="0">
              <a:solidFill>
                <a:srgbClr val="91612F"/>
              </a:solidFill>
              <a:latin typeface="Linux Biolinum"/>
            </a:endParaRPr>
          </a:p>
          <a:p>
            <a:pPr>
              <a:lnSpc>
                <a:spcPts val="1666"/>
              </a:lnSpc>
            </a:pPr>
            <a:endParaRPr lang="en-US" sz="1666" spc="83" dirty="0">
              <a:solidFill>
                <a:srgbClr val="91612F"/>
              </a:solidFill>
              <a:latin typeface="Linux Biolinum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>
            <a:off x="1563462" y="1478614"/>
            <a:ext cx="306231" cy="83794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594088" y="2598315"/>
            <a:ext cx="8912112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6"/>
              </a:lnSpc>
            </a:pPr>
            <a:r>
              <a:rPr lang="en-US" sz="2400" spc="83" dirty="0">
                <a:solidFill>
                  <a:srgbClr val="91612F"/>
                </a:solidFill>
                <a:latin typeface="Linux Biolinum"/>
              </a:rPr>
              <a:t>SCANNING</a:t>
            </a:r>
            <a:endParaRPr lang="en-US" sz="1666" spc="83" dirty="0">
              <a:solidFill>
                <a:srgbClr val="91612F"/>
              </a:solidFill>
              <a:latin typeface="Linux Biolinum"/>
            </a:endParaRPr>
          </a:p>
          <a:p>
            <a:pPr>
              <a:lnSpc>
                <a:spcPts val="1666"/>
              </a:lnSpc>
            </a:pPr>
            <a:endParaRPr lang="en-US" sz="1666" spc="83" dirty="0">
              <a:solidFill>
                <a:srgbClr val="91612F"/>
              </a:solidFill>
              <a:latin typeface="Linux Biolinum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>
            <a:off x="1563462" y="2169130"/>
            <a:ext cx="306231" cy="83794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487777" y="-1420511"/>
            <a:ext cx="1127479" cy="308514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846781" y="-327686"/>
            <a:ext cx="2338844" cy="230482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0942461" y="5193369"/>
            <a:ext cx="1127479" cy="308514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709927" y="5283999"/>
            <a:ext cx="2338844" cy="230482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>
            <a:off x="1563462" y="2933212"/>
            <a:ext cx="306231" cy="83794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594088" y="3339393"/>
            <a:ext cx="8912112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6"/>
              </a:lnSpc>
            </a:pPr>
            <a:r>
              <a:rPr lang="en-US" sz="2400" spc="83" dirty="0" smtClean="0">
                <a:solidFill>
                  <a:srgbClr val="91612F"/>
                </a:solidFill>
                <a:latin typeface="Linux Biolinum"/>
              </a:rPr>
              <a:t>INTENSIVE</a:t>
            </a:r>
            <a:r>
              <a:rPr lang="en-US" sz="1666" spc="83" dirty="0" smtClean="0">
                <a:solidFill>
                  <a:srgbClr val="91612F"/>
                </a:solidFill>
                <a:latin typeface="Linux Biolinum"/>
              </a:rPr>
              <a:t> </a:t>
            </a:r>
            <a:r>
              <a:rPr lang="en-US" sz="2400" spc="83" dirty="0" smtClean="0">
                <a:solidFill>
                  <a:srgbClr val="91612F"/>
                </a:solidFill>
                <a:latin typeface="Linux Biolinum"/>
              </a:rPr>
              <a:t>READING</a:t>
            </a:r>
            <a:endParaRPr lang="en-US" sz="1666" spc="83" dirty="0">
              <a:solidFill>
                <a:srgbClr val="91612F"/>
              </a:solidFill>
              <a:latin typeface="Linux Biolinum"/>
            </a:endParaRPr>
          </a:p>
          <a:p>
            <a:pPr>
              <a:lnSpc>
                <a:spcPts val="1666"/>
              </a:lnSpc>
            </a:pPr>
            <a:r>
              <a:rPr lang="en-US" sz="1666" spc="83" dirty="0" smtClean="0">
                <a:solidFill>
                  <a:srgbClr val="91612F"/>
                </a:solidFill>
                <a:latin typeface="Linux Biolinum"/>
              </a:rPr>
              <a:t>.</a:t>
            </a:r>
            <a:endParaRPr lang="en-US" sz="1666" spc="83" dirty="0">
              <a:solidFill>
                <a:srgbClr val="91612F"/>
              </a:solidFill>
              <a:latin typeface="Linux Biolinum"/>
            </a:endParaRPr>
          </a:p>
          <a:p>
            <a:pPr>
              <a:lnSpc>
                <a:spcPts val="1666"/>
              </a:lnSpc>
            </a:pPr>
            <a:endParaRPr lang="en-US" sz="1666" spc="83" dirty="0">
              <a:solidFill>
                <a:srgbClr val="91612F"/>
              </a:solidFill>
              <a:latin typeface="Linux Biolinum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>
            <a:off x="1563462" y="3623728"/>
            <a:ext cx="306231" cy="837944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594088" y="4046430"/>
            <a:ext cx="8912112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6"/>
              </a:lnSpc>
            </a:pPr>
            <a:r>
              <a:rPr lang="en-US" sz="2400" spc="83" dirty="0">
                <a:solidFill>
                  <a:srgbClr val="91612F"/>
                </a:solidFill>
                <a:latin typeface="Linux Biolinum"/>
              </a:rPr>
              <a:t>EXTENSIVE</a:t>
            </a:r>
            <a:r>
              <a:rPr lang="en-US" sz="1666" spc="83" dirty="0">
                <a:solidFill>
                  <a:srgbClr val="91612F"/>
                </a:solidFill>
                <a:latin typeface="Linux Biolinum"/>
              </a:rPr>
              <a:t> </a:t>
            </a:r>
            <a:r>
              <a:rPr lang="en-US" sz="2400" spc="83" dirty="0">
                <a:solidFill>
                  <a:srgbClr val="91612F"/>
                </a:solidFill>
                <a:latin typeface="Linux Biolinum"/>
              </a:rPr>
              <a:t>READING</a:t>
            </a:r>
            <a:endParaRPr lang="en-US" sz="1666" spc="83" dirty="0">
              <a:solidFill>
                <a:srgbClr val="91612F"/>
              </a:solidFill>
              <a:latin typeface="Linux Biolinum"/>
            </a:endParaRPr>
          </a:p>
          <a:p>
            <a:pPr>
              <a:lnSpc>
                <a:spcPts val="1666"/>
              </a:lnSpc>
            </a:pPr>
            <a:endParaRPr lang="en-US" sz="1666" spc="83" dirty="0">
              <a:solidFill>
                <a:srgbClr val="91612F"/>
              </a:solidFill>
              <a:latin typeface="Linux Biolinum"/>
            </a:endParaRPr>
          </a:p>
        </p:txBody>
      </p:sp>
    </p:spTree>
    <p:extLst>
      <p:ext uri="{BB962C8B-B14F-4D97-AF65-F5344CB8AC3E}">
        <p14:creationId xmlns:p14="http://schemas.microsoft.com/office/powerpoint/2010/main" val="22505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0981" y="998451"/>
            <a:ext cx="2229572" cy="7687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81"/>
              </a:lnSpc>
            </a:pPr>
            <a:r>
              <a:rPr lang="en-US" sz="3600" dirty="0" smtClean="0">
                <a:solidFill>
                  <a:srgbClr val="91612F"/>
                </a:solidFill>
                <a:latin typeface="Linux Biolinum"/>
              </a:rPr>
              <a:t>Skimming</a:t>
            </a:r>
            <a:endParaRPr lang="en-US" sz="3600" dirty="0">
              <a:solidFill>
                <a:srgbClr val="91612F"/>
              </a:solidFill>
              <a:latin typeface="Linux Biolinum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-1362282" y="-3026751"/>
            <a:ext cx="4837958" cy="465814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 flipH="1">
            <a:off x="10381744" y="-1157432"/>
            <a:ext cx="1127479" cy="308514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945483" y="-178601"/>
            <a:ext cx="2388851" cy="235410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25445">
            <a:off x="-246535" y="5967237"/>
            <a:ext cx="2388851" cy="2354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5207" y="1841865"/>
            <a:ext cx="8463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83" dirty="0" smtClean="0">
                <a:solidFill>
                  <a:srgbClr val="91612F"/>
                </a:solidFill>
                <a:latin typeface="Linux Biolinum"/>
              </a:rPr>
              <a:t>Sometimes referred to as gist reading, means going through the text to </a:t>
            </a:r>
            <a:r>
              <a:rPr lang="en-US" b="1" spc="83" dirty="0" smtClean="0">
                <a:solidFill>
                  <a:srgbClr val="91612F"/>
                </a:solidFill>
                <a:latin typeface="Linux Biolinum"/>
              </a:rPr>
              <a:t>grasp the main idea</a:t>
            </a:r>
            <a:r>
              <a:rPr lang="en-US" spc="83" dirty="0" smtClean="0">
                <a:solidFill>
                  <a:srgbClr val="91612F"/>
                </a:solidFill>
                <a:latin typeface="Linux Biolinum"/>
              </a:rPr>
              <a:t>. </a:t>
            </a:r>
          </a:p>
          <a:p>
            <a:r>
              <a:rPr lang="en-US" spc="83" dirty="0" smtClean="0">
                <a:solidFill>
                  <a:srgbClr val="91612F"/>
                </a:solidFill>
                <a:latin typeface="Linux Biolinum"/>
              </a:rPr>
              <a:t>ex:</a:t>
            </a:r>
          </a:p>
          <a:p>
            <a:r>
              <a:rPr lang="en-US" spc="83" dirty="0" smtClean="0">
                <a:solidFill>
                  <a:srgbClr val="91612F"/>
                </a:solidFill>
                <a:latin typeface="Linux Biolinum"/>
              </a:rPr>
              <a:t>    Reading magazines or newspapers and searching for a </a:t>
            </a:r>
          </a:p>
          <a:p>
            <a:r>
              <a:rPr lang="en-US" spc="83" dirty="0" smtClean="0">
                <a:solidFill>
                  <a:srgbClr val="91612F"/>
                </a:solidFill>
                <a:latin typeface="Linux Biolinum"/>
              </a:rPr>
              <a:t>    name in a telephone directory.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65795" y="3596191"/>
            <a:ext cx="223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Linux Biolinum" panose="020B0604020202020204" charset="0"/>
                <a:ea typeface="Linux Biolinum" panose="020B0604020202020204" charset="0"/>
                <a:cs typeface="Linux Biolinum" panose="020B0604020202020204" charset="0"/>
              </a:rPr>
              <a:t>Scanning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Linux Biolinum" panose="020B0604020202020204" charset="0"/>
              <a:ea typeface="Linux Biolinum" panose="020B0604020202020204" charset="0"/>
              <a:cs typeface="Linux Biolinum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8643" y="4399722"/>
            <a:ext cx="8004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83" dirty="0">
                <a:solidFill>
                  <a:srgbClr val="91612F"/>
                </a:solidFill>
                <a:latin typeface="Arimo"/>
              </a:rPr>
              <a:t>T</a:t>
            </a:r>
            <a:r>
              <a:rPr lang="en-US" spc="83" dirty="0" smtClean="0">
                <a:solidFill>
                  <a:srgbClr val="91612F"/>
                </a:solidFill>
                <a:latin typeface="Arimo"/>
              </a:rPr>
              <a:t>he reader qu</a:t>
            </a:r>
            <a:r>
              <a:rPr lang="en-US" spc="83" dirty="0" smtClean="0">
                <a:solidFill>
                  <a:srgbClr val="91612F"/>
                </a:solidFill>
                <a:latin typeface="Linux Biolinum"/>
              </a:rPr>
              <a:t>ickly scuttles across sentences to get to a </a:t>
            </a:r>
            <a:r>
              <a:rPr lang="en-US" b="1" spc="83" dirty="0" smtClean="0">
                <a:solidFill>
                  <a:srgbClr val="91612F"/>
                </a:solidFill>
                <a:latin typeface="Linux Biolinum"/>
              </a:rPr>
              <a:t>particular piece of information</a:t>
            </a:r>
            <a:r>
              <a:rPr lang="en-US" spc="83" dirty="0" smtClean="0">
                <a:solidFill>
                  <a:srgbClr val="91612F"/>
                </a:solidFill>
                <a:latin typeface="Linux Biolinum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83" dirty="0" smtClean="0">
                <a:solidFill>
                  <a:srgbClr val="91612F"/>
                </a:solidFill>
                <a:latin typeface="Linux Biolinum"/>
              </a:rPr>
              <a:t>Scanning involves the technique of rejecting or ignoring irrelevant information from the text to locate a specific piece of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56887" y="184588"/>
            <a:ext cx="6199920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81"/>
              </a:lnSpc>
            </a:pPr>
            <a:r>
              <a:rPr lang="en-US" sz="6000" dirty="0" smtClean="0">
                <a:solidFill>
                  <a:srgbClr val="91612F"/>
                </a:solidFill>
                <a:latin typeface="Linux Biolinum"/>
              </a:rPr>
              <a:t>Scanning</a:t>
            </a:r>
            <a:r>
              <a:rPr lang="en-US" sz="3600" dirty="0" smtClean="0">
                <a:solidFill>
                  <a:srgbClr val="91612F"/>
                </a:solidFill>
                <a:latin typeface="Linux Biolinum"/>
              </a:rPr>
              <a:t> </a:t>
            </a:r>
            <a:r>
              <a:rPr lang="en-US" sz="6000" dirty="0" smtClean="0">
                <a:solidFill>
                  <a:srgbClr val="91612F"/>
                </a:solidFill>
                <a:latin typeface="Linux Biolinum"/>
              </a:rPr>
              <a:t>Activity</a:t>
            </a:r>
            <a:endParaRPr lang="en-US" sz="3600" dirty="0">
              <a:solidFill>
                <a:srgbClr val="91612F"/>
              </a:solidFill>
              <a:latin typeface="Linux Biolinum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-1362282" y="-3026751"/>
            <a:ext cx="4837958" cy="465814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 flipH="1">
            <a:off x="10381744" y="-1157432"/>
            <a:ext cx="1127479" cy="308514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945483" y="-178601"/>
            <a:ext cx="2388851" cy="235410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25445">
            <a:off x="-246534" y="5953503"/>
            <a:ext cx="2388851" cy="2354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407" y="1816419"/>
            <a:ext cx="6409193" cy="1200329"/>
          </a:xfrm>
          <a:custGeom>
            <a:avLst/>
            <a:gdLst>
              <a:gd name="connsiteX0" fmla="*/ 0 w 6409193"/>
              <a:gd name="connsiteY0" fmla="*/ 0 h 1200329"/>
              <a:gd name="connsiteX1" fmla="*/ 6409193 w 6409193"/>
              <a:gd name="connsiteY1" fmla="*/ 0 h 1200329"/>
              <a:gd name="connsiteX2" fmla="*/ 6409193 w 6409193"/>
              <a:gd name="connsiteY2" fmla="*/ 1200329 h 1200329"/>
              <a:gd name="connsiteX3" fmla="*/ 0 w 6409193"/>
              <a:gd name="connsiteY3" fmla="*/ 1200329 h 1200329"/>
              <a:gd name="connsiteX4" fmla="*/ 0 w 6409193"/>
              <a:gd name="connsiteY4" fmla="*/ 0 h 1200329"/>
              <a:gd name="connsiteX0" fmla="*/ 0 w 6409193"/>
              <a:gd name="connsiteY0" fmla="*/ 0 h 1200329"/>
              <a:gd name="connsiteX1" fmla="*/ 6409193 w 6409193"/>
              <a:gd name="connsiteY1" fmla="*/ 0 h 1200329"/>
              <a:gd name="connsiteX2" fmla="*/ 6409193 w 6409193"/>
              <a:gd name="connsiteY2" fmla="*/ 1200329 h 1200329"/>
              <a:gd name="connsiteX3" fmla="*/ 0 w 6409193"/>
              <a:gd name="connsiteY3" fmla="*/ 1200329 h 1200329"/>
              <a:gd name="connsiteX4" fmla="*/ 0 w 6409193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9193" h="1200329">
                <a:moveTo>
                  <a:pt x="0" y="0"/>
                </a:moveTo>
                <a:lnTo>
                  <a:pt x="6409193" y="0"/>
                </a:lnTo>
                <a:lnTo>
                  <a:pt x="6409193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How </a:t>
            </a:r>
            <a:r>
              <a:rPr lang="en-US" dirty="0"/>
              <a:t>many from the senatorial bets answered ‘no’ in the question “</a:t>
            </a:r>
            <a:r>
              <a:rPr lang="en-US" i="1" dirty="0"/>
              <a:t>Do you think the Philippine Government was effective in its response to the COVID-19?”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7407" y="2684659"/>
            <a:ext cx="703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What </a:t>
            </a:r>
            <a:r>
              <a:rPr lang="en-US" dirty="0"/>
              <a:t>are the key issues asked during the yes or no segment? Give five.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407" y="3016748"/>
            <a:ext cx="670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How many were wounded and what did De Guzman saw on his arrival at the </a:t>
            </a:r>
            <a:r>
              <a:rPr lang="en-US" dirty="0" err="1"/>
              <a:t>Ninoy</a:t>
            </a:r>
            <a:r>
              <a:rPr lang="en-US" dirty="0"/>
              <a:t> Aquino International Airport?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7407" y="3660347"/>
            <a:ext cx="657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What had Joshua </a:t>
            </a:r>
            <a:r>
              <a:rPr lang="en-US" dirty="0" err="1"/>
              <a:t>Ravelo</a:t>
            </a:r>
            <a:r>
              <a:rPr lang="en-US" dirty="0"/>
              <a:t>, a </a:t>
            </a:r>
            <a:r>
              <a:rPr lang="en-US" dirty="0" err="1"/>
              <a:t>firstyear</a:t>
            </a:r>
            <a:r>
              <a:rPr lang="en-US" dirty="0"/>
              <a:t> Information Technology student shared in an interview about what steps he had to take as he faced Typhoon Odette’s aftermath?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407" y="4546434"/>
            <a:ext cx="5990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Tell me how Joss </a:t>
            </a:r>
            <a:r>
              <a:rPr lang="en-US" dirty="0" err="1"/>
              <a:t>Ecleo</a:t>
            </a:r>
            <a:r>
              <a:rPr lang="en-US" dirty="0"/>
              <a:t>, a Computer Science freshman dealt with his student responsibilities after the super typhoon damaged his house.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56887" y="184588"/>
            <a:ext cx="6199920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81"/>
              </a:lnSpc>
            </a:pPr>
            <a:r>
              <a:rPr lang="en-US" sz="6000" dirty="0" smtClean="0">
                <a:solidFill>
                  <a:srgbClr val="91612F"/>
                </a:solidFill>
                <a:latin typeface="Linux Biolinum"/>
              </a:rPr>
              <a:t>Scanning</a:t>
            </a:r>
            <a:r>
              <a:rPr lang="en-US" sz="3600" dirty="0" smtClean="0">
                <a:solidFill>
                  <a:srgbClr val="91612F"/>
                </a:solidFill>
                <a:latin typeface="Linux Biolinum"/>
              </a:rPr>
              <a:t> </a:t>
            </a:r>
            <a:r>
              <a:rPr lang="en-US" sz="6000" dirty="0" smtClean="0">
                <a:solidFill>
                  <a:srgbClr val="91612F"/>
                </a:solidFill>
                <a:latin typeface="Linux Biolinum"/>
              </a:rPr>
              <a:t>Activity</a:t>
            </a:r>
            <a:endParaRPr lang="en-US" sz="3600" dirty="0">
              <a:solidFill>
                <a:srgbClr val="91612F"/>
              </a:solidFill>
              <a:latin typeface="Linux Biolinum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-1362282" y="-3026751"/>
            <a:ext cx="4837958" cy="465814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 flipH="1">
            <a:off x="10381744" y="-1157432"/>
            <a:ext cx="1127479" cy="308514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945483" y="-178601"/>
            <a:ext cx="2388851" cy="235410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25445">
            <a:off x="-246534" y="5953503"/>
            <a:ext cx="2388851" cy="2354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407" y="1816419"/>
            <a:ext cx="6409193" cy="646331"/>
          </a:xfrm>
          <a:custGeom>
            <a:avLst/>
            <a:gdLst>
              <a:gd name="connsiteX0" fmla="*/ 0 w 6409193"/>
              <a:gd name="connsiteY0" fmla="*/ 0 h 1200329"/>
              <a:gd name="connsiteX1" fmla="*/ 6409193 w 6409193"/>
              <a:gd name="connsiteY1" fmla="*/ 0 h 1200329"/>
              <a:gd name="connsiteX2" fmla="*/ 6409193 w 6409193"/>
              <a:gd name="connsiteY2" fmla="*/ 1200329 h 1200329"/>
              <a:gd name="connsiteX3" fmla="*/ 0 w 6409193"/>
              <a:gd name="connsiteY3" fmla="*/ 1200329 h 1200329"/>
              <a:gd name="connsiteX4" fmla="*/ 0 w 6409193"/>
              <a:gd name="connsiteY4" fmla="*/ 0 h 1200329"/>
              <a:gd name="connsiteX0" fmla="*/ 0 w 6409193"/>
              <a:gd name="connsiteY0" fmla="*/ 0 h 1200329"/>
              <a:gd name="connsiteX1" fmla="*/ 6409193 w 6409193"/>
              <a:gd name="connsiteY1" fmla="*/ 0 h 1200329"/>
              <a:gd name="connsiteX2" fmla="*/ 6409193 w 6409193"/>
              <a:gd name="connsiteY2" fmla="*/ 1200329 h 1200329"/>
              <a:gd name="connsiteX3" fmla="*/ 0 w 6409193"/>
              <a:gd name="connsiteY3" fmla="*/ 1200329 h 1200329"/>
              <a:gd name="connsiteX4" fmla="*/ 0 w 6409193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9193" h="1200329">
                <a:moveTo>
                  <a:pt x="0" y="0"/>
                </a:moveTo>
                <a:lnTo>
                  <a:pt x="6409193" y="0"/>
                </a:lnTo>
                <a:lnTo>
                  <a:pt x="6409193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Who amongst the senatorial bets answered ‘yes’ in the question </a:t>
            </a:r>
            <a:r>
              <a:rPr lang="en-US" i="1" dirty="0"/>
              <a:t>“</a:t>
            </a:r>
            <a:r>
              <a:rPr lang="en-US" i="1" dirty="0" err="1"/>
              <a:t>Pabor</a:t>
            </a:r>
            <a:r>
              <a:rPr lang="en-US" i="1" dirty="0"/>
              <a:t> </a:t>
            </a:r>
            <a:r>
              <a:rPr lang="en-US" i="1" dirty="0" err="1"/>
              <a:t>ka</a:t>
            </a:r>
            <a:r>
              <a:rPr lang="en-US" i="1" dirty="0"/>
              <a:t> bang </a:t>
            </a:r>
            <a:r>
              <a:rPr lang="en-US" i="1" dirty="0" err="1"/>
              <a:t>ibalik</a:t>
            </a:r>
            <a:r>
              <a:rPr lang="en-US" i="1" dirty="0"/>
              <a:t> and Death Penalty</a:t>
            </a:r>
            <a:r>
              <a:rPr lang="en-US" i="1" dirty="0" smtClean="0"/>
              <a:t>?”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7407" y="2444129"/>
            <a:ext cx="7031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Who amongst the senatorial bets answered ‘yes’ in the question </a:t>
            </a:r>
            <a:r>
              <a:rPr lang="en-US" i="1" dirty="0"/>
              <a:t>“Are you in favor of legalizing abortion?”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7407" y="3016748"/>
            <a:ext cx="670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How many senatorial candidates initially confirmed their attendance to </a:t>
            </a:r>
            <a:r>
              <a:rPr lang="en-US" i="1" dirty="0"/>
              <a:t>The </a:t>
            </a:r>
            <a:r>
              <a:rPr lang="en-US" i="1" dirty="0" err="1"/>
              <a:t>Rundowm</a:t>
            </a:r>
            <a:r>
              <a:rPr lang="en-US" i="1" dirty="0"/>
              <a:t> 2022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7407" y="3660347"/>
            <a:ext cx="657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How many senatorial candidates were able to officially attend </a:t>
            </a:r>
            <a:r>
              <a:rPr lang="en-US" i="1" dirty="0"/>
              <a:t>The Rundown 2022? 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407" y="4328031"/>
            <a:ext cx="599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Who did De Guzman think was the target in the shooting?</a:t>
            </a:r>
          </a:p>
        </p:txBody>
      </p:sp>
    </p:spTree>
    <p:extLst>
      <p:ext uri="{BB962C8B-B14F-4D97-AF65-F5344CB8AC3E}">
        <p14:creationId xmlns:p14="http://schemas.microsoft.com/office/powerpoint/2010/main" val="407306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35550" y="371563"/>
            <a:ext cx="8574378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4"/>
              </a:lnSpc>
            </a:pPr>
            <a:r>
              <a:rPr lang="en-US" sz="5334" dirty="0" smtClean="0">
                <a:solidFill>
                  <a:srgbClr val="91612F"/>
                </a:solidFill>
                <a:latin typeface="Linux Biolinum"/>
              </a:rPr>
              <a:t>Seatwork</a:t>
            </a:r>
            <a:endParaRPr lang="en-US" sz="5334" dirty="0">
              <a:solidFill>
                <a:srgbClr val="91612F"/>
              </a:solidFill>
              <a:latin typeface="Linux Biolin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81437" y="1611454"/>
            <a:ext cx="9597912" cy="3175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0050" indent="-400050" fontAlgn="base">
              <a:buAutoNum type="romanUcPeriod"/>
            </a:pPr>
            <a:r>
              <a:rPr lang="en-US" sz="2000" dirty="0" smtClean="0"/>
              <a:t>From </a:t>
            </a:r>
            <a:r>
              <a:rPr lang="en-US" sz="2000" dirty="0"/>
              <a:t>the story </a:t>
            </a:r>
            <a:r>
              <a:rPr lang="en-US" sz="2000" i="1" dirty="0"/>
              <a:t>The Lady or The Tiger,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1. The word “King” appeared 16 times, underline them all in black. (5pts)</a:t>
            </a:r>
            <a:br>
              <a:rPr lang="en-US" sz="2000" dirty="0"/>
            </a:br>
            <a:r>
              <a:rPr lang="en-US" sz="2000" dirty="0"/>
              <a:t>2. The word “barbaric” appeared 3 times, highlight them all in red. (5pts)</a:t>
            </a:r>
            <a:br>
              <a:rPr lang="en-US" sz="2000" dirty="0"/>
            </a:br>
            <a:r>
              <a:rPr lang="en-US" sz="2000" dirty="0"/>
              <a:t>3. The word “youth” appeared 18 times, highlight them all in light yellow. (5pts)</a:t>
            </a:r>
            <a:br>
              <a:rPr lang="en-US" sz="2000" dirty="0"/>
            </a:br>
            <a:r>
              <a:rPr lang="en-US" sz="2000" dirty="0"/>
              <a:t>4. How many times the word “subjects” appeared in the story? Encode the answer in the bottom of your copy of the story. (5pts)</a:t>
            </a:r>
            <a:br>
              <a:rPr lang="en-US" sz="2000" dirty="0"/>
            </a:br>
            <a:r>
              <a:rPr lang="en-US" sz="2000" dirty="0"/>
              <a:t>5. Look for unfamiliar words. Give at least 10 and encode them in bullets in the bottom of your copy of the story. (10 </a:t>
            </a:r>
            <a:r>
              <a:rPr lang="en-US" sz="2000" dirty="0" err="1" smtClean="0"/>
              <a:t>pts</a:t>
            </a:r>
            <a:r>
              <a:rPr lang="en-US" sz="2000" dirty="0" smtClean="0"/>
              <a:t>)</a:t>
            </a:r>
          </a:p>
          <a:p>
            <a:pPr marL="400050" indent="-400050" fontAlgn="base">
              <a:buAutoNum type="romanUcPeriod"/>
            </a:pPr>
            <a:r>
              <a:rPr lang="en-US" sz="2000" dirty="0" smtClean="0"/>
              <a:t>Give </a:t>
            </a:r>
            <a:r>
              <a:rPr lang="en-US" sz="2000" dirty="0"/>
              <a:t>me the main gist of the story. It should be short but complete. (20pts)</a:t>
            </a:r>
          </a:p>
          <a:p>
            <a:pPr>
              <a:lnSpc>
                <a:spcPts val="1666"/>
              </a:lnSpc>
            </a:pPr>
            <a:endParaRPr lang="en-US" sz="1666" spc="83" dirty="0">
              <a:solidFill>
                <a:srgbClr val="91612F"/>
              </a:solidFill>
              <a:latin typeface="Linux Biolinum"/>
            </a:endParaRPr>
          </a:p>
          <a:p>
            <a:pPr>
              <a:lnSpc>
                <a:spcPts val="1666"/>
              </a:lnSpc>
            </a:pPr>
            <a:endParaRPr lang="en-US" sz="1666" spc="83" dirty="0">
              <a:solidFill>
                <a:srgbClr val="91612F"/>
              </a:solidFill>
              <a:latin typeface="Linux Biolinum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>
            <a:off x="1563462" y="1478614"/>
            <a:ext cx="306231" cy="83794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487777" y="-1420511"/>
            <a:ext cx="1127479" cy="308514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846781" y="-327686"/>
            <a:ext cx="2338844" cy="230482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0942461" y="5193369"/>
            <a:ext cx="1127479" cy="308514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709927" y="5283999"/>
            <a:ext cx="2338844" cy="230482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>
            <a:off x="1563462" y="3738028"/>
            <a:ext cx="306231" cy="8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35550" y="371563"/>
            <a:ext cx="8574378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4"/>
              </a:lnSpc>
            </a:pPr>
            <a:r>
              <a:rPr lang="en-US" sz="5334" dirty="0" smtClean="0">
                <a:solidFill>
                  <a:srgbClr val="91612F"/>
                </a:solidFill>
                <a:latin typeface="Linux Biolinum"/>
              </a:rPr>
              <a:t>Assignment</a:t>
            </a:r>
            <a:endParaRPr lang="en-US" sz="5334" dirty="0">
              <a:solidFill>
                <a:srgbClr val="91612F"/>
              </a:solidFill>
              <a:latin typeface="Linux Biolin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81437" y="1611454"/>
            <a:ext cx="9597912" cy="3483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000" i="1" dirty="0" smtClean="0"/>
              <a:t>Instructions</a:t>
            </a:r>
            <a:r>
              <a:rPr lang="en-US" sz="2000" i="1" dirty="0"/>
              <a:t>: </a:t>
            </a:r>
            <a:endParaRPr lang="en-US" sz="2000" b="0" dirty="0" smtClean="0">
              <a:effectLst/>
            </a:endParaRPr>
          </a:p>
          <a:p>
            <a:r>
              <a:rPr lang="en-US" sz="2000" dirty="0"/>
              <a:t>Skim and Scan the </a:t>
            </a:r>
            <a:r>
              <a:rPr lang="en-US" sz="2000" i="1" dirty="0"/>
              <a:t>“The Cat Who Saved The Books” </a:t>
            </a:r>
            <a:r>
              <a:rPr lang="en-US" sz="2000" dirty="0"/>
              <a:t>and answer the </a:t>
            </a:r>
            <a:r>
              <a:rPr lang="en-US" sz="2000" dirty="0" err="1"/>
              <a:t>ff</a:t>
            </a:r>
            <a:r>
              <a:rPr lang="en-US" sz="2000" dirty="0"/>
              <a:t>:</a:t>
            </a:r>
            <a:endParaRPr lang="en-US" sz="2000" b="0" dirty="0" smtClean="0">
              <a:effectLst/>
            </a:endParaRPr>
          </a:p>
          <a:p>
            <a:pPr fontAlgn="base"/>
            <a:r>
              <a:rPr lang="en-US" sz="2000" dirty="0"/>
              <a:t>The word “</a:t>
            </a:r>
            <a:r>
              <a:rPr lang="en-US" sz="2000" dirty="0" err="1"/>
              <a:t>Rintaro</a:t>
            </a:r>
            <a:r>
              <a:rPr lang="en-US" sz="2000" dirty="0"/>
              <a:t>” appeared how many times? (20pts)</a:t>
            </a:r>
          </a:p>
          <a:p>
            <a:pPr fontAlgn="base"/>
            <a:r>
              <a:rPr lang="en-US" sz="2000" dirty="0"/>
              <a:t>The word “grandfather” appeared how many times? (20 </a:t>
            </a:r>
            <a:r>
              <a:rPr lang="en-US" sz="2000" dirty="0" err="1"/>
              <a:t>pts</a:t>
            </a:r>
            <a:r>
              <a:rPr lang="en-US" sz="2000" dirty="0"/>
              <a:t>)</a:t>
            </a:r>
          </a:p>
          <a:p>
            <a:pPr fontAlgn="base"/>
            <a:r>
              <a:rPr lang="en-US" sz="2000" dirty="0"/>
              <a:t>What is </a:t>
            </a:r>
            <a:r>
              <a:rPr lang="en-US" sz="2000" dirty="0" err="1"/>
              <a:t>Rintaro’s</a:t>
            </a:r>
            <a:r>
              <a:rPr lang="en-US" sz="2000" dirty="0"/>
              <a:t> grandfather’s mantra? (2pts)</a:t>
            </a:r>
          </a:p>
          <a:p>
            <a:pPr fontAlgn="base"/>
            <a:r>
              <a:rPr lang="en-US" sz="2000" dirty="0"/>
              <a:t>Who was the male customer in the first 6 pages of the story? (2pts)</a:t>
            </a:r>
          </a:p>
          <a:p>
            <a:pPr fontAlgn="base"/>
            <a:r>
              <a:rPr lang="en-US" sz="2000" dirty="0"/>
              <a:t>What is the name of the tiny bookshop? (2pts)</a:t>
            </a:r>
          </a:p>
          <a:p>
            <a:pPr fontAlgn="base"/>
            <a:r>
              <a:rPr lang="en-US" sz="2000" dirty="0"/>
              <a:t>Look for </a:t>
            </a:r>
            <a:r>
              <a:rPr lang="en-US" sz="2000" i="1" dirty="0"/>
              <a:t>The Third Labyrinth: The Seller of Books</a:t>
            </a:r>
            <a:r>
              <a:rPr lang="en-US" sz="2000" dirty="0"/>
              <a:t> chapter, state the first word of the chapter. (2pts)</a:t>
            </a:r>
          </a:p>
          <a:p>
            <a:pPr fontAlgn="base"/>
            <a:r>
              <a:rPr lang="en-US" sz="2000" dirty="0"/>
              <a:t>What is </a:t>
            </a:r>
            <a:r>
              <a:rPr lang="en-US" sz="2000" dirty="0" err="1"/>
              <a:t>Rintaro’s</a:t>
            </a:r>
            <a:r>
              <a:rPr lang="en-US" sz="2000" dirty="0"/>
              <a:t> grandfather’s favorite flower? (2pts)</a:t>
            </a:r>
          </a:p>
          <a:p>
            <a:pPr>
              <a:lnSpc>
                <a:spcPts val="1666"/>
              </a:lnSpc>
            </a:pPr>
            <a:endParaRPr lang="en-US" sz="2000" spc="83" dirty="0">
              <a:solidFill>
                <a:srgbClr val="91612F"/>
              </a:solidFill>
              <a:latin typeface="Linux Biolinum"/>
            </a:endParaRPr>
          </a:p>
          <a:p>
            <a:pPr>
              <a:lnSpc>
                <a:spcPts val="1666"/>
              </a:lnSpc>
            </a:pPr>
            <a:endParaRPr lang="en-US" sz="1666" spc="83" dirty="0">
              <a:solidFill>
                <a:srgbClr val="91612F"/>
              </a:solidFill>
              <a:latin typeface="Linux Biolinum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>
            <a:off x="1563462" y="1478614"/>
            <a:ext cx="306231" cy="83794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487777" y="-1420511"/>
            <a:ext cx="1127479" cy="308514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846781" y="-327686"/>
            <a:ext cx="2338844" cy="230482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0942461" y="5193369"/>
            <a:ext cx="1127479" cy="308514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709927" y="5283999"/>
            <a:ext cx="2338844" cy="23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Arimo</vt:lpstr>
      <vt:lpstr>Calibri</vt:lpstr>
      <vt:lpstr>Calibri Light</vt:lpstr>
      <vt:lpstr>Linux Biolinum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2022-05-22T00:33:41Z</dcterms:created>
  <dcterms:modified xsi:type="dcterms:W3CDTF">2022-05-22T07:43:36Z</dcterms:modified>
</cp:coreProperties>
</file>