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CAAE"/>
    <a:srgbClr val="FF9966"/>
    <a:srgbClr val="E6E5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8F4E6B-5EA7-486C-B596-0942887AD325}"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E3221-2D53-4386-B54A-BFAA5EFA5108}" type="slidenum">
              <a:rPr lang="en-US" smtClean="0"/>
              <a:t>‹#›</a:t>
            </a:fld>
            <a:endParaRPr lang="en-US"/>
          </a:p>
        </p:txBody>
      </p:sp>
    </p:spTree>
    <p:extLst>
      <p:ext uri="{BB962C8B-B14F-4D97-AF65-F5344CB8AC3E}">
        <p14:creationId xmlns:p14="http://schemas.microsoft.com/office/powerpoint/2010/main" val="24133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F4E6B-5EA7-486C-B596-0942887AD325}"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E3221-2D53-4386-B54A-BFAA5EFA5108}" type="slidenum">
              <a:rPr lang="en-US" smtClean="0"/>
              <a:t>‹#›</a:t>
            </a:fld>
            <a:endParaRPr lang="en-US"/>
          </a:p>
        </p:txBody>
      </p:sp>
    </p:spTree>
    <p:extLst>
      <p:ext uri="{BB962C8B-B14F-4D97-AF65-F5344CB8AC3E}">
        <p14:creationId xmlns:p14="http://schemas.microsoft.com/office/powerpoint/2010/main" val="330149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F4E6B-5EA7-486C-B596-0942887AD325}"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E3221-2D53-4386-B54A-BFAA5EFA5108}" type="slidenum">
              <a:rPr lang="en-US" smtClean="0"/>
              <a:t>‹#›</a:t>
            </a:fld>
            <a:endParaRPr lang="en-US"/>
          </a:p>
        </p:txBody>
      </p:sp>
    </p:spTree>
    <p:extLst>
      <p:ext uri="{BB962C8B-B14F-4D97-AF65-F5344CB8AC3E}">
        <p14:creationId xmlns:p14="http://schemas.microsoft.com/office/powerpoint/2010/main" val="35356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F4E6B-5EA7-486C-B596-0942887AD325}"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E3221-2D53-4386-B54A-BFAA5EFA5108}" type="slidenum">
              <a:rPr lang="en-US" smtClean="0"/>
              <a:t>‹#›</a:t>
            </a:fld>
            <a:endParaRPr lang="en-US"/>
          </a:p>
        </p:txBody>
      </p:sp>
    </p:spTree>
    <p:extLst>
      <p:ext uri="{BB962C8B-B14F-4D97-AF65-F5344CB8AC3E}">
        <p14:creationId xmlns:p14="http://schemas.microsoft.com/office/powerpoint/2010/main" val="165395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4E6B-5EA7-486C-B596-0942887AD325}"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E3221-2D53-4386-B54A-BFAA5EFA5108}" type="slidenum">
              <a:rPr lang="en-US" smtClean="0"/>
              <a:t>‹#›</a:t>
            </a:fld>
            <a:endParaRPr lang="en-US"/>
          </a:p>
        </p:txBody>
      </p:sp>
    </p:spTree>
    <p:extLst>
      <p:ext uri="{BB962C8B-B14F-4D97-AF65-F5344CB8AC3E}">
        <p14:creationId xmlns:p14="http://schemas.microsoft.com/office/powerpoint/2010/main" val="132734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8F4E6B-5EA7-486C-B596-0942887AD325}"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E3221-2D53-4386-B54A-BFAA5EFA5108}" type="slidenum">
              <a:rPr lang="en-US" smtClean="0"/>
              <a:t>‹#›</a:t>
            </a:fld>
            <a:endParaRPr lang="en-US"/>
          </a:p>
        </p:txBody>
      </p:sp>
    </p:spTree>
    <p:extLst>
      <p:ext uri="{BB962C8B-B14F-4D97-AF65-F5344CB8AC3E}">
        <p14:creationId xmlns:p14="http://schemas.microsoft.com/office/powerpoint/2010/main" val="159649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8F4E6B-5EA7-486C-B596-0942887AD325}"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E3221-2D53-4386-B54A-BFAA5EFA5108}" type="slidenum">
              <a:rPr lang="en-US" smtClean="0"/>
              <a:t>‹#›</a:t>
            </a:fld>
            <a:endParaRPr lang="en-US"/>
          </a:p>
        </p:txBody>
      </p:sp>
    </p:spTree>
    <p:extLst>
      <p:ext uri="{BB962C8B-B14F-4D97-AF65-F5344CB8AC3E}">
        <p14:creationId xmlns:p14="http://schemas.microsoft.com/office/powerpoint/2010/main" val="663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8F4E6B-5EA7-486C-B596-0942887AD325}"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E3221-2D53-4386-B54A-BFAA5EFA5108}" type="slidenum">
              <a:rPr lang="en-US" smtClean="0"/>
              <a:t>‹#›</a:t>
            </a:fld>
            <a:endParaRPr lang="en-US"/>
          </a:p>
        </p:txBody>
      </p:sp>
    </p:spTree>
    <p:extLst>
      <p:ext uri="{BB962C8B-B14F-4D97-AF65-F5344CB8AC3E}">
        <p14:creationId xmlns:p14="http://schemas.microsoft.com/office/powerpoint/2010/main" val="3266039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F4E6B-5EA7-486C-B596-0942887AD325}"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8E3221-2D53-4386-B54A-BFAA5EFA5108}" type="slidenum">
              <a:rPr lang="en-US" smtClean="0"/>
              <a:t>‹#›</a:t>
            </a:fld>
            <a:endParaRPr lang="en-US"/>
          </a:p>
        </p:txBody>
      </p:sp>
    </p:spTree>
    <p:extLst>
      <p:ext uri="{BB962C8B-B14F-4D97-AF65-F5344CB8AC3E}">
        <p14:creationId xmlns:p14="http://schemas.microsoft.com/office/powerpoint/2010/main" val="242412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4E6B-5EA7-486C-B596-0942887AD325}"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E3221-2D53-4386-B54A-BFAA5EFA5108}" type="slidenum">
              <a:rPr lang="en-US" smtClean="0"/>
              <a:t>‹#›</a:t>
            </a:fld>
            <a:endParaRPr lang="en-US"/>
          </a:p>
        </p:txBody>
      </p:sp>
    </p:spTree>
    <p:extLst>
      <p:ext uri="{BB962C8B-B14F-4D97-AF65-F5344CB8AC3E}">
        <p14:creationId xmlns:p14="http://schemas.microsoft.com/office/powerpoint/2010/main" val="73421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4E6B-5EA7-486C-B596-0942887AD325}"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E3221-2D53-4386-B54A-BFAA5EFA5108}" type="slidenum">
              <a:rPr lang="en-US" smtClean="0"/>
              <a:t>‹#›</a:t>
            </a:fld>
            <a:endParaRPr lang="en-US"/>
          </a:p>
        </p:txBody>
      </p:sp>
    </p:spTree>
    <p:extLst>
      <p:ext uri="{BB962C8B-B14F-4D97-AF65-F5344CB8AC3E}">
        <p14:creationId xmlns:p14="http://schemas.microsoft.com/office/powerpoint/2010/main" val="249512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F4E6B-5EA7-486C-B596-0942887AD325}" type="datetimeFigureOut">
              <a:rPr lang="en-US" smtClean="0"/>
              <a:t>9/28/2021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E3221-2D53-4386-B54A-BFAA5EFA5108}" type="slidenum">
              <a:rPr lang="en-US" smtClean="0"/>
              <a:t>‹#›</a:t>
            </a:fld>
            <a:endParaRPr lang="en-US"/>
          </a:p>
        </p:txBody>
      </p:sp>
    </p:spTree>
    <p:extLst>
      <p:ext uri="{BB962C8B-B14F-4D97-AF65-F5344CB8AC3E}">
        <p14:creationId xmlns:p14="http://schemas.microsoft.com/office/powerpoint/2010/main" val="425964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609859" y="1506828"/>
            <a:ext cx="9264467" cy="2031325"/>
          </a:xfrm>
          <a:prstGeom prst="rect">
            <a:avLst/>
          </a:prstGeom>
          <a:noFill/>
          <a:ln>
            <a:solidFill>
              <a:schemeClr val="accent2">
                <a:lumMod val="60000"/>
                <a:lumOff val="40000"/>
              </a:schemeClr>
            </a:solidFill>
          </a:ln>
        </p:spPr>
        <p:txBody>
          <a:bodyPr wrap="square" rtlCol="0">
            <a:spAutoFit/>
          </a:bodyPr>
          <a:lstStyle/>
          <a:p>
            <a:r>
              <a:rPr lang="en-GB" sz="5400" b="1" dirty="0" smtClean="0"/>
              <a:t>Variations </a:t>
            </a:r>
            <a:r>
              <a:rPr lang="en-GB" sz="5400" b="1" dirty="0"/>
              <a:t>and Interactional Sociolinguistics </a:t>
            </a:r>
            <a:endParaRPr lang="en-US" sz="5400" b="1" dirty="0"/>
          </a:p>
          <a:p>
            <a:endParaRPr lang="en-US" dirty="0"/>
          </a:p>
        </p:txBody>
      </p:sp>
      <p:sp>
        <p:nvSpPr>
          <p:cNvPr id="5" name="TextBox 4"/>
          <p:cNvSpPr txBox="1"/>
          <p:nvPr/>
        </p:nvSpPr>
        <p:spPr>
          <a:xfrm>
            <a:off x="5370490" y="3538153"/>
            <a:ext cx="5859887" cy="646331"/>
          </a:xfrm>
          <a:prstGeom prst="rect">
            <a:avLst/>
          </a:prstGeom>
          <a:noFill/>
        </p:spPr>
        <p:txBody>
          <a:bodyPr wrap="square" rtlCol="0">
            <a:spAutoFit/>
          </a:bodyPr>
          <a:lstStyle/>
          <a:p>
            <a:pPr algn="r"/>
            <a:r>
              <a:rPr lang="en-US" dirty="0" smtClean="0">
                <a:latin typeface="Bahnschrift" panose="020B0502040204020203" pitchFamily="34" charset="0"/>
              </a:rPr>
              <a:t>Jane Irish </a:t>
            </a:r>
            <a:r>
              <a:rPr lang="en-US" dirty="0" err="1" smtClean="0">
                <a:latin typeface="Bahnschrift" panose="020B0502040204020203" pitchFamily="34" charset="0"/>
              </a:rPr>
              <a:t>Ayop</a:t>
            </a:r>
            <a:r>
              <a:rPr lang="en-US" dirty="0" smtClean="0">
                <a:latin typeface="Bahnschrift" panose="020B0502040204020203" pitchFamily="34" charset="0"/>
              </a:rPr>
              <a:t> </a:t>
            </a:r>
          </a:p>
          <a:p>
            <a:pPr algn="r"/>
            <a:r>
              <a:rPr lang="en-US" dirty="0" smtClean="0">
                <a:latin typeface="Bahnschrift" panose="020B0502040204020203" pitchFamily="34" charset="0"/>
              </a:rPr>
              <a:t>Lesly </a:t>
            </a:r>
            <a:r>
              <a:rPr lang="en-US" dirty="0" err="1" smtClean="0">
                <a:latin typeface="Bahnschrift" panose="020B0502040204020203" pitchFamily="34" charset="0"/>
              </a:rPr>
              <a:t>Banguis</a:t>
            </a:r>
            <a:endParaRPr lang="en-US" dirty="0">
              <a:latin typeface="Bahnschrift" panose="020B0502040204020203" pitchFamily="34" charset="0"/>
            </a:endParaRPr>
          </a:p>
        </p:txBody>
      </p:sp>
    </p:spTree>
    <p:extLst>
      <p:ext uri="{BB962C8B-B14F-4D97-AF65-F5344CB8AC3E}">
        <p14:creationId xmlns:p14="http://schemas.microsoft.com/office/powerpoint/2010/main" val="271791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941" y="180304"/>
            <a:ext cx="11973059" cy="646331"/>
          </a:xfrm>
          <a:prstGeom prst="rect">
            <a:avLst/>
          </a:prstGeom>
          <a:solidFill>
            <a:schemeClr val="accent2">
              <a:lumMod val="40000"/>
              <a:lumOff val="60000"/>
            </a:schemeClr>
          </a:solidFill>
        </p:spPr>
        <p:txBody>
          <a:bodyPr wrap="square" rtlCol="0">
            <a:spAutoFit/>
          </a:bodyPr>
          <a:lstStyle/>
          <a:p>
            <a:r>
              <a:rPr lang="en-GB" b="1" dirty="0"/>
              <a:t>Findings: Examination of Some Sociolinguistic Patterns of Social Class^ Style^ and Sex Differentiation</a:t>
            </a:r>
            <a:endParaRPr lang="en-US" b="1" dirty="0"/>
          </a:p>
          <a:p>
            <a:endParaRPr lang="en-US" dirty="0"/>
          </a:p>
        </p:txBody>
      </p:sp>
      <p:sp>
        <p:nvSpPr>
          <p:cNvPr id="6" name="TextBox 5"/>
          <p:cNvSpPr txBox="1"/>
          <p:nvPr/>
        </p:nvSpPr>
        <p:spPr>
          <a:xfrm>
            <a:off x="347728" y="1455313"/>
            <a:ext cx="11449320" cy="3046988"/>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GB" sz="3200" dirty="0"/>
              <a:t>Of the principal social dimensions sociolinguists have been concerned with (i.e. social class, age, sex, style, and network) </a:t>
            </a:r>
            <a:r>
              <a:rPr lang="en-GB" sz="3200" b="1" dirty="0"/>
              <a:t>social class has probably been the most researched. </a:t>
            </a:r>
            <a:endParaRPr lang="en-GB" sz="3200" b="1" dirty="0" smtClean="0"/>
          </a:p>
          <a:p>
            <a:pPr marL="285750" indent="-285750">
              <a:buFont typeface="Arial" panose="020B0604020202020204" pitchFamily="34" charset="0"/>
              <a:buChar char="•"/>
            </a:pPr>
            <a:r>
              <a:rPr lang="en-GB" sz="3200" dirty="0" smtClean="0"/>
              <a:t>Moreover</a:t>
            </a:r>
            <a:r>
              <a:rPr lang="en-GB" sz="3200" dirty="0"/>
              <a:t>, social class differentiation is often assumed to be fundamental and other patterns of variation, such as stylistic and gender </a:t>
            </a:r>
            <a:r>
              <a:rPr lang="en-GB" sz="3200" dirty="0" smtClean="0"/>
              <a:t>variation</a:t>
            </a:r>
            <a:r>
              <a:rPr lang="en-GB" sz="3200" dirty="0"/>
              <a:t>, are regarded as </a:t>
            </a:r>
            <a:r>
              <a:rPr lang="en-GB" sz="3200" dirty="0" smtClean="0"/>
              <a:t>derivative of it</a:t>
            </a:r>
            <a:endParaRPr lang="en-US" sz="3200" dirty="0"/>
          </a:p>
        </p:txBody>
      </p:sp>
      <p:sp>
        <p:nvSpPr>
          <p:cNvPr id="8" name="Rounded Rectangle 7"/>
          <p:cNvSpPr/>
          <p:nvPr/>
        </p:nvSpPr>
        <p:spPr>
          <a:xfrm>
            <a:off x="218941" y="5130979"/>
            <a:ext cx="1725769" cy="1171977"/>
          </a:xfrm>
          <a:prstGeom prst="roundRect">
            <a:avLst/>
          </a:prstGeom>
          <a:solidFill>
            <a:srgbClr val="B7CAAE"/>
          </a:solidFill>
          <a:ln>
            <a:solidFill>
              <a:srgbClr val="B7C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81825" y="4639435"/>
            <a:ext cx="1725769" cy="1171977"/>
          </a:xfrm>
          <a:prstGeom prst="round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8979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941" y="180304"/>
            <a:ext cx="11973059" cy="646331"/>
          </a:xfrm>
          <a:prstGeom prst="rect">
            <a:avLst/>
          </a:prstGeom>
          <a:solidFill>
            <a:schemeClr val="accent2">
              <a:lumMod val="40000"/>
              <a:lumOff val="60000"/>
            </a:schemeClr>
          </a:solidFill>
        </p:spPr>
        <p:txBody>
          <a:bodyPr wrap="square" rtlCol="0">
            <a:spAutoFit/>
          </a:bodyPr>
          <a:lstStyle/>
          <a:p>
            <a:r>
              <a:rPr lang="en-GB" b="1" dirty="0"/>
              <a:t>Findings: Examination of Some Sociolinguistic Patterns of Social Class^ Style^ and Sex Differentiation</a:t>
            </a:r>
            <a:endParaRPr lang="en-US" b="1" dirty="0"/>
          </a:p>
          <a:p>
            <a:endParaRPr lang="en-US" dirty="0"/>
          </a:p>
        </p:txBody>
      </p:sp>
      <p:sp>
        <p:nvSpPr>
          <p:cNvPr id="3" name="TextBox 2"/>
          <p:cNvSpPr txBox="1"/>
          <p:nvPr/>
        </p:nvSpPr>
        <p:spPr>
          <a:xfrm>
            <a:off x="450760" y="940157"/>
            <a:ext cx="5975798" cy="1200329"/>
          </a:xfrm>
          <a:prstGeom prst="rect">
            <a:avLst/>
          </a:prstGeom>
          <a:noFill/>
        </p:spPr>
        <p:txBody>
          <a:bodyPr wrap="square" rtlCol="0">
            <a:spAutoFit/>
          </a:bodyPr>
          <a:lstStyle/>
          <a:p>
            <a:r>
              <a:rPr lang="en-GB" dirty="0">
                <a:latin typeface="Arial Rounded MT Bold" panose="020F0704030504030204" pitchFamily="34" charset="0"/>
              </a:rPr>
              <a:t>Findings on </a:t>
            </a:r>
            <a:r>
              <a:rPr lang="en-GB" dirty="0" err="1">
                <a:latin typeface="Arial Rounded MT Bold" panose="020F0704030504030204" pitchFamily="34" charset="0"/>
              </a:rPr>
              <a:t>Trudgill’s</a:t>
            </a:r>
            <a:r>
              <a:rPr lang="en-GB" dirty="0">
                <a:latin typeface="Arial Rounded MT Bold" panose="020F0704030504030204" pitchFamily="34" charset="0"/>
              </a:rPr>
              <a:t> (1974) study in Norwich of the variable (</a:t>
            </a:r>
            <a:r>
              <a:rPr lang="en-GB" dirty="0" err="1">
                <a:latin typeface="Arial Rounded MT Bold" panose="020F0704030504030204" pitchFamily="34" charset="0"/>
              </a:rPr>
              <a:t>ing</a:t>
            </a:r>
            <a:r>
              <a:rPr lang="en-GB" dirty="0">
                <a:latin typeface="Arial Rounded MT Bold" panose="020F0704030504030204" pitchFamily="34" charset="0"/>
              </a:rPr>
              <a:t>), that is, alternation between alveolar /n/ and a velar nasal /</a:t>
            </a:r>
            <a:r>
              <a:rPr lang="en-GB" dirty="0" err="1">
                <a:latin typeface="Arial Rounded MT Bold" panose="020F0704030504030204" pitchFamily="34" charset="0"/>
              </a:rPr>
              <a:t>ng</a:t>
            </a:r>
            <a:r>
              <a:rPr lang="en-GB" dirty="0" smtClean="0">
                <a:latin typeface="Arial Rounded MT Bold" panose="020F0704030504030204" pitchFamily="34" charset="0"/>
              </a:rPr>
              <a:t>/.</a:t>
            </a:r>
            <a:endParaRPr lang="en-US" dirty="0">
              <a:latin typeface="Arial Rounded MT Bold" panose="020F0704030504030204" pitchFamily="34" charset="0"/>
            </a:endParaRPr>
          </a:p>
          <a:p>
            <a:endParaRPr lang="en-US" dirty="0"/>
          </a:p>
        </p:txBody>
      </p:sp>
      <p:sp>
        <p:nvSpPr>
          <p:cNvPr id="4" name="TextBox 3"/>
          <p:cNvSpPr txBox="1"/>
          <p:nvPr/>
        </p:nvSpPr>
        <p:spPr>
          <a:xfrm>
            <a:off x="927279" y="2047946"/>
            <a:ext cx="9079605" cy="4062651"/>
          </a:xfrm>
          <a:prstGeom prst="rect">
            <a:avLst/>
          </a:prstGeom>
          <a:noFill/>
          <a:ln>
            <a:solidFill>
              <a:schemeClr val="accent4">
                <a:lumMod val="75000"/>
              </a:schemeClr>
            </a:solidFill>
          </a:ln>
        </p:spPr>
        <p:txBody>
          <a:bodyPr wrap="square" rtlCol="0">
            <a:spAutoFit/>
          </a:bodyPr>
          <a:lstStyle/>
          <a:p>
            <a:pPr marL="285750" lvl="0" indent="-285750">
              <a:buFont typeface="Arial" panose="020B0604020202020204" pitchFamily="34" charset="0"/>
              <a:buChar char="•"/>
            </a:pPr>
            <a:r>
              <a:rPr lang="en-GB" sz="2400" dirty="0"/>
              <a:t>T</a:t>
            </a:r>
            <a:r>
              <a:rPr lang="en-GB" sz="2400" dirty="0" smtClean="0"/>
              <a:t>he </a:t>
            </a:r>
            <a:r>
              <a:rPr lang="en-GB" sz="2400" dirty="0"/>
              <a:t>use of non-standard forms increases, the less formal the style and the lower one’s social status, with men’s scores higher than women’s. </a:t>
            </a:r>
            <a:endParaRPr lang="en-GB" sz="2400" dirty="0" smtClean="0"/>
          </a:p>
          <a:p>
            <a:pPr marL="285750" lvl="0" indent="-285750">
              <a:buFont typeface="Arial" panose="020B0604020202020204" pitchFamily="34" charset="0"/>
              <a:buChar char="•"/>
            </a:pPr>
            <a:r>
              <a:rPr lang="en-GB" sz="2400" dirty="0" smtClean="0"/>
              <a:t>This </a:t>
            </a:r>
            <a:r>
              <a:rPr lang="en-GB" sz="2400" dirty="0"/>
              <a:t>variable is often referred to popularly as “</a:t>
            </a:r>
            <a:r>
              <a:rPr lang="en-GB" sz="2400" i="1" dirty="0"/>
              <a:t>dropping one’s g’s</a:t>
            </a:r>
            <a:r>
              <a:rPr lang="en-GB" sz="2400" dirty="0"/>
              <a:t>.” It is a well-known marker of social status over most of the English-speaking world, found in varieties of American English too</a:t>
            </a:r>
            <a:r>
              <a:rPr lang="en-GB" sz="2400" dirty="0" smtClean="0"/>
              <a:t>.</a:t>
            </a:r>
          </a:p>
          <a:p>
            <a:pPr marL="342900" lvl="0" indent="-342900">
              <a:buFont typeface="Arial" panose="020B0604020202020204" pitchFamily="34" charset="0"/>
              <a:buChar char="•"/>
            </a:pPr>
            <a:r>
              <a:rPr lang="en-GB" sz="2400" dirty="0"/>
              <a:t>Conversely, middle-class women speaking in more formal conversation are closest to the standard. (</a:t>
            </a:r>
            <a:r>
              <a:rPr lang="en-GB" sz="2400" i="1" dirty="0"/>
              <a:t>note that the differences between men and women are not equal throughout the social hierarchy</a:t>
            </a:r>
            <a:r>
              <a:rPr lang="en-GB" sz="2400" dirty="0" smtClean="0"/>
              <a:t>).</a:t>
            </a:r>
            <a:endParaRPr lang="en-US" sz="2400" dirty="0"/>
          </a:p>
          <a:p>
            <a:endParaRPr lang="en-US" dirty="0"/>
          </a:p>
        </p:txBody>
      </p:sp>
    </p:spTree>
    <p:extLst>
      <p:ext uri="{BB962C8B-B14F-4D97-AF65-F5344CB8AC3E}">
        <p14:creationId xmlns:p14="http://schemas.microsoft.com/office/powerpoint/2010/main" val="105983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850" y="1082277"/>
            <a:ext cx="9680620" cy="2062103"/>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GB" sz="3200" dirty="0"/>
              <a:t>Sociolinguists have distinguished between </a:t>
            </a:r>
            <a:r>
              <a:rPr lang="en-GB" sz="3200" b="1" dirty="0"/>
              <a:t>“change from above” </a:t>
            </a:r>
            <a:r>
              <a:rPr lang="en-GB" sz="3200" dirty="0"/>
              <a:t>and </a:t>
            </a:r>
            <a:r>
              <a:rPr lang="en-GB" sz="3200" b="1" dirty="0"/>
              <a:t>“change from below” </a:t>
            </a:r>
            <a:r>
              <a:rPr lang="en-GB" sz="3200" dirty="0"/>
              <a:t>to refer to the differing points of departure for the diffusion of linguistic innovations through the social hierarchy. </a:t>
            </a:r>
            <a:endParaRPr lang="en-US" sz="3200" dirty="0"/>
          </a:p>
        </p:txBody>
      </p:sp>
      <p:sp>
        <p:nvSpPr>
          <p:cNvPr id="3" name="TextBox 2"/>
          <p:cNvSpPr txBox="1"/>
          <p:nvPr/>
        </p:nvSpPr>
        <p:spPr>
          <a:xfrm>
            <a:off x="218941" y="180304"/>
            <a:ext cx="11973059" cy="646331"/>
          </a:xfrm>
          <a:prstGeom prst="rect">
            <a:avLst/>
          </a:prstGeom>
          <a:solidFill>
            <a:schemeClr val="accent2">
              <a:lumMod val="40000"/>
              <a:lumOff val="60000"/>
            </a:schemeClr>
          </a:solidFill>
        </p:spPr>
        <p:txBody>
          <a:bodyPr wrap="square" rtlCol="0">
            <a:spAutoFit/>
          </a:bodyPr>
          <a:lstStyle/>
          <a:p>
            <a:r>
              <a:rPr lang="en-GB" b="1" dirty="0"/>
              <a:t>Findings: Examination of Some Sociolinguistic Patterns of Social Class^ Style^ and Sex Differentiation</a:t>
            </a:r>
            <a:endParaRPr lang="en-US" b="1" dirty="0"/>
          </a:p>
          <a:p>
            <a:endParaRPr lang="en-US" dirty="0"/>
          </a:p>
        </p:txBody>
      </p:sp>
      <p:sp>
        <p:nvSpPr>
          <p:cNvPr id="4" name="TextBox 3"/>
          <p:cNvSpPr txBox="1"/>
          <p:nvPr/>
        </p:nvSpPr>
        <p:spPr>
          <a:xfrm>
            <a:off x="218941" y="3400022"/>
            <a:ext cx="11638208" cy="2339102"/>
          </a:xfrm>
          <a:prstGeom prst="rect">
            <a:avLst/>
          </a:prstGeom>
          <a:noFill/>
          <a:ln>
            <a:solidFill>
              <a:schemeClr val="accent4">
                <a:lumMod val="50000"/>
              </a:schemeClr>
            </a:solidFill>
          </a:ln>
        </p:spPr>
        <p:txBody>
          <a:bodyPr wrap="square" rtlCol="0">
            <a:spAutoFit/>
          </a:bodyPr>
          <a:lstStyle/>
          <a:p>
            <a:pPr marL="457200" indent="-457200">
              <a:buFont typeface="Arial" panose="020B0604020202020204" pitchFamily="34" charset="0"/>
              <a:buChar char="•"/>
            </a:pPr>
            <a:r>
              <a:rPr lang="en-GB" sz="3200" dirty="0"/>
              <a:t>Change from </a:t>
            </a:r>
            <a:r>
              <a:rPr lang="en-GB" sz="3200" b="1" dirty="0"/>
              <a:t>above</a:t>
            </a:r>
            <a:r>
              <a:rPr lang="en-GB" sz="3200" dirty="0"/>
              <a:t> is </a:t>
            </a:r>
            <a:r>
              <a:rPr lang="en-GB" sz="3200" dirty="0" smtClean="0"/>
              <a:t>conscious </a:t>
            </a:r>
            <a:r>
              <a:rPr lang="en-GB" sz="3200" dirty="0"/>
              <a:t>change originating in more formal styles and in the upper end of the social hierarchy; </a:t>
            </a:r>
            <a:endParaRPr lang="en-GB" sz="3200" dirty="0" smtClean="0"/>
          </a:p>
          <a:p>
            <a:pPr marL="457200" indent="-457200">
              <a:buFont typeface="Arial" panose="020B0604020202020204" pitchFamily="34" charset="0"/>
              <a:buChar char="•"/>
            </a:pPr>
            <a:r>
              <a:rPr lang="en-GB" sz="3200" dirty="0" smtClean="0"/>
              <a:t>change </a:t>
            </a:r>
            <a:r>
              <a:rPr lang="en-GB" sz="3200" dirty="0"/>
              <a:t>from </a:t>
            </a:r>
            <a:r>
              <a:rPr lang="en-GB" sz="3200" b="1" dirty="0"/>
              <a:t>below</a:t>
            </a:r>
            <a:r>
              <a:rPr lang="en-GB" sz="3200" dirty="0"/>
              <a:t> is below the level of conscious awareness, originating in the lower end of the social hierarchy.</a:t>
            </a:r>
            <a:endParaRPr lang="en-US" sz="3200" dirty="0"/>
          </a:p>
          <a:p>
            <a:endParaRPr lang="en-US" dirty="0"/>
          </a:p>
        </p:txBody>
      </p:sp>
    </p:spTree>
    <p:extLst>
      <p:ext uri="{BB962C8B-B14F-4D97-AF65-F5344CB8AC3E}">
        <p14:creationId xmlns:p14="http://schemas.microsoft.com/office/powerpoint/2010/main" val="210753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425" y="257577"/>
            <a:ext cx="12024575" cy="800219"/>
          </a:xfrm>
          <a:prstGeom prst="rect">
            <a:avLst/>
          </a:prstGeom>
          <a:solidFill>
            <a:schemeClr val="accent4">
              <a:lumMod val="20000"/>
              <a:lumOff val="80000"/>
            </a:schemeClr>
          </a:solidFill>
        </p:spPr>
        <p:txBody>
          <a:bodyPr wrap="square" rtlCol="0">
            <a:spAutoFit/>
          </a:bodyPr>
          <a:lstStyle/>
          <a:p>
            <a:pPr lvl="0"/>
            <a:r>
              <a:rPr lang="en-GB" sz="2800" b="1" dirty="0"/>
              <a:t>Criticisms and Limitations of Variation Studies </a:t>
            </a:r>
            <a:endParaRPr lang="en-US" sz="2800" b="1" dirty="0"/>
          </a:p>
          <a:p>
            <a:endParaRPr lang="en-US" dirty="0"/>
          </a:p>
        </p:txBody>
      </p:sp>
      <p:sp>
        <p:nvSpPr>
          <p:cNvPr id="4" name="TextBox 3"/>
          <p:cNvSpPr txBox="1"/>
          <p:nvPr/>
        </p:nvSpPr>
        <p:spPr>
          <a:xfrm>
            <a:off x="643944" y="1442433"/>
            <a:ext cx="9749308" cy="3693319"/>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GB" sz="2400" dirty="0"/>
              <a:t>Over the past few decades sociolinguistic studies have been heavily criticized for their simplistic operationalization of social variables such as social class and sex. </a:t>
            </a:r>
            <a:endParaRPr lang="en-GB" sz="2400" dirty="0" smtClean="0"/>
          </a:p>
          <a:p>
            <a:pPr marL="285750" indent="-285750">
              <a:buFont typeface="Arial" panose="020B0604020202020204" pitchFamily="34" charset="0"/>
              <a:buChar char="•"/>
            </a:pPr>
            <a:r>
              <a:rPr lang="en-GB" sz="2400" dirty="0" smtClean="0"/>
              <a:t>The </a:t>
            </a:r>
            <a:r>
              <a:rPr lang="en-GB" sz="2400" dirty="0"/>
              <a:t>standard sociolinguistic account of the relationship between language and society often seems to suggest, even if only implicitly, that language reflects already existing social identities rather than constructs them. </a:t>
            </a:r>
            <a:endParaRPr lang="en-GB" sz="2400" dirty="0" smtClean="0"/>
          </a:p>
          <a:p>
            <a:pPr marL="285750" indent="-285750">
              <a:buFont typeface="Arial" panose="020B0604020202020204" pitchFamily="34" charset="0"/>
              <a:buChar char="•"/>
            </a:pPr>
            <a:r>
              <a:rPr lang="en-GB" sz="2400" dirty="0" smtClean="0"/>
              <a:t>This </a:t>
            </a:r>
            <a:r>
              <a:rPr lang="en-GB" sz="2400" dirty="0"/>
              <a:t>approach has limited explanatory power since it starts with the categories of male and female and social class as fixed and stable givens rather than as varying constructs themselves in need of explanation.</a:t>
            </a:r>
            <a:endParaRPr lang="en-US" sz="2400" dirty="0"/>
          </a:p>
          <a:p>
            <a:endParaRPr lang="en-US" dirty="0"/>
          </a:p>
        </p:txBody>
      </p:sp>
    </p:spTree>
    <p:extLst>
      <p:ext uri="{BB962C8B-B14F-4D97-AF65-F5344CB8AC3E}">
        <p14:creationId xmlns:p14="http://schemas.microsoft.com/office/powerpoint/2010/main" val="197831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677" y="128789"/>
            <a:ext cx="12051323" cy="646331"/>
          </a:xfrm>
          <a:prstGeom prst="rect">
            <a:avLst/>
          </a:prstGeom>
          <a:solidFill>
            <a:srgbClr val="FF9966"/>
          </a:solidFill>
        </p:spPr>
        <p:txBody>
          <a:bodyPr wrap="square" rtlCol="0">
            <a:spAutoFit/>
          </a:bodyPr>
          <a:lstStyle/>
          <a:p>
            <a:r>
              <a:rPr lang="en-US" sz="3600" dirty="0" smtClean="0"/>
              <a:t>What is it?</a:t>
            </a:r>
            <a:endParaRPr lang="en-US" sz="3600" dirty="0"/>
          </a:p>
        </p:txBody>
      </p:sp>
      <p:sp>
        <p:nvSpPr>
          <p:cNvPr id="3" name="TextBox 2"/>
          <p:cNvSpPr txBox="1"/>
          <p:nvPr/>
        </p:nvSpPr>
        <p:spPr>
          <a:xfrm>
            <a:off x="321970" y="1545465"/>
            <a:ext cx="6722773" cy="2554545"/>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GB" sz="3200" dirty="0" err="1"/>
              <a:t>Variationist</a:t>
            </a:r>
            <a:r>
              <a:rPr lang="en-GB" sz="3200" dirty="0"/>
              <a:t> Sociolinguistics differs from Interactional Sociolinguistics as it focuses on </a:t>
            </a:r>
            <a:r>
              <a:rPr lang="en-GB" sz="3200" b="1" u="sng" dirty="0"/>
              <a:t>social variation in dialects</a:t>
            </a:r>
            <a:r>
              <a:rPr lang="en-GB" sz="3200" u="sng" dirty="0"/>
              <a:t> </a:t>
            </a:r>
            <a:r>
              <a:rPr lang="en-GB" sz="3200" dirty="0"/>
              <a:t>and examines how this variation is highly structured. </a:t>
            </a:r>
            <a:endParaRPr lang="en-US" sz="3200" dirty="0"/>
          </a:p>
        </p:txBody>
      </p:sp>
      <p:sp>
        <p:nvSpPr>
          <p:cNvPr id="5" name="Oval 4"/>
          <p:cNvSpPr/>
          <p:nvPr/>
        </p:nvSpPr>
        <p:spPr>
          <a:xfrm>
            <a:off x="6896637" y="3940935"/>
            <a:ext cx="2137893" cy="1996226"/>
          </a:xfrm>
          <a:prstGeom prst="ellipse">
            <a:avLst/>
          </a:prstGeom>
          <a:solidFill>
            <a:srgbClr val="FF9966"/>
          </a:solidFill>
          <a:ln>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435663" y="3425741"/>
            <a:ext cx="1906074" cy="1906073"/>
          </a:xfrm>
          <a:prstGeom prst="ellipse">
            <a:avLst/>
          </a:prstGeom>
          <a:solidFill>
            <a:schemeClr val="accent3">
              <a:lumMod val="40000"/>
              <a:lumOff val="60000"/>
            </a:schemeClr>
          </a:solidFill>
          <a:ln>
            <a:solidFill>
              <a:srgbClr val="E6E5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60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677" y="154546"/>
            <a:ext cx="12051323" cy="646331"/>
          </a:xfrm>
          <a:prstGeom prst="rect">
            <a:avLst/>
          </a:prstGeom>
          <a:solidFill>
            <a:srgbClr val="FF9966"/>
          </a:solidFill>
        </p:spPr>
        <p:txBody>
          <a:bodyPr wrap="square" rtlCol="0">
            <a:spAutoFit/>
          </a:bodyPr>
          <a:lstStyle/>
          <a:p>
            <a:r>
              <a:rPr lang="en-US" sz="3600" dirty="0" smtClean="0"/>
              <a:t>When did it start</a:t>
            </a:r>
            <a:r>
              <a:rPr lang="en-US" sz="3600" b="1" dirty="0" smtClean="0"/>
              <a:t>?</a:t>
            </a:r>
            <a:endParaRPr lang="en-US" sz="3600" b="1" dirty="0"/>
          </a:p>
        </p:txBody>
      </p:sp>
      <p:sp>
        <p:nvSpPr>
          <p:cNvPr id="3" name="TextBox 2"/>
          <p:cNvSpPr txBox="1"/>
          <p:nvPr/>
        </p:nvSpPr>
        <p:spPr>
          <a:xfrm>
            <a:off x="798489" y="1519707"/>
            <a:ext cx="7057623" cy="2831544"/>
          </a:xfrm>
          <a:prstGeom prst="rect">
            <a:avLst/>
          </a:prstGeom>
          <a:noFill/>
          <a:ln>
            <a:solidFill>
              <a:schemeClr val="accent4">
                <a:lumMod val="75000"/>
              </a:schemeClr>
            </a:solidFill>
          </a:ln>
        </p:spPr>
        <p:txBody>
          <a:bodyPr wrap="square" rtlCol="0">
            <a:spAutoFit/>
          </a:bodyPr>
          <a:lstStyle/>
          <a:p>
            <a:pPr marL="285750" lvl="0" indent="-285750">
              <a:buFont typeface="Arial" panose="020B0604020202020204" pitchFamily="34" charset="0"/>
              <a:buChar char="•"/>
            </a:pPr>
            <a:r>
              <a:rPr lang="en-GB" sz="3200" dirty="0" smtClean="0"/>
              <a:t>in </a:t>
            </a:r>
            <a:r>
              <a:rPr lang="en-GB" sz="3200" dirty="0"/>
              <a:t>the late 1960s </a:t>
            </a:r>
            <a:endParaRPr lang="en-GB" sz="3200" dirty="0" smtClean="0"/>
          </a:p>
          <a:p>
            <a:pPr marL="285750" lvl="0" indent="-285750">
              <a:buFont typeface="Arial" panose="020B0604020202020204" pitchFamily="34" charset="0"/>
              <a:buChar char="•"/>
            </a:pPr>
            <a:r>
              <a:rPr lang="en-GB" sz="3200" dirty="0" smtClean="0"/>
              <a:t>primarily </a:t>
            </a:r>
            <a:r>
              <a:rPr lang="en-GB" sz="3200" dirty="0"/>
              <a:t>to fill perceived </a:t>
            </a:r>
            <a:r>
              <a:rPr lang="en-GB" sz="3200" b="1" dirty="0"/>
              <a:t>gaps in traditional studies of variability </a:t>
            </a:r>
            <a:r>
              <a:rPr lang="en-GB" sz="3200" dirty="0"/>
              <a:t>which for the most part were concerned with regional variation. </a:t>
            </a:r>
            <a:endParaRPr lang="en-US" sz="3200" dirty="0"/>
          </a:p>
          <a:p>
            <a:endParaRPr lang="en-US" dirty="0"/>
          </a:p>
        </p:txBody>
      </p:sp>
      <p:sp>
        <p:nvSpPr>
          <p:cNvPr id="4" name="Rectangle 3"/>
          <p:cNvSpPr/>
          <p:nvPr/>
        </p:nvSpPr>
        <p:spPr>
          <a:xfrm>
            <a:off x="2807594" y="4790941"/>
            <a:ext cx="9384406" cy="412124"/>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17454" y="5070081"/>
            <a:ext cx="7774546" cy="296214"/>
          </a:xfrm>
          <a:prstGeom prst="rect">
            <a:avLst/>
          </a:prstGeom>
          <a:solidFill>
            <a:srgbClr val="B7CAAE"/>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624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144341" y="3168192"/>
            <a:ext cx="10809188" cy="3490185"/>
          </a:xfrm>
          <a:custGeom>
            <a:avLst/>
            <a:gdLst>
              <a:gd name="connsiteX0" fmla="*/ 10472403 w 10809188"/>
              <a:gd name="connsiteY0" fmla="*/ 1236383 h 3490185"/>
              <a:gd name="connsiteX1" fmla="*/ 10330735 w 10809188"/>
              <a:gd name="connsiteY1" fmla="*/ 1197746 h 3490185"/>
              <a:gd name="connsiteX2" fmla="*/ 10292098 w 10809188"/>
              <a:gd name="connsiteY2" fmla="*/ 1184867 h 3490185"/>
              <a:gd name="connsiteX3" fmla="*/ 10240583 w 10809188"/>
              <a:gd name="connsiteY3" fmla="*/ 1171988 h 3490185"/>
              <a:gd name="connsiteX4" fmla="*/ 10098915 w 10809188"/>
              <a:gd name="connsiteY4" fmla="*/ 1146231 h 3490185"/>
              <a:gd name="connsiteX5" fmla="*/ 9828459 w 10809188"/>
              <a:gd name="connsiteY5" fmla="*/ 1159109 h 3490185"/>
              <a:gd name="connsiteX6" fmla="*/ 9751186 w 10809188"/>
              <a:gd name="connsiteY6" fmla="*/ 1197746 h 3490185"/>
              <a:gd name="connsiteX7" fmla="*/ 9712549 w 10809188"/>
              <a:gd name="connsiteY7" fmla="*/ 1210625 h 3490185"/>
              <a:gd name="connsiteX8" fmla="*/ 9635276 w 10809188"/>
              <a:gd name="connsiteY8" fmla="*/ 1249262 h 3490185"/>
              <a:gd name="connsiteX9" fmla="*/ 9596639 w 10809188"/>
              <a:gd name="connsiteY9" fmla="*/ 1326535 h 3490185"/>
              <a:gd name="connsiteX10" fmla="*/ 9570881 w 10809188"/>
              <a:gd name="connsiteY10" fmla="*/ 1365171 h 3490185"/>
              <a:gd name="connsiteX11" fmla="*/ 9583760 w 10809188"/>
              <a:gd name="connsiteY11" fmla="*/ 1532597 h 3490185"/>
              <a:gd name="connsiteX12" fmla="*/ 9661034 w 10809188"/>
              <a:gd name="connsiteY12" fmla="*/ 1609870 h 3490185"/>
              <a:gd name="connsiteX13" fmla="*/ 9764065 w 10809188"/>
              <a:gd name="connsiteY13" fmla="*/ 1635628 h 3490185"/>
              <a:gd name="connsiteX14" fmla="*/ 9828459 w 10809188"/>
              <a:gd name="connsiteY14" fmla="*/ 1648507 h 3490185"/>
              <a:gd name="connsiteX15" fmla="*/ 9931490 w 10809188"/>
              <a:gd name="connsiteY15" fmla="*/ 1674264 h 3490185"/>
              <a:gd name="connsiteX16" fmla="*/ 10098915 w 10809188"/>
              <a:gd name="connsiteY16" fmla="*/ 1687143 h 3490185"/>
              <a:gd name="connsiteX17" fmla="*/ 10137552 w 10809188"/>
              <a:gd name="connsiteY17" fmla="*/ 1700022 h 3490185"/>
              <a:gd name="connsiteX18" fmla="*/ 10240583 w 10809188"/>
              <a:gd name="connsiteY18" fmla="*/ 1712901 h 3490185"/>
              <a:gd name="connsiteX19" fmla="*/ 10292098 w 10809188"/>
              <a:gd name="connsiteY19" fmla="*/ 1738659 h 3490185"/>
              <a:gd name="connsiteX20" fmla="*/ 10356493 w 10809188"/>
              <a:gd name="connsiteY20" fmla="*/ 1751538 h 3490185"/>
              <a:gd name="connsiteX21" fmla="*/ 10408008 w 10809188"/>
              <a:gd name="connsiteY21" fmla="*/ 1790174 h 3490185"/>
              <a:gd name="connsiteX22" fmla="*/ 10459524 w 10809188"/>
              <a:gd name="connsiteY22" fmla="*/ 1815932 h 3490185"/>
              <a:gd name="connsiteX23" fmla="*/ 10536797 w 10809188"/>
              <a:gd name="connsiteY23" fmla="*/ 1893205 h 3490185"/>
              <a:gd name="connsiteX24" fmla="*/ 10601191 w 10809188"/>
              <a:gd name="connsiteY24" fmla="*/ 1970478 h 3490185"/>
              <a:gd name="connsiteX25" fmla="*/ 10626949 w 10809188"/>
              <a:gd name="connsiteY25" fmla="*/ 2047752 h 3490185"/>
              <a:gd name="connsiteX26" fmla="*/ 10652707 w 10809188"/>
              <a:gd name="connsiteY26" fmla="*/ 2137904 h 3490185"/>
              <a:gd name="connsiteX27" fmla="*/ 10639828 w 10809188"/>
              <a:gd name="connsiteY27" fmla="*/ 2408360 h 3490185"/>
              <a:gd name="connsiteX28" fmla="*/ 10626949 w 10809188"/>
              <a:gd name="connsiteY28" fmla="*/ 2485633 h 3490185"/>
              <a:gd name="connsiteX29" fmla="*/ 10575434 w 10809188"/>
              <a:gd name="connsiteY29" fmla="*/ 2575785 h 3490185"/>
              <a:gd name="connsiteX30" fmla="*/ 10498160 w 10809188"/>
              <a:gd name="connsiteY30" fmla="*/ 2678816 h 3490185"/>
              <a:gd name="connsiteX31" fmla="*/ 10446645 w 10809188"/>
              <a:gd name="connsiteY31" fmla="*/ 2704574 h 3490185"/>
              <a:gd name="connsiteX32" fmla="*/ 10408008 w 10809188"/>
              <a:gd name="connsiteY32" fmla="*/ 2730332 h 3490185"/>
              <a:gd name="connsiteX33" fmla="*/ 10304977 w 10809188"/>
              <a:gd name="connsiteY33" fmla="*/ 2756090 h 3490185"/>
              <a:gd name="connsiteX34" fmla="*/ 10047400 w 10809188"/>
              <a:gd name="connsiteY34" fmla="*/ 2743211 h 3490185"/>
              <a:gd name="connsiteX35" fmla="*/ 9944369 w 10809188"/>
              <a:gd name="connsiteY35" fmla="*/ 2678816 h 3490185"/>
              <a:gd name="connsiteX36" fmla="*/ 9931490 w 10809188"/>
              <a:gd name="connsiteY36" fmla="*/ 2640180 h 3490185"/>
              <a:gd name="connsiteX37" fmla="*/ 9892853 w 10809188"/>
              <a:gd name="connsiteY37" fmla="*/ 2588664 h 3490185"/>
              <a:gd name="connsiteX38" fmla="*/ 9879974 w 10809188"/>
              <a:gd name="connsiteY38" fmla="*/ 2524270 h 3490185"/>
              <a:gd name="connsiteX39" fmla="*/ 9854217 w 10809188"/>
              <a:gd name="connsiteY39" fmla="*/ 2485633 h 3490185"/>
              <a:gd name="connsiteX40" fmla="*/ 9828459 w 10809188"/>
              <a:gd name="connsiteY40" fmla="*/ 2395481 h 3490185"/>
              <a:gd name="connsiteX41" fmla="*/ 9854217 w 10809188"/>
              <a:gd name="connsiteY41" fmla="*/ 2060631 h 3490185"/>
              <a:gd name="connsiteX42" fmla="*/ 10008763 w 10809188"/>
              <a:gd name="connsiteY42" fmla="*/ 1674264 h 3490185"/>
              <a:gd name="connsiteX43" fmla="*/ 10086036 w 10809188"/>
              <a:gd name="connsiteY43" fmla="*/ 1532597 h 3490185"/>
              <a:gd name="connsiteX44" fmla="*/ 10124673 w 10809188"/>
              <a:gd name="connsiteY44" fmla="*/ 1519718 h 3490185"/>
              <a:gd name="connsiteX45" fmla="*/ 10279219 w 10809188"/>
              <a:gd name="connsiteY45" fmla="*/ 1545476 h 3490185"/>
              <a:gd name="connsiteX46" fmla="*/ 10317856 w 10809188"/>
              <a:gd name="connsiteY46" fmla="*/ 1596991 h 3490185"/>
              <a:gd name="connsiteX47" fmla="*/ 10343614 w 10809188"/>
              <a:gd name="connsiteY47" fmla="*/ 1687143 h 3490185"/>
              <a:gd name="connsiteX48" fmla="*/ 10330735 w 10809188"/>
              <a:gd name="connsiteY48" fmla="*/ 1815932 h 3490185"/>
              <a:gd name="connsiteX49" fmla="*/ 10317856 w 10809188"/>
              <a:gd name="connsiteY49" fmla="*/ 1854569 h 3490185"/>
              <a:gd name="connsiteX50" fmla="*/ 10304977 w 10809188"/>
              <a:gd name="connsiteY50" fmla="*/ 1918963 h 3490185"/>
              <a:gd name="connsiteX51" fmla="*/ 10292098 w 10809188"/>
              <a:gd name="connsiteY51" fmla="*/ 1957600 h 3490185"/>
              <a:gd name="connsiteX52" fmla="*/ 10253462 w 10809188"/>
              <a:gd name="connsiteY52" fmla="*/ 2073509 h 3490185"/>
              <a:gd name="connsiteX53" fmla="*/ 10150431 w 10809188"/>
              <a:gd name="connsiteY53" fmla="*/ 2189419 h 3490185"/>
              <a:gd name="connsiteX54" fmla="*/ 10034521 w 10809188"/>
              <a:gd name="connsiteY54" fmla="*/ 2279571 h 3490185"/>
              <a:gd name="connsiteX55" fmla="*/ 9957248 w 10809188"/>
              <a:gd name="connsiteY55" fmla="*/ 2305329 h 3490185"/>
              <a:gd name="connsiteX56" fmla="*/ 9905732 w 10809188"/>
              <a:gd name="connsiteY56" fmla="*/ 2331087 h 3490185"/>
              <a:gd name="connsiteX57" fmla="*/ 9789822 w 10809188"/>
              <a:gd name="connsiteY57" fmla="*/ 2343966 h 3490185"/>
              <a:gd name="connsiteX58" fmla="*/ 9738307 w 10809188"/>
              <a:gd name="connsiteY58" fmla="*/ 2356845 h 3490185"/>
              <a:gd name="connsiteX59" fmla="*/ 9364819 w 10809188"/>
              <a:gd name="connsiteY59" fmla="*/ 2331087 h 3490185"/>
              <a:gd name="connsiteX60" fmla="*/ 9184515 w 10809188"/>
              <a:gd name="connsiteY60" fmla="*/ 2279571 h 3490185"/>
              <a:gd name="connsiteX61" fmla="*/ 8914059 w 10809188"/>
              <a:gd name="connsiteY61" fmla="*/ 2202298 h 3490185"/>
              <a:gd name="connsiteX62" fmla="*/ 8707997 w 10809188"/>
              <a:gd name="connsiteY62" fmla="*/ 2189419 h 3490185"/>
              <a:gd name="connsiteX63" fmla="*/ 8553450 w 10809188"/>
              <a:gd name="connsiteY63" fmla="*/ 2215177 h 3490185"/>
              <a:gd name="connsiteX64" fmla="*/ 8424662 w 10809188"/>
              <a:gd name="connsiteY64" fmla="*/ 2266692 h 3490185"/>
              <a:gd name="connsiteX65" fmla="*/ 8321631 w 10809188"/>
              <a:gd name="connsiteY65" fmla="*/ 2343966 h 3490185"/>
              <a:gd name="connsiteX66" fmla="*/ 8295873 w 10809188"/>
              <a:gd name="connsiteY66" fmla="*/ 2382602 h 3490185"/>
              <a:gd name="connsiteX67" fmla="*/ 8282994 w 10809188"/>
              <a:gd name="connsiteY67" fmla="*/ 2421239 h 3490185"/>
              <a:gd name="connsiteX68" fmla="*/ 8424662 w 10809188"/>
              <a:gd name="connsiteY68" fmla="*/ 2743211 h 3490185"/>
              <a:gd name="connsiteX69" fmla="*/ 8527693 w 10809188"/>
              <a:gd name="connsiteY69" fmla="*/ 2820484 h 3490185"/>
              <a:gd name="connsiteX70" fmla="*/ 8669360 w 10809188"/>
              <a:gd name="connsiteY70" fmla="*/ 2872000 h 3490185"/>
              <a:gd name="connsiteX71" fmla="*/ 8836786 w 10809188"/>
              <a:gd name="connsiteY71" fmla="*/ 2910636 h 3490185"/>
              <a:gd name="connsiteX72" fmla="*/ 8965574 w 10809188"/>
              <a:gd name="connsiteY72" fmla="*/ 2897757 h 3490185"/>
              <a:gd name="connsiteX73" fmla="*/ 9197394 w 10809188"/>
              <a:gd name="connsiteY73" fmla="*/ 2756090 h 3490185"/>
              <a:gd name="connsiteX74" fmla="*/ 9223152 w 10809188"/>
              <a:gd name="connsiteY74" fmla="*/ 2717453 h 3490185"/>
              <a:gd name="connsiteX75" fmla="*/ 9248910 w 10809188"/>
              <a:gd name="connsiteY75" fmla="*/ 2562907 h 3490185"/>
              <a:gd name="connsiteX76" fmla="*/ 9210273 w 10809188"/>
              <a:gd name="connsiteY76" fmla="*/ 2434118 h 3490185"/>
              <a:gd name="connsiteX77" fmla="*/ 9133000 w 10809188"/>
              <a:gd name="connsiteY77" fmla="*/ 2356845 h 3490185"/>
              <a:gd name="connsiteX78" fmla="*/ 9042848 w 10809188"/>
              <a:gd name="connsiteY78" fmla="*/ 2305329 h 3490185"/>
              <a:gd name="connsiteX79" fmla="*/ 8630724 w 10809188"/>
              <a:gd name="connsiteY79" fmla="*/ 2215177 h 3490185"/>
              <a:gd name="connsiteX80" fmla="*/ 8411783 w 10809188"/>
              <a:gd name="connsiteY80" fmla="*/ 2189419 h 3490185"/>
              <a:gd name="connsiteX81" fmla="*/ 8102690 w 10809188"/>
              <a:gd name="connsiteY81" fmla="*/ 2202298 h 3490185"/>
              <a:gd name="connsiteX82" fmla="*/ 7961022 w 10809188"/>
              <a:gd name="connsiteY82" fmla="*/ 2215177 h 3490185"/>
              <a:gd name="connsiteX83" fmla="*/ 7587535 w 10809188"/>
              <a:gd name="connsiteY83" fmla="*/ 2305329 h 3490185"/>
              <a:gd name="connsiteX84" fmla="*/ 7471625 w 10809188"/>
              <a:gd name="connsiteY84" fmla="*/ 2343966 h 3490185"/>
              <a:gd name="connsiteX85" fmla="*/ 7329957 w 10809188"/>
              <a:gd name="connsiteY85" fmla="*/ 2421239 h 3490185"/>
              <a:gd name="connsiteX86" fmla="*/ 7291321 w 10809188"/>
              <a:gd name="connsiteY86" fmla="*/ 2434118 h 3490185"/>
              <a:gd name="connsiteX87" fmla="*/ 7278442 w 10809188"/>
              <a:gd name="connsiteY87" fmla="*/ 2472754 h 3490185"/>
              <a:gd name="connsiteX88" fmla="*/ 7355715 w 10809188"/>
              <a:gd name="connsiteY88" fmla="*/ 2794726 h 3490185"/>
              <a:gd name="connsiteX89" fmla="*/ 7471625 w 10809188"/>
              <a:gd name="connsiteY89" fmla="*/ 2987909 h 3490185"/>
              <a:gd name="connsiteX90" fmla="*/ 7523141 w 10809188"/>
              <a:gd name="connsiteY90" fmla="*/ 3090940 h 3490185"/>
              <a:gd name="connsiteX91" fmla="*/ 7536019 w 10809188"/>
              <a:gd name="connsiteY91" fmla="*/ 3142456 h 3490185"/>
              <a:gd name="connsiteX92" fmla="*/ 7214048 w 10809188"/>
              <a:gd name="connsiteY92" fmla="*/ 3348518 h 3490185"/>
              <a:gd name="connsiteX93" fmla="*/ 6698893 w 10809188"/>
              <a:gd name="connsiteY93" fmla="*/ 3477307 h 3490185"/>
              <a:gd name="connsiteX94" fmla="*/ 6505710 w 10809188"/>
              <a:gd name="connsiteY94" fmla="*/ 3490185 h 3490185"/>
              <a:gd name="connsiteX95" fmla="*/ 6273890 w 10809188"/>
              <a:gd name="connsiteY95" fmla="*/ 3464428 h 3490185"/>
              <a:gd name="connsiteX96" fmla="*/ 5990555 w 10809188"/>
              <a:gd name="connsiteY96" fmla="*/ 3387154 h 3490185"/>
              <a:gd name="connsiteX97" fmla="*/ 5861766 w 10809188"/>
              <a:gd name="connsiteY97" fmla="*/ 3309881 h 3490185"/>
              <a:gd name="connsiteX98" fmla="*/ 5745856 w 10809188"/>
              <a:gd name="connsiteY98" fmla="*/ 3181092 h 3490185"/>
              <a:gd name="connsiteX99" fmla="*/ 5758735 w 10809188"/>
              <a:gd name="connsiteY99" fmla="*/ 2962152 h 3490185"/>
              <a:gd name="connsiteX100" fmla="*/ 5810250 w 10809188"/>
              <a:gd name="connsiteY100" fmla="*/ 2846242 h 3490185"/>
              <a:gd name="connsiteX101" fmla="*/ 5990555 w 10809188"/>
              <a:gd name="connsiteY101" fmla="*/ 2588664 h 3490185"/>
              <a:gd name="connsiteX102" fmla="*/ 6093586 w 10809188"/>
              <a:gd name="connsiteY102" fmla="*/ 2524270 h 3490185"/>
              <a:gd name="connsiteX103" fmla="*/ 6183738 w 10809188"/>
              <a:gd name="connsiteY103" fmla="*/ 2498512 h 3490185"/>
              <a:gd name="connsiteX104" fmla="*/ 6467073 w 10809188"/>
              <a:gd name="connsiteY104" fmla="*/ 2524270 h 3490185"/>
              <a:gd name="connsiteX105" fmla="*/ 6582983 w 10809188"/>
              <a:gd name="connsiteY105" fmla="*/ 2575785 h 3490185"/>
              <a:gd name="connsiteX106" fmla="*/ 6621619 w 10809188"/>
              <a:gd name="connsiteY106" fmla="*/ 2614422 h 3490185"/>
              <a:gd name="connsiteX107" fmla="*/ 6634498 w 10809188"/>
              <a:gd name="connsiteY107" fmla="*/ 2653059 h 3490185"/>
              <a:gd name="connsiteX108" fmla="*/ 6570104 w 10809188"/>
              <a:gd name="connsiteY108" fmla="*/ 2756090 h 3490185"/>
              <a:gd name="connsiteX109" fmla="*/ 6531467 w 10809188"/>
              <a:gd name="connsiteY109" fmla="*/ 2781847 h 3490185"/>
              <a:gd name="connsiteX110" fmla="*/ 6492831 w 10809188"/>
              <a:gd name="connsiteY110" fmla="*/ 2820484 h 3490185"/>
              <a:gd name="connsiteX111" fmla="*/ 6376921 w 10809188"/>
              <a:gd name="connsiteY111" fmla="*/ 2807605 h 3490185"/>
              <a:gd name="connsiteX112" fmla="*/ 6261011 w 10809188"/>
              <a:gd name="connsiteY112" fmla="*/ 2743211 h 3490185"/>
              <a:gd name="connsiteX113" fmla="*/ 6209496 w 10809188"/>
              <a:gd name="connsiteY113" fmla="*/ 2691695 h 3490185"/>
              <a:gd name="connsiteX114" fmla="*/ 6170859 w 10809188"/>
              <a:gd name="connsiteY114" fmla="*/ 2575785 h 3490185"/>
              <a:gd name="connsiteX115" fmla="*/ 6157980 w 10809188"/>
              <a:gd name="connsiteY115" fmla="*/ 2459876 h 3490185"/>
              <a:gd name="connsiteX116" fmla="*/ 6119343 w 10809188"/>
              <a:gd name="connsiteY116" fmla="*/ 2421239 h 3490185"/>
              <a:gd name="connsiteX117" fmla="*/ 5951918 w 10809188"/>
              <a:gd name="connsiteY117" fmla="*/ 2343966 h 3490185"/>
              <a:gd name="connsiteX118" fmla="*/ 5655704 w 10809188"/>
              <a:gd name="connsiteY118" fmla="*/ 2253814 h 3490185"/>
              <a:gd name="connsiteX119" fmla="*/ 5243580 w 10809188"/>
              <a:gd name="connsiteY119" fmla="*/ 2215177 h 3490185"/>
              <a:gd name="connsiteX120" fmla="*/ 4934487 w 10809188"/>
              <a:gd name="connsiteY120" fmla="*/ 2279571 h 3490185"/>
              <a:gd name="connsiteX121" fmla="*/ 4522363 w 10809188"/>
              <a:gd name="connsiteY121" fmla="*/ 2421239 h 3490185"/>
              <a:gd name="connsiteX122" fmla="*/ 4432211 w 10809188"/>
              <a:gd name="connsiteY122" fmla="*/ 2459876 h 3490185"/>
              <a:gd name="connsiteX123" fmla="*/ 4457969 w 10809188"/>
              <a:gd name="connsiteY123" fmla="*/ 2614422 h 3490185"/>
              <a:gd name="connsiteX124" fmla="*/ 4496605 w 10809188"/>
              <a:gd name="connsiteY124" fmla="*/ 2717453 h 3490185"/>
              <a:gd name="connsiteX125" fmla="*/ 4664031 w 10809188"/>
              <a:gd name="connsiteY125" fmla="*/ 2897757 h 3490185"/>
              <a:gd name="connsiteX126" fmla="*/ 4779941 w 10809188"/>
              <a:gd name="connsiteY126" fmla="*/ 2936394 h 3490185"/>
              <a:gd name="connsiteX127" fmla="*/ 4986003 w 10809188"/>
              <a:gd name="connsiteY127" fmla="*/ 2949273 h 3490185"/>
              <a:gd name="connsiteX128" fmla="*/ 5153428 w 10809188"/>
              <a:gd name="connsiteY128" fmla="*/ 2897757 h 3490185"/>
              <a:gd name="connsiteX129" fmla="*/ 5192065 w 10809188"/>
              <a:gd name="connsiteY129" fmla="*/ 2859121 h 3490185"/>
              <a:gd name="connsiteX130" fmla="*/ 5153428 w 10809188"/>
              <a:gd name="connsiteY130" fmla="*/ 2730332 h 3490185"/>
              <a:gd name="connsiteX131" fmla="*/ 5101912 w 10809188"/>
              <a:gd name="connsiteY131" fmla="*/ 2678816 h 3490185"/>
              <a:gd name="connsiteX132" fmla="*/ 4998881 w 10809188"/>
              <a:gd name="connsiteY132" fmla="*/ 2601543 h 3490185"/>
              <a:gd name="connsiteX133" fmla="*/ 4805698 w 10809188"/>
              <a:gd name="connsiteY133" fmla="*/ 2537149 h 3490185"/>
              <a:gd name="connsiteX134" fmla="*/ 4754183 w 10809188"/>
              <a:gd name="connsiteY134" fmla="*/ 2524270 h 3490185"/>
              <a:gd name="connsiteX135" fmla="*/ 4548121 w 10809188"/>
              <a:gd name="connsiteY135" fmla="*/ 2511391 h 3490185"/>
              <a:gd name="connsiteX136" fmla="*/ 3736752 w 10809188"/>
              <a:gd name="connsiteY136" fmla="*/ 2550028 h 3490185"/>
              <a:gd name="connsiteX137" fmla="*/ 3157203 w 10809188"/>
              <a:gd name="connsiteY137" fmla="*/ 2756090 h 3490185"/>
              <a:gd name="connsiteX138" fmla="*/ 2912504 w 10809188"/>
              <a:gd name="connsiteY138" fmla="*/ 2897757 h 3490185"/>
              <a:gd name="connsiteX139" fmla="*/ 3015535 w 10809188"/>
              <a:gd name="connsiteY139" fmla="*/ 3000788 h 3490185"/>
              <a:gd name="connsiteX140" fmla="*/ 3298870 w 10809188"/>
              <a:gd name="connsiteY140" fmla="*/ 3142456 h 3490185"/>
              <a:gd name="connsiteX141" fmla="*/ 3440538 w 10809188"/>
              <a:gd name="connsiteY141" fmla="*/ 3219729 h 3490185"/>
              <a:gd name="connsiteX142" fmla="*/ 3865541 w 10809188"/>
              <a:gd name="connsiteY142" fmla="*/ 3387154 h 3490185"/>
              <a:gd name="connsiteX143" fmla="*/ 3955693 w 10809188"/>
              <a:gd name="connsiteY143" fmla="*/ 3400033 h 3490185"/>
              <a:gd name="connsiteX144" fmla="*/ 4200391 w 10809188"/>
              <a:gd name="connsiteY144" fmla="*/ 3438670 h 3490185"/>
              <a:gd name="connsiteX145" fmla="*/ 4535242 w 10809188"/>
              <a:gd name="connsiteY145" fmla="*/ 3387154 h 3490185"/>
              <a:gd name="connsiteX146" fmla="*/ 4612515 w 10809188"/>
              <a:gd name="connsiteY146" fmla="*/ 3348518 h 3490185"/>
              <a:gd name="connsiteX147" fmla="*/ 4728425 w 10809188"/>
              <a:gd name="connsiteY147" fmla="*/ 3297002 h 3490185"/>
              <a:gd name="connsiteX148" fmla="*/ 4779941 w 10809188"/>
              <a:gd name="connsiteY148" fmla="*/ 3258366 h 3490185"/>
              <a:gd name="connsiteX149" fmla="*/ 4805698 w 10809188"/>
              <a:gd name="connsiteY149" fmla="*/ 3219729 h 3490185"/>
              <a:gd name="connsiteX150" fmla="*/ 4805698 w 10809188"/>
              <a:gd name="connsiteY150" fmla="*/ 3013667 h 3490185"/>
              <a:gd name="connsiteX151" fmla="*/ 4792819 w 10809188"/>
              <a:gd name="connsiteY151" fmla="*/ 2962152 h 3490185"/>
              <a:gd name="connsiteX152" fmla="*/ 4728425 w 10809188"/>
              <a:gd name="connsiteY152" fmla="*/ 2859121 h 3490185"/>
              <a:gd name="connsiteX153" fmla="*/ 4664031 w 10809188"/>
              <a:gd name="connsiteY153" fmla="*/ 2756090 h 3490185"/>
              <a:gd name="connsiteX154" fmla="*/ 4445090 w 10809188"/>
              <a:gd name="connsiteY154" fmla="*/ 2575785 h 3490185"/>
              <a:gd name="connsiteX155" fmla="*/ 4316301 w 10809188"/>
              <a:gd name="connsiteY155" fmla="*/ 2511391 h 3490185"/>
              <a:gd name="connsiteX156" fmla="*/ 4213270 w 10809188"/>
              <a:gd name="connsiteY156" fmla="*/ 2446997 h 3490185"/>
              <a:gd name="connsiteX157" fmla="*/ 3814025 w 10809188"/>
              <a:gd name="connsiteY157" fmla="*/ 2356845 h 3490185"/>
              <a:gd name="connsiteX158" fmla="*/ 3247355 w 10809188"/>
              <a:gd name="connsiteY158" fmla="*/ 2382602 h 3490185"/>
              <a:gd name="connsiteX159" fmla="*/ 3157203 w 10809188"/>
              <a:gd name="connsiteY159" fmla="*/ 2395481 h 3490185"/>
              <a:gd name="connsiteX160" fmla="*/ 2796594 w 10809188"/>
              <a:gd name="connsiteY160" fmla="*/ 2537149 h 3490185"/>
              <a:gd name="connsiteX161" fmla="*/ 2732200 w 10809188"/>
              <a:gd name="connsiteY161" fmla="*/ 2575785 h 3490185"/>
              <a:gd name="connsiteX162" fmla="*/ 2603411 w 10809188"/>
              <a:gd name="connsiteY162" fmla="*/ 2640180 h 3490185"/>
              <a:gd name="connsiteX163" fmla="*/ 2513259 w 10809188"/>
              <a:gd name="connsiteY163" fmla="*/ 2691695 h 3490185"/>
              <a:gd name="connsiteX164" fmla="*/ 2577653 w 10809188"/>
              <a:gd name="connsiteY164" fmla="*/ 2743211 h 3490185"/>
              <a:gd name="connsiteX165" fmla="*/ 2706442 w 10809188"/>
              <a:gd name="connsiteY165" fmla="*/ 2768969 h 3490185"/>
              <a:gd name="connsiteX166" fmla="*/ 2964019 w 10809188"/>
              <a:gd name="connsiteY166" fmla="*/ 2794726 h 3490185"/>
              <a:gd name="connsiteX167" fmla="*/ 3131445 w 10809188"/>
              <a:gd name="connsiteY167" fmla="*/ 2781847 h 3490185"/>
              <a:gd name="connsiteX168" fmla="*/ 3105687 w 10809188"/>
              <a:gd name="connsiteY168" fmla="*/ 2704574 h 3490185"/>
              <a:gd name="connsiteX169" fmla="*/ 2835231 w 10809188"/>
              <a:gd name="connsiteY169" fmla="*/ 2446997 h 3490185"/>
              <a:gd name="connsiteX170" fmla="*/ 2410228 w 10809188"/>
              <a:gd name="connsiteY170" fmla="*/ 2228056 h 3490185"/>
              <a:gd name="connsiteX171" fmla="*/ 2178408 w 10809188"/>
              <a:gd name="connsiteY171" fmla="*/ 2137904 h 3490185"/>
              <a:gd name="connsiteX172" fmla="*/ 2023862 w 10809188"/>
              <a:gd name="connsiteY172" fmla="*/ 2112146 h 3490185"/>
              <a:gd name="connsiteX173" fmla="*/ 1354160 w 10809188"/>
              <a:gd name="connsiteY173" fmla="*/ 2150783 h 3490185"/>
              <a:gd name="connsiteX174" fmla="*/ 1238250 w 10809188"/>
              <a:gd name="connsiteY174" fmla="*/ 2176540 h 3490185"/>
              <a:gd name="connsiteX175" fmla="*/ 1148098 w 10809188"/>
              <a:gd name="connsiteY175" fmla="*/ 2215177 h 3490185"/>
              <a:gd name="connsiteX176" fmla="*/ 877642 w 10809188"/>
              <a:gd name="connsiteY176" fmla="*/ 2369723 h 3490185"/>
              <a:gd name="connsiteX177" fmla="*/ 864763 w 10809188"/>
              <a:gd name="connsiteY177" fmla="*/ 2408360 h 3490185"/>
              <a:gd name="connsiteX178" fmla="*/ 954915 w 10809188"/>
              <a:gd name="connsiteY178" fmla="*/ 2511391 h 3490185"/>
              <a:gd name="connsiteX179" fmla="*/ 1006431 w 10809188"/>
              <a:gd name="connsiteY179" fmla="*/ 2562907 h 3490185"/>
              <a:gd name="connsiteX180" fmla="*/ 1379918 w 10809188"/>
              <a:gd name="connsiteY180" fmla="*/ 2768969 h 3490185"/>
              <a:gd name="connsiteX181" fmla="*/ 1585980 w 10809188"/>
              <a:gd name="connsiteY181" fmla="*/ 2833363 h 3490185"/>
              <a:gd name="connsiteX182" fmla="*/ 1766284 w 10809188"/>
              <a:gd name="connsiteY182" fmla="*/ 2820484 h 3490185"/>
              <a:gd name="connsiteX183" fmla="*/ 1895073 w 10809188"/>
              <a:gd name="connsiteY183" fmla="*/ 2768969 h 3490185"/>
              <a:gd name="connsiteX184" fmla="*/ 1933710 w 10809188"/>
              <a:gd name="connsiteY184" fmla="*/ 2756090 h 3490185"/>
              <a:gd name="connsiteX185" fmla="*/ 1959467 w 10809188"/>
              <a:gd name="connsiteY185" fmla="*/ 2717453 h 3490185"/>
              <a:gd name="connsiteX186" fmla="*/ 1830679 w 10809188"/>
              <a:gd name="connsiteY186" fmla="*/ 2640180 h 3490185"/>
              <a:gd name="connsiteX187" fmla="*/ 1740526 w 10809188"/>
              <a:gd name="connsiteY187" fmla="*/ 2588664 h 3490185"/>
              <a:gd name="connsiteX188" fmla="*/ 1508707 w 10809188"/>
              <a:gd name="connsiteY188" fmla="*/ 2498512 h 3490185"/>
              <a:gd name="connsiteX189" fmla="*/ 1289766 w 10809188"/>
              <a:gd name="connsiteY189" fmla="*/ 2434118 h 3490185"/>
              <a:gd name="connsiteX190" fmla="*/ 980673 w 10809188"/>
              <a:gd name="connsiteY190" fmla="*/ 2408360 h 3490185"/>
              <a:gd name="connsiteX191" fmla="*/ 826126 w 10809188"/>
              <a:gd name="connsiteY191" fmla="*/ 2434118 h 3490185"/>
              <a:gd name="connsiteX192" fmla="*/ 710217 w 10809188"/>
              <a:gd name="connsiteY192" fmla="*/ 2472754 h 3490185"/>
              <a:gd name="connsiteX193" fmla="*/ 504155 w 10809188"/>
              <a:gd name="connsiteY193" fmla="*/ 2601543 h 3490185"/>
              <a:gd name="connsiteX194" fmla="*/ 439760 w 10809188"/>
              <a:gd name="connsiteY194" fmla="*/ 2691695 h 3490185"/>
              <a:gd name="connsiteX195" fmla="*/ 452639 w 10809188"/>
              <a:gd name="connsiteY195" fmla="*/ 2833363 h 3490185"/>
              <a:gd name="connsiteX196" fmla="*/ 568549 w 10809188"/>
              <a:gd name="connsiteY196" fmla="*/ 2949273 h 3490185"/>
              <a:gd name="connsiteX197" fmla="*/ 607186 w 10809188"/>
              <a:gd name="connsiteY197" fmla="*/ 2987909 h 3490185"/>
              <a:gd name="connsiteX198" fmla="*/ 735974 w 10809188"/>
              <a:gd name="connsiteY198" fmla="*/ 3052304 h 3490185"/>
              <a:gd name="connsiteX199" fmla="*/ 813248 w 10809188"/>
              <a:gd name="connsiteY199" fmla="*/ 3078062 h 3490185"/>
              <a:gd name="connsiteX200" fmla="*/ 1032188 w 10809188"/>
              <a:gd name="connsiteY200" fmla="*/ 3065183 h 3490185"/>
              <a:gd name="connsiteX201" fmla="*/ 1405676 w 10809188"/>
              <a:gd name="connsiteY201" fmla="*/ 2781847 h 3490185"/>
              <a:gd name="connsiteX202" fmla="*/ 1521586 w 10809188"/>
              <a:gd name="connsiteY202" fmla="*/ 2653059 h 3490185"/>
              <a:gd name="connsiteX203" fmla="*/ 1598859 w 10809188"/>
              <a:gd name="connsiteY203" fmla="*/ 2524270 h 3490185"/>
              <a:gd name="connsiteX204" fmla="*/ 1521586 w 10809188"/>
              <a:gd name="connsiteY204" fmla="*/ 2434118 h 3490185"/>
              <a:gd name="connsiteX205" fmla="*/ 1109462 w 10809188"/>
              <a:gd name="connsiteY205" fmla="*/ 2331087 h 3490185"/>
              <a:gd name="connsiteX206" fmla="*/ 723096 w 10809188"/>
              <a:gd name="connsiteY206" fmla="*/ 2369723 h 3490185"/>
              <a:gd name="connsiteX207" fmla="*/ 478397 w 10809188"/>
              <a:gd name="connsiteY207" fmla="*/ 2511391 h 3490185"/>
              <a:gd name="connsiteX208" fmla="*/ 285214 w 10809188"/>
              <a:gd name="connsiteY208" fmla="*/ 2678816 h 3490185"/>
              <a:gd name="connsiteX209" fmla="*/ 156425 w 10809188"/>
              <a:gd name="connsiteY209" fmla="*/ 2833363 h 3490185"/>
              <a:gd name="connsiteX210" fmla="*/ 104910 w 10809188"/>
              <a:gd name="connsiteY210" fmla="*/ 2884878 h 3490185"/>
              <a:gd name="connsiteX211" fmla="*/ 53394 w 10809188"/>
              <a:gd name="connsiteY211" fmla="*/ 2962152 h 3490185"/>
              <a:gd name="connsiteX212" fmla="*/ 14757 w 10809188"/>
              <a:gd name="connsiteY212" fmla="*/ 3039425 h 3490185"/>
              <a:gd name="connsiteX213" fmla="*/ 14757 w 10809188"/>
              <a:gd name="connsiteY213" fmla="*/ 3168214 h 3490185"/>
              <a:gd name="connsiteX214" fmla="*/ 27636 w 10809188"/>
              <a:gd name="connsiteY214" fmla="*/ 3206850 h 3490185"/>
              <a:gd name="connsiteX215" fmla="*/ 79152 w 10809188"/>
              <a:gd name="connsiteY215" fmla="*/ 3245487 h 3490185"/>
              <a:gd name="connsiteX216" fmla="*/ 117788 w 10809188"/>
              <a:gd name="connsiteY216" fmla="*/ 3284123 h 3490185"/>
              <a:gd name="connsiteX217" fmla="*/ 195062 w 10809188"/>
              <a:gd name="connsiteY217" fmla="*/ 3309881 h 3490185"/>
              <a:gd name="connsiteX218" fmla="*/ 272335 w 10809188"/>
              <a:gd name="connsiteY218" fmla="*/ 3335639 h 3490185"/>
              <a:gd name="connsiteX219" fmla="*/ 645822 w 10809188"/>
              <a:gd name="connsiteY219" fmla="*/ 3322760 h 3490185"/>
              <a:gd name="connsiteX220" fmla="*/ 774611 w 10809188"/>
              <a:gd name="connsiteY220" fmla="*/ 3297002 h 3490185"/>
              <a:gd name="connsiteX221" fmla="*/ 1057946 w 10809188"/>
              <a:gd name="connsiteY221" fmla="*/ 3258366 h 3490185"/>
              <a:gd name="connsiteX222" fmla="*/ 1148098 w 10809188"/>
              <a:gd name="connsiteY222" fmla="*/ 3245487 h 3490185"/>
              <a:gd name="connsiteX223" fmla="*/ 1521586 w 10809188"/>
              <a:gd name="connsiteY223" fmla="*/ 3206850 h 3490185"/>
              <a:gd name="connsiteX224" fmla="*/ 2307197 w 10809188"/>
              <a:gd name="connsiteY224" fmla="*/ 3039425 h 3490185"/>
              <a:gd name="connsiteX225" fmla="*/ 2835231 w 10809188"/>
              <a:gd name="connsiteY225" fmla="*/ 2872000 h 3490185"/>
              <a:gd name="connsiteX226" fmla="*/ 3401901 w 10809188"/>
              <a:gd name="connsiteY226" fmla="*/ 2588664 h 3490185"/>
              <a:gd name="connsiteX227" fmla="*/ 3556448 w 10809188"/>
              <a:gd name="connsiteY227" fmla="*/ 2472754 h 3490185"/>
              <a:gd name="connsiteX228" fmla="*/ 3672357 w 10809188"/>
              <a:gd name="connsiteY228" fmla="*/ 2382602 h 3490185"/>
              <a:gd name="connsiteX229" fmla="*/ 3710994 w 10809188"/>
              <a:gd name="connsiteY229" fmla="*/ 2369723 h 3490185"/>
              <a:gd name="connsiteX230" fmla="*/ 3749631 w 10809188"/>
              <a:gd name="connsiteY230" fmla="*/ 2343966 h 3490185"/>
              <a:gd name="connsiteX231" fmla="*/ 4251907 w 10809188"/>
              <a:gd name="connsiteY231" fmla="*/ 2292450 h 3490185"/>
              <a:gd name="connsiteX232" fmla="*/ 4316301 w 10809188"/>
              <a:gd name="connsiteY232" fmla="*/ 2279571 h 3490185"/>
              <a:gd name="connsiteX233" fmla="*/ 4367817 w 10809188"/>
              <a:gd name="connsiteY233" fmla="*/ 2253814 h 3490185"/>
              <a:gd name="connsiteX234" fmla="*/ 4445090 w 10809188"/>
              <a:gd name="connsiteY234" fmla="*/ 2240935 h 3490185"/>
              <a:gd name="connsiteX235" fmla="*/ 4496605 w 10809188"/>
              <a:gd name="connsiteY235" fmla="*/ 2228056 h 3490185"/>
              <a:gd name="connsiteX236" fmla="*/ 4998881 w 10809188"/>
              <a:gd name="connsiteY236" fmla="*/ 2253814 h 3490185"/>
              <a:gd name="connsiteX237" fmla="*/ 5101912 w 10809188"/>
              <a:gd name="connsiteY237" fmla="*/ 2279571 h 3490185"/>
              <a:gd name="connsiteX238" fmla="*/ 5153428 w 10809188"/>
              <a:gd name="connsiteY238" fmla="*/ 2292450 h 3490185"/>
              <a:gd name="connsiteX239" fmla="*/ 5256459 w 10809188"/>
              <a:gd name="connsiteY239" fmla="*/ 2305329 h 3490185"/>
              <a:gd name="connsiteX240" fmla="*/ 5861766 w 10809188"/>
              <a:gd name="connsiteY240" fmla="*/ 2305329 h 3490185"/>
              <a:gd name="connsiteX241" fmla="*/ 6016312 w 10809188"/>
              <a:gd name="connsiteY241" fmla="*/ 2279571 h 3490185"/>
              <a:gd name="connsiteX242" fmla="*/ 6209496 w 10809188"/>
              <a:gd name="connsiteY242" fmla="*/ 2240935 h 3490185"/>
              <a:gd name="connsiteX243" fmla="*/ 6364042 w 10809188"/>
              <a:gd name="connsiteY243" fmla="*/ 2215177 h 3490185"/>
              <a:gd name="connsiteX244" fmla="*/ 6492831 w 10809188"/>
              <a:gd name="connsiteY244" fmla="*/ 2189419 h 3490185"/>
              <a:gd name="connsiteX245" fmla="*/ 6737529 w 10809188"/>
              <a:gd name="connsiteY245" fmla="*/ 2150783 h 3490185"/>
              <a:gd name="connsiteX246" fmla="*/ 6827681 w 10809188"/>
              <a:gd name="connsiteY246" fmla="*/ 2125025 h 3490185"/>
              <a:gd name="connsiteX247" fmla="*/ 6943591 w 10809188"/>
              <a:gd name="connsiteY247" fmla="*/ 2112146 h 3490185"/>
              <a:gd name="connsiteX248" fmla="*/ 7020865 w 10809188"/>
              <a:gd name="connsiteY248" fmla="*/ 2099267 h 3490185"/>
              <a:gd name="connsiteX249" fmla="*/ 7111017 w 10809188"/>
              <a:gd name="connsiteY249" fmla="*/ 2086388 h 3490185"/>
              <a:gd name="connsiteX250" fmla="*/ 7252684 w 10809188"/>
              <a:gd name="connsiteY250" fmla="*/ 2047752 h 3490185"/>
              <a:gd name="connsiteX251" fmla="*/ 7561777 w 10809188"/>
              <a:gd name="connsiteY251" fmla="*/ 2009115 h 3490185"/>
              <a:gd name="connsiteX252" fmla="*/ 7690566 w 10809188"/>
              <a:gd name="connsiteY252" fmla="*/ 1957600 h 3490185"/>
              <a:gd name="connsiteX253" fmla="*/ 7754960 w 10809188"/>
              <a:gd name="connsiteY253" fmla="*/ 1944721 h 3490185"/>
              <a:gd name="connsiteX254" fmla="*/ 7819355 w 10809188"/>
              <a:gd name="connsiteY254" fmla="*/ 1918963 h 3490185"/>
              <a:gd name="connsiteX255" fmla="*/ 7935265 w 10809188"/>
              <a:gd name="connsiteY255" fmla="*/ 1867447 h 3490185"/>
              <a:gd name="connsiteX256" fmla="*/ 7999659 w 10809188"/>
              <a:gd name="connsiteY256" fmla="*/ 1880326 h 3490185"/>
              <a:gd name="connsiteX257" fmla="*/ 8051174 w 10809188"/>
              <a:gd name="connsiteY257" fmla="*/ 1918963 h 3490185"/>
              <a:gd name="connsiteX258" fmla="*/ 8089811 w 10809188"/>
              <a:gd name="connsiteY258" fmla="*/ 1944721 h 3490185"/>
              <a:gd name="connsiteX259" fmla="*/ 8141326 w 10809188"/>
              <a:gd name="connsiteY259" fmla="*/ 1983357 h 3490185"/>
              <a:gd name="connsiteX260" fmla="*/ 8244357 w 10809188"/>
              <a:gd name="connsiteY260" fmla="*/ 2047752 h 3490185"/>
              <a:gd name="connsiteX261" fmla="*/ 8321631 w 10809188"/>
              <a:gd name="connsiteY261" fmla="*/ 2073509 h 3490185"/>
              <a:gd name="connsiteX262" fmla="*/ 8360267 w 10809188"/>
              <a:gd name="connsiteY262" fmla="*/ 2099267 h 3490185"/>
              <a:gd name="connsiteX263" fmla="*/ 8476177 w 10809188"/>
              <a:gd name="connsiteY263" fmla="*/ 2125025 h 3490185"/>
              <a:gd name="connsiteX264" fmla="*/ 8527693 w 10809188"/>
              <a:gd name="connsiteY264" fmla="*/ 2137904 h 3490185"/>
              <a:gd name="connsiteX265" fmla="*/ 8682239 w 10809188"/>
              <a:gd name="connsiteY265" fmla="*/ 2163662 h 3490185"/>
              <a:gd name="connsiteX266" fmla="*/ 9094363 w 10809188"/>
              <a:gd name="connsiteY266" fmla="*/ 2150783 h 3490185"/>
              <a:gd name="connsiteX267" fmla="*/ 9236031 w 10809188"/>
              <a:gd name="connsiteY267" fmla="*/ 2137904 h 3490185"/>
              <a:gd name="connsiteX268" fmla="*/ 9390577 w 10809188"/>
              <a:gd name="connsiteY268" fmla="*/ 2099267 h 3490185"/>
              <a:gd name="connsiteX269" fmla="*/ 9519366 w 10809188"/>
              <a:gd name="connsiteY269" fmla="*/ 2034873 h 3490185"/>
              <a:gd name="connsiteX270" fmla="*/ 9622397 w 10809188"/>
              <a:gd name="connsiteY270" fmla="*/ 1931842 h 3490185"/>
              <a:gd name="connsiteX271" fmla="*/ 9673912 w 10809188"/>
              <a:gd name="connsiteY271" fmla="*/ 1893205 h 3490185"/>
              <a:gd name="connsiteX272" fmla="*/ 9712549 w 10809188"/>
              <a:gd name="connsiteY272" fmla="*/ 1841690 h 3490185"/>
              <a:gd name="connsiteX273" fmla="*/ 9828459 w 10809188"/>
              <a:gd name="connsiteY273" fmla="*/ 1700022 h 3490185"/>
              <a:gd name="connsiteX274" fmla="*/ 9867096 w 10809188"/>
              <a:gd name="connsiteY274" fmla="*/ 1635628 h 3490185"/>
              <a:gd name="connsiteX275" fmla="*/ 9854217 w 10809188"/>
              <a:gd name="connsiteY275" fmla="*/ 1506839 h 3490185"/>
              <a:gd name="connsiteX276" fmla="*/ 9841338 w 10809188"/>
              <a:gd name="connsiteY276" fmla="*/ 1442445 h 3490185"/>
              <a:gd name="connsiteX277" fmla="*/ 9751186 w 10809188"/>
              <a:gd name="connsiteY277" fmla="*/ 1339414 h 3490185"/>
              <a:gd name="connsiteX278" fmla="*/ 9712549 w 10809188"/>
              <a:gd name="connsiteY278" fmla="*/ 1275019 h 3490185"/>
              <a:gd name="connsiteX279" fmla="*/ 9609518 w 10809188"/>
              <a:gd name="connsiteY279" fmla="*/ 1197746 h 3490185"/>
              <a:gd name="connsiteX280" fmla="*/ 9506487 w 10809188"/>
              <a:gd name="connsiteY280" fmla="*/ 1107594 h 3490185"/>
              <a:gd name="connsiteX281" fmla="*/ 9467850 w 10809188"/>
              <a:gd name="connsiteY281" fmla="*/ 1068957 h 3490185"/>
              <a:gd name="connsiteX282" fmla="*/ 9287546 w 10809188"/>
              <a:gd name="connsiteY282" fmla="*/ 940169 h 3490185"/>
              <a:gd name="connsiteX283" fmla="*/ 9261788 w 10809188"/>
              <a:gd name="connsiteY283" fmla="*/ 901532 h 3490185"/>
              <a:gd name="connsiteX284" fmla="*/ 9248910 w 10809188"/>
              <a:gd name="connsiteY284" fmla="*/ 862895 h 3490185"/>
              <a:gd name="connsiteX285" fmla="*/ 9261788 w 10809188"/>
              <a:gd name="connsiteY285" fmla="*/ 682591 h 3490185"/>
              <a:gd name="connsiteX286" fmla="*/ 9287546 w 10809188"/>
              <a:gd name="connsiteY286" fmla="*/ 631076 h 3490185"/>
              <a:gd name="connsiteX287" fmla="*/ 9377698 w 10809188"/>
              <a:gd name="connsiteY287" fmla="*/ 489408 h 3490185"/>
              <a:gd name="connsiteX288" fmla="*/ 9480729 w 10809188"/>
              <a:gd name="connsiteY288" fmla="*/ 399256 h 3490185"/>
              <a:gd name="connsiteX289" fmla="*/ 9596639 w 10809188"/>
              <a:gd name="connsiteY289" fmla="*/ 296225 h 3490185"/>
              <a:gd name="connsiteX290" fmla="*/ 9686791 w 10809188"/>
              <a:gd name="connsiteY290" fmla="*/ 244709 h 3490185"/>
              <a:gd name="connsiteX291" fmla="*/ 9738307 w 10809188"/>
              <a:gd name="connsiteY291" fmla="*/ 218952 h 3490185"/>
              <a:gd name="connsiteX292" fmla="*/ 9815580 w 10809188"/>
              <a:gd name="connsiteY292" fmla="*/ 206073 h 3490185"/>
              <a:gd name="connsiteX293" fmla="*/ 10330735 w 10809188"/>
              <a:gd name="connsiteY293" fmla="*/ 218952 h 3490185"/>
              <a:gd name="connsiteX294" fmla="*/ 10485281 w 10809188"/>
              <a:gd name="connsiteY294" fmla="*/ 244709 h 3490185"/>
              <a:gd name="connsiteX295" fmla="*/ 10626949 w 10809188"/>
              <a:gd name="connsiteY295" fmla="*/ 257588 h 3490185"/>
              <a:gd name="connsiteX296" fmla="*/ 10794374 w 10809188"/>
              <a:gd name="connsiteY296" fmla="*/ 244709 h 3490185"/>
              <a:gd name="connsiteX297" fmla="*/ 10807253 w 10809188"/>
              <a:gd name="connsiteY297" fmla="*/ 180315 h 3490185"/>
              <a:gd name="connsiteX298" fmla="*/ 10781496 w 10809188"/>
              <a:gd name="connsiteY298" fmla="*/ 64405 h 3490185"/>
              <a:gd name="connsiteX299" fmla="*/ 10742859 w 10809188"/>
              <a:gd name="connsiteY299" fmla="*/ 25769 h 3490185"/>
              <a:gd name="connsiteX300" fmla="*/ 10652707 w 10809188"/>
              <a:gd name="connsiteY300" fmla="*/ 11 h 3490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Lst>
            <a:rect l="l" t="t" r="r" b="b"/>
            <a:pathLst>
              <a:path w="10809188" h="3490185">
                <a:moveTo>
                  <a:pt x="10472403" y="1236383"/>
                </a:moveTo>
                <a:cubicBezTo>
                  <a:pt x="10306624" y="1181123"/>
                  <a:pt x="10476365" y="1234154"/>
                  <a:pt x="10330735" y="1197746"/>
                </a:cubicBezTo>
                <a:cubicBezTo>
                  <a:pt x="10317565" y="1194453"/>
                  <a:pt x="10305151" y="1188597"/>
                  <a:pt x="10292098" y="1184867"/>
                </a:cubicBezTo>
                <a:cubicBezTo>
                  <a:pt x="10275079" y="1180004"/>
                  <a:pt x="10257862" y="1175828"/>
                  <a:pt x="10240583" y="1171988"/>
                </a:cubicBezTo>
                <a:cubicBezTo>
                  <a:pt x="10186577" y="1159987"/>
                  <a:pt x="10154841" y="1155551"/>
                  <a:pt x="10098915" y="1146231"/>
                </a:cubicBezTo>
                <a:cubicBezTo>
                  <a:pt x="10008763" y="1150524"/>
                  <a:pt x="9918401" y="1151614"/>
                  <a:pt x="9828459" y="1159109"/>
                </a:cubicBezTo>
                <a:cubicBezTo>
                  <a:pt x="9789612" y="1162346"/>
                  <a:pt x="9784615" y="1181031"/>
                  <a:pt x="9751186" y="1197746"/>
                </a:cubicBezTo>
                <a:cubicBezTo>
                  <a:pt x="9739044" y="1203817"/>
                  <a:pt x="9724691" y="1204554"/>
                  <a:pt x="9712549" y="1210625"/>
                </a:cubicBezTo>
                <a:cubicBezTo>
                  <a:pt x="9612682" y="1260559"/>
                  <a:pt x="9732391" y="1216889"/>
                  <a:pt x="9635276" y="1249262"/>
                </a:cubicBezTo>
                <a:cubicBezTo>
                  <a:pt x="9561458" y="1359986"/>
                  <a:pt x="9649960" y="1219894"/>
                  <a:pt x="9596639" y="1326535"/>
                </a:cubicBezTo>
                <a:cubicBezTo>
                  <a:pt x="9589717" y="1340379"/>
                  <a:pt x="9579467" y="1352292"/>
                  <a:pt x="9570881" y="1365171"/>
                </a:cubicBezTo>
                <a:cubicBezTo>
                  <a:pt x="9575174" y="1420980"/>
                  <a:pt x="9564410" y="1480075"/>
                  <a:pt x="9583760" y="1532597"/>
                </a:cubicBezTo>
                <a:cubicBezTo>
                  <a:pt x="9596353" y="1566778"/>
                  <a:pt x="9625695" y="1601035"/>
                  <a:pt x="9661034" y="1609870"/>
                </a:cubicBezTo>
                <a:cubicBezTo>
                  <a:pt x="9695378" y="1618456"/>
                  <a:pt x="9729352" y="1628685"/>
                  <a:pt x="9764065" y="1635628"/>
                </a:cubicBezTo>
                <a:cubicBezTo>
                  <a:pt x="9785530" y="1639921"/>
                  <a:pt x="9807223" y="1643198"/>
                  <a:pt x="9828459" y="1648507"/>
                </a:cubicBezTo>
                <a:cubicBezTo>
                  <a:pt x="9892654" y="1664555"/>
                  <a:pt x="9846058" y="1664771"/>
                  <a:pt x="9931490" y="1674264"/>
                </a:cubicBezTo>
                <a:cubicBezTo>
                  <a:pt x="9987121" y="1680445"/>
                  <a:pt x="10043107" y="1682850"/>
                  <a:pt x="10098915" y="1687143"/>
                </a:cubicBezTo>
                <a:cubicBezTo>
                  <a:pt x="10111794" y="1691436"/>
                  <a:pt x="10124195" y="1697593"/>
                  <a:pt x="10137552" y="1700022"/>
                </a:cubicBezTo>
                <a:cubicBezTo>
                  <a:pt x="10171605" y="1706213"/>
                  <a:pt x="10207005" y="1704507"/>
                  <a:pt x="10240583" y="1712901"/>
                </a:cubicBezTo>
                <a:cubicBezTo>
                  <a:pt x="10259208" y="1717557"/>
                  <a:pt x="10273885" y="1732588"/>
                  <a:pt x="10292098" y="1738659"/>
                </a:cubicBezTo>
                <a:cubicBezTo>
                  <a:pt x="10312865" y="1745581"/>
                  <a:pt x="10335028" y="1747245"/>
                  <a:pt x="10356493" y="1751538"/>
                </a:cubicBezTo>
                <a:cubicBezTo>
                  <a:pt x="10373665" y="1764417"/>
                  <a:pt x="10389806" y="1778798"/>
                  <a:pt x="10408008" y="1790174"/>
                </a:cubicBezTo>
                <a:cubicBezTo>
                  <a:pt x="10424289" y="1800349"/>
                  <a:pt x="10444532" y="1803939"/>
                  <a:pt x="10459524" y="1815932"/>
                </a:cubicBezTo>
                <a:cubicBezTo>
                  <a:pt x="10487969" y="1838688"/>
                  <a:pt x="10511039" y="1867447"/>
                  <a:pt x="10536797" y="1893205"/>
                </a:cubicBezTo>
                <a:cubicBezTo>
                  <a:pt x="10561060" y="1917468"/>
                  <a:pt x="10586847" y="1938203"/>
                  <a:pt x="10601191" y="1970478"/>
                </a:cubicBezTo>
                <a:cubicBezTo>
                  <a:pt x="10612218" y="1995289"/>
                  <a:pt x="10618363" y="2021994"/>
                  <a:pt x="10626949" y="2047752"/>
                </a:cubicBezTo>
                <a:cubicBezTo>
                  <a:pt x="10645426" y="2103184"/>
                  <a:pt x="10636534" y="2073213"/>
                  <a:pt x="10652707" y="2137904"/>
                </a:cubicBezTo>
                <a:cubicBezTo>
                  <a:pt x="10648414" y="2228056"/>
                  <a:pt x="10646495" y="2318352"/>
                  <a:pt x="10639828" y="2408360"/>
                </a:cubicBezTo>
                <a:cubicBezTo>
                  <a:pt x="10637899" y="2434402"/>
                  <a:pt x="10634453" y="2460621"/>
                  <a:pt x="10626949" y="2485633"/>
                </a:cubicBezTo>
                <a:cubicBezTo>
                  <a:pt x="10619402" y="2510789"/>
                  <a:pt x="10591578" y="2553587"/>
                  <a:pt x="10575434" y="2575785"/>
                </a:cubicBezTo>
                <a:cubicBezTo>
                  <a:pt x="10550184" y="2610504"/>
                  <a:pt x="10536557" y="2659617"/>
                  <a:pt x="10498160" y="2678816"/>
                </a:cubicBezTo>
                <a:cubicBezTo>
                  <a:pt x="10480988" y="2687402"/>
                  <a:pt x="10463314" y="2695049"/>
                  <a:pt x="10446645" y="2704574"/>
                </a:cubicBezTo>
                <a:cubicBezTo>
                  <a:pt x="10433206" y="2712254"/>
                  <a:pt x="10421852" y="2723410"/>
                  <a:pt x="10408008" y="2730332"/>
                </a:cubicBezTo>
                <a:cubicBezTo>
                  <a:pt x="10381606" y="2743533"/>
                  <a:pt x="10329471" y="2751191"/>
                  <a:pt x="10304977" y="2756090"/>
                </a:cubicBezTo>
                <a:cubicBezTo>
                  <a:pt x="10219118" y="2751797"/>
                  <a:pt x="10131458" y="2761224"/>
                  <a:pt x="10047400" y="2743211"/>
                </a:cubicBezTo>
                <a:cubicBezTo>
                  <a:pt x="10007799" y="2734725"/>
                  <a:pt x="9944369" y="2678816"/>
                  <a:pt x="9944369" y="2678816"/>
                </a:cubicBezTo>
                <a:cubicBezTo>
                  <a:pt x="9940076" y="2665937"/>
                  <a:pt x="9938225" y="2651967"/>
                  <a:pt x="9931490" y="2640180"/>
                </a:cubicBezTo>
                <a:cubicBezTo>
                  <a:pt x="9920840" y="2621543"/>
                  <a:pt x="9901571" y="2608279"/>
                  <a:pt x="9892853" y="2588664"/>
                </a:cubicBezTo>
                <a:cubicBezTo>
                  <a:pt x="9883963" y="2568661"/>
                  <a:pt x="9887660" y="2544766"/>
                  <a:pt x="9879974" y="2524270"/>
                </a:cubicBezTo>
                <a:cubicBezTo>
                  <a:pt x="9874539" y="2509777"/>
                  <a:pt x="9861139" y="2499477"/>
                  <a:pt x="9854217" y="2485633"/>
                </a:cubicBezTo>
                <a:cubicBezTo>
                  <a:pt x="9844978" y="2467155"/>
                  <a:pt x="9832586" y="2411989"/>
                  <a:pt x="9828459" y="2395481"/>
                </a:cubicBezTo>
                <a:cubicBezTo>
                  <a:pt x="9837045" y="2283864"/>
                  <a:pt x="9832722" y="2170494"/>
                  <a:pt x="9854217" y="2060631"/>
                </a:cubicBezTo>
                <a:cubicBezTo>
                  <a:pt x="9889311" y="1881263"/>
                  <a:pt x="9941104" y="1819247"/>
                  <a:pt x="10008763" y="1674264"/>
                </a:cubicBezTo>
                <a:cubicBezTo>
                  <a:pt x="10022392" y="1645058"/>
                  <a:pt x="10053334" y="1543498"/>
                  <a:pt x="10086036" y="1532597"/>
                </a:cubicBezTo>
                <a:lnTo>
                  <a:pt x="10124673" y="1519718"/>
                </a:lnTo>
                <a:cubicBezTo>
                  <a:pt x="10176188" y="1528304"/>
                  <a:pt x="10230728" y="1526080"/>
                  <a:pt x="10279219" y="1545476"/>
                </a:cubicBezTo>
                <a:cubicBezTo>
                  <a:pt x="10299149" y="1553448"/>
                  <a:pt x="10307206" y="1578354"/>
                  <a:pt x="10317856" y="1596991"/>
                </a:cubicBezTo>
                <a:cubicBezTo>
                  <a:pt x="10326067" y="1611361"/>
                  <a:pt x="10340826" y="1675992"/>
                  <a:pt x="10343614" y="1687143"/>
                </a:cubicBezTo>
                <a:cubicBezTo>
                  <a:pt x="10339321" y="1730073"/>
                  <a:pt x="10337295" y="1773290"/>
                  <a:pt x="10330735" y="1815932"/>
                </a:cubicBezTo>
                <a:cubicBezTo>
                  <a:pt x="10328671" y="1829350"/>
                  <a:pt x="10321149" y="1841399"/>
                  <a:pt x="10317856" y="1854569"/>
                </a:cubicBezTo>
                <a:cubicBezTo>
                  <a:pt x="10312547" y="1875805"/>
                  <a:pt x="10310286" y="1897727"/>
                  <a:pt x="10304977" y="1918963"/>
                </a:cubicBezTo>
                <a:cubicBezTo>
                  <a:pt x="10301684" y="1932133"/>
                  <a:pt x="10295828" y="1944547"/>
                  <a:pt x="10292098" y="1957600"/>
                </a:cubicBezTo>
                <a:cubicBezTo>
                  <a:pt x="10275702" y="2014984"/>
                  <a:pt x="10283062" y="2014308"/>
                  <a:pt x="10253462" y="2073509"/>
                </a:cubicBezTo>
                <a:cubicBezTo>
                  <a:pt x="10230480" y="2119473"/>
                  <a:pt x="10184563" y="2155287"/>
                  <a:pt x="10150431" y="2189419"/>
                </a:cubicBezTo>
                <a:cubicBezTo>
                  <a:pt x="10103261" y="2236589"/>
                  <a:pt x="10097015" y="2251165"/>
                  <a:pt x="10034521" y="2279571"/>
                </a:cubicBezTo>
                <a:cubicBezTo>
                  <a:pt x="10009804" y="2290806"/>
                  <a:pt x="9982457" y="2295245"/>
                  <a:pt x="9957248" y="2305329"/>
                </a:cubicBezTo>
                <a:cubicBezTo>
                  <a:pt x="9939422" y="2312459"/>
                  <a:pt x="9924439" y="2326770"/>
                  <a:pt x="9905732" y="2331087"/>
                </a:cubicBezTo>
                <a:cubicBezTo>
                  <a:pt x="9867853" y="2339828"/>
                  <a:pt x="9828459" y="2339673"/>
                  <a:pt x="9789822" y="2343966"/>
                </a:cubicBezTo>
                <a:cubicBezTo>
                  <a:pt x="9772650" y="2348259"/>
                  <a:pt x="9756007" y="2356845"/>
                  <a:pt x="9738307" y="2356845"/>
                </a:cubicBezTo>
                <a:cubicBezTo>
                  <a:pt x="9692533" y="2356845"/>
                  <a:pt x="9466515" y="2356511"/>
                  <a:pt x="9364819" y="2331087"/>
                </a:cubicBezTo>
                <a:cubicBezTo>
                  <a:pt x="9304179" y="2315927"/>
                  <a:pt x="9244446" y="2297328"/>
                  <a:pt x="9184515" y="2279571"/>
                </a:cubicBezTo>
                <a:cubicBezTo>
                  <a:pt x="9162064" y="2272919"/>
                  <a:pt x="8965329" y="2208707"/>
                  <a:pt x="8914059" y="2202298"/>
                </a:cubicBezTo>
                <a:cubicBezTo>
                  <a:pt x="8845769" y="2193762"/>
                  <a:pt x="8776684" y="2193712"/>
                  <a:pt x="8707997" y="2189419"/>
                </a:cubicBezTo>
                <a:cubicBezTo>
                  <a:pt x="8656481" y="2198005"/>
                  <a:pt x="8604433" y="2203847"/>
                  <a:pt x="8553450" y="2215177"/>
                </a:cubicBezTo>
                <a:cubicBezTo>
                  <a:pt x="8522038" y="2222158"/>
                  <a:pt x="8455155" y="2246363"/>
                  <a:pt x="8424662" y="2266692"/>
                </a:cubicBezTo>
                <a:cubicBezTo>
                  <a:pt x="8388942" y="2290505"/>
                  <a:pt x="8345445" y="2308247"/>
                  <a:pt x="8321631" y="2343966"/>
                </a:cubicBezTo>
                <a:lnTo>
                  <a:pt x="8295873" y="2382602"/>
                </a:lnTo>
                <a:cubicBezTo>
                  <a:pt x="8291580" y="2395481"/>
                  <a:pt x="8282280" y="2407682"/>
                  <a:pt x="8282994" y="2421239"/>
                </a:cubicBezTo>
                <a:cubicBezTo>
                  <a:pt x="8294420" y="2638322"/>
                  <a:pt x="8276468" y="2612452"/>
                  <a:pt x="8424662" y="2743211"/>
                </a:cubicBezTo>
                <a:cubicBezTo>
                  <a:pt x="8456852" y="2771614"/>
                  <a:pt x="8489704" y="2800490"/>
                  <a:pt x="8527693" y="2820484"/>
                </a:cubicBezTo>
                <a:cubicBezTo>
                  <a:pt x="8572158" y="2843887"/>
                  <a:pt x="8621445" y="2856869"/>
                  <a:pt x="8669360" y="2872000"/>
                </a:cubicBezTo>
                <a:cubicBezTo>
                  <a:pt x="8723013" y="2888943"/>
                  <a:pt x="8781342" y="2899547"/>
                  <a:pt x="8836786" y="2910636"/>
                </a:cubicBezTo>
                <a:cubicBezTo>
                  <a:pt x="8879715" y="2906343"/>
                  <a:pt x="8923268" y="2906218"/>
                  <a:pt x="8965574" y="2897757"/>
                </a:cubicBezTo>
                <a:cubicBezTo>
                  <a:pt x="9041232" y="2882626"/>
                  <a:pt x="9162932" y="2779948"/>
                  <a:pt x="9197394" y="2756090"/>
                </a:cubicBezTo>
                <a:cubicBezTo>
                  <a:pt x="9205980" y="2743211"/>
                  <a:pt x="9217055" y="2731680"/>
                  <a:pt x="9223152" y="2717453"/>
                </a:cubicBezTo>
                <a:cubicBezTo>
                  <a:pt x="9238169" y="2682414"/>
                  <a:pt x="9246070" y="2585626"/>
                  <a:pt x="9248910" y="2562907"/>
                </a:cubicBezTo>
                <a:cubicBezTo>
                  <a:pt x="9240914" y="2514933"/>
                  <a:pt x="9241799" y="2473525"/>
                  <a:pt x="9210273" y="2434118"/>
                </a:cubicBezTo>
                <a:cubicBezTo>
                  <a:pt x="9187517" y="2405673"/>
                  <a:pt x="9160226" y="2381046"/>
                  <a:pt x="9133000" y="2356845"/>
                </a:cubicBezTo>
                <a:cubicBezTo>
                  <a:pt x="9114823" y="2340688"/>
                  <a:pt x="9063017" y="2312892"/>
                  <a:pt x="9042848" y="2305329"/>
                </a:cubicBezTo>
                <a:cubicBezTo>
                  <a:pt x="8851044" y="2233403"/>
                  <a:pt x="8869884" y="2250608"/>
                  <a:pt x="8630724" y="2215177"/>
                </a:cubicBezTo>
                <a:cubicBezTo>
                  <a:pt x="8512462" y="2197657"/>
                  <a:pt x="8550026" y="2203243"/>
                  <a:pt x="8411783" y="2189419"/>
                </a:cubicBezTo>
                <a:lnTo>
                  <a:pt x="8102690" y="2202298"/>
                </a:lnTo>
                <a:cubicBezTo>
                  <a:pt x="8055350" y="2205003"/>
                  <a:pt x="8007519" y="2205878"/>
                  <a:pt x="7961022" y="2215177"/>
                </a:cubicBezTo>
                <a:cubicBezTo>
                  <a:pt x="7835438" y="2240294"/>
                  <a:pt x="7709034" y="2264829"/>
                  <a:pt x="7587535" y="2305329"/>
                </a:cubicBezTo>
                <a:cubicBezTo>
                  <a:pt x="7548898" y="2318208"/>
                  <a:pt x="7509439" y="2328841"/>
                  <a:pt x="7471625" y="2343966"/>
                </a:cubicBezTo>
                <a:cubicBezTo>
                  <a:pt x="7369134" y="2384962"/>
                  <a:pt x="7421504" y="2375465"/>
                  <a:pt x="7329957" y="2421239"/>
                </a:cubicBezTo>
                <a:cubicBezTo>
                  <a:pt x="7317815" y="2427310"/>
                  <a:pt x="7304200" y="2429825"/>
                  <a:pt x="7291321" y="2434118"/>
                </a:cubicBezTo>
                <a:cubicBezTo>
                  <a:pt x="7287028" y="2446997"/>
                  <a:pt x="7277689" y="2459200"/>
                  <a:pt x="7278442" y="2472754"/>
                </a:cubicBezTo>
                <a:cubicBezTo>
                  <a:pt x="7285683" y="2603090"/>
                  <a:pt x="7297601" y="2682968"/>
                  <a:pt x="7355715" y="2794726"/>
                </a:cubicBezTo>
                <a:cubicBezTo>
                  <a:pt x="7390361" y="2861353"/>
                  <a:pt x="7443735" y="2918184"/>
                  <a:pt x="7471625" y="2987909"/>
                </a:cubicBezTo>
                <a:cubicBezTo>
                  <a:pt x="7503132" y="3066675"/>
                  <a:pt x="7484559" y="3033068"/>
                  <a:pt x="7523141" y="3090940"/>
                </a:cubicBezTo>
                <a:cubicBezTo>
                  <a:pt x="7527434" y="3108112"/>
                  <a:pt x="7545837" y="3127728"/>
                  <a:pt x="7536019" y="3142456"/>
                </a:cubicBezTo>
                <a:cubicBezTo>
                  <a:pt x="7473804" y="3235778"/>
                  <a:pt x="7301312" y="3312586"/>
                  <a:pt x="7214048" y="3348518"/>
                </a:cubicBezTo>
                <a:cubicBezTo>
                  <a:pt x="7034759" y="3422343"/>
                  <a:pt x="6893136" y="3451058"/>
                  <a:pt x="6698893" y="3477307"/>
                </a:cubicBezTo>
                <a:cubicBezTo>
                  <a:pt x="6634937" y="3485950"/>
                  <a:pt x="6570104" y="3485892"/>
                  <a:pt x="6505710" y="3490185"/>
                </a:cubicBezTo>
                <a:cubicBezTo>
                  <a:pt x="6428437" y="3481599"/>
                  <a:pt x="6350857" y="3475423"/>
                  <a:pt x="6273890" y="3464428"/>
                </a:cubicBezTo>
                <a:cubicBezTo>
                  <a:pt x="6186704" y="3451973"/>
                  <a:pt x="6068987" y="3422805"/>
                  <a:pt x="5990555" y="3387154"/>
                </a:cubicBezTo>
                <a:cubicBezTo>
                  <a:pt x="5944978" y="3366437"/>
                  <a:pt x="5901817" y="3339919"/>
                  <a:pt x="5861766" y="3309881"/>
                </a:cubicBezTo>
                <a:cubicBezTo>
                  <a:pt x="5808937" y="3270259"/>
                  <a:pt x="5783001" y="3230619"/>
                  <a:pt x="5745856" y="3181092"/>
                </a:cubicBezTo>
                <a:cubicBezTo>
                  <a:pt x="5750149" y="3108112"/>
                  <a:pt x="5744929" y="3033943"/>
                  <a:pt x="5758735" y="2962152"/>
                </a:cubicBezTo>
                <a:cubicBezTo>
                  <a:pt x="5766720" y="2920632"/>
                  <a:pt x="5792370" y="2884556"/>
                  <a:pt x="5810250" y="2846242"/>
                </a:cubicBezTo>
                <a:cubicBezTo>
                  <a:pt x="5848477" y="2764326"/>
                  <a:pt x="5922908" y="2622487"/>
                  <a:pt x="5990555" y="2588664"/>
                </a:cubicBezTo>
                <a:cubicBezTo>
                  <a:pt x="6210763" y="2478562"/>
                  <a:pt x="5859568" y="2657996"/>
                  <a:pt x="6093586" y="2524270"/>
                </a:cubicBezTo>
                <a:cubicBezTo>
                  <a:pt x="6107957" y="2516058"/>
                  <a:pt x="6172585" y="2501300"/>
                  <a:pt x="6183738" y="2498512"/>
                </a:cubicBezTo>
                <a:cubicBezTo>
                  <a:pt x="6278183" y="2507098"/>
                  <a:pt x="6385753" y="2475478"/>
                  <a:pt x="6467073" y="2524270"/>
                </a:cubicBezTo>
                <a:cubicBezTo>
                  <a:pt x="6546645" y="2572014"/>
                  <a:pt x="6507182" y="2556836"/>
                  <a:pt x="6582983" y="2575785"/>
                </a:cubicBezTo>
                <a:cubicBezTo>
                  <a:pt x="6595862" y="2588664"/>
                  <a:pt x="6611516" y="2599267"/>
                  <a:pt x="6621619" y="2614422"/>
                </a:cubicBezTo>
                <a:cubicBezTo>
                  <a:pt x="6629149" y="2625718"/>
                  <a:pt x="6636182" y="2639588"/>
                  <a:pt x="6634498" y="2653059"/>
                </a:cubicBezTo>
                <a:cubicBezTo>
                  <a:pt x="6628558" y="2700581"/>
                  <a:pt x="6604146" y="2727722"/>
                  <a:pt x="6570104" y="2756090"/>
                </a:cubicBezTo>
                <a:cubicBezTo>
                  <a:pt x="6558213" y="2765999"/>
                  <a:pt x="6543358" y="2771938"/>
                  <a:pt x="6531467" y="2781847"/>
                </a:cubicBezTo>
                <a:cubicBezTo>
                  <a:pt x="6517475" y="2793507"/>
                  <a:pt x="6505710" y="2807605"/>
                  <a:pt x="6492831" y="2820484"/>
                </a:cubicBezTo>
                <a:cubicBezTo>
                  <a:pt x="6454194" y="2816191"/>
                  <a:pt x="6414933" y="2815750"/>
                  <a:pt x="6376921" y="2807605"/>
                </a:cubicBezTo>
                <a:cubicBezTo>
                  <a:pt x="6330565" y="2797672"/>
                  <a:pt x="6295769" y="2773624"/>
                  <a:pt x="6261011" y="2743211"/>
                </a:cubicBezTo>
                <a:cubicBezTo>
                  <a:pt x="6242735" y="2727219"/>
                  <a:pt x="6226668" y="2708867"/>
                  <a:pt x="6209496" y="2691695"/>
                </a:cubicBezTo>
                <a:cubicBezTo>
                  <a:pt x="6196617" y="2653058"/>
                  <a:pt x="6175357" y="2616263"/>
                  <a:pt x="6170859" y="2575785"/>
                </a:cubicBezTo>
                <a:cubicBezTo>
                  <a:pt x="6166566" y="2537149"/>
                  <a:pt x="6170273" y="2496755"/>
                  <a:pt x="6157980" y="2459876"/>
                </a:cubicBezTo>
                <a:cubicBezTo>
                  <a:pt x="6152220" y="2442597"/>
                  <a:pt x="6133914" y="2432167"/>
                  <a:pt x="6119343" y="2421239"/>
                </a:cubicBezTo>
                <a:cubicBezTo>
                  <a:pt x="6067717" y="2382519"/>
                  <a:pt x="6013593" y="2363861"/>
                  <a:pt x="5951918" y="2343966"/>
                </a:cubicBezTo>
                <a:cubicBezTo>
                  <a:pt x="5853692" y="2312281"/>
                  <a:pt x="5756396" y="2276470"/>
                  <a:pt x="5655704" y="2253814"/>
                </a:cubicBezTo>
                <a:cubicBezTo>
                  <a:pt x="5564571" y="2233309"/>
                  <a:pt x="5341545" y="2221708"/>
                  <a:pt x="5243580" y="2215177"/>
                </a:cubicBezTo>
                <a:cubicBezTo>
                  <a:pt x="5140549" y="2236642"/>
                  <a:pt x="5036447" y="2253488"/>
                  <a:pt x="4934487" y="2279571"/>
                </a:cubicBezTo>
                <a:cubicBezTo>
                  <a:pt x="4796022" y="2314992"/>
                  <a:pt x="4655503" y="2367983"/>
                  <a:pt x="4522363" y="2421239"/>
                </a:cubicBezTo>
                <a:cubicBezTo>
                  <a:pt x="4492007" y="2433381"/>
                  <a:pt x="4462262" y="2446997"/>
                  <a:pt x="4432211" y="2459876"/>
                </a:cubicBezTo>
                <a:cubicBezTo>
                  <a:pt x="4406862" y="2535922"/>
                  <a:pt x="4413813" y="2489312"/>
                  <a:pt x="4457969" y="2614422"/>
                </a:cubicBezTo>
                <a:cubicBezTo>
                  <a:pt x="4470176" y="2649010"/>
                  <a:pt x="4478008" y="2685838"/>
                  <a:pt x="4496605" y="2717453"/>
                </a:cubicBezTo>
                <a:cubicBezTo>
                  <a:pt x="4524897" y="2765551"/>
                  <a:pt x="4605629" y="2866610"/>
                  <a:pt x="4664031" y="2897757"/>
                </a:cubicBezTo>
                <a:cubicBezTo>
                  <a:pt x="4699966" y="2916922"/>
                  <a:pt x="4739726" y="2929960"/>
                  <a:pt x="4779941" y="2936394"/>
                </a:cubicBezTo>
                <a:cubicBezTo>
                  <a:pt x="4847898" y="2947267"/>
                  <a:pt x="4917316" y="2944980"/>
                  <a:pt x="4986003" y="2949273"/>
                </a:cubicBezTo>
                <a:cubicBezTo>
                  <a:pt x="5074101" y="2931653"/>
                  <a:pt x="5098117" y="2943849"/>
                  <a:pt x="5153428" y="2897757"/>
                </a:cubicBezTo>
                <a:cubicBezTo>
                  <a:pt x="5167420" y="2886097"/>
                  <a:pt x="5179186" y="2872000"/>
                  <a:pt x="5192065" y="2859121"/>
                </a:cubicBezTo>
                <a:cubicBezTo>
                  <a:pt x="5183304" y="2806553"/>
                  <a:pt x="5185517" y="2773116"/>
                  <a:pt x="5153428" y="2730332"/>
                </a:cubicBezTo>
                <a:cubicBezTo>
                  <a:pt x="5138857" y="2710904"/>
                  <a:pt x="5120568" y="2694363"/>
                  <a:pt x="5101912" y="2678816"/>
                </a:cubicBezTo>
                <a:cubicBezTo>
                  <a:pt x="5068933" y="2651333"/>
                  <a:pt x="5035442" y="2624042"/>
                  <a:pt x="4998881" y="2601543"/>
                </a:cubicBezTo>
                <a:cubicBezTo>
                  <a:pt x="4965502" y="2581002"/>
                  <a:pt x="4815823" y="2540042"/>
                  <a:pt x="4805698" y="2537149"/>
                </a:cubicBezTo>
                <a:cubicBezTo>
                  <a:pt x="4788679" y="2532286"/>
                  <a:pt x="4771795" y="2526031"/>
                  <a:pt x="4754183" y="2524270"/>
                </a:cubicBezTo>
                <a:cubicBezTo>
                  <a:pt x="4685703" y="2517422"/>
                  <a:pt x="4616808" y="2515684"/>
                  <a:pt x="4548121" y="2511391"/>
                </a:cubicBezTo>
                <a:cubicBezTo>
                  <a:pt x="4277665" y="2524270"/>
                  <a:pt x="4005289" y="2515378"/>
                  <a:pt x="3736752" y="2550028"/>
                </a:cubicBezTo>
                <a:cubicBezTo>
                  <a:pt x="3559196" y="2572939"/>
                  <a:pt x="3325904" y="2669018"/>
                  <a:pt x="3157203" y="2756090"/>
                </a:cubicBezTo>
                <a:cubicBezTo>
                  <a:pt x="3005293" y="2834495"/>
                  <a:pt x="3003429" y="2837143"/>
                  <a:pt x="2912504" y="2897757"/>
                </a:cubicBezTo>
                <a:cubicBezTo>
                  <a:pt x="2935934" y="2968046"/>
                  <a:pt x="2917402" y="2937703"/>
                  <a:pt x="3015535" y="3000788"/>
                </a:cubicBezTo>
                <a:cubicBezTo>
                  <a:pt x="3116984" y="3066006"/>
                  <a:pt x="3177802" y="3081922"/>
                  <a:pt x="3298870" y="3142456"/>
                </a:cubicBezTo>
                <a:cubicBezTo>
                  <a:pt x="3346982" y="3166512"/>
                  <a:pt x="3391867" y="3196825"/>
                  <a:pt x="3440538" y="3219729"/>
                </a:cubicBezTo>
                <a:cubicBezTo>
                  <a:pt x="3573330" y="3282219"/>
                  <a:pt x="3718766" y="3352619"/>
                  <a:pt x="3865541" y="3387154"/>
                </a:cubicBezTo>
                <a:cubicBezTo>
                  <a:pt x="3895090" y="3394107"/>
                  <a:pt x="3925690" y="3395417"/>
                  <a:pt x="3955693" y="3400033"/>
                </a:cubicBezTo>
                <a:lnTo>
                  <a:pt x="4200391" y="3438670"/>
                </a:lnTo>
                <a:cubicBezTo>
                  <a:pt x="4312008" y="3421498"/>
                  <a:pt x="4424920" y="3411287"/>
                  <a:pt x="4535242" y="3387154"/>
                </a:cubicBezTo>
                <a:cubicBezTo>
                  <a:pt x="4563375" y="3381000"/>
                  <a:pt x="4586298" y="3360435"/>
                  <a:pt x="4612515" y="3348518"/>
                </a:cubicBezTo>
                <a:cubicBezTo>
                  <a:pt x="4657300" y="3328161"/>
                  <a:pt x="4687320" y="3322692"/>
                  <a:pt x="4728425" y="3297002"/>
                </a:cubicBezTo>
                <a:cubicBezTo>
                  <a:pt x="4746627" y="3285626"/>
                  <a:pt x="4762769" y="3271245"/>
                  <a:pt x="4779941" y="3258366"/>
                </a:cubicBezTo>
                <a:cubicBezTo>
                  <a:pt x="4788527" y="3245487"/>
                  <a:pt x="4798776" y="3233573"/>
                  <a:pt x="4805698" y="3219729"/>
                </a:cubicBezTo>
                <a:cubicBezTo>
                  <a:pt x="4837743" y="3155638"/>
                  <a:pt x="4813577" y="3080637"/>
                  <a:pt x="4805698" y="3013667"/>
                </a:cubicBezTo>
                <a:cubicBezTo>
                  <a:pt x="4803630" y="2996088"/>
                  <a:pt x="4799034" y="2978725"/>
                  <a:pt x="4792819" y="2962152"/>
                </a:cubicBezTo>
                <a:cubicBezTo>
                  <a:pt x="4768343" y="2896881"/>
                  <a:pt x="4766417" y="2919908"/>
                  <a:pt x="4728425" y="2859121"/>
                </a:cubicBezTo>
                <a:cubicBezTo>
                  <a:pt x="4694419" y="2804712"/>
                  <a:pt x="4712676" y="2804735"/>
                  <a:pt x="4664031" y="2756090"/>
                </a:cubicBezTo>
                <a:cubicBezTo>
                  <a:pt x="4597653" y="2689712"/>
                  <a:pt x="4527832" y="2622327"/>
                  <a:pt x="4445090" y="2575785"/>
                </a:cubicBezTo>
                <a:cubicBezTo>
                  <a:pt x="4403257" y="2552254"/>
                  <a:pt x="4358258" y="2534700"/>
                  <a:pt x="4316301" y="2511391"/>
                </a:cubicBezTo>
                <a:cubicBezTo>
                  <a:pt x="4280898" y="2491723"/>
                  <a:pt x="4250965" y="2461806"/>
                  <a:pt x="4213270" y="2446997"/>
                </a:cubicBezTo>
                <a:cubicBezTo>
                  <a:pt x="4003450" y="2364567"/>
                  <a:pt x="3995677" y="2373358"/>
                  <a:pt x="3814025" y="2356845"/>
                </a:cubicBezTo>
                <a:lnTo>
                  <a:pt x="3247355" y="2382602"/>
                </a:lnTo>
                <a:cubicBezTo>
                  <a:pt x="3217052" y="2384385"/>
                  <a:pt x="3186489" y="2387494"/>
                  <a:pt x="3157203" y="2395481"/>
                </a:cubicBezTo>
                <a:cubicBezTo>
                  <a:pt x="3015580" y="2434106"/>
                  <a:pt x="2926156" y="2472368"/>
                  <a:pt x="2796594" y="2537149"/>
                </a:cubicBezTo>
                <a:cubicBezTo>
                  <a:pt x="2774205" y="2548344"/>
                  <a:pt x="2754287" y="2564005"/>
                  <a:pt x="2732200" y="2575785"/>
                </a:cubicBezTo>
                <a:cubicBezTo>
                  <a:pt x="2689850" y="2598372"/>
                  <a:pt x="2641809" y="2611382"/>
                  <a:pt x="2603411" y="2640180"/>
                </a:cubicBezTo>
                <a:cubicBezTo>
                  <a:pt x="2541035" y="2686961"/>
                  <a:pt x="2572259" y="2672028"/>
                  <a:pt x="2513259" y="2691695"/>
                </a:cubicBezTo>
                <a:cubicBezTo>
                  <a:pt x="2531099" y="2745216"/>
                  <a:pt x="2513797" y="2729527"/>
                  <a:pt x="2577653" y="2743211"/>
                </a:cubicBezTo>
                <a:cubicBezTo>
                  <a:pt x="2620461" y="2752384"/>
                  <a:pt x="2663258" y="2761772"/>
                  <a:pt x="2706442" y="2768969"/>
                </a:cubicBezTo>
                <a:cubicBezTo>
                  <a:pt x="2783591" y="2781827"/>
                  <a:pt x="2890251" y="2788579"/>
                  <a:pt x="2964019" y="2794726"/>
                </a:cubicBezTo>
                <a:cubicBezTo>
                  <a:pt x="3019828" y="2790433"/>
                  <a:pt x="3084222" y="2811898"/>
                  <a:pt x="3131445" y="2781847"/>
                </a:cubicBezTo>
                <a:cubicBezTo>
                  <a:pt x="3154351" y="2767270"/>
                  <a:pt x="3123677" y="2724910"/>
                  <a:pt x="3105687" y="2704574"/>
                </a:cubicBezTo>
                <a:cubicBezTo>
                  <a:pt x="3023199" y="2611327"/>
                  <a:pt x="2944525" y="2506612"/>
                  <a:pt x="2835231" y="2446997"/>
                </a:cubicBezTo>
                <a:cubicBezTo>
                  <a:pt x="2660160" y="2351503"/>
                  <a:pt x="2575676" y="2296517"/>
                  <a:pt x="2410228" y="2228056"/>
                </a:cubicBezTo>
                <a:cubicBezTo>
                  <a:pt x="2333617" y="2196355"/>
                  <a:pt x="2257822" y="2161728"/>
                  <a:pt x="2178408" y="2137904"/>
                </a:cubicBezTo>
                <a:cubicBezTo>
                  <a:pt x="2128385" y="2122897"/>
                  <a:pt x="2075377" y="2120732"/>
                  <a:pt x="2023862" y="2112146"/>
                </a:cubicBezTo>
                <a:cubicBezTo>
                  <a:pt x="1598026" y="2130267"/>
                  <a:pt x="1594761" y="2099227"/>
                  <a:pt x="1354160" y="2150783"/>
                </a:cubicBezTo>
                <a:cubicBezTo>
                  <a:pt x="1315459" y="2159076"/>
                  <a:pt x="1276027" y="2164735"/>
                  <a:pt x="1238250" y="2176540"/>
                </a:cubicBezTo>
                <a:cubicBezTo>
                  <a:pt x="1207044" y="2186292"/>
                  <a:pt x="1176846" y="2199605"/>
                  <a:pt x="1148098" y="2215177"/>
                </a:cubicBezTo>
                <a:cubicBezTo>
                  <a:pt x="649497" y="2485254"/>
                  <a:pt x="1064548" y="2276272"/>
                  <a:pt x="877642" y="2369723"/>
                </a:cubicBezTo>
                <a:cubicBezTo>
                  <a:pt x="873349" y="2382602"/>
                  <a:pt x="862843" y="2394921"/>
                  <a:pt x="864763" y="2408360"/>
                </a:cubicBezTo>
                <a:cubicBezTo>
                  <a:pt x="872488" y="2462434"/>
                  <a:pt x="918949" y="2479421"/>
                  <a:pt x="954915" y="2511391"/>
                </a:cubicBezTo>
                <a:cubicBezTo>
                  <a:pt x="973066" y="2527525"/>
                  <a:pt x="986090" y="2549641"/>
                  <a:pt x="1006431" y="2562907"/>
                </a:cubicBezTo>
                <a:cubicBezTo>
                  <a:pt x="1059040" y="2597217"/>
                  <a:pt x="1285805" y="2729343"/>
                  <a:pt x="1379918" y="2768969"/>
                </a:cubicBezTo>
                <a:cubicBezTo>
                  <a:pt x="1431125" y="2790530"/>
                  <a:pt x="1529074" y="2817104"/>
                  <a:pt x="1585980" y="2833363"/>
                </a:cubicBezTo>
                <a:cubicBezTo>
                  <a:pt x="1646081" y="2829070"/>
                  <a:pt x="1706696" y="2829422"/>
                  <a:pt x="1766284" y="2820484"/>
                </a:cubicBezTo>
                <a:cubicBezTo>
                  <a:pt x="1826410" y="2811465"/>
                  <a:pt x="1844276" y="2790739"/>
                  <a:pt x="1895073" y="2768969"/>
                </a:cubicBezTo>
                <a:cubicBezTo>
                  <a:pt x="1907551" y="2763621"/>
                  <a:pt x="1920831" y="2760383"/>
                  <a:pt x="1933710" y="2756090"/>
                </a:cubicBezTo>
                <a:cubicBezTo>
                  <a:pt x="1942296" y="2743211"/>
                  <a:pt x="1967147" y="2730892"/>
                  <a:pt x="1959467" y="2717453"/>
                </a:cubicBezTo>
                <a:cubicBezTo>
                  <a:pt x="1945265" y="2692600"/>
                  <a:pt x="1860861" y="2656643"/>
                  <a:pt x="1830679" y="2640180"/>
                </a:cubicBezTo>
                <a:cubicBezTo>
                  <a:pt x="1800294" y="2623606"/>
                  <a:pt x="1771065" y="2604952"/>
                  <a:pt x="1740526" y="2588664"/>
                </a:cubicBezTo>
                <a:cubicBezTo>
                  <a:pt x="1582230" y="2504239"/>
                  <a:pt x="1691991" y="2563200"/>
                  <a:pt x="1508707" y="2498512"/>
                </a:cubicBezTo>
                <a:cubicBezTo>
                  <a:pt x="1378448" y="2452538"/>
                  <a:pt x="1450436" y="2453021"/>
                  <a:pt x="1289766" y="2434118"/>
                </a:cubicBezTo>
                <a:cubicBezTo>
                  <a:pt x="1187086" y="2422038"/>
                  <a:pt x="980673" y="2408360"/>
                  <a:pt x="980673" y="2408360"/>
                </a:cubicBezTo>
                <a:cubicBezTo>
                  <a:pt x="929157" y="2416946"/>
                  <a:pt x="874617" y="2414721"/>
                  <a:pt x="826126" y="2434118"/>
                </a:cubicBezTo>
                <a:cubicBezTo>
                  <a:pt x="745298" y="2466450"/>
                  <a:pt x="784160" y="2454269"/>
                  <a:pt x="710217" y="2472754"/>
                </a:cubicBezTo>
                <a:cubicBezTo>
                  <a:pt x="649718" y="2503004"/>
                  <a:pt x="540727" y="2552780"/>
                  <a:pt x="504155" y="2601543"/>
                </a:cubicBezTo>
                <a:cubicBezTo>
                  <a:pt x="456231" y="2665442"/>
                  <a:pt x="477425" y="2635199"/>
                  <a:pt x="439760" y="2691695"/>
                </a:cubicBezTo>
                <a:cubicBezTo>
                  <a:pt x="444053" y="2738918"/>
                  <a:pt x="439259" y="2787872"/>
                  <a:pt x="452639" y="2833363"/>
                </a:cubicBezTo>
                <a:cubicBezTo>
                  <a:pt x="477514" y="2917937"/>
                  <a:pt x="510379" y="2905646"/>
                  <a:pt x="568549" y="2949273"/>
                </a:cubicBezTo>
                <a:cubicBezTo>
                  <a:pt x="583120" y="2960201"/>
                  <a:pt x="591674" y="2978363"/>
                  <a:pt x="607186" y="2987909"/>
                </a:cubicBezTo>
                <a:cubicBezTo>
                  <a:pt x="648063" y="3013064"/>
                  <a:pt x="690440" y="3037126"/>
                  <a:pt x="735974" y="3052304"/>
                </a:cubicBezTo>
                <a:lnTo>
                  <a:pt x="813248" y="3078062"/>
                </a:lnTo>
                <a:cubicBezTo>
                  <a:pt x="886228" y="3073769"/>
                  <a:pt x="963034" y="3088893"/>
                  <a:pt x="1032188" y="3065183"/>
                </a:cubicBezTo>
                <a:cubicBezTo>
                  <a:pt x="1191712" y="3010489"/>
                  <a:pt x="1295309" y="2897732"/>
                  <a:pt x="1405676" y="2781847"/>
                </a:cubicBezTo>
                <a:cubicBezTo>
                  <a:pt x="1445508" y="2740024"/>
                  <a:pt x="1485166" y="2697884"/>
                  <a:pt x="1521586" y="2653059"/>
                </a:cubicBezTo>
                <a:cubicBezTo>
                  <a:pt x="1561989" y="2603332"/>
                  <a:pt x="1572752" y="2576484"/>
                  <a:pt x="1598859" y="2524270"/>
                </a:cubicBezTo>
                <a:cubicBezTo>
                  <a:pt x="1584170" y="2465513"/>
                  <a:pt x="1595132" y="2457758"/>
                  <a:pt x="1521586" y="2434118"/>
                </a:cubicBezTo>
                <a:cubicBezTo>
                  <a:pt x="1391276" y="2392233"/>
                  <a:pt x="1245781" y="2361380"/>
                  <a:pt x="1109462" y="2331087"/>
                </a:cubicBezTo>
                <a:cubicBezTo>
                  <a:pt x="980673" y="2343966"/>
                  <a:pt x="847547" y="2334166"/>
                  <a:pt x="723096" y="2369723"/>
                </a:cubicBezTo>
                <a:cubicBezTo>
                  <a:pt x="632472" y="2395615"/>
                  <a:pt x="549621" y="2449664"/>
                  <a:pt x="478397" y="2511391"/>
                </a:cubicBezTo>
                <a:cubicBezTo>
                  <a:pt x="414003" y="2567199"/>
                  <a:pt x="339766" y="2613354"/>
                  <a:pt x="285214" y="2678816"/>
                </a:cubicBezTo>
                <a:cubicBezTo>
                  <a:pt x="242284" y="2730332"/>
                  <a:pt x="203842" y="2785946"/>
                  <a:pt x="156425" y="2833363"/>
                </a:cubicBezTo>
                <a:cubicBezTo>
                  <a:pt x="139253" y="2850535"/>
                  <a:pt x="120080" y="2865915"/>
                  <a:pt x="104910" y="2884878"/>
                </a:cubicBezTo>
                <a:cubicBezTo>
                  <a:pt x="85571" y="2909052"/>
                  <a:pt x="68428" y="2935091"/>
                  <a:pt x="53394" y="2962152"/>
                </a:cubicBezTo>
                <a:cubicBezTo>
                  <a:pt x="-35475" y="3122116"/>
                  <a:pt x="129109" y="2867898"/>
                  <a:pt x="14757" y="3039425"/>
                </a:cubicBezTo>
                <a:cubicBezTo>
                  <a:pt x="-6065" y="3101896"/>
                  <a:pt x="-3741" y="3075723"/>
                  <a:pt x="14757" y="3168214"/>
                </a:cubicBezTo>
                <a:cubicBezTo>
                  <a:pt x="17419" y="3181526"/>
                  <a:pt x="18945" y="3196421"/>
                  <a:pt x="27636" y="3206850"/>
                </a:cubicBezTo>
                <a:cubicBezTo>
                  <a:pt x="41378" y="3223340"/>
                  <a:pt x="62855" y="3231518"/>
                  <a:pt x="79152" y="3245487"/>
                </a:cubicBezTo>
                <a:cubicBezTo>
                  <a:pt x="92980" y="3257340"/>
                  <a:pt x="101867" y="3275278"/>
                  <a:pt x="117788" y="3284123"/>
                </a:cubicBezTo>
                <a:cubicBezTo>
                  <a:pt x="141523" y="3297309"/>
                  <a:pt x="169304" y="3301295"/>
                  <a:pt x="195062" y="3309881"/>
                </a:cubicBezTo>
                <a:lnTo>
                  <a:pt x="272335" y="3335639"/>
                </a:lnTo>
                <a:cubicBezTo>
                  <a:pt x="396831" y="3331346"/>
                  <a:pt x="521455" y="3329867"/>
                  <a:pt x="645822" y="3322760"/>
                </a:cubicBezTo>
                <a:cubicBezTo>
                  <a:pt x="707610" y="3319229"/>
                  <a:pt x="720093" y="3307906"/>
                  <a:pt x="774611" y="3297002"/>
                </a:cubicBezTo>
                <a:cubicBezTo>
                  <a:pt x="857261" y="3280472"/>
                  <a:pt x="992719" y="3266874"/>
                  <a:pt x="1057946" y="3258366"/>
                </a:cubicBezTo>
                <a:cubicBezTo>
                  <a:pt x="1088047" y="3254440"/>
                  <a:pt x="1117879" y="3248365"/>
                  <a:pt x="1148098" y="3245487"/>
                </a:cubicBezTo>
                <a:cubicBezTo>
                  <a:pt x="1355658" y="3225719"/>
                  <a:pt x="1309155" y="3243009"/>
                  <a:pt x="1521586" y="3206850"/>
                </a:cubicBezTo>
                <a:cubicBezTo>
                  <a:pt x="1949470" y="3134019"/>
                  <a:pt x="1898746" y="3136676"/>
                  <a:pt x="2307197" y="3039425"/>
                </a:cubicBezTo>
                <a:cubicBezTo>
                  <a:pt x="2559469" y="2979360"/>
                  <a:pt x="2508761" y="3003843"/>
                  <a:pt x="2835231" y="2872000"/>
                </a:cubicBezTo>
                <a:cubicBezTo>
                  <a:pt x="2967621" y="2818535"/>
                  <a:pt x="3274803" y="2673395"/>
                  <a:pt x="3401901" y="2588664"/>
                </a:cubicBezTo>
                <a:cubicBezTo>
                  <a:pt x="3530394" y="2503002"/>
                  <a:pt x="3430132" y="2573807"/>
                  <a:pt x="3556448" y="2472754"/>
                </a:cubicBezTo>
                <a:cubicBezTo>
                  <a:pt x="3594669" y="2442177"/>
                  <a:pt x="3625922" y="2398080"/>
                  <a:pt x="3672357" y="2382602"/>
                </a:cubicBezTo>
                <a:cubicBezTo>
                  <a:pt x="3685236" y="2378309"/>
                  <a:pt x="3698851" y="2375794"/>
                  <a:pt x="3710994" y="2369723"/>
                </a:cubicBezTo>
                <a:cubicBezTo>
                  <a:pt x="3724838" y="2362801"/>
                  <a:pt x="3735084" y="2349256"/>
                  <a:pt x="3749631" y="2343966"/>
                </a:cubicBezTo>
                <a:cubicBezTo>
                  <a:pt x="3893750" y="2291560"/>
                  <a:pt x="4149927" y="2299029"/>
                  <a:pt x="4251907" y="2292450"/>
                </a:cubicBezTo>
                <a:cubicBezTo>
                  <a:pt x="4273372" y="2288157"/>
                  <a:pt x="4295535" y="2286493"/>
                  <a:pt x="4316301" y="2279571"/>
                </a:cubicBezTo>
                <a:cubicBezTo>
                  <a:pt x="4334515" y="2273500"/>
                  <a:pt x="4349428" y="2259331"/>
                  <a:pt x="4367817" y="2253814"/>
                </a:cubicBezTo>
                <a:cubicBezTo>
                  <a:pt x="4392829" y="2246311"/>
                  <a:pt x="4419484" y="2246056"/>
                  <a:pt x="4445090" y="2240935"/>
                </a:cubicBezTo>
                <a:cubicBezTo>
                  <a:pt x="4462446" y="2237464"/>
                  <a:pt x="4479433" y="2232349"/>
                  <a:pt x="4496605" y="2228056"/>
                </a:cubicBezTo>
                <a:cubicBezTo>
                  <a:pt x="4552547" y="2229921"/>
                  <a:pt x="4866302" y="2230418"/>
                  <a:pt x="4998881" y="2253814"/>
                </a:cubicBezTo>
                <a:cubicBezTo>
                  <a:pt x="5033743" y="2259966"/>
                  <a:pt x="5067568" y="2270985"/>
                  <a:pt x="5101912" y="2279571"/>
                </a:cubicBezTo>
                <a:cubicBezTo>
                  <a:pt x="5119084" y="2283864"/>
                  <a:pt x="5135864" y="2290255"/>
                  <a:pt x="5153428" y="2292450"/>
                </a:cubicBezTo>
                <a:lnTo>
                  <a:pt x="5256459" y="2305329"/>
                </a:lnTo>
                <a:cubicBezTo>
                  <a:pt x="5471015" y="2376848"/>
                  <a:pt x="5327781" y="2333936"/>
                  <a:pt x="5861766" y="2305329"/>
                </a:cubicBezTo>
                <a:cubicBezTo>
                  <a:pt x="5913917" y="2302535"/>
                  <a:pt x="5964959" y="2289081"/>
                  <a:pt x="6016312" y="2279571"/>
                </a:cubicBezTo>
                <a:cubicBezTo>
                  <a:pt x="6080884" y="2267613"/>
                  <a:pt x="6144924" y="2252893"/>
                  <a:pt x="6209496" y="2240935"/>
                </a:cubicBezTo>
                <a:cubicBezTo>
                  <a:pt x="6260849" y="2231425"/>
                  <a:pt x="6312658" y="2224520"/>
                  <a:pt x="6364042" y="2215177"/>
                </a:cubicBezTo>
                <a:cubicBezTo>
                  <a:pt x="6407116" y="2207345"/>
                  <a:pt x="6449647" y="2196616"/>
                  <a:pt x="6492831" y="2189419"/>
                </a:cubicBezTo>
                <a:cubicBezTo>
                  <a:pt x="6664320" y="2160837"/>
                  <a:pt x="6532921" y="2196251"/>
                  <a:pt x="6737529" y="2150783"/>
                </a:cubicBezTo>
                <a:cubicBezTo>
                  <a:pt x="6768038" y="2144003"/>
                  <a:pt x="6796963" y="2130785"/>
                  <a:pt x="6827681" y="2125025"/>
                </a:cubicBezTo>
                <a:cubicBezTo>
                  <a:pt x="6865890" y="2117861"/>
                  <a:pt x="6905058" y="2117284"/>
                  <a:pt x="6943591" y="2112146"/>
                </a:cubicBezTo>
                <a:cubicBezTo>
                  <a:pt x="6969475" y="2108695"/>
                  <a:pt x="6995055" y="2103238"/>
                  <a:pt x="7020865" y="2099267"/>
                </a:cubicBezTo>
                <a:cubicBezTo>
                  <a:pt x="7050868" y="2094651"/>
                  <a:pt x="7081335" y="2092748"/>
                  <a:pt x="7111017" y="2086388"/>
                </a:cubicBezTo>
                <a:cubicBezTo>
                  <a:pt x="7117903" y="2084912"/>
                  <a:pt x="7227645" y="2051706"/>
                  <a:pt x="7252684" y="2047752"/>
                </a:cubicBezTo>
                <a:cubicBezTo>
                  <a:pt x="7362749" y="2030373"/>
                  <a:pt x="7454096" y="2021080"/>
                  <a:pt x="7561777" y="2009115"/>
                </a:cubicBezTo>
                <a:cubicBezTo>
                  <a:pt x="7709902" y="1972084"/>
                  <a:pt x="7485737" y="2032083"/>
                  <a:pt x="7690566" y="1957600"/>
                </a:cubicBezTo>
                <a:cubicBezTo>
                  <a:pt x="7711138" y="1950119"/>
                  <a:pt x="7733993" y="1951011"/>
                  <a:pt x="7754960" y="1944721"/>
                </a:cubicBezTo>
                <a:cubicBezTo>
                  <a:pt x="7777104" y="1938078"/>
                  <a:pt x="7797628" y="1926864"/>
                  <a:pt x="7819355" y="1918963"/>
                </a:cubicBezTo>
                <a:cubicBezTo>
                  <a:pt x="7920508" y="1882180"/>
                  <a:pt x="7868795" y="1911760"/>
                  <a:pt x="7935265" y="1867447"/>
                </a:cubicBezTo>
                <a:cubicBezTo>
                  <a:pt x="7956730" y="1871740"/>
                  <a:pt x="7979656" y="1871436"/>
                  <a:pt x="7999659" y="1880326"/>
                </a:cubicBezTo>
                <a:cubicBezTo>
                  <a:pt x="8019274" y="1889044"/>
                  <a:pt x="8033707" y="1906487"/>
                  <a:pt x="8051174" y="1918963"/>
                </a:cubicBezTo>
                <a:cubicBezTo>
                  <a:pt x="8063769" y="1927960"/>
                  <a:pt x="8077216" y="1935724"/>
                  <a:pt x="8089811" y="1944721"/>
                </a:cubicBezTo>
                <a:cubicBezTo>
                  <a:pt x="8107277" y="1957197"/>
                  <a:pt x="8123466" y="1971451"/>
                  <a:pt x="8141326" y="1983357"/>
                </a:cubicBezTo>
                <a:cubicBezTo>
                  <a:pt x="8175024" y="2005822"/>
                  <a:pt x="8205935" y="2034945"/>
                  <a:pt x="8244357" y="2047752"/>
                </a:cubicBezTo>
                <a:lnTo>
                  <a:pt x="8321631" y="2073509"/>
                </a:lnTo>
                <a:cubicBezTo>
                  <a:pt x="8334510" y="2082095"/>
                  <a:pt x="8345583" y="2094372"/>
                  <a:pt x="8360267" y="2099267"/>
                </a:cubicBezTo>
                <a:cubicBezTo>
                  <a:pt x="8397815" y="2111783"/>
                  <a:pt x="8437611" y="2116125"/>
                  <a:pt x="8476177" y="2125025"/>
                </a:cubicBezTo>
                <a:cubicBezTo>
                  <a:pt x="8493424" y="2129005"/>
                  <a:pt x="8510296" y="2134642"/>
                  <a:pt x="8527693" y="2137904"/>
                </a:cubicBezTo>
                <a:cubicBezTo>
                  <a:pt x="8579024" y="2147529"/>
                  <a:pt x="8682239" y="2163662"/>
                  <a:pt x="8682239" y="2163662"/>
                </a:cubicBezTo>
                <a:lnTo>
                  <a:pt x="9094363" y="2150783"/>
                </a:lnTo>
                <a:cubicBezTo>
                  <a:pt x="9141729" y="2148580"/>
                  <a:pt x="9189315" y="2146029"/>
                  <a:pt x="9236031" y="2137904"/>
                </a:cubicBezTo>
                <a:cubicBezTo>
                  <a:pt x="9288347" y="2128806"/>
                  <a:pt x="9390577" y="2099267"/>
                  <a:pt x="9390577" y="2099267"/>
                </a:cubicBezTo>
                <a:cubicBezTo>
                  <a:pt x="9482578" y="2037934"/>
                  <a:pt x="9437817" y="2055260"/>
                  <a:pt x="9519366" y="2034873"/>
                </a:cubicBezTo>
                <a:cubicBezTo>
                  <a:pt x="9718188" y="1875813"/>
                  <a:pt x="9475385" y="2078854"/>
                  <a:pt x="9622397" y="1931842"/>
                </a:cubicBezTo>
                <a:cubicBezTo>
                  <a:pt x="9637575" y="1916664"/>
                  <a:pt x="9658734" y="1908383"/>
                  <a:pt x="9673912" y="1893205"/>
                </a:cubicBezTo>
                <a:cubicBezTo>
                  <a:pt x="9689090" y="1878027"/>
                  <a:pt x="9698957" y="1858303"/>
                  <a:pt x="9712549" y="1841690"/>
                </a:cubicBezTo>
                <a:cubicBezTo>
                  <a:pt x="9753023" y="1792222"/>
                  <a:pt x="9793608" y="1752298"/>
                  <a:pt x="9828459" y="1700022"/>
                </a:cubicBezTo>
                <a:cubicBezTo>
                  <a:pt x="9842344" y="1679194"/>
                  <a:pt x="9854217" y="1657093"/>
                  <a:pt x="9867096" y="1635628"/>
                </a:cubicBezTo>
                <a:cubicBezTo>
                  <a:pt x="9862803" y="1592698"/>
                  <a:pt x="9859919" y="1549604"/>
                  <a:pt x="9854217" y="1506839"/>
                </a:cubicBezTo>
                <a:cubicBezTo>
                  <a:pt x="9851324" y="1485141"/>
                  <a:pt x="9852810" y="1461088"/>
                  <a:pt x="9841338" y="1442445"/>
                </a:cubicBezTo>
                <a:cubicBezTo>
                  <a:pt x="9817421" y="1403580"/>
                  <a:pt x="9779010" y="1375585"/>
                  <a:pt x="9751186" y="1339414"/>
                </a:cubicBezTo>
                <a:cubicBezTo>
                  <a:pt x="9735924" y="1319573"/>
                  <a:pt x="9730249" y="1292719"/>
                  <a:pt x="9712549" y="1275019"/>
                </a:cubicBezTo>
                <a:cubicBezTo>
                  <a:pt x="9682193" y="1244663"/>
                  <a:pt x="9641826" y="1226015"/>
                  <a:pt x="9609518" y="1197746"/>
                </a:cubicBezTo>
                <a:cubicBezTo>
                  <a:pt x="9575174" y="1167695"/>
                  <a:pt x="9540254" y="1138291"/>
                  <a:pt x="9506487" y="1107594"/>
                </a:cubicBezTo>
                <a:cubicBezTo>
                  <a:pt x="9493010" y="1095342"/>
                  <a:pt x="9482580" y="1079670"/>
                  <a:pt x="9467850" y="1068957"/>
                </a:cubicBezTo>
                <a:cubicBezTo>
                  <a:pt x="9367094" y="995680"/>
                  <a:pt x="9370510" y="1023133"/>
                  <a:pt x="9287546" y="940169"/>
                </a:cubicBezTo>
                <a:cubicBezTo>
                  <a:pt x="9276601" y="929224"/>
                  <a:pt x="9270374" y="914411"/>
                  <a:pt x="9261788" y="901532"/>
                </a:cubicBezTo>
                <a:cubicBezTo>
                  <a:pt x="9257495" y="888653"/>
                  <a:pt x="9248910" y="876471"/>
                  <a:pt x="9248910" y="862895"/>
                </a:cubicBezTo>
                <a:cubicBezTo>
                  <a:pt x="9248910" y="802641"/>
                  <a:pt x="9251882" y="742026"/>
                  <a:pt x="9261788" y="682591"/>
                </a:cubicBezTo>
                <a:cubicBezTo>
                  <a:pt x="9264944" y="663654"/>
                  <a:pt x="9277668" y="647539"/>
                  <a:pt x="9287546" y="631076"/>
                </a:cubicBezTo>
                <a:cubicBezTo>
                  <a:pt x="9316344" y="583079"/>
                  <a:pt x="9344597" y="534545"/>
                  <a:pt x="9377698" y="489408"/>
                </a:cubicBezTo>
                <a:cubicBezTo>
                  <a:pt x="9415292" y="438143"/>
                  <a:pt x="9435506" y="438826"/>
                  <a:pt x="9480729" y="399256"/>
                </a:cubicBezTo>
                <a:cubicBezTo>
                  <a:pt x="9547124" y="341160"/>
                  <a:pt x="9518441" y="348357"/>
                  <a:pt x="9596639" y="296225"/>
                </a:cubicBezTo>
                <a:cubicBezTo>
                  <a:pt x="9625437" y="277026"/>
                  <a:pt x="9656406" y="261282"/>
                  <a:pt x="9686791" y="244709"/>
                </a:cubicBezTo>
                <a:cubicBezTo>
                  <a:pt x="9703646" y="235516"/>
                  <a:pt x="9719918" y="224469"/>
                  <a:pt x="9738307" y="218952"/>
                </a:cubicBezTo>
                <a:cubicBezTo>
                  <a:pt x="9763319" y="211449"/>
                  <a:pt x="9789822" y="210366"/>
                  <a:pt x="9815580" y="206073"/>
                </a:cubicBezTo>
                <a:cubicBezTo>
                  <a:pt x="9987298" y="210366"/>
                  <a:pt x="10159248" y="209059"/>
                  <a:pt x="10330735" y="218952"/>
                </a:cubicBezTo>
                <a:cubicBezTo>
                  <a:pt x="10382874" y="221960"/>
                  <a:pt x="10433270" y="239981"/>
                  <a:pt x="10485281" y="244709"/>
                </a:cubicBezTo>
                <a:lnTo>
                  <a:pt x="10626949" y="257588"/>
                </a:lnTo>
                <a:lnTo>
                  <a:pt x="10794374" y="244709"/>
                </a:lnTo>
                <a:cubicBezTo>
                  <a:pt x="10814494" y="236086"/>
                  <a:pt x="10808812" y="202149"/>
                  <a:pt x="10807253" y="180315"/>
                </a:cubicBezTo>
                <a:cubicBezTo>
                  <a:pt x="10804433" y="140836"/>
                  <a:pt x="10796719" y="100940"/>
                  <a:pt x="10781496" y="64405"/>
                </a:cubicBezTo>
                <a:cubicBezTo>
                  <a:pt x="10774491" y="47593"/>
                  <a:pt x="10758780" y="34614"/>
                  <a:pt x="10742859" y="25769"/>
                </a:cubicBezTo>
                <a:cubicBezTo>
                  <a:pt x="10694051" y="-1347"/>
                  <a:pt x="10687592" y="11"/>
                  <a:pt x="10652707" y="11"/>
                </a:cubicBez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40677" y="127595"/>
            <a:ext cx="12051323" cy="646331"/>
          </a:xfrm>
          <a:prstGeom prst="rect">
            <a:avLst/>
          </a:prstGeom>
          <a:solidFill>
            <a:srgbClr val="FF9966"/>
          </a:solidFill>
        </p:spPr>
        <p:txBody>
          <a:bodyPr wrap="square" rtlCol="0">
            <a:spAutoFit/>
          </a:bodyPr>
          <a:lstStyle/>
          <a:p>
            <a:r>
              <a:rPr lang="en-US" sz="3600" dirty="0" smtClean="0"/>
              <a:t>Research Method</a:t>
            </a:r>
            <a:endParaRPr lang="en-US" sz="3600" dirty="0"/>
          </a:p>
        </p:txBody>
      </p:sp>
      <p:sp>
        <p:nvSpPr>
          <p:cNvPr id="3" name="TextBox 2"/>
          <p:cNvSpPr txBox="1"/>
          <p:nvPr/>
        </p:nvSpPr>
        <p:spPr>
          <a:xfrm>
            <a:off x="476518" y="901522"/>
            <a:ext cx="3206840" cy="523220"/>
          </a:xfrm>
          <a:prstGeom prst="rect">
            <a:avLst/>
          </a:prstGeom>
          <a:noFill/>
        </p:spPr>
        <p:txBody>
          <a:bodyPr wrap="square" rtlCol="0">
            <a:spAutoFit/>
          </a:bodyPr>
          <a:lstStyle/>
          <a:p>
            <a:r>
              <a:rPr lang="en-US" sz="2800" dirty="0" smtClean="0">
                <a:latin typeface="Arial Rounded MT Bold" panose="020F0704030504030204" pitchFamily="34" charset="0"/>
              </a:rPr>
              <a:t>DIALECTOLOGY</a:t>
            </a:r>
            <a:endParaRPr lang="en-US" sz="2800" dirty="0">
              <a:latin typeface="Arial Rounded MT Bold" panose="020F0704030504030204" pitchFamily="34" charset="0"/>
            </a:endParaRPr>
          </a:p>
        </p:txBody>
      </p:sp>
      <p:sp>
        <p:nvSpPr>
          <p:cNvPr id="4" name="TextBox 3"/>
          <p:cNvSpPr txBox="1"/>
          <p:nvPr/>
        </p:nvSpPr>
        <p:spPr>
          <a:xfrm>
            <a:off x="914399" y="1679933"/>
            <a:ext cx="9362941" cy="3539430"/>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GB" sz="3200" dirty="0"/>
              <a:t>The study of sociolinguistic variation has its roots in dialectology. </a:t>
            </a:r>
            <a:endParaRPr lang="en-GB" sz="3200" dirty="0" smtClean="0"/>
          </a:p>
          <a:p>
            <a:pPr marL="285750" indent="-285750">
              <a:buFont typeface="Arial" panose="020B0604020202020204" pitchFamily="34" charset="0"/>
              <a:buChar char="•"/>
            </a:pPr>
            <a:r>
              <a:rPr lang="en-GB" sz="3200" dirty="0" smtClean="0"/>
              <a:t>Primary </a:t>
            </a:r>
            <a:r>
              <a:rPr lang="en-GB" sz="3200" dirty="0"/>
              <a:t>concern was to </a:t>
            </a:r>
            <a:r>
              <a:rPr lang="en-GB" sz="3200" b="1" dirty="0"/>
              <a:t>map the </a:t>
            </a:r>
            <a:r>
              <a:rPr lang="en-GB" sz="3200" b="1" dirty="0" smtClean="0"/>
              <a:t>geographical </a:t>
            </a:r>
            <a:r>
              <a:rPr lang="en-GB" sz="3200" b="1" dirty="0"/>
              <a:t>distribution of forms </a:t>
            </a:r>
            <a:r>
              <a:rPr lang="en-GB" sz="3200" dirty="0"/>
              <a:t>between one region and another. </a:t>
            </a:r>
            <a:endParaRPr lang="en-GB" sz="3200" dirty="0" smtClean="0"/>
          </a:p>
          <a:p>
            <a:pPr marL="285750" indent="-285750">
              <a:buFont typeface="Arial" panose="020B0604020202020204" pitchFamily="34" charset="0"/>
              <a:buChar char="•"/>
            </a:pPr>
            <a:r>
              <a:rPr lang="en-GB" sz="3200" dirty="0" smtClean="0"/>
              <a:t>These </a:t>
            </a:r>
            <a:r>
              <a:rPr lang="en-GB" sz="3200" dirty="0"/>
              <a:t>forms were most often different words for the same thing, </a:t>
            </a:r>
            <a:r>
              <a:rPr lang="en-GB" sz="3200" dirty="0" smtClean="0"/>
              <a:t>(e.g. </a:t>
            </a:r>
            <a:r>
              <a:rPr lang="en-GB" sz="3200" i="1" dirty="0" smtClean="0"/>
              <a:t>dragon </a:t>
            </a:r>
            <a:r>
              <a:rPr lang="en-GB" sz="3200" i="1" dirty="0"/>
              <a:t>fly </a:t>
            </a:r>
            <a:r>
              <a:rPr lang="en-GB" sz="3200" dirty="0"/>
              <a:t>versus </a:t>
            </a:r>
            <a:r>
              <a:rPr lang="en-GB" sz="3200" i="1" dirty="0"/>
              <a:t>darning </a:t>
            </a:r>
            <a:r>
              <a:rPr lang="en-GB" sz="3200" i="1" dirty="0" smtClean="0"/>
              <a:t>needle</a:t>
            </a:r>
            <a:r>
              <a:rPr lang="en-GB" sz="3200" dirty="0" smtClean="0"/>
              <a:t>.)</a:t>
            </a:r>
            <a:endParaRPr lang="en-US" sz="3200" dirty="0"/>
          </a:p>
        </p:txBody>
      </p:sp>
    </p:spTree>
    <p:extLst>
      <p:ext uri="{BB962C8B-B14F-4D97-AF65-F5344CB8AC3E}">
        <p14:creationId xmlns:p14="http://schemas.microsoft.com/office/powerpoint/2010/main" val="346033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8338" y="1197734"/>
            <a:ext cx="8899301" cy="4031873"/>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GB" sz="3200" dirty="0" smtClean="0"/>
              <a:t>Dialectologists </a:t>
            </a:r>
            <a:r>
              <a:rPr lang="en-GB" sz="3200" dirty="0"/>
              <a:t>based their surveys almost entirely on the speech of </a:t>
            </a:r>
            <a:r>
              <a:rPr lang="en-GB" sz="3200" dirty="0" smtClean="0"/>
              <a:t>men.</a:t>
            </a:r>
          </a:p>
          <a:p>
            <a:pPr marL="285750" indent="-285750">
              <a:buFont typeface="Arial" panose="020B0604020202020204" pitchFamily="34" charset="0"/>
              <a:buChar char="•"/>
            </a:pPr>
            <a:r>
              <a:rPr lang="en-GB" sz="3200" dirty="0" smtClean="0"/>
              <a:t>“men </a:t>
            </a:r>
            <a:r>
              <a:rPr lang="en-GB" sz="3200" dirty="0"/>
              <a:t>better preserved the </a:t>
            </a:r>
            <a:r>
              <a:rPr lang="en-GB" sz="3200" i="1" dirty="0" smtClean="0"/>
              <a:t>real</a:t>
            </a:r>
            <a:r>
              <a:rPr lang="en-GB" sz="3200" dirty="0" smtClean="0"/>
              <a:t> </a:t>
            </a:r>
            <a:r>
              <a:rPr lang="en-GB" sz="3200" dirty="0"/>
              <a:t>and </a:t>
            </a:r>
            <a:r>
              <a:rPr lang="en-GB" sz="3200" i="1" dirty="0" smtClean="0"/>
              <a:t>purest</a:t>
            </a:r>
            <a:r>
              <a:rPr lang="en-GB" sz="3200" dirty="0" smtClean="0"/>
              <a:t> </a:t>
            </a:r>
            <a:r>
              <a:rPr lang="en-GB" sz="3200" dirty="0"/>
              <a:t>forms of the regional </a:t>
            </a:r>
            <a:r>
              <a:rPr lang="en-GB" sz="3200" dirty="0" smtClean="0"/>
              <a:t>dialects.”</a:t>
            </a:r>
          </a:p>
          <a:p>
            <a:pPr marL="285750" indent="-285750">
              <a:buFont typeface="Arial" panose="020B0604020202020204" pitchFamily="34" charset="0"/>
              <a:buChar char="•"/>
            </a:pPr>
            <a:r>
              <a:rPr lang="en-GB" sz="3200" dirty="0" smtClean="0"/>
              <a:t>Dialect </a:t>
            </a:r>
            <a:r>
              <a:rPr lang="en-GB" sz="3200" dirty="0"/>
              <a:t>geographers usually chose one older man as representative of a particular area. </a:t>
            </a:r>
            <a:endParaRPr lang="en-GB" sz="3200" dirty="0" smtClean="0"/>
          </a:p>
          <a:p>
            <a:pPr marL="285750" indent="-285750">
              <a:buFont typeface="Arial" panose="020B0604020202020204" pitchFamily="34" charset="0"/>
              <a:buChar char="•"/>
            </a:pPr>
            <a:r>
              <a:rPr lang="en-GB" sz="3200" dirty="0" smtClean="0"/>
              <a:t>The </a:t>
            </a:r>
            <a:r>
              <a:rPr lang="en-GB" sz="3200" dirty="0"/>
              <a:t>extent to which social variables could be or were built into mapping was thus limited</a:t>
            </a:r>
            <a:r>
              <a:rPr lang="en-GB" sz="3200" dirty="0" smtClean="0"/>
              <a:t>.</a:t>
            </a:r>
            <a:endParaRPr lang="en-US" sz="3200" dirty="0"/>
          </a:p>
        </p:txBody>
      </p:sp>
      <p:sp>
        <p:nvSpPr>
          <p:cNvPr id="3" name="TextBox 2"/>
          <p:cNvSpPr txBox="1"/>
          <p:nvPr/>
        </p:nvSpPr>
        <p:spPr>
          <a:xfrm>
            <a:off x="140677" y="140474"/>
            <a:ext cx="12051323" cy="646331"/>
          </a:xfrm>
          <a:prstGeom prst="rect">
            <a:avLst/>
          </a:prstGeom>
          <a:solidFill>
            <a:srgbClr val="FF9966"/>
          </a:solidFill>
        </p:spPr>
        <p:txBody>
          <a:bodyPr wrap="square" rtlCol="0">
            <a:spAutoFit/>
          </a:bodyPr>
          <a:lstStyle/>
          <a:p>
            <a:r>
              <a:rPr lang="en-US" sz="3600" dirty="0" smtClean="0"/>
              <a:t>Research Method</a:t>
            </a:r>
            <a:endParaRPr lang="en-US" sz="3600" dirty="0"/>
          </a:p>
        </p:txBody>
      </p:sp>
      <p:sp>
        <p:nvSpPr>
          <p:cNvPr id="4" name="Oval 3"/>
          <p:cNvSpPr/>
          <p:nvPr/>
        </p:nvSpPr>
        <p:spPr>
          <a:xfrm>
            <a:off x="8834907" y="4221835"/>
            <a:ext cx="2125014" cy="2015544"/>
          </a:xfrm>
          <a:prstGeom prst="ellipse">
            <a:avLst/>
          </a:prstGeom>
          <a:solidFill>
            <a:srgbClr val="B7CAAE"/>
          </a:solidFill>
          <a:ln>
            <a:solidFill>
              <a:srgbClr val="B7C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126568" y="4778846"/>
            <a:ext cx="1210614" cy="1107583"/>
          </a:xfrm>
          <a:prstGeom prst="ellipse">
            <a:avLst/>
          </a:prstGeom>
          <a:solidFill>
            <a:srgbClr val="FF9966"/>
          </a:solidFill>
          <a:ln>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40677" y="4822320"/>
            <a:ext cx="978795" cy="908369"/>
          </a:xfrm>
          <a:prstGeom prst="ellipse">
            <a:avLst/>
          </a:prstGeom>
          <a:solidFill>
            <a:srgbClr val="FF9966"/>
          </a:solidFill>
          <a:ln>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8559" y="5403471"/>
            <a:ext cx="1081825" cy="965915"/>
          </a:xfrm>
          <a:prstGeom prst="ellipse">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056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677" y="140473"/>
            <a:ext cx="12051323" cy="646331"/>
          </a:xfrm>
          <a:prstGeom prst="rect">
            <a:avLst/>
          </a:prstGeom>
          <a:solidFill>
            <a:schemeClr val="accent2">
              <a:lumMod val="60000"/>
              <a:lumOff val="40000"/>
            </a:schemeClr>
          </a:solidFill>
        </p:spPr>
        <p:txBody>
          <a:bodyPr wrap="square" rtlCol="0">
            <a:spAutoFit/>
          </a:bodyPr>
          <a:lstStyle/>
          <a:p>
            <a:r>
              <a:rPr lang="en-US" sz="3600" dirty="0" smtClean="0"/>
              <a:t>Research Method</a:t>
            </a:r>
            <a:endParaRPr lang="en-US" sz="3600" dirty="0"/>
          </a:p>
        </p:txBody>
      </p:sp>
      <p:sp>
        <p:nvSpPr>
          <p:cNvPr id="3" name="TextBox 2"/>
          <p:cNvSpPr txBox="1"/>
          <p:nvPr/>
        </p:nvSpPr>
        <p:spPr>
          <a:xfrm>
            <a:off x="489396" y="1764406"/>
            <a:ext cx="10972801" cy="3816429"/>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GB" sz="3200" dirty="0" smtClean="0"/>
              <a:t>Sociolinguists </a:t>
            </a:r>
            <a:r>
              <a:rPr lang="en-GB" sz="3200" dirty="0"/>
              <a:t>turned their attention to the language of </a:t>
            </a:r>
            <a:r>
              <a:rPr lang="en-GB" sz="3200" dirty="0" smtClean="0"/>
              <a:t>cities.</a:t>
            </a:r>
          </a:p>
          <a:p>
            <a:pPr marL="285750" indent="-285750">
              <a:buFont typeface="Arial" panose="020B0604020202020204" pitchFamily="34" charset="0"/>
              <a:buChar char="•"/>
            </a:pPr>
            <a:r>
              <a:rPr lang="en-GB" sz="3200" dirty="0" err="1" smtClean="0"/>
              <a:t>Labov’s</a:t>
            </a:r>
            <a:r>
              <a:rPr lang="en-GB" sz="3200" dirty="0" smtClean="0"/>
              <a:t> </a:t>
            </a:r>
            <a:r>
              <a:rPr lang="en-GB" sz="3200" dirty="0"/>
              <a:t>(1966) sociolinguistic study of the speech of New York </a:t>
            </a:r>
            <a:r>
              <a:rPr lang="en-GB" sz="3200" b="1" dirty="0" smtClean="0"/>
              <a:t>abandoned </a:t>
            </a:r>
            <a:r>
              <a:rPr lang="en-GB" sz="3200" b="1" dirty="0"/>
              <a:t>the idea </a:t>
            </a:r>
            <a:r>
              <a:rPr lang="en-GB" sz="3200" dirty="0"/>
              <a:t>that any one person could be representative of a complex urban </a:t>
            </a:r>
            <a:r>
              <a:rPr lang="en-GB" sz="3200" dirty="0" smtClean="0"/>
              <a:t>area.</a:t>
            </a:r>
          </a:p>
          <a:p>
            <a:pPr marL="285750" indent="-285750">
              <a:buFont typeface="Arial" panose="020B0604020202020204" pitchFamily="34" charset="0"/>
              <a:buChar char="•"/>
            </a:pPr>
            <a:r>
              <a:rPr lang="en-GB" sz="3200" dirty="0"/>
              <a:t>H</a:t>
            </a:r>
            <a:r>
              <a:rPr lang="en-GB" sz="3200" dirty="0" smtClean="0"/>
              <a:t>e </a:t>
            </a:r>
            <a:r>
              <a:rPr lang="en-GB" sz="3200" dirty="0"/>
              <a:t>relied on speech samples collected from </a:t>
            </a:r>
            <a:r>
              <a:rPr lang="en-GB" sz="3200" b="1" dirty="0"/>
              <a:t>a random sample </a:t>
            </a:r>
            <a:r>
              <a:rPr lang="en-GB" sz="3200" dirty="0"/>
              <a:t>of 103 men and women representative of different social class backgrounds, ethnicities, and age groups.</a:t>
            </a:r>
            <a:endParaRPr lang="en-US" sz="3200" dirty="0"/>
          </a:p>
          <a:p>
            <a:r>
              <a:rPr lang="en-GB" dirty="0"/>
              <a:t> </a:t>
            </a:r>
            <a:endParaRPr lang="en-US" dirty="0"/>
          </a:p>
        </p:txBody>
      </p:sp>
      <p:sp>
        <p:nvSpPr>
          <p:cNvPr id="4" name="TextBox 3"/>
          <p:cNvSpPr txBox="1"/>
          <p:nvPr/>
        </p:nvSpPr>
        <p:spPr>
          <a:xfrm>
            <a:off x="386367" y="1033313"/>
            <a:ext cx="3721994" cy="523220"/>
          </a:xfrm>
          <a:prstGeom prst="rect">
            <a:avLst/>
          </a:prstGeom>
          <a:noFill/>
        </p:spPr>
        <p:txBody>
          <a:bodyPr wrap="square" rtlCol="0">
            <a:spAutoFit/>
          </a:bodyPr>
          <a:lstStyle/>
          <a:p>
            <a:r>
              <a:rPr lang="en-US" sz="2800" dirty="0" smtClean="0">
                <a:latin typeface="Arial Rounded MT Bold" panose="020F0704030504030204" pitchFamily="34" charset="0"/>
              </a:rPr>
              <a:t>SOCIOLINGUISTICS</a:t>
            </a:r>
            <a:endParaRPr lang="en-US" sz="2800" dirty="0">
              <a:latin typeface="Arial Rounded MT Bold" panose="020F0704030504030204" pitchFamily="34" charset="0"/>
            </a:endParaRPr>
          </a:p>
        </p:txBody>
      </p:sp>
      <p:sp>
        <p:nvSpPr>
          <p:cNvPr id="5" name="Rectangle 4"/>
          <p:cNvSpPr/>
          <p:nvPr/>
        </p:nvSpPr>
        <p:spPr>
          <a:xfrm>
            <a:off x="140677" y="5279992"/>
            <a:ext cx="1211605" cy="1017431"/>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17431" y="5875640"/>
            <a:ext cx="927279" cy="84356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138079" y="1125092"/>
            <a:ext cx="927279" cy="84356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465240" y="603063"/>
            <a:ext cx="1072084" cy="853442"/>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2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822" y="1738648"/>
            <a:ext cx="9787943" cy="2831544"/>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GB" sz="3200" dirty="0" smtClean="0"/>
              <a:t>Select </a:t>
            </a:r>
            <a:r>
              <a:rPr lang="en-GB" sz="3200" dirty="0"/>
              <a:t>easily </a:t>
            </a:r>
            <a:r>
              <a:rPr lang="en-GB" sz="3200" b="1" dirty="0"/>
              <a:t>quantifiable items</a:t>
            </a:r>
            <a:r>
              <a:rPr lang="en-GB" sz="3200" dirty="0"/>
              <a:t>, especially phonological variables such as postvocalic /r/ in words such as cart, barn, etc., which was either present or absent</a:t>
            </a:r>
            <a:r>
              <a:rPr lang="en-GB" sz="3200" dirty="0" smtClean="0"/>
              <a:t>.</a:t>
            </a:r>
          </a:p>
          <a:p>
            <a:pPr marL="285750" indent="-285750">
              <a:buFont typeface="Arial" panose="020B0604020202020204" pitchFamily="34" charset="0"/>
              <a:buChar char="•"/>
            </a:pPr>
            <a:r>
              <a:rPr lang="en-GB" sz="3200" dirty="0" smtClean="0"/>
              <a:t>Most </a:t>
            </a:r>
            <a:r>
              <a:rPr lang="en-GB" sz="3200" dirty="0"/>
              <a:t>of the variables studied in detail have tended to be phonological</a:t>
            </a:r>
            <a:endParaRPr lang="en-US" sz="3200" dirty="0"/>
          </a:p>
          <a:p>
            <a:endParaRPr lang="en-US" dirty="0"/>
          </a:p>
        </p:txBody>
      </p:sp>
      <p:sp>
        <p:nvSpPr>
          <p:cNvPr id="3" name="TextBox 2"/>
          <p:cNvSpPr txBox="1"/>
          <p:nvPr/>
        </p:nvSpPr>
        <p:spPr>
          <a:xfrm>
            <a:off x="140677" y="114716"/>
            <a:ext cx="12051323" cy="646331"/>
          </a:xfrm>
          <a:prstGeom prst="rect">
            <a:avLst/>
          </a:prstGeom>
          <a:solidFill>
            <a:schemeClr val="accent2">
              <a:lumMod val="60000"/>
              <a:lumOff val="40000"/>
            </a:schemeClr>
          </a:solidFill>
        </p:spPr>
        <p:txBody>
          <a:bodyPr wrap="square" rtlCol="0">
            <a:spAutoFit/>
          </a:bodyPr>
          <a:lstStyle/>
          <a:p>
            <a:r>
              <a:rPr lang="en-US" sz="3600" dirty="0" smtClean="0"/>
              <a:t>Research Method</a:t>
            </a:r>
            <a:endParaRPr lang="en-US" sz="3600" dirty="0"/>
          </a:p>
        </p:txBody>
      </p:sp>
      <p:sp>
        <p:nvSpPr>
          <p:cNvPr id="4" name="TextBox 3"/>
          <p:cNvSpPr txBox="1"/>
          <p:nvPr/>
        </p:nvSpPr>
        <p:spPr>
          <a:xfrm>
            <a:off x="373486" y="1007555"/>
            <a:ext cx="3902299" cy="523220"/>
          </a:xfrm>
          <a:prstGeom prst="rect">
            <a:avLst/>
          </a:prstGeom>
          <a:noFill/>
        </p:spPr>
        <p:txBody>
          <a:bodyPr wrap="square" rtlCol="0">
            <a:spAutoFit/>
          </a:bodyPr>
          <a:lstStyle/>
          <a:p>
            <a:r>
              <a:rPr lang="en-US" sz="2800" dirty="0" smtClean="0">
                <a:latin typeface="Arial Rounded MT Bold" panose="020F0704030504030204" pitchFamily="34" charset="0"/>
              </a:rPr>
              <a:t>METHOD </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357523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677" y="63199"/>
            <a:ext cx="12051323" cy="646331"/>
          </a:xfrm>
          <a:prstGeom prst="rect">
            <a:avLst/>
          </a:prstGeom>
          <a:solidFill>
            <a:schemeClr val="accent2">
              <a:lumMod val="60000"/>
              <a:lumOff val="40000"/>
            </a:schemeClr>
          </a:solidFill>
        </p:spPr>
        <p:txBody>
          <a:bodyPr wrap="square" rtlCol="0">
            <a:spAutoFit/>
          </a:bodyPr>
          <a:lstStyle/>
          <a:p>
            <a:r>
              <a:rPr lang="en-US" sz="3600" dirty="0" smtClean="0"/>
              <a:t>Research Method</a:t>
            </a:r>
            <a:endParaRPr lang="en-US" sz="3600" dirty="0"/>
          </a:p>
        </p:txBody>
      </p:sp>
      <p:sp>
        <p:nvSpPr>
          <p:cNvPr id="3" name="TextBox 2"/>
          <p:cNvSpPr txBox="1"/>
          <p:nvPr/>
        </p:nvSpPr>
        <p:spPr>
          <a:xfrm>
            <a:off x="412123" y="1661375"/>
            <a:ext cx="11217499" cy="3046988"/>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GB" sz="3200" dirty="0" smtClean="0"/>
              <a:t>Like </a:t>
            </a:r>
            <a:r>
              <a:rPr lang="en-GB" sz="3200" dirty="0"/>
              <a:t>in dialectology, data collection and fieldwork play an important role in the study of sociolinguistic </a:t>
            </a:r>
            <a:r>
              <a:rPr lang="en-GB" sz="3200" dirty="0" smtClean="0"/>
              <a:t>variation.</a:t>
            </a:r>
          </a:p>
          <a:p>
            <a:pPr marL="285750" indent="-285750">
              <a:buFont typeface="Arial" panose="020B0604020202020204" pitchFamily="34" charset="0"/>
              <a:buChar char="•"/>
            </a:pPr>
            <a:r>
              <a:rPr lang="en-GB" sz="3200" dirty="0"/>
              <a:t>T</a:t>
            </a:r>
            <a:r>
              <a:rPr lang="en-GB" sz="3200" dirty="0" smtClean="0"/>
              <a:t>hrough </a:t>
            </a:r>
            <a:r>
              <a:rPr lang="en-GB" sz="3200" b="1" dirty="0"/>
              <a:t>rapid anonymous surveys </a:t>
            </a:r>
            <a:r>
              <a:rPr lang="en-GB" sz="3200" dirty="0"/>
              <a:t>(short surveys investigating one linguistic feature from many people in a short space of time) </a:t>
            </a:r>
            <a:r>
              <a:rPr lang="en-GB" sz="3200" dirty="0" smtClean="0"/>
              <a:t>and </a:t>
            </a:r>
            <a:r>
              <a:rPr lang="en-GB" sz="3200" dirty="0"/>
              <a:t>subsequently through </a:t>
            </a:r>
            <a:r>
              <a:rPr lang="en-GB" sz="3200" b="1" dirty="0"/>
              <a:t>tape-recorded data collection </a:t>
            </a:r>
            <a:r>
              <a:rPr lang="en-GB" sz="3200" dirty="0"/>
              <a:t>and analysis in a relevant community. </a:t>
            </a:r>
            <a:endParaRPr lang="en-GB" sz="3200" dirty="0" smtClean="0"/>
          </a:p>
        </p:txBody>
      </p:sp>
      <p:sp>
        <p:nvSpPr>
          <p:cNvPr id="4" name="TextBox 3"/>
          <p:cNvSpPr txBox="1"/>
          <p:nvPr/>
        </p:nvSpPr>
        <p:spPr>
          <a:xfrm>
            <a:off x="412123" y="962479"/>
            <a:ext cx="4237149" cy="523220"/>
          </a:xfrm>
          <a:prstGeom prst="rect">
            <a:avLst/>
          </a:prstGeom>
          <a:noFill/>
        </p:spPr>
        <p:txBody>
          <a:bodyPr wrap="square" rtlCol="0">
            <a:spAutoFit/>
          </a:bodyPr>
          <a:lstStyle/>
          <a:p>
            <a:r>
              <a:rPr lang="en-US" sz="2800" dirty="0" smtClean="0">
                <a:latin typeface="Arial Rounded MT Bold" panose="020F0704030504030204" pitchFamily="34" charset="0"/>
              </a:rPr>
              <a:t>DATA COLLECTION</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1469520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677" y="63199"/>
            <a:ext cx="12051323" cy="646331"/>
          </a:xfrm>
          <a:prstGeom prst="rect">
            <a:avLst/>
          </a:prstGeom>
          <a:solidFill>
            <a:schemeClr val="accent2">
              <a:lumMod val="60000"/>
              <a:lumOff val="40000"/>
            </a:schemeClr>
          </a:solidFill>
        </p:spPr>
        <p:txBody>
          <a:bodyPr wrap="square" rtlCol="0">
            <a:spAutoFit/>
          </a:bodyPr>
          <a:lstStyle/>
          <a:p>
            <a:r>
              <a:rPr lang="en-US" sz="3600" dirty="0" smtClean="0"/>
              <a:t>Research Method</a:t>
            </a:r>
            <a:endParaRPr lang="en-US" sz="3600" dirty="0"/>
          </a:p>
        </p:txBody>
      </p:sp>
      <p:sp>
        <p:nvSpPr>
          <p:cNvPr id="3" name="TextBox 2"/>
          <p:cNvSpPr txBox="1"/>
          <p:nvPr/>
        </p:nvSpPr>
        <p:spPr>
          <a:xfrm>
            <a:off x="399245" y="927279"/>
            <a:ext cx="6542468" cy="461665"/>
          </a:xfrm>
          <a:prstGeom prst="rect">
            <a:avLst/>
          </a:prstGeom>
          <a:noFill/>
        </p:spPr>
        <p:txBody>
          <a:bodyPr wrap="square" rtlCol="0">
            <a:spAutoFit/>
          </a:bodyPr>
          <a:lstStyle/>
          <a:p>
            <a:r>
              <a:rPr lang="en-US" sz="2400" dirty="0" smtClean="0">
                <a:latin typeface="Arial Rounded MT Bold" panose="020F0704030504030204" pitchFamily="34" charset="0"/>
              </a:rPr>
              <a:t>Tape-recorded data collection (how)</a:t>
            </a:r>
            <a:endParaRPr lang="en-US" sz="2400" dirty="0">
              <a:latin typeface="Arial Rounded MT Bold" panose="020F0704030504030204" pitchFamily="34" charset="0"/>
            </a:endParaRPr>
          </a:p>
        </p:txBody>
      </p:sp>
      <p:sp>
        <p:nvSpPr>
          <p:cNvPr id="4" name="TextBox 3"/>
          <p:cNvSpPr txBox="1"/>
          <p:nvPr/>
        </p:nvSpPr>
        <p:spPr>
          <a:xfrm>
            <a:off x="592428" y="1516540"/>
            <a:ext cx="10496282" cy="3323987"/>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GB" sz="3200" dirty="0"/>
              <a:t>By counting variants of different kinds in tape-recorded interviews and comparing their incidence across different groups of speakers, the replication of a number of sociolinguistic patterns across many communities permits some </a:t>
            </a:r>
            <a:r>
              <a:rPr lang="en-GB" sz="3200" dirty="0" smtClean="0"/>
              <a:t>generalizations </a:t>
            </a:r>
            <a:r>
              <a:rPr lang="en-GB" sz="3200" dirty="0"/>
              <a:t>about the relationship between linguistic variables and society.</a:t>
            </a:r>
            <a:endParaRPr lang="en-US" sz="3200" dirty="0"/>
          </a:p>
          <a:p>
            <a:pPr marL="285750" indent="-285750">
              <a:buFont typeface="Arial" panose="020B0604020202020204" pitchFamily="34" charset="0"/>
              <a:buChar char="•"/>
            </a:pPr>
            <a:endParaRPr lang="en-US" dirty="0"/>
          </a:p>
        </p:txBody>
      </p:sp>
      <p:cxnSp>
        <p:nvCxnSpPr>
          <p:cNvPr id="9" name="Straight Connector 8"/>
          <p:cNvCxnSpPr/>
          <p:nvPr/>
        </p:nvCxnSpPr>
        <p:spPr>
          <a:xfrm flipV="1">
            <a:off x="0" y="5190186"/>
            <a:ext cx="12376597" cy="12879"/>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5342586"/>
            <a:ext cx="12376597" cy="12879"/>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0" y="5546284"/>
            <a:ext cx="12376597" cy="12879"/>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1961" y="5749982"/>
            <a:ext cx="12376597" cy="12879"/>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03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811</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Rounded MT Bold</vt:lpstr>
      <vt:lpstr>Bahnschrift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cp:revision>
  <dcterms:created xsi:type="dcterms:W3CDTF">2021-09-29T01:20:11Z</dcterms:created>
  <dcterms:modified xsi:type="dcterms:W3CDTF">2021-09-29T02:28:19Z</dcterms:modified>
</cp:coreProperties>
</file>