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8" r:id="rId9"/>
    <p:sldId id="269" r:id="rId10"/>
    <p:sldId id="262"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323437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263933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0A548B-B6D9-4800-B50F-AB2CF4FF057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520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223501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0A548B-B6D9-4800-B50F-AB2CF4FF057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540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455953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2437809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109939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318108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C03BE-95CA-4B21-B99B-42043CF94C03}"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317919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191049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C03BE-95CA-4B21-B99B-42043CF94C03}" type="datetimeFigureOut">
              <a:rPr lang="en-IN" smtClean="0"/>
              <a:t>30-08-2019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140962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C03BE-95CA-4B21-B99B-42043CF94C03}" type="datetimeFigureOut">
              <a:rPr lang="en-IN" smtClean="0"/>
              <a:t>30-08-2019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405116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C03BE-95CA-4B21-B99B-42043CF94C03}" type="datetimeFigureOut">
              <a:rPr lang="en-IN" smtClean="0"/>
              <a:t>30-08-2019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303730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117145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C03BE-95CA-4B21-B99B-42043CF94C03}"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0A548B-B6D9-4800-B50F-AB2CF4FF0578}" type="slidenum">
              <a:rPr lang="en-IN" smtClean="0"/>
              <a:t>‹#›</a:t>
            </a:fld>
            <a:endParaRPr lang="en-IN"/>
          </a:p>
        </p:txBody>
      </p:sp>
    </p:spTree>
    <p:extLst>
      <p:ext uri="{BB962C8B-B14F-4D97-AF65-F5344CB8AC3E}">
        <p14:creationId xmlns:p14="http://schemas.microsoft.com/office/powerpoint/2010/main" val="292558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6C03BE-95CA-4B21-B99B-42043CF94C03}" type="datetimeFigureOut">
              <a:rPr lang="en-IN" smtClean="0"/>
              <a:t>30-08-2019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0A548B-B6D9-4800-B50F-AB2CF4FF0578}" type="slidenum">
              <a:rPr lang="en-IN" smtClean="0"/>
              <a:t>‹#›</a:t>
            </a:fld>
            <a:endParaRPr lang="en-IN"/>
          </a:p>
        </p:txBody>
      </p:sp>
    </p:spTree>
    <p:extLst>
      <p:ext uri="{BB962C8B-B14F-4D97-AF65-F5344CB8AC3E}">
        <p14:creationId xmlns:p14="http://schemas.microsoft.com/office/powerpoint/2010/main" val="107160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B6E6-EAC2-4B80-A50A-93EC4596485D}"/>
              </a:ext>
            </a:extLst>
          </p:cNvPr>
          <p:cNvSpPr>
            <a:spLocks noGrp="1"/>
          </p:cNvSpPr>
          <p:nvPr>
            <p:ph type="ctrTitle"/>
          </p:nvPr>
        </p:nvSpPr>
        <p:spPr>
          <a:xfrm>
            <a:off x="1798319" y="741681"/>
            <a:ext cx="9706293" cy="2905759"/>
          </a:xfrm>
        </p:spPr>
        <p:txBody>
          <a:bodyPr>
            <a:normAutofit/>
          </a:bodyPr>
          <a:lstStyle/>
          <a:p>
            <a:r>
              <a:rPr lang="en-IN" sz="7200" dirty="0">
                <a:latin typeface="Book Antiqua" panose="02040602050305030304" pitchFamily="18" charset="0"/>
              </a:rPr>
              <a:t>DATA STRUCTURES</a:t>
            </a:r>
          </a:p>
        </p:txBody>
      </p:sp>
      <p:sp>
        <p:nvSpPr>
          <p:cNvPr id="3" name="Subtitle 2">
            <a:extLst>
              <a:ext uri="{FF2B5EF4-FFF2-40B4-BE49-F238E27FC236}">
                <a16:creationId xmlns:a16="http://schemas.microsoft.com/office/drawing/2014/main" id="{FCAD4A46-7BDC-4CB8-8E6A-F6887F8E543B}"/>
              </a:ext>
            </a:extLst>
          </p:cNvPr>
          <p:cNvSpPr>
            <a:spLocks noGrp="1"/>
          </p:cNvSpPr>
          <p:nvPr>
            <p:ph type="subTitle" idx="1"/>
          </p:nvPr>
        </p:nvSpPr>
        <p:spPr>
          <a:xfrm>
            <a:off x="2589213" y="4053841"/>
            <a:ext cx="8915399" cy="1849822"/>
          </a:xfrm>
        </p:spPr>
        <p:txBody>
          <a:bodyPr/>
          <a:lstStyle/>
          <a:p>
            <a:pPr algn="r"/>
            <a:r>
              <a:rPr lang="en-IN" dirty="0"/>
              <a:t>BY-</a:t>
            </a:r>
          </a:p>
          <a:p>
            <a:pPr algn="r"/>
            <a:r>
              <a:rPr lang="en-IN" dirty="0"/>
              <a:t>PRIYANKA CHAUDHARY</a:t>
            </a:r>
          </a:p>
          <a:p>
            <a:pPr algn="r"/>
            <a:r>
              <a:rPr lang="en-IN" dirty="0"/>
              <a:t>ENAKSHI</a:t>
            </a:r>
          </a:p>
          <a:p>
            <a:pPr algn="r"/>
            <a:r>
              <a:rPr lang="en-IN" dirty="0"/>
              <a:t>SALONI JINDAL</a:t>
            </a:r>
          </a:p>
        </p:txBody>
      </p:sp>
    </p:spTree>
    <p:extLst>
      <p:ext uri="{BB962C8B-B14F-4D97-AF65-F5344CB8AC3E}">
        <p14:creationId xmlns:p14="http://schemas.microsoft.com/office/powerpoint/2010/main" val="57057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EC4B-CFD7-431C-9196-F5F1A95F0B79}"/>
              </a:ext>
            </a:extLst>
          </p:cNvPr>
          <p:cNvSpPr>
            <a:spLocks noGrp="1"/>
          </p:cNvSpPr>
          <p:nvPr>
            <p:ph type="title"/>
          </p:nvPr>
        </p:nvSpPr>
        <p:spPr>
          <a:xfrm>
            <a:off x="2032001" y="345440"/>
            <a:ext cx="9472612" cy="1097280"/>
          </a:xfrm>
        </p:spPr>
        <p:txBody>
          <a:bodyPr>
            <a:normAutofit/>
          </a:bodyPr>
          <a:lstStyle/>
          <a:p>
            <a:pPr algn="ctr"/>
            <a:r>
              <a:rPr lang="en-IN" sz="4800" dirty="0">
                <a:solidFill>
                  <a:srgbClr val="7030A0"/>
                </a:solidFill>
                <a:latin typeface="Lucida Handwriting" panose="03010101010101010101" pitchFamily="66" charset="0"/>
              </a:rPr>
              <a:t>SELECTION SORT</a:t>
            </a:r>
          </a:p>
        </p:txBody>
      </p:sp>
      <p:sp>
        <p:nvSpPr>
          <p:cNvPr id="3" name="Content Placeholder 2">
            <a:extLst>
              <a:ext uri="{FF2B5EF4-FFF2-40B4-BE49-F238E27FC236}">
                <a16:creationId xmlns:a16="http://schemas.microsoft.com/office/drawing/2014/main" id="{B47A0F16-9901-4780-A185-DFDBF771B4E7}"/>
              </a:ext>
            </a:extLst>
          </p:cNvPr>
          <p:cNvSpPr>
            <a:spLocks noGrp="1"/>
          </p:cNvSpPr>
          <p:nvPr>
            <p:ph idx="1"/>
          </p:nvPr>
        </p:nvSpPr>
        <p:spPr>
          <a:xfrm>
            <a:off x="1503681" y="1442720"/>
            <a:ext cx="10000932" cy="4478662"/>
          </a:xfrm>
        </p:spPr>
        <p:txBody>
          <a:bodyPr>
            <a:normAutofit/>
          </a:bodyPr>
          <a:lstStyle/>
          <a:p>
            <a:pPr fontAlgn="base"/>
            <a:r>
              <a:rPr lang="en-IN" sz="2800" dirty="0">
                <a:solidFill>
                  <a:srgbClr val="00B050"/>
                </a:solidFill>
                <a:latin typeface="Segoe Print" panose="02000600000000000000" pitchFamily="2" charset="0"/>
              </a:rPr>
              <a:t>The selection sort algorithm sorts an array by repeatedly finding the minimum element (considering ascending order) from unsorted part and putting it at the beginning. The algorithm maintains two subarrays in a given array.</a:t>
            </a:r>
          </a:p>
          <a:p>
            <a:pPr marL="514350" indent="-514350" fontAlgn="base">
              <a:buFont typeface="+mj-lt"/>
              <a:buAutoNum type="arabicPeriod"/>
            </a:pPr>
            <a:r>
              <a:rPr lang="en-IN" sz="2800" dirty="0">
                <a:solidFill>
                  <a:srgbClr val="00B050"/>
                </a:solidFill>
                <a:latin typeface="Segoe Print" panose="02000600000000000000" pitchFamily="2" charset="0"/>
              </a:rPr>
              <a:t>The subarray which is already sorted.</a:t>
            </a:r>
          </a:p>
          <a:p>
            <a:pPr marL="514350" indent="-514350" fontAlgn="base">
              <a:buFont typeface="+mj-lt"/>
              <a:buAutoNum type="arabicPeriod"/>
            </a:pPr>
            <a:r>
              <a:rPr lang="en-IN" sz="2800" dirty="0">
                <a:solidFill>
                  <a:srgbClr val="00B050"/>
                </a:solidFill>
                <a:latin typeface="Segoe Print" panose="02000600000000000000" pitchFamily="2" charset="0"/>
              </a:rPr>
              <a:t>Remaining subarray which is unsorted.</a:t>
            </a:r>
          </a:p>
          <a:p>
            <a:pPr marL="0" indent="0" fontAlgn="base">
              <a:buNone/>
            </a:pPr>
            <a:br>
              <a:rPr lang="en-IN" sz="2800" dirty="0">
                <a:solidFill>
                  <a:srgbClr val="00B050"/>
                </a:solidFill>
                <a:latin typeface="Segoe Print" panose="02000600000000000000" pitchFamily="2" charset="0"/>
              </a:rPr>
            </a:br>
            <a:endParaRPr lang="en-IN" sz="32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310325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7EBE-E18F-426F-B8D7-1529CF6027D6}"/>
              </a:ext>
            </a:extLst>
          </p:cNvPr>
          <p:cNvSpPr>
            <a:spLocks noGrp="1"/>
          </p:cNvSpPr>
          <p:nvPr>
            <p:ph type="title"/>
          </p:nvPr>
        </p:nvSpPr>
        <p:spPr>
          <a:xfrm>
            <a:off x="1686561" y="243840"/>
            <a:ext cx="9818052" cy="863600"/>
          </a:xfrm>
        </p:spPr>
        <p:txBody>
          <a:bodyPr>
            <a:normAutofit/>
          </a:bodyPr>
          <a:lstStyle/>
          <a:p>
            <a:pPr algn="ctr"/>
            <a:r>
              <a:rPr lang="en-IN" sz="4400" dirty="0">
                <a:solidFill>
                  <a:srgbClr val="7030A0"/>
                </a:solidFill>
                <a:latin typeface="Lucida Handwriting" panose="03010101010101010101" pitchFamily="66" charset="0"/>
              </a:rPr>
              <a:t>SELECTION SORT ALGORITHM</a:t>
            </a:r>
          </a:p>
        </p:txBody>
      </p:sp>
      <p:sp>
        <p:nvSpPr>
          <p:cNvPr id="3" name="Content Placeholder 2">
            <a:extLst>
              <a:ext uri="{FF2B5EF4-FFF2-40B4-BE49-F238E27FC236}">
                <a16:creationId xmlns:a16="http://schemas.microsoft.com/office/drawing/2014/main" id="{1888C745-7E17-4109-842E-F9449F4A3D1B}"/>
              </a:ext>
            </a:extLst>
          </p:cNvPr>
          <p:cNvSpPr>
            <a:spLocks noGrp="1"/>
          </p:cNvSpPr>
          <p:nvPr>
            <p:ph idx="1"/>
          </p:nvPr>
        </p:nvSpPr>
        <p:spPr>
          <a:xfrm>
            <a:off x="944880" y="1412240"/>
            <a:ext cx="6065520" cy="5201920"/>
          </a:xfrm>
        </p:spPr>
        <p:txBody>
          <a:bodyPr>
            <a:normAutofit fontScale="85000" lnSpcReduction="20000"/>
          </a:bodyPr>
          <a:lstStyle/>
          <a:p>
            <a:pPr marL="0" indent="0">
              <a:buNone/>
            </a:pPr>
            <a:r>
              <a:rPr lang="en-IN" sz="2400" dirty="0">
                <a:solidFill>
                  <a:srgbClr val="00B050"/>
                </a:solidFill>
                <a:latin typeface="Segoe Print" panose="02000600000000000000" pitchFamily="2" charset="0"/>
              </a:rPr>
              <a:t>Following are the steps involved in selection sort(for sorting a given array in ascending order):</a:t>
            </a:r>
          </a:p>
          <a:p>
            <a:pPr>
              <a:buFont typeface="+mj-lt"/>
              <a:buAutoNum type="arabicPeriod"/>
            </a:pPr>
            <a:r>
              <a:rPr lang="en-IN" sz="2400" dirty="0">
                <a:solidFill>
                  <a:srgbClr val="00B050"/>
                </a:solidFill>
                <a:latin typeface="Segoe Print" panose="02000600000000000000" pitchFamily="2" charset="0"/>
              </a:rPr>
              <a:t>Starting from the first element, we search the smallest element in the array, and replace it with the element in the first position.</a:t>
            </a:r>
          </a:p>
          <a:p>
            <a:pPr>
              <a:buFont typeface="+mj-lt"/>
              <a:buAutoNum type="arabicPeriod"/>
            </a:pPr>
            <a:r>
              <a:rPr lang="en-IN" sz="2400" dirty="0">
                <a:solidFill>
                  <a:srgbClr val="00B050"/>
                </a:solidFill>
                <a:latin typeface="Segoe Print" panose="02000600000000000000" pitchFamily="2" charset="0"/>
              </a:rPr>
              <a:t>We then move on to the second position, and look for smallest element present in the subarray, starting from index 1, till the last index.</a:t>
            </a:r>
          </a:p>
          <a:p>
            <a:pPr>
              <a:buFont typeface="+mj-lt"/>
              <a:buAutoNum type="arabicPeriod"/>
            </a:pPr>
            <a:r>
              <a:rPr lang="en-IN" sz="2400" dirty="0">
                <a:solidFill>
                  <a:srgbClr val="00B050"/>
                </a:solidFill>
                <a:latin typeface="Segoe Print" panose="02000600000000000000" pitchFamily="2" charset="0"/>
              </a:rPr>
              <a:t>We replace the element at the </a:t>
            </a:r>
            <a:r>
              <a:rPr lang="en-IN" sz="2400" b="1" dirty="0">
                <a:solidFill>
                  <a:srgbClr val="00B050"/>
                </a:solidFill>
                <a:latin typeface="Segoe Print" panose="02000600000000000000" pitchFamily="2" charset="0"/>
              </a:rPr>
              <a:t>second</a:t>
            </a:r>
            <a:r>
              <a:rPr lang="en-IN" sz="2400" dirty="0">
                <a:solidFill>
                  <a:srgbClr val="00B050"/>
                </a:solidFill>
                <a:latin typeface="Segoe Print" panose="02000600000000000000" pitchFamily="2" charset="0"/>
              </a:rPr>
              <a:t> position in the original array, or we can say at the first position in the subarray, with the second smallest element.</a:t>
            </a:r>
          </a:p>
          <a:p>
            <a:pPr>
              <a:buFont typeface="+mj-lt"/>
              <a:buAutoNum type="arabicPeriod"/>
            </a:pPr>
            <a:r>
              <a:rPr lang="en-IN" sz="2400" dirty="0">
                <a:solidFill>
                  <a:srgbClr val="00B050"/>
                </a:solidFill>
                <a:latin typeface="Segoe Print" panose="02000600000000000000" pitchFamily="2" charset="0"/>
              </a:rPr>
              <a:t>This is repeated, until the array is completely sorted.</a:t>
            </a:r>
          </a:p>
          <a:p>
            <a:pPr marL="0" indent="0">
              <a:buNone/>
            </a:pPr>
            <a:endParaRPr lang="en-IN" dirty="0"/>
          </a:p>
          <a:p>
            <a:endParaRPr lang="en-IN" dirty="0"/>
          </a:p>
          <a:p>
            <a:pPr marL="0" indent="0">
              <a:buNone/>
            </a:pPr>
            <a:endParaRPr lang="en-IN" dirty="0"/>
          </a:p>
        </p:txBody>
      </p:sp>
      <p:sp>
        <p:nvSpPr>
          <p:cNvPr id="5" name="Rectangle 2">
            <a:extLst>
              <a:ext uri="{FF2B5EF4-FFF2-40B4-BE49-F238E27FC236}">
                <a16:creationId xmlns:a16="http://schemas.microsoft.com/office/drawing/2014/main" id="{D30C34BA-37B5-47CE-A4E0-0362668891C5}"/>
              </a:ext>
            </a:extLst>
          </p:cNvPr>
          <p:cNvSpPr>
            <a:spLocks noChangeArrowheads="1"/>
          </p:cNvSpPr>
          <p:nvPr/>
        </p:nvSpPr>
        <p:spPr bwMode="auto">
          <a:xfrm>
            <a:off x="152400" y="-18149"/>
            <a:ext cx="184731" cy="3410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DE44E99-4078-41F6-8137-13EA1404A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800" y="1188720"/>
            <a:ext cx="5380678" cy="5669280"/>
          </a:xfrm>
          <a:prstGeom prst="rect">
            <a:avLst/>
          </a:prstGeom>
        </p:spPr>
      </p:pic>
    </p:spTree>
    <p:extLst>
      <p:ext uri="{BB962C8B-B14F-4D97-AF65-F5344CB8AC3E}">
        <p14:creationId xmlns:p14="http://schemas.microsoft.com/office/powerpoint/2010/main" val="240807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C28D-8055-4ECD-85EC-1DE151D10EBD}"/>
              </a:ext>
            </a:extLst>
          </p:cNvPr>
          <p:cNvSpPr>
            <a:spLocks noGrp="1"/>
          </p:cNvSpPr>
          <p:nvPr>
            <p:ph type="title"/>
          </p:nvPr>
        </p:nvSpPr>
        <p:spPr>
          <a:xfrm>
            <a:off x="1666241" y="624110"/>
            <a:ext cx="9438639" cy="1280890"/>
          </a:xfrm>
        </p:spPr>
        <p:txBody>
          <a:bodyPr>
            <a:normAutofit/>
          </a:bodyPr>
          <a:lstStyle/>
          <a:p>
            <a:pPr algn="ctr"/>
            <a:r>
              <a:rPr lang="en-IN" sz="4400" dirty="0">
                <a:solidFill>
                  <a:srgbClr val="7030A0"/>
                </a:solidFill>
                <a:latin typeface="Lucida Handwriting" panose="03010101010101010101" pitchFamily="66" charset="0"/>
              </a:rPr>
              <a:t>SELECTION SORT CODE</a:t>
            </a:r>
          </a:p>
        </p:txBody>
      </p:sp>
      <p:sp>
        <p:nvSpPr>
          <p:cNvPr id="3" name="Content Placeholder 2">
            <a:extLst>
              <a:ext uri="{FF2B5EF4-FFF2-40B4-BE49-F238E27FC236}">
                <a16:creationId xmlns:a16="http://schemas.microsoft.com/office/drawing/2014/main" id="{2F0F8487-B404-44CA-A3C7-C82CC8A91F37}"/>
              </a:ext>
            </a:extLst>
          </p:cNvPr>
          <p:cNvSpPr>
            <a:spLocks noGrp="1"/>
          </p:cNvSpPr>
          <p:nvPr>
            <p:ph idx="1"/>
          </p:nvPr>
        </p:nvSpPr>
        <p:spPr>
          <a:xfrm>
            <a:off x="1148080" y="1905000"/>
            <a:ext cx="10356532" cy="4953000"/>
          </a:xfrm>
        </p:spPr>
        <p:txBody>
          <a:bodyPr>
            <a:normAutofit fontScale="47500" lnSpcReduction="20000"/>
          </a:bodyPr>
          <a:lstStyle/>
          <a:p>
            <a:pPr marL="0" indent="0">
              <a:buNone/>
            </a:pPr>
            <a:r>
              <a:rPr lang="en-IN" sz="2900" dirty="0">
                <a:solidFill>
                  <a:srgbClr val="00B050"/>
                </a:solidFill>
                <a:latin typeface="Segoe Print" panose="02000600000000000000" pitchFamily="2" charset="0"/>
              </a:rPr>
              <a:t>for(int </a:t>
            </a:r>
            <a:r>
              <a:rPr lang="en-IN" sz="2900" dirty="0" err="1">
                <a:solidFill>
                  <a:srgbClr val="00B050"/>
                </a:solidFill>
                <a:latin typeface="Segoe Print" panose="02000600000000000000" pitchFamily="2" charset="0"/>
              </a:rPr>
              <a:t>i</a:t>
            </a:r>
            <a:r>
              <a:rPr lang="en-IN" sz="2900" dirty="0">
                <a:solidFill>
                  <a:srgbClr val="00B050"/>
                </a:solidFill>
                <a:latin typeface="Segoe Print" panose="02000600000000000000" pitchFamily="2" charset="0"/>
              </a:rPr>
              <a:t>=0;i&lt;n-1;i++){</a:t>
            </a:r>
          </a:p>
          <a:p>
            <a:pPr marL="0" indent="0">
              <a:buNone/>
            </a:pPr>
            <a:r>
              <a:rPr lang="en-IN" sz="2900" dirty="0">
                <a:solidFill>
                  <a:srgbClr val="00B050"/>
                </a:solidFill>
                <a:latin typeface="Segoe Print" panose="02000600000000000000" pitchFamily="2" charset="0"/>
              </a:rPr>
              <a:t>	min=</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i</a:t>
            </a:r>
            <a:r>
              <a:rPr lang="en-IN" sz="2900" dirty="0">
                <a:solidFill>
                  <a:srgbClr val="00B050"/>
                </a:solidFill>
                <a:latin typeface="Segoe Print" panose="02000600000000000000" pitchFamily="2" charset="0"/>
              </a:rPr>
              <a:t>];</a:t>
            </a:r>
          </a:p>
          <a:p>
            <a:pPr marL="0" indent="0">
              <a:buNone/>
            </a:pPr>
            <a:r>
              <a:rPr lang="en-IN" sz="2900" dirty="0">
                <a:solidFill>
                  <a:srgbClr val="00B050"/>
                </a:solidFill>
                <a:latin typeface="Segoe Print" panose="02000600000000000000" pitchFamily="2" charset="0"/>
              </a:rPr>
              <a:t>	</a:t>
            </a:r>
            <a:r>
              <a:rPr lang="en-IN" sz="2900" dirty="0" err="1">
                <a:solidFill>
                  <a:srgbClr val="00B050"/>
                </a:solidFill>
                <a:latin typeface="Segoe Print" panose="02000600000000000000" pitchFamily="2" charset="0"/>
              </a:rPr>
              <a:t>loc</a:t>
            </a:r>
            <a:r>
              <a:rPr lang="en-IN" sz="2900" dirty="0">
                <a:solidFill>
                  <a:srgbClr val="00B050"/>
                </a:solidFill>
                <a:latin typeface="Segoe Print" panose="02000600000000000000" pitchFamily="2" charset="0"/>
              </a:rPr>
              <a:t>=I;</a:t>
            </a:r>
          </a:p>
          <a:p>
            <a:pPr marL="0" indent="0">
              <a:buNone/>
            </a:pPr>
            <a:r>
              <a:rPr lang="en-IN" sz="2900" dirty="0">
                <a:solidFill>
                  <a:srgbClr val="00B050"/>
                </a:solidFill>
                <a:latin typeface="Segoe Print" panose="02000600000000000000" pitchFamily="2" charset="0"/>
              </a:rPr>
              <a:t>	for(int j=i+1;j&lt;n-1;j++){</a:t>
            </a:r>
          </a:p>
          <a:p>
            <a:pPr marL="0" indent="0">
              <a:buNone/>
            </a:pPr>
            <a:r>
              <a:rPr lang="en-IN" sz="2900" dirty="0">
                <a:solidFill>
                  <a:srgbClr val="00B050"/>
                </a:solidFill>
                <a:latin typeface="Segoe Print" panose="02000600000000000000" pitchFamily="2" charset="0"/>
              </a:rPr>
              <a:t>		if(</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[j]&lt;min){</a:t>
            </a:r>
          </a:p>
          <a:p>
            <a:pPr marL="0" indent="0">
              <a:buNone/>
            </a:pPr>
            <a:r>
              <a:rPr lang="en-IN" sz="2900" dirty="0">
                <a:solidFill>
                  <a:srgbClr val="00B050"/>
                </a:solidFill>
                <a:latin typeface="Segoe Print" panose="02000600000000000000" pitchFamily="2" charset="0"/>
              </a:rPr>
              <a:t>			min=</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[j];</a:t>
            </a:r>
          </a:p>
          <a:p>
            <a:pPr marL="0" indent="0">
              <a:buNone/>
            </a:pPr>
            <a:r>
              <a:rPr lang="en-IN" sz="2900" dirty="0">
                <a:solidFill>
                  <a:srgbClr val="00B050"/>
                </a:solidFill>
                <a:latin typeface="Segoe Print" panose="02000600000000000000" pitchFamily="2" charset="0"/>
              </a:rPr>
              <a:t>			</a:t>
            </a:r>
            <a:r>
              <a:rPr lang="en-IN" sz="2900" dirty="0" err="1">
                <a:solidFill>
                  <a:srgbClr val="00B050"/>
                </a:solidFill>
                <a:latin typeface="Segoe Print" panose="02000600000000000000" pitchFamily="2" charset="0"/>
              </a:rPr>
              <a:t>loc</a:t>
            </a:r>
            <a:r>
              <a:rPr lang="en-IN" sz="2900" dirty="0">
                <a:solidFill>
                  <a:srgbClr val="00B050"/>
                </a:solidFill>
                <a:latin typeface="Segoe Print" panose="02000600000000000000" pitchFamily="2" charset="0"/>
              </a:rPr>
              <a:t>=j;</a:t>
            </a:r>
          </a:p>
          <a:p>
            <a:pPr marL="0" indent="0">
              <a:buNone/>
            </a:pPr>
            <a:r>
              <a:rPr lang="en-IN" sz="2900" dirty="0">
                <a:solidFill>
                  <a:srgbClr val="00B050"/>
                </a:solidFill>
                <a:latin typeface="Segoe Print" panose="02000600000000000000" pitchFamily="2" charset="0"/>
              </a:rPr>
              <a:t>		}</a:t>
            </a:r>
          </a:p>
          <a:p>
            <a:pPr marL="0" indent="0">
              <a:buNone/>
            </a:pPr>
            <a:r>
              <a:rPr lang="en-IN" sz="2900" dirty="0">
                <a:solidFill>
                  <a:srgbClr val="00B050"/>
                </a:solidFill>
                <a:latin typeface="Segoe Print" panose="02000600000000000000" pitchFamily="2" charset="0"/>
              </a:rPr>
              <a:t>	}</a:t>
            </a:r>
          </a:p>
          <a:p>
            <a:pPr marL="0" indent="0">
              <a:buNone/>
            </a:pPr>
            <a:r>
              <a:rPr lang="en-IN" sz="2900" dirty="0">
                <a:solidFill>
                  <a:srgbClr val="00B050"/>
                </a:solidFill>
                <a:latin typeface="Segoe Print" panose="02000600000000000000" pitchFamily="2" charset="0"/>
              </a:rPr>
              <a:t>	if(</a:t>
            </a:r>
            <a:r>
              <a:rPr lang="en-IN" sz="2900" dirty="0" err="1">
                <a:solidFill>
                  <a:srgbClr val="00B050"/>
                </a:solidFill>
                <a:latin typeface="Segoe Print" panose="02000600000000000000" pitchFamily="2" charset="0"/>
              </a:rPr>
              <a:t>loc</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i</a:t>
            </a:r>
            <a:r>
              <a:rPr lang="en-IN" sz="2900" dirty="0">
                <a:solidFill>
                  <a:srgbClr val="00B050"/>
                </a:solidFill>
                <a:latin typeface="Segoe Print" panose="02000600000000000000" pitchFamily="2" charset="0"/>
              </a:rPr>
              <a:t>){</a:t>
            </a:r>
          </a:p>
          <a:p>
            <a:pPr marL="0" indent="0">
              <a:buNone/>
            </a:pPr>
            <a:r>
              <a:rPr lang="en-IN" sz="2900" dirty="0">
                <a:solidFill>
                  <a:srgbClr val="00B050"/>
                </a:solidFill>
                <a:latin typeface="Segoe Print" panose="02000600000000000000" pitchFamily="2" charset="0"/>
              </a:rPr>
              <a:t>		int temp;</a:t>
            </a:r>
          </a:p>
          <a:p>
            <a:pPr marL="0" indent="0">
              <a:buNone/>
            </a:pPr>
            <a:r>
              <a:rPr lang="en-IN" sz="2900" dirty="0">
                <a:solidFill>
                  <a:srgbClr val="00B050"/>
                </a:solidFill>
                <a:latin typeface="Segoe Print" panose="02000600000000000000" pitchFamily="2" charset="0"/>
              </a:rPr>
              <a:t>		temp=</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loc</a:t>
            </a:r>
            <a:r>
              <a:rPr lang="en-IN" sz="2900" dirty="0">
                <a:solidFill>
                  <a:srgbClr val="00B050"/>
                </a:solidFill>
                <a:latin typeface="Segoe Print" panose="02000600000000000000" pitchFamily="2" charset="0"/>
              </a:rPr>
              <a:t>];</a:t>
            </a:r>
          </a:p>
          <a:p>
            <a:pPr marL="0" indent="0">
              <a:buNone/>
            </a:pPr>
            <a:r>
              <a:rPr lang="en-IN" sz="2900" dirty="0">
                <a:solidFill>
                  <a:srgbClr val="00B050"/>
                </a:solidFill>
                <a:latin typeface="Segoe Print" panose="02000600000000000000" pitchFamily="2" charset="0"/>
              </a:rPr>
              <a:t>		</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loc</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i</a:t>
            </a:r>
            <a:r>
              <a:rPr lang="en-IN" sz="2900" dirty="0">
                <a:solidFill>
                  <a:srgbClr val="00B050"/>
                </a:solidFill>
                <a:latin typeface="Segoe Print" panose="02000600000000000000" pitchFamily="2" charset="0"/>
              </a:rPr>
              <a:t>];</a:t>
            </a:r>
          </a:p>
          <a:p>
            <a:pPr marL="0" indent="0">
              <a:buNone/>
            </a:pPr>
            <a:r>
              <a:rPr lang="en-IN" sz="2900" dirty="0">
                <a:solidFill>
                  <a:srgbClr val="00B050"/>
                </a:solidFill>
                <a:latin typeface="Segoe Print" panose="02000600000000000000" pitchFamily="2" charset="0"/>
              </a:rPr>
              <a:t> 		</a:t>
            </a:r>
            <a:r>
              <a:rPr lang="en-IN" sz="2900" dirty="0" err="1">
                <a:solidFill>
                  <a:srgbClr val="00B050"/>
                </a:solidFill>
                <a:latin typeface="Segoe Print" panose="02000600000000000000" pitchFamily="2" charset="0"/>
              </a:rPr>
              <a:t>arr</a:t>
            </a:r>
            <a:r>
              <a:rPr lang="en-IN" sz="2900" dirty="0">
                <a:solidFill>
                  <a:srgbClr val="00B050"/>
                </a:solidFill>
                <a:latin typeface="Segoe Print" panose="02000600000000000000" pitchFamily="2" charset="0"/>
              </a:rPr>
              <a:t>[</a:t>
            </a:r>
            <a:r>
              <a:rPr lang="en-IN" sz="2900" dirty="0" err="1">
                <a:solidFill>
                  <a:srgbClr val="00B050"/>
                </a:solidFill>
                <a:latin typeface="Segoe Print" panose="02000600000000000000" pitchFamily="2" charset="0"/>
              </a:rPr>
              <a:t>i</a:t>
            </a:r>
            <a:r>
              <a:rPr lang="en-IN" sz="2900" dirty="0">
                <a:solidFill>
                  <a:srgbClr val="00B050"/>
                </a:solidFill>
                <a:latin typeface="Segoe Print" panose="02000600000000000000" pitchFamily="2" charset="0"/>
              </a:rPr>
              <a:t>[=temp;</a:t>
            </a:r>
          </a:p>
          <a:p>
            <a:pPr marL="0" indent="0">
              <a:buNone/>
            </a:pPr>
            <a:r>
              <a:rPr lang="en-IN" sz="2900" dirty="0">
                <a:solidFill>
                  <a:srgbClr val="00B050"/>
                </a:solidFill>
                <a:latin typeface="Segoe Print" panose="02000600000000000000" pitchFamily="2" charset="0"/>
              </a:rPr>
              <a:t>	}	</a:t>
            </a:r>
          </a:p>
          <a:p>
            <a:pPr marL="0" indent="0">
              <a:buNone/>
            </a:pPr>
            <a:r>
              <a:rPr lang="en-IN" sz="2900" dirty="0">
                <a:solidFill>
                  <a:srgbClr val="00B050"/>
                </a:solidFill>
                <a:latin typeface="Segoe Print" panose="02000600000000000000" pitchFamily="2" charset="0"/>
              </a:rPr>
              <a:t>}</a:t>
            </a:r>
            <a:endParaRPr lang="en-IN" sz="24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110046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59B0-D4C9-43AE-BA2C-C66F4C941514}"/>
              </a:ext>
            </a:extLst>
          </p:cNvPr>
          <p:cNvSpPr>
            <a:spLocks noGrp="1"/>
          </p:cNvSpPr>
          <p:nvPr>
            <p:ph type="title"/>
          </p:nvPr>
        </p:nvSpPr>
        <p:spPr>
          <a:xfrm>
            <a:off x="2032000" y="274320"/>
            <a:ext cx="9472612" cy="1209040"/>
          </a:xfrm>
        </p:spPr>
        <p:txBody>
          <a:bodyPr>
            <a:normAutofit/>
          </a:bodyPr>
          <a:lstStyle/>
          <a:p>
            <a:pPr algn="ctr"/>
            <a:r>
              <a:rPr lang="en-IN" sz="5400" dirty="0">
                <a:solidFill>
                  <a:srgbClr val="7030A0"/>
                </a:solidFill>
                <a:latin typeface="Lucida Handwriting" panose="03010101010101010101" pitchFamily="66" charset="0"/>
              </a:rPr>
              <a:t>TIME COMPLEXITY</a:t>
            </a:r>
          </a:p>
        </p:txBody>
      </p:sp>
      <p:sp>
        <p:nvSpPr>
          <p:cNvPr id="3" name="Content Placeholder 2">
            <a:extLst>
              <a:ext uri="{FF2B5EF4-FFF2-40B4-BE49-F238E27FC236}">
                <a16:creationId xmlns:a16="http://schemas.microsoft.com/office/drawing/2014/main" id="{16CA38F2-3216-4D92-B46E-B0C84F5603DB}"/>
              </a:ext>
            </a:extLst>
          </p:cNvPr>
          <p:cNvSpPr>
            <a:spLocks noGrp="1"/>
          </p:cNvSpPr>
          <p:nvPr>
            <p:ph idx="1"/>
          </p:nvPr>
        </p:nvSpPr>
        <p:spPr>
          <a:xfrm>
            <a:off x="1270000" y="1391920"/>
            <a:ext cx="10234612" cy="5313680"/>
          </a:xfrm>
        </p:spPr>
        <p:txBody>
          <a:bodyPr>
            <a:normAutofit/>
          </a:bodyPr>
          <a:lstStyle/>
          <a:p>
            <a:pPr marL="0" indent="0">
              <a:buNone/>
            </a:pPr>
            <a:r>
              <a:rPr lang="en-IN" sz="2800" dirty="0">
                <a:solidFill>
                  <a:srgbClr val="00B050"/>
                </a:solidFill>
                <a:latin typeface="Segoe Print" panose="02000600000000000000" pitchFamily="2" charset="0"/>
              </a:rPr>
              <a:t>Time Complexity measures the </a:t>
            </a:r>
            <a:r>
              <a:rPr lang="en-IN" sz="2800" b="1" dirty="0">
                <a:solidFill>
                  <a:srgbClr val="00B050"/>
                </a:solidFill>
                <a:latin typeface="Segoe Print" panose="02000600000000000000" pitchFamily="2" charset="0"/>
              </a:rPr>
              <a:t>time taken for running</a:t>
            </a:r>
            <a:r>
              <a:rPr lang="en-IN" sz="2800" dirty="0">
                <a:solidFill>
                  <a:srgbClr val="00B050"/>
                </a:solidFill>
                <a:latin typeface="Segoe Print" panose="02000600000000000000" pitchFamily="2" charset="0"/>
              </a:rPr>
              <a:t> an algorithm and it is commonly used to count the number of elementary operations performed by the algorithm to </a:t>
            </a:r>
            <a:r>
              <a:rPr lang="en-IN" sz="2800" b="1" dirty="0">
                <a:solidFill>
                  <a:srgbClr val="00B050"/>
                </a:solidFill>
                <a:latin typeface="Segoe Print" panose="02000600000000000000" pitchFamily="2" charset="0"/>
              </a:rPr>
              <a:t>improve the performance</a:t>
            </a:r>
            <a:r>
              <a:rPr lang="en-IN" sz="2800" dirty="0">
                <a:solidFill>
                  <a:srgbClr val="00B050"/>
                </a:solidFill>
                <a:latin typeface="Segoe Print" panose="02000600000000000000" pitchFamily="2" charset="0"/>
              </a:rPr>
              <a:t>. </a:t>
            </a:r>
          </a:p>
          <a:p>
            <a:pPr marL="0" indent="0" fontAlgn="base">
              <a:buNone/>
            </a:pPr>
            <a:r>
              <a:rPr lang="en-IN" sz="2400" b="1" dirty="0">
                <a:solidFill>
                  <a:srgbClr val="00B050"/>
                </a:solidFill>
                <a:latin typeface="Segoe Print" panose="02000600000000000000" pitchFamily="2" charset="0"/>
              </a:rPr>
              <a:t>1. Best Case</a:t>
            </a:r>
          </a:p>
          <a:p>
            <a:pPr marL="0" indent="0" fontAlgn="base">
              <a:buNone/>
            </a:pPr>
            <a:r>
              <a:rPr lang="en-IN" sz="2400" dirty="0">
                <a:solidFill>
                  <a:srgbClr val="00B050"/>
                </a:solidFill>
                <a:latin typeface="Segoe Print" panose="02000600000000000000" pitchFamily="2" charset="0"/>
              </a:rPr>
              <a:t>     It is the </a:t>
            </a:r>
            <a:r>
              <a:rPr lang="en-IN" sz="2400" b="1" dirty="0">
                <a:solidFill>
                  <a:srgbClr val="00B050"/>
                </a:solidFill>
                <a:latin typeface="Segoe Print" panose="02000600000000000000" pitchFamily="2" charset="0"/>
              </a:rPr>
              <a:t>Minimum time</a:t>
            </a:r>
            <a:r>
              <a:rPr lang="en-IN" sz="2400" dirty="0">
                <a:solidFill>
                  <a:srgbClr val="00B050"/>
                </a:solidFill>
                <a:latin typeface="Segoe Print" panose="02000600000000000000" pitchFamily="2" charset="0"/>
              </a:rPr>
              <a:t> taken for program execution.</a:t>
            </a:r>
          </a:p>
          <a:p>
            <a:pPr marL="0" indent="0" fontAlgn="base">
              <a:buNone/>
            </a:pPr>
            <a:r>
              <a:rPr lang="en-IN" sz="2400" b="1" dirty="0">
                <a:solidFill>
                  <a:srgbClr val="00B050"/>
                </a:solidFill>
                <a:latin typeface="Segoe Print" panose="02000600000000000000" pitchFamily="2" charset="0"/>
              </a:rPr>
              <a:t>2. Average Case</a:t>
            </a:r>
          </a:p>
          <a:p>
            <a:pPr marL="0" indent="0" fontAlgn="base">
              <a:buNone/>
            </a:pPr>
            <a:r>
              <a:rPr lang="en-IN" sz="2400" dirty="0">
                <a:solidFill>
                  <a:srgbClr val="00B050"/>
                </a:solidFill>
                <a:latin typeface="Segoe Print" panose="02000600000000000000" pitchFamily="2" charset="0"/>
              </a:rPr>
              <a:t>    It is the </a:t>
            </a:r>
            <a:r>
              <a:rPr lang="en-IN" sz="2400" b="1" dirty="0">
                <a:solidFill>
                  <a:srgbClr val="00B050"/>
                </a:solidFill>
                <a:latin typeface="Segoe Print" panose="02000600000000000000" pitchFamily="2" charset="0"/>
              </a:rPr>
              <a:t>Average time</a:t>
            </a:r>
            <a:r>
              <a:rPr lang="en-IN" sz="2400" dirty="0">
                <a:solidFill>
                  <a:srgbClr val="00B050"/>
                </a:solidFill>
                <a:latin typeface="Segoe Print" panose="02000600000000000000" pitchFamily="2" charset="0"/>
              </a:rPr>
              <a:t> taken for program execution.</a:t>
            </a:r>
          </a:p>
          <a:p>
            <a:pPr marL="0" indent="0" fontAlgn="base">
              <a:buNone/>
            </a:pPr>
            <a:r>
              <a:rPr lang="en-IN" sz="2400" b="1" dirty="0">
                <a:solidFill>
                  <a:srgbClr val="00B050"/>
                </a:solidFill>
                <a:latin typeface="Segoe Print" panose="02000600000000000000" pitchFamily="2" charset="0"/>
              </a:rPr>
              <a:t>3. Worst Case</a:t>
            </a:r>
          </a:p>
          <a:p>
            <a:pPr marL="0" indent="0" fontAlgn="base">
              <a:buNone/>
            </a:pPr>
            <a:r>
              <a:rPr lang="en-IN" sz="2400" dirty="0">
                <a:solidFill>
                  <a:srgbClr val="00B050"/>
                </a:solidFill>
                <a:latin typeface="Segoe Print" panose="02000600000000000000" pitchFamily="2" charset="0"/>
              </a:rPr>
              <a:t>    It is the </a:t>
            </a:r>
            <a:r>
              <a:rPr lang="en-IN" sz="2400" b="1" dirty="0">
                <a:solidFill>
                  <a:srgbClr val="00B050"/>
                </a:solidFill>
                <a:latin typeface="Segoe Print" panose="02000600000000000000" pitchFamily="2" charset="0"/>
              </a:rPr>
              <a:t>Maximum time</a:t>
            </a:r>
            <a:r>
              <a:rPr lang="en-IN" sz="2400" dirty="0">
                <a:solidFill>
                  <a:srgbClr val="00B050"/>
                </a:solidFill>
                <a:latin typeface="Segoe Print" panose="02000600000000000000" pitchFamily="2" charset="0"/>
              </a:rPr>
              <a:t> taken for program execution.</a:t>
            </a:r>
          </a:p>
          <a:p>
            <a:pPr marL="0" indent="0" fontAlgn="base">
              <a:buNone/>
            </a:pPr>
            <a:endParaRPr lang="en-IN" sz="2400" dirty="0"/>
          </a:p>
          <a:p>
            <a:pPr marL="0" indent="0" fontAlgn="base">
              <a:buNone/>
            </a:pPr>
            <a:endParaRPr lang="en-IN" sz="2400" dirty="0"/>
          </a:p>
          <a:p>
            <a:pPr marL="0" indent="0">
              <a:buNone/>
            </a:pPr>
            <a:endParaRPr lang="en-IN" sz="24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363954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4679-1237-4744-BEE9-01B482FD866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B73B355-DCAC-4FC6-A0BF-597B6E6DFB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304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5D6-263A-439E-BD76-A983E8D6FECA}"/>
              </a:ext>
            </a:extLst>
          </p:cNvPr>
          <p:cNvSpPr>
            <a:spLocks noGrp="1"/>
          </p:cNvSpPr>
          <p:nvPr>
            <p:ph type="title"/>
          </p:nvPr>
        </p:nvSpPr>
        <p:spPr>
          <a:xfrm>
            <a:off x="2052321" y="1026160"/>
            <a:ext cx="9452292" cy="1249680"/>
          </a:xfrm>
        </p:spPr>
        <p:txBody>
          <a:bodyPr>
            <a:normAutofit/>
          </a:bodyPr>
          <a:lstStyle/>
          <a:p>
            <a:pPr algn="ctr"/>
            <a:r>
              <a:rPr lang="en-IN" sz="4400" dirty="0">
                <a:solidFill>
                  <a:srgbClr val="7030A0"/>
                </a:solidFill>
                <a:latin typeface="Lucida Handwriting" panose="03010101010101010101" pitchFamily="66" charset="0"/>
              </a:rPr>
              <a:t>INTRODUCTION TO SORTING</a:t>
            </a:r>
          </a:p>
        </p:txBody>
      </p:sp>
      <p:sp>
        <p:nvSpPr>
          <p:cNvPr id="3" name="Content Placeholder 2">
            <a:extLst>
              <a:ext uri="{FF2B5EF4-FFF2-40B4-BE49-F238E27FC236}">
                <a16:creationId xmlns:a16="http://schemas.microsoft.com/office/drawing/2014/main" id="{D044D0C5-5EA4-4BEA-8262-09AC04E71838}"/>
              </a:ext>
            </a:extLst>
          </p:cNvPr>
          <p:cNvSpPr>
            <a:spLocks noGrp="1"/>
          </p:cNvSpPr>
          <p:nvPr>
            <p:ph idx="1"/>
          </p:nvPr>
        </p:nvSpPr>
        <p:spPr>
          <a:xfrm>
            <a:off x="2133600" y="2641600"/>
            <a:ext cx="9371012" cy="3269622"/>
          </a:xfrm>
        </p:spPr>
        <p:txBody>
          <a:bodyPr>
            <a:normAutofit/>
          </a:bodyPr>
          <a:lstStyle/>
          <a:p>
            <a:r>
              <a:rPr lang="en-IN" sz="2400" dirty="0">
                <a:solidFill>
                  <a:srgbClr val="00B050"/>
                </a:solidFill>
                <a:latin typeface="Segoe Print" panose="02000600000000000000" pitchFamily="2" charset="0"/>
              </a:rPr>
              <a:t>Sorting of data means arranging it in a certain order, often in an array-like structure. We can use various ordering </a:t>
            </a:r>
            <a:r>
              <a:rPr lang="en-IN" sz="2400" dirty="0" err="1">
                <a:solidFill>
                  <a:srgbClr val="00B050"/>
                </a:solidFill>
                <a:latin typeface="Segoe Print" panose="02000600000000000000" pitchFamily="2" charset="0"/>
              </a:rPr>
              <a:t>criterias</a:t>
            </a:r>
            <a:r>
              <a:rPr lang="en-IN" sz="2400" dirty="0">
                <a:solidFill>
                  <a:srgbClr val="00B050"/>
                </a:solidFill>
                <a:latin typeface="Segoe Print" panose="02000600000000000000" pitchFamily="2" charset="0"/>
              </a:rPr>
              <a:t>, like sorting numbers from least to greatest or vice-versa, or sorting strings.</a:t>
            </a:r>
          </a:p>
          <a:p>
            <a:r>
              <a:rPr lang="en-IN" sz="2400" dirty="0">
                <a:solidFill>
                  <a:srgbClr val="00B050"/>
                </a:solidFill>
                <a:latin typeface="Segoe Print" panose="02000600000000000000" pitchFamily="2" charset="0"/>
              </a:rPr>
              <a:t>Given a user input we need to find a permutation such that the set is sorted in increasing or decreasing order, </a:t>
            </a:r>
            <a:r>
              <a:rPr lang="en-IN" sz="2400" dirty="0" err="1">
                <a:solidFill>
                  <a:srgbClr val="00B050"/>
                </a:solidFill>
                <a:latin typeface="Segoe Print" panose="02000600000000000000" pitchFamily="2" charset="0"/>
              </a:rPr>
              <a:t>numercically</a:t>
            </a:r>
            <a:r>
              <a:rPr lang="en-IN" sz="2400" dirty="0">
                <a:solidFill>
                  <a:srgbClr val="00B050"/>
                </a:solidFill>
                <a:latin typeface="Segoe Print" panose="02000600000000000000" pitchFamily="2" charset="0"/>
              </a:rPr>
              <a:t> or alphabetically.</a:t>
            </a:r>
          </a:p>
        </p:txBody>
      </p:sp>
    </p:spTree>
    <p:extLst>
      <p:ext uri="{BB962C8B-B14F-4D97-AF65-F5344CB8AC3E}">
        <p14:creationId xmlns:p14="http://schemas.microsoft.com/office/powerpoint/2010/main" val="102536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F331-54EE-430E-A187-92AD25496A30}"/>
              </a:ext>
            </a:extLst>
          </p:cNvPr>
          <p:cNvSpPr>
            <a:spLocks noGrp="1"/>
          </p:cNvSpPr>
          <p:nvPr>
            <p:ph type="title"/>
          </p:nvPr>
        </p:nvSpPr>
        <p:spPr>
          <a:xfrm>
            <a:off x="2592925" y="624110"/>
            <a:ext cx="8911687" cy="1316450"/>
          </a:xfrm>
        </p:spPr>
        <p:txBody>
          <a:bodyPr>
            <a:normAutofit/>
          </a:bodyPr>
          <a:lstStyle/>
          <a:p>
            <a:pPr algn="ctr"/>
            <a:r>
              <a:rPr lang="en-IN" sz="4800" dirty="0">
                <a:solidFill>
                  <a:srgbClr val="7030A0"/>
                </a:solidFill>
                <a:latin typeface="Lucida Handwriting" panose="03010101010101010101" pitchFamily="66" charset="0"/>
              </a:rPr>
              <a:t>TYPES OF SORTING</a:t>
            </a:r>
            <a:endParaRPr lang="en-IN" sz="4800" dirty="0"/>
          </a:p>
        </p:txBody>
      </p:sp>
      <p:sp>
        <p:nvSpPr>
          <p:cNvPr id="3" name="Content Placeholder 2">
            <a:extLst>
              <a:ext uri="{FF2B5EF4-FFF2-40B4-BE49-F238E27FC236}">
                <a16:creationId xmlns:a16="http://schemas.microsoft.com/office/drawing/2014/main" id="{7256C3E1-A88B-4AA1-9033-E5CCDB5B218E}"/>
              </a:ext>
            </a:extLst>
          </p:cNvPr>
          <p:cNvSpPr>
            <a:spLocks noGrp="1"/>
          </p:cNvSpPr>
          <p:nvPr>
            <p:ph idx="1"/>
          </p:nvPr>
        </p:nvSpPr>
        <p:spPr>
          <a:xfrm>
            <a:off x="2082800" y="2418080"/>
            <a:ext cx="9425525" cy="3584582"/>
          </a:xfrm>
        </p:spPr>
        <p:txBody>
          <a:bodyPr>
            <a:normAutofit/>
          </a:bodyPr>
          <a:lstStyle/>
          <a:p>
            <a:pPr marL="0" indent="0">
              <a:buNone/>
            </a:pPr>
            <a:r>
              <a:rPr lang="en-IN" sz="3200" dirty="0">
                <a:solidFill>
                  <a:srgbClr val="00B050"/>
                </a:solidFill>
                <a:latin typeface="Segoe Print" panose="02000600000000000000" pitchFamily="2" charset="0"/>
              </a:rPr>
              <a:t>Various types of sorting are:-</a:t>
            </a:r>
          </a:p>
          <a:p>
            <a:pPr>
              <a:buFont typeface="Arial" panose="020B0604020202020204" pitchFamily="34" charset="0"/>
              <a:buChar char="•"/>
            </a:pPr>
            <a:r>
              <a:rPr lang="en-IN" sz="3200" dirty="0">
                <a:solidFill>
                  <a:srgbClr val="00B050"/>
                </a:solidFill>
                <a:latin typeface="Segoe Print" panose="02000600000000000000" pitchFamily="2" charset="0"/>
              </a:rPr>
              <a:t>Bubble Sort</a:t>
            </a:r>
          </a:p>
          <a:p>
            <a:pPr>
              <a:buFont typeface="Arial" panose="020B0604020202020204" pitchFamily="34" charset="0"/>
              <a:buChar char="•"/>
            </a:pPr>
            <a:r>
              <a:rPr lang="en-IN" sz="3200" dirty="0">
                <a:solidFill>
                  <a:srgbClr val="00B050"/>
                </a:solidFill>
                <a:latin typeface="Segoe Print" panose="02000600000000000000" pitchFamily="2" charset="0"/>
              </a:rPr>
              <a:t>Insertion Sort</a:t>
            </a:r>
          </a:p>
          <a:p>
            <a:pPr>
              <a:buFont typeface="Arial" panose="020B0604020202020204" pitchFamily="34" charset="0"/>
              <a:buChar char="•"/>
            </a:pPr>
            <a:r>
              <a:rPr lang="en-IN" sz="3200" dirty="0">
                <a:solidFill>
                  <a:srgbClr val="00B050"/>
                </a:solidFill>
                <a:latin typeface="Segoe Print" panose="02000600000000000000" pitchFamily="2" charset="0"/>
              </a:rPr>
              <a:t>Selection Sort</a:t>
            </a:r>
          </a:p>
          <a:p>
            <a:pPr marL="0" indent="0">
              <a:buNone/>
            </a:pPr>
            <a:r>
              <a:rPr lang="en-IN" sz="3200" dirty="0">
                <a:solidFill>
                  <a:srgbClr val="00B050"/>
                </a:solidFill>
                <a:latin typeface="Segoe Print" panose="02000600000000000000" pitchFamily="2" charset="0"/>
              </a:rPr>
              <a:t>   </a:t>
            </a:r>
          </a:p>
          <a:p>
            <a:pPr marL="0" indent="0">
              <a:buNone/>
            </a:pPr>
            <a:endParaRPr lang="en-IN" sz="24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147230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BD36-7DC7-4E34-9E1C-C809FCE2E125}"/>
              </a:ext>
            </a:extLst>
          </p:cNvPr>
          <p:cNvSpPr>
            <a:spLocks noGrp="1"/>
          </p:cNvSpPr>
          <p:nvPr>
            <p:ph type="title"/>
          </p:nvPr>
        </p:nvSpPr>
        <p:spPr/>
        <p:txBody>
          <a:bodyPr>
            <a:normAutofit/>
          </a:bodyPr>
          <a:lstStyle/>
          <a:p>
            <a:pPr algn="ctr"/>
            <a:r>
              <a:rPr lang="en-IN" sz="4800" dirty="0">
                <a:solidFill>
                  <a:srgbClr val="7030A0"/>
                </a:solidFill>
                <a:latin typeface="Lucida Handwriting" panose="03010101010101010101" pitchFamily="66" charset="0"/>
              </a:rPr>
              <a:t>BUBBLE SORT</a:t>
            </a:r>
          </a:p>
        </p:txBody>
      </p:sp>
      <p:sp>
        <p:nvSpPr>
          <p:cNvPr id="3" name="Content Placeholder 2">
            <a:extLst>
              <a:ext uri="{FF2B5EF4-FFF2-40B4-BE49-F238E27FC236}">
                <a16:creationId xmlns:a16="http://schemas.microsoft.com/office/drawing/2014/main" id="{612423F4-BC00-4F85-A97C-ABFDFFA03073}"/>
              </a:ext>
            </a:extLst>
          </p:cNvPr>
          <p:cNvSpPr>
            <a:spLocks noGrp="1"/>
          </p:cNvSpPr>
          <p:nvPr>
            <p:ph idx="1"/>
          </p:nvPr>
        </p:nvSpPr>
        <p:spPr/>
        <p:txBody>
          <a:bodyPr>
            <a:normAutofit/>
          </a:bodyPr>
          <a:lstStyle/>
          <a:p>
            <a:pPr marL="0" indent="0">
              <a:buNone/>
            </a:pPr>
            <a:r>
              <a:rPr lang="en-IN" sz="2800" dirty="0">
                <a:solidFill>
                  <a:srgbClr val="00B050"/>
                </a:solidFill>
                <a:latin typeface="Segoe Print" panose="02000600000000000000" pitchFamily="2" charset="0"/>
              </a:rPr>
              <a:t>Bubble sort works by swapping adjacent elements if they're not in the desired order. This process repeats from the beginning of the array until all elements are in order</a:t>
            </a:r>
            <a:r>
              <a:rPr lang="en-IN" dirty="0"/>
              <a:t>.</a:t>
            </a:r>
            <a:endParaRPr lang="en-IN" sz="2800" dirty="0">
              <a:solidFill>
                <a:srgbClr val="00B050"/>
              </a:solidFill>
              <a:latin typeface="Segoe Print" panose="02000600000000000000" pitchFamily="2" charset="0"/>
            </a:endParaRPr>
          </a:p>
        </p:txBody>
      </p:sp>
    </p:spTree>
    <p:extLst>
      <p:ext uri="{BB962C8B-B14F-4D97-AF65-F5344CB8AC3E}">
        <p14:creationId xmlns:p14="http://schemas.microsoft.com/office/powerpoint/2010/main" val="112715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7F7-3024-491D-B213-D2C7526A4865}"/>
              </a:ext>
            </a:extLst>
          </p:cNvPr>
          <p:cNvSpPr>
            <a:spLocks noGrp="1"/>
          </p:cNvSpPr>
          <p:nvPr>
            <p:ph type="title"/>
          </p:nvPr>
        </p:nvSpPr>
        <p:spPr>
          <a:xfrm>
            <a:off x="2245361" y="203200"/>
            <a:ext cx="9259252" cy="1168400"/>
          </a:xfrm>
        </p:spPr>
        <p:txBody>
          <a:bodyPr>
            <a:normAutofit/>
          </a:bodyPr>
          <a:lstStyle/>
          <a:p>
            <a:pPr algn="ctr"/>
            <a:r>
              <a:rPr lang="en-IN" sz="4800" dirty="0">
                <a:solidFill>
                  <a:srgbClr val="7030A0"/>
                </a:solidFill>
                <a:latin typeface="Lucida Handwriting" panose="03010101010101010101" pitchFamily="66" charset="0"/>
              </a:rPr>
              <a:t>BUBBLE SORT ALGORITHM</a:t>
            </a:r>
          </a:p>
        </p:txBody>
      </p:sp>
      <p:sp>
        <p:nvSpPr>
          <p:cNvPr id="3" name="Content Placeholder 2">
            <a:extLst>
              <a:ext uri="{FF2B5EF4-FFF2-40B4-BE49-F238E27FC236}">
                <a16:creationId xmlns:a16="http://schemas.microsoft.com/office/drawing/2014/main" id="{D4353FE2-880D-4567-88A8-300FA85D2074}"/>
              </a:ext>
            </a:extLst>
          </p:cNvPr>
          <p:cNvSpPr>
            <a:spLocks noGrp="1"/>
          </p:cNvSpPr>
          <p:nvPr>
            <p:ph idx="1"/>
          </p:nvPr>
        </p:nvSpPr>
        <p:spPr>
          <a:xfrm>
            <a:off x="1270000" y="1371600"/>
            <a:ext cx="5588000" cy="5059680"/>
          </a:xfrm>
        </p:spPr>
        <p:txBody>
          <a:bodyPr/>
          <a:lstStyle/>
          <a:p>
            <a:pPr marL="0" indent="0">
              <a:buNone/>
            </a:pPr>
            <a:r>
              <a:rPr lang="en-IN" sz="2000" dirty="0">
                <a:solidFill>
                  <a:srgbClr val="00B050"/>
                </a:solidFill>
                <a:latin typeface="Segoe Print" panose="02000600000000000000" pitchFamily="2" charset="0"/>
              </a:rPr>
              <a:t>Following are the steps involved in bubble sort(for sorting a given array in ascending order):</a:t>
            </a:r>
          </a:p>
          <a:p>
            <a:pPr marL="457200" indent="-457200">
              <a:buFont typeface="+mj-lt"/>
              <a:buAutoNum type="arabicPeriod"/>
            </a:pPr>
            <a:r>
              <a:rPr lang="en-IN" sz="2000" dirty="0">
                <a:solidFill>
                  <a:srgbClr val="00B050"/>
                </a:solidFill>
                <a:latin typeface="Segoe Print" panose="02000600000000000000" pitchFamily="2" charset="0"/>
              </a:rPr>
              <a:t>Starting with the first element(index = 0), compare the current element with the next element of the array.</a:t>
            </a:r>
          </a:p>
          <a:p>
            <a:pPr marL="457200" indent="-457200">
              <a:buFont typeface="+mj-lt"/>
              <a:buAutoNum type="arabicPeriod"/>
            </a:pPr>
            <a:r>
              <a:rPr lang="en-IN" sz="2000" dirty="0">
                <a:solidFill>
                  <a:srgbClr val="00B050"/>
                </a:solidFill>
                <a:latin typeface="Segoe Print" panose="02000600000000000000" pitchFamily="2" charset="0"/>
              </a:rPr>
              <a:t>If the current element is greater than the next element of the array, swap them.</a:t>
            </a:r>
          </a:p>
          <a:p>
            <a:pPr marL="457200" indent="-457200">
              <a:buFont typeface="+mj-lt"/>
              <a:buAutoNum type="arabicPeriod"/>
            </a:pPr>
            <a:r>
              <a:rPr lang="en-IN" sz="2000" dirty="0">
                <a:solidFill>
                  <a:srgbClr val="00B050"/>
                </a:solidFill>
                <a:latin typeface="Segoe Print" panose="02000600000000000000" pitchFamily="2" charset="0"/>
              </a:rPr>
              <a:t>If the current element is less than the next element, move to the next element. </a:t>
            </a:r>
          </a:p>
          <a:p>
            <a:pPr marL="457200" indent="-457200">
              <a:buFont typeface="+mj-lt"/>
              <a:buAutoNum type="arabicPeriod"/>
            </a:pPr>
            <a:r>
              <a:rPr lang="en-IN" sz="2000" b="1" dirty="0">
                <a:solidFill>
                  <a:srgbClr val="00B050"/>
                </a:solidFill>
                <a:latin typeface="Segoe Print" panose="02000600000000000000" pitchFamily="2" charset="0"/>
              </a:rPr>
              <a:t>Repeat Step 1</a:t>
            </a:r>
            <a:r>
              <a:rPr lang="en-IN" sz="2000" dirty="0">
                <a:solidFill>
                  <a:srgbClr val="00B050"/>
                </a:solidFill>
                <a:latin typeface="Segoe Print" panose="02000600000000000000" pitchFamily="2" charset="0"/>
              </a:rPr>
              <a:t>.</a:t>
            </a:r>
          </a:p>
          <a:p>
            <a:endParaRPr lang="en-IN" dirty="0"/>
          </a:p>
        </p:txBody>
      </p:sp>
      <p:pic>
        <p:nvPicPr>
          <p:cNvPr id="5" name="Picture 4">
            <a:extLst>
              <a:ext uri="{FF2B5EF4-FFF2-40B4-BE49-F238E27FC236}">
                <a16:creationId xmlns:a16="http://schemas.microsoft.com/office/drawing/2014/main" id="{F46002C4-F89F-4918-899C-4F42262E8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456" y="1371600"/>
            <a:ext cx="4381024" cy="4673600"/>
          </a:xfrm>
          <a:prstGeom prst="rect">
            <a:avLst/>
          </a:prstGeom>
        </p:spPr>
      </p:pic>
    </p:spTree>
    <p:extLst>
      <p:ext uri="{BB962C8B-B14F-4D97-AF65-F5344CB8AC3E}">
        <p14:creationId xmlns:p14="http://schemas.microsoft.com/office/powerpoint/2010/main" val="377346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73B-7CCA-45C6-A7EC-933E823C2F74}"/>
              </a:ext>
            </a:extLst>
          </p:cNvPr>
          <p:cNvSpPr>
            <a:spLocks noGrp="1"/>
          </p:cNvSpPr>
          <p:nvPr>
            <p:ph type="title"/>
          </p:nvPr>
        </p:nvSpPr>
        <p:spPr>
          <a:xfrm>
            <a:off x="2103120" y="182238"/>
            <a:ext cx="9401492" cy="1260482"/>
          </a:xfrm>
        </p:spPr>
        <p:txBody>
          <a:bodyPr>
            <a:normAutofit/>
          </a:bodyPr>
          <a:lstStyle/>
          <a:p>
            <a:pPr algn="ctr"/>
            <a:r>
              <a:rPr lang="en-IN" sz="4400" dirty="0">
                <a:solidFill>
                  <a:srgbClr val="7030A0"/>
                </a:solidFill>
                <a:latin typeface="Lucida Handwriting" panose="03010101010101010101" pitchFamily="66" charset="0"/>
              </a:rPr>
              <a:t>BUBBLE SORT CODE</a:t>
            </a:r>
          </a:p>
        </p:txBody>
      </p:sp>
      <p:sp>
        <p:nvSpPr>
          <p:cNvPr id="3" name="Content Placeholder 2">
            <a:extLst>
              <a:ext uri="{FF2B5EF4-FFF2-40B4-BE49-F238E27FC236}">
                <a16:creationId xmlns:a16="http://schemas.microsoft.com/office/drawing/2014/main" id="{DFE46650-59DE-424D-A112-640F85C65897}"/>
              </a:ext>
            </a:extLst>
          </p:cNvPr>
          <p:cNvSpPr>
            <a:spLocks noGrp="1"/>
          </p:cNvSpPr>
          <p:nvPr>
            <p:ph idx="1"/>
          </p:nvPr>
        </p:nvSpPr>
        <p:spPr>
          <a:xfrm>
            <a:off x="1351280" y="985520"/>
            <a:ext cx="10153332" cy="5872480"/>
          </a:xfrm>
        </p:spPr>
        <p:txBody>
          <a:bodyPr>
            <a:normAutofit fontScale="70000" lnSpcReduction="20000"/>
          </a:bodyPr>
          <a:lstStyle/>
          <a:p>
            <a:pPr marL="0" indent="0">
              <a:buNone/>
            </a:pPr>
            <a:r>
              <a:rPr lang="en-IN" sz="3100" dirty="0">
                <a:solidFill>
                  <a:srgbClr val="00B050"/>
                </a:solidFill>
                <a:latin typeface="Segoe Print" panose="02000600000000000000" pitchFamily="2" charset="0"/>
              </a:rPr>
              <a:t>Code for the figure in the previous slide:-</a:t>
            </a:r>
          </a:p>
          <a:p>
            <a:pPr marL="0" indent="0">
              <a:buNone/>
            </a:pPr>
            <a:endParaRPr lang="en-IN" sz="3100" dirty="0">
              <a:solidFill>
                <a:srgbClr val="00B050"/>
              </a:solidFill>
              <a:latin typeface="Segoe Print" panose="02000600000000000000" pitchFamily="2" charset="0"/>
            </a:endParaRPr>
          </a:p>
          <a:p>
            <a:pPr marL="0" indent="0">
              <a:buNone/>
            </a:pPr>
            <a:r>
              <a:rPr lang="en-IN" sz="3100" dirty="0">
                <a:solidFill>
                  <a:srgbClr val="00B050"/>
                </a:solidFill>
                <a:latin typeface="Segoe Print" panose="02000600000000000000" pitchFamily="2" charset="0"/>
              </a:rPr>
              <a:t>for(int </a:t>
            </a:r>
            <a:r>
              <a:rPr lang="en-IN" sz="3100" dirty="0" err="1">
                <a:solidFill>
                  <a:srgbClr val="00B050"/>
                </a:solidFill>
                <a:latin typeface="Segoe Print" panose="02000600000000000000" pitchFamily="2" charset="0"/>
              </a:rPr>
              <a:t>i</a:t>
            </a:r>
            <a:r>
              <a:rPr lang="en-IN" sz="3100" dirty="0">
                <a:solidFill>
                  <a:srgbClr val="00B050"/>
                </a:solidFill>
                <a:latin typeface="Segoe Print" panose="02000600000000000000" pitchFamily="2" charset="0"/>
              </a:rPr>
              <a:t>=0;i&lt;</a:t>
            </a:r>
            <a:r>
              <a:rPr lang="en-IN" sz="3100" dirty="0" err="1">
                <a:solidFill>
                  <a:srgbClr val="00B050"/>
                </a:solidFill>
                <a:latin typeface="Segoe Print" panose="02000600000000000000" pitchFamily="2" charset="0"/>
              </a:rPr>
              <a:t>n;i</a:t>
            </a:r>
            <a:r>
              <a:rPr lang="en-IN" sz="3100" dirty="0">
                <a:solidFill>
                  <a:srgbClr val="00B050"/>
                </a:solidFill>
                <a:latin typeface="Segoe Print" panose="02000600000000000000" pitchFamily="2" charset="0"/>
              </a:rPr>
              <a:t>++){</a:t>
            </a:r>
          </a:p>
          <a:p>
            <a:pPr marL="0" indent="0">
              <a:buNone/>
            </a:pPr>
            <a:r>
              <a:rPr lang="en-IN" sz="3100" dirty="0">
                <a:solidFill>
                  <a:srgbClr val="00B050"/>
                </a:solidFill>
                <a:latin typeface="Segoe Print" panose="02000600000000000000" pitchFamily="2" charset="0"/>
              </a:rPr>
              <a:t>	for(int j=</a:t>
            </a:r>
            <a:r>
              <a:rPr lang="en-IN" sz="3100" dirty="0" err="1">
                <a:solidFill>
                  <a:srgbClr val="00B050"/>
                </a:solidFill>
                <a:latin typeface="Segoe Print" panose="02000600000000000000" pitchFamily="2" charset="0"/>
              </a:rPr>
              <a:t>i;j</a:t>
            </a:r>
            <a:r>
              <a:rPr lang="en-IN" sz="3100" dirty="0">
                <a:solidFill>
                  <a:srgbClr val="00B050"/>
                </a:solidFill>
                <a:latin typeface="Segoe Print" panose="02000600000000000000" pitchFamily="2" charset="0"/>
              </a:rPr>
              <a:t>&lt;n-i-1;j++){</a:t>
            </a:r>
          </a:p>
          <a:p>
            <a:pPr marL="0" indent="0">
              <a:buNone/>
            </a:pPr>
            <a:r>
              <a:rPr lang="en-IN" sz="3100" dirty="0">
                <a:solidFill>
                  <a:srgbClr val="00B050"/>
                </a:solidFill>
                <a:latin typeface="Segoe Print" panose="02000600000000000000" pitchFamily="2" charset="0"/>
              </a:rPr>
              <a:t>		if(a[j]&gt;a[j+1]){	</a:t>
            </a:r>
          </a:p>
          <a:p>
            <a:pPr marL="0" indent="0">
              <a:buNone/>
            </a:pPr>
            <a:r>
              <a:rPr lang="en-IN" sz="3100" dirty="0">
                <a:solidFill>
                  <a:srgbClr val="00B050"/>
                </a:solidFill>
                <a:latin typeface="Segoe Print" panose="02000600000000000000" pitchFamily="2" charset="0"/>
              </a:rPr>
              <a:t>			swap(a[j],a[j+1]);</a:t>
            </a:r>
          </a:p>
          <a:p>
            <a:pPr marL="0" indent="0">
              <a:buNone/>
            </a:pPr>
            <a:r>
              <a:rPr lang="en-IN" sz="3100" dirty="0">
                <a:solidFill>
                  <a:srgbClr val="00B050"/>
                </a:solidFill>
                <a:latin typeface="Segoe Print" panose="02000600000000000000" pitchFamily="2" charset="0"/>
              </a:rPr>
              <a:t>		}</a:t>
            </a:r>
          </a:p>
          <a:p>
            <a:pPr marL="0" indent="0">
              <a:buNone/>
            </a:pPr>
            <a:r>
              <a:rPr lang="en-IN" sz="3100" dirty="0">
                <a:solidFill>
                  <a:srgbClr val="00B050"/>
                </a:solidFill>
                <a:latin typeface="Segoe Print" panose="02000600000000000000" pitchFamily="2" charset="0"/>
              </a:rPr>
              <a:t>	}</a:t>
            </a:r>
          </a:p>
          <a:p>
            <a:pPr marL="0" indent="0">
              <a:buNone/>
            </a:pPr>
            <a:r>
              <a:rPr lang="en-IN" sz="3100" dirty="0">
                <a:solidFill>
                  <a:srgbClr val="00B050"/>
                </a:solidFill>
                <a:latin typeface="Segoe Print" panose="02000600000000000000" pitchFamily="2" charset="0"/>
              </a:rPr>
              <a:t>}</a:t>
            </a:r>
          </a:p>
          <a:p>
            <a:pPr marL="0" indent="0">
              <a:buNone/>
            </a:pPr>
            <a:r>
              <a:rPr lang="en-IN" sz="3100" dirty="0">
                <a:solidFill>
                  <a:srgbClr val="00B050"/>
                </a:solidFill>
                <a:latin typeface="Segoe Print" panose="02000600000000000000" pitchFamily="2" charset="0"/>
              </a:rPr>
              <a:t>for(int </a:t>
            </a:r>
            <a:r>
              <a:rPr lang="en-IN" sz="3100" dirty="0" err="1">
                <a:solidFill>
                  <a:srgbClr val="00B050"/>
                </a:solidFill>
                <a:latin typeface="Segoe Print" panose="02000600000000000000" pitchFamily="2" charset="0"/>
              </a:rPr>
              <a:t>i</a:t>
            </a:r>
            <a:r>
              <a:rPr lang="en-IN" sz="3100" dirty="0">
                <a:solidFill>
                  <a:srgbClr val="00B050"/>
                </a:solidFill>
                <a:latin typeface="Segoe Print" panose="02000600000000000000" pitchFamily="2" charset="0"/>
              </a:rPr>
              <a:t>=0;i&lt;</a:t>
            </a:r>
            <a:r>
              <a:rPr lang="en-IN" sz="3100" dirty="0" err="1">
                <a:solidFill>
                  <a:srgbClr val="00B050"/>
                </a:solidFill>
                <a:latin typeface="Segoe Print" panose="02000600000000000000" pitchFamily="2" charset="0"/>
              </a:rPr>
              <a:t>n;i</a:t>
            </a:r>
            <a:r>
              <a:rPr lang="en-IN" sz="3100" dirty="0">
                <a:solidFill>
                  <a:srgbClr val="00B050"/>
                </a:solidFill>
                <a:latin typeface="Segoe Print" panose="02000600000000000000" pitchFamily="2" charset="0"/>
              </a:rPr>
              <a:t>++){</a:t>
            </a:r>
          </a:p>
          <a:p>
            <a:pPr marL="0" indent="0">
              <a:buNone/>
            </a:pPr>
            <a:r>
              <a:rPr lang="en-IN" sz="3100" dirty="0" err="1">
                <a:solidFill>
                  <a:srgbClr val="00B050"/>
                </a:solidFill>
                <a:latin typeface="Segoe Print" panose="02000600000000000000" pitchFamily="2" charset="0"/>
              </a:rPr>
              <a:t>System.out.print</a:t>
            </a:r>
            <a:r>
              <a:rPr lang="en-IN" sz="3100" dirty="0">
                <a:solidFill>
                  <a:srgbClr val="00B050"/>
                </a:solidFill>
                <a:latin typeface="Segoe Print" panose="02000600000000000000" pitchFamily="2" charset="0"/>
              </a:rPr>
              <a:t>(a[</a:t>
            </a:r>
            <a:r>
              <a:rPr lang="en-IN" sz="3100" dirty="0" err="1">
                <a:solidFill>
                  <a:srgbClr val="00B050"/>
                </a:solidFill>
                <a:latin typeface="Segoe Print" panose="02000600000000000000" pitchFamily="2" charset="0"/>
              </a:rPr>
              <a:t>i</a:t>
            </a:r>
            <a:r>
              <a:rPr lang="en-IN" sz="3100" dirty="0">
                <a:solidFill>
                  <a:srgbClr val="00B050"/>
                </a:solidFill>
                <a:latin typeface="Segoe Print" panose="02000600000000000000" pitchFamily="2" charset="0"/>
              </a:rPr>
              <a:t>]);</a:t>
            </a:r>
          </a:p>
          <a:p>
            <a:pPr marL="0" indent="0">
              <a:buNone/>
            </a:pPr>
            <a:r>
              <a:rPr lang="en-IN" sz="3100" dirty="0">
                <a:solidFill>
                  <a:srgbClr val="00B050"/>
                </a:solidFill>
                <a:latin typeface="Segoe Print" panose="02000600000000000000" pitchFamily="2" charset="0"/>
              </a:rPr>
              <a:t>}</a:t>
            </a:r>
          </a:p>
          <a:p>
            <a:pPr marL="0" indent="0">
              <a:buNone/>
            </a:pPr>
            <a:endParaRPr lang="en-IN" sz="2800" dirty="0">
              <a:solidFill>
                <a:srgbClr val="00B050"/>
              </a:solidFill>
            </a:endParaRPr>
          </a:p>
          <a:p>
            <a:pPr marL="0" indent="0">
              <a:buNone/>
            </a:pPr>
            <a:endParaRPr lang="en-IN" sz="2400" dirty="0">
              <a:solidFill>
                <a:srgbClr val="00B050"/>
              </a:solidFill>
            </a:endParaRPr>
          </a:p>
          <a:p>
            <a:pPr marL="0" indent="0">
              <a:buNone/>
            </a:pPr>
            <a:r>
              <a:rPr lang="en-IN" sz="2400" dirty="0">
                <a:solidFill>
                  <a:srgbClr val="00B050"/>
                </a:solidFill>
              </a:rPr>
              <a:t> </a:t>
            </a:r>
          </a:p>
        </p:txBody>
      </p:sp>
    </p:spTree>
    <p:extLst>
      <p:ext uri="{BB962C8B-B14F-4D97-AF65-F5344CB8AC3E}">
        <p14:creationId xmlns:p14="http://schemas.microsoft.com/office/powerpoint/2010/main" val="23152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D25D-93AD-48F9-96FB-31A1775FE12F}"/>
              </a:ext>
            </a:extLst>
          </p:cNvPr>
          <p:cNvSpPr>
            <a:spLocks noGrp="1"/>
          </p:cNvSpPr>
          <p:nvPr>
            <p:ph type="title"/>
          </p:nvPr>
        </p:nvSpPr>
        <p:spPr>
          <a:xfrm>
            <a:off x="1960881" y="624110"/>
            <a:ext cx="9276079" cy="971010"/>
          </a:xfrm>
        </p:spPr>
        <p:txBody>
          <a:bodyPr>
            <a:normAutofit/>
          </a:bodyPr>
          <a:lstStyle/>
          <a:p>
            <a:pPr algn="ctr"/>
            <a:r>
              <a:rPr lang="en-IN" sz="4400" dirty="0">
                <a:solidFill>
                  <a:srgbClr val="7030A0"/>
                </a:solidFill>
                <a:latin typeface="Lucida Handwriting" panose="03010101010101010101" pitchFamily="66" charset="0"/>
              </a:rPr>
              <a:t>INSERTION SORT</a:t>
            </a:r>
          </a:p>
        </p:txBody>
      </p:sp>
      <p:sp>
        <p:nvSpPr>
          <p:cNvPr id="3" name="Content Placeholder 2">
            <a:extLst>
              <a:ext uri="{FF2B5EF4-FFF2-40B4-BE49-F238E27FC236}">
                <a16:creationId xmlns:a16="http://schemas.microsoft.com/office/drawing/2014/main" id="{BBD5B5DA-8FED-4757-92D4-615B1E26CAB6}"/>
              </a:ext>
            </a:extLst>
          </p:cNvPr>
          <p:cNvSpPr>
            <a:spLocks noGrp="1"/>
          </p:cNvSpPr>
          <p:nvPr>
            <p:ph idx="1"/>
          </p:nvPr>
        </p:nvSpPr>
        <p:spPr>
          <a:xfrm>
            <a:off x="1889760" y="1828800"/>
            <a:ext cx="9614852" cy="4082422"/>
          </a:xfrm>
        </p:spPr>
        <p:txBody>
          <a:bodyPr>
            <a:normAutofit/>
          </a:bodyPr>
          <a:lstStyle/>
          <a:p>
            <a:r>
              <a:rPr lang="en-IN" sz="2800" dirty="0">
                <a:solidFill>
                  <a:srgbClr val="00B050"/>
                </a:solidFill>
                <a:latin typeface="Segoe Print" panose="02000600000000000000" pitchFamily="2" charset="0"/>
              </a:rPr>
              <a:t>Insertion sort is based on the concept, when one element from the input elements is used in each iteration to find its correct position </a:t>
            </a:r>
            <a:r>
              <a:rPr lang="en-IN" sz="2800" dirty="0" err="1">
                <a:solidFill>
                  <a:srgbClr val="00B050"/>
                </a:solidFill>
                <a:latin typeface="Segoe Print" panose="02000600000000000000" pitchFamily="2" charset="0"/>
              </a:rPr>
              <a:t>i.e</a:t>
            </a:r>
            <a:r>
              <a:rPr lang="en-IN" sz="2800" dirty="0">
                <a:solidFill>
                  <a:srgbClr val="00B050"/>
                </a:solidFill>
                <a:latin typeface="Segoe Print" panose="02000600000000000000" pitchFamily="2" charset="0"/>
              </a:rPr>
              <a:t>, the position to which it belongs in a sorted array.</a:t>
            </a:r>
          </a:p>
          <a:p>
            <a:endParaRPr lang="en-IN" sz="2800" dirty="0">
              <a:solidFill>
                <a:srgbClr val="00B050"/>
              </a:solidFill>
              <a:latin typeface="Segoe Print" panose="02000600000000000000" pitchFamily="2" charset="0"/>
            </a:endParaRPr>
          </a:p>
          <a:p>
            <a:r>
              <a:rPr lang="en-IN" sz="2800" dirty="0">
                <a:solidFill>
                  <a:srgbClr val="00B050"/>
                </a:solidFill>
                <a:latin typeface="Segoe Print" panose="02000600000000000000" pitchFamily="2" charset="0"/>
              </a:rPr>
              <a:t>It compares the current element with the largest value in the sorted array. </a:t>
            </a:r>
          </a:p>
        </p:txBody>
      </p:sp>
    </p:spTree>
    <p:extLst>
      <p:ext uri="{BB962C8B-B14F-4D97-AF65-F5344CB8AC3E}">
        <p14:creationId xmlns:p14="http://schemas.microsoft.com/office/powerpoint/2010/main" val="120004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AB43-18DD-4030-83E9-DBF21C132DAA}"/>
              </a:ext>
            </a:extLst>
          </p:cNvPr>
          <p:cNvSpPr>
            <a:spLocks noGrp="1"/>
          </p:cNvSpPr>
          <p:nvPr>
            <p:ph type="title"/>
          </p:nvPr>
        </p:nvSpPr>
        <p:spPr>
          <a:xfrm>
            <a:off x="1483360" y="213360"/>
            <a:ext cx="10021253" cy="883920"/>
          </a:xfrm>
        </p:spPr>
        <p:txBody>
          <a:bodyPr/>
          <a:lstStyle/>
          <a:p>
            <a:pPr algn="ctr"/>
            <a:r>
              <a:rPr lang="en-IN" dirty="0">
                <a:solidFill>
                  <a:srgbClr val="7030A0"/>
                </a:solidFill>
                <a:latin typeface="Lucida Handwriting" panose="03010101010101010101" pitchFamily="66" charset="0"/>
              </a:rPr>
              <a:t>INSERTION SORT ALGORITHM</a:t>
            </a:r>
          </a:p>
        </p:txBody>
      </p:sp>
      <p:sp>
        <p:nvSpPr>
          <p:cNvPr id="3" name="Content Placeholder 2">
            <a:extLst>
              <a:ext uri="{FF2B5EF4-FFF2-40B4-BE49-F238E27FC236}">
                <a16:creationId xmlns:a16="http://schemas.microsoft.com/office/drawing/2014/main" id="{5E8E33C9-EB2E-4ECC-B74C-F2F6225A24DA}"/>
              </a:ext>
            </a:extLst>
          </p:cNvPr>
          <p:cNvSpPr>
            <a:spLocks noGrp="1"/>
          </p:cNvSpPr>
          <p:nvPr>
            <p:ph idx="1"/>
          </p:nvPr>
        </p:nvSpPr>
        <p:spPr>
          <a:xfrm>
            <a:off x="254000" y="1381760"/>
            <a:ext cx="6847840" cy="5161280"/>
          </a:xfrm>
        </p:spPr>
        <p:txBody>
          <a:bodyPr>
            <a:normAutofit fontScale="85000" lnSpcReduction="20000"/>
          </a:bodyPr>
          <a:lstStyle/>
          <a:p>
            <a:pPr marL="0" lvl="0" indent="0" defTabSz="914400" eaLnBrk="0" fontAlgn="base" hangingPunct="0">
              <a:spcBef>
                <a:spcPct val="0"/>
              </a:spcBef>
              <a:spcAft>
                <a:spcPct val="0"/>
              </a:spcAft>
              <a:buClrTx/>
              <a:buNone/>
            </a:pPr>
            <a:r>
              <a:rPr lang="en-US" altLang="en-US" sz="2400" dirty="0">
                <a:solidFill>
                  <a:srgbClr val="00B050"/>
                </a:solidFill>
                <a:latin typeface="Segoe Print" panose="02000600000000000000" pitchFamily="2" charset="0"/>
              </a:rPr>
              <a:t>Following are the steps involved in insertion sort:</a:t>
            </a:r>
          </a:p>
          <a:p>
            <a:pPr marL="457200" lvl="0" indent="-457200" defTabSz="914400" eaLnBrk="0" fontAlgn="base" hangingPunct="0">
              <a:spcBef>
                <a:spcPct val="0"/>
              </a:spcBef>
              <a:spcAft>
                <a:spcPct val="0"/>
              </a:spcAft>
              <a:buClrTx/>
              <a:buFont typeface="+mj-lt"/>
              <a:buAutoNum type="arabicPeriod"/>
            </a:pPr>
            <a:r>
              <a:rPr lang="en-US" altLang="en-US" sz="2400" dirty="0">
                <a:solidFill>
                  <a:srgbClr val="00B050"/>
                </a:solidFill>
                <a:latin typeface="Segoe Print" panose="02000600000000000000" pitchFamily="2" charset="0"/>
              </a:rPr>
              <a:t>Firstly the second element of the array, i.e. element at index 1,is considered as the key.</a:t>
            </a:r>
          </a:p>
          <a:p>
            <a:pPr marL="0" lvl="0" indent="0" defTabSz="914400" eaLnBrk="0" fontAlgn="base" hangingPunct="0">
              <a:spcBef>
                <a:spcPct val="0"/>
              </a:spcBef>
              <a:spcAft>
                <a:spcPct val="0"/>
              </a:spcAft>
              <a:buClrTx/>
              <a:buFontTx/>
              <a:buAutoNum type="arabicPeriod"/>
            </a:pPr>
            <a:r>
              <a:rPr lang="en-US" altLang="en-US" sz="2400" dirty="0">
                <a:solidFill>
                  <a:srgbClr val="00B050"/>
                </a:solidFill>
                <a:latin typeface="Segoe Print" panose="02000600000000000000" pitchFamily="2" charset="0"/>
              </a:rPr>
              <a:t> The key is the new element here that we need to add to our existing sorted set of elements</a:t>
            </a:r>
          </a:p>
          <a:p>
            <a:pPr marL="0" lvl="0" indent="0" defTabSz="914400" eaLnBrk="0" fontAlgn="base" hangingPunct="0">
              <a:spcBef>
                <a:spcPct val="0"/>
              </a:spcBef>
              <a:spcAft>
                <a:spcPct val="0"/>
              </a:spcAft>
              <a:buClrTx/>
              <a:buFontTx/>
              <a:buAutoNum type="arabicPeriod"/>
            </a:pPr>
            <a:r>
              <a:rPr lang="en-US" altLang="en-US" sz="2400" dirty="0">
                <a:solidFill>
                  <a:srgbClr val="00B050"/>
                </a:solidFill>
                <a:latin typeface="Segoe Print" panose="02000600000000000000" pitchFamily="2" charset="0"/>
              </a:rPr>
              <a:t> We compare the key element with the element(s) before it, in this case, element at index 0:</a:t>
            </a:r>
          </a:p>
          <a:p>
            <a:pPr marL="457200" lvl="1" indent="0" defTabSz="914400" eaLnBrk="0" fontAlgn="base" hangingPunct="0">
              <a:spcBef>
                <a:spcPct val="0"/>
              </a:spcBef>
              <a:spcAft>
                <a:spcPct val="0"/>
              </a:spcAft>
              <a:buClrTx/>
              <a:buFontTx/>
              <a:buChar char="•"/>
            </a:pPr>
            <a:r>
              <a:rPr lang="en-US" altLang="en-US" sz="2400" dirty="0">
                <a:solidFill>
                  <a:srgbClr val="00B050"/>
                </a:solidFill>
                <a:latin typeface="Segoe Print" panose="02000600000000000000" pitchFamily="2" charset="0"/>
              </a:rPr>
              <a:t> If the key element is less than the first element, we insert the key element before the first element.</a:t>
            </a:r>
          </a:p>
          <a:p>
            <a:pPr marL="457200" lvl="1" indent="0" defTabSz="914400" eaLnBrk="0" fontAlgn="base" hangingPunct="0">
              <a:spcBef>
                <a:spcPct val="0"/>
              </a:spcBef>
              <a:spcAft>
                <a:spcPct val="0"/>
              </a:spcAft>
              <a:buClrTx/>
              <a:buFontTx/>
              <a:buChar char="•"/>
            </a:pPr>
            <a:r>
              <a:rPr lang="en-US" altLang="en-US" sz="2400" dirty="0">
                <a:solidFill>
                  <a:srgbClr val="00B050"/>
                </a:solidFill>
                <a:latin typeface="Segoe Print" panose="02000600000000000000" pitchFamily="2" charset="0"/>
              </a:rPr>
              <a:t> If the key element is greater than the first element, then we insert it after the first element.</a:t>
            </a:r>
          </a:p>
          <a:p>
            <a:pPr marL="0" lvl="0" indent="0" defTabSz="914400" eaLnBrk="0" fontAlgn="base" hangingPunct="0">
              <a:spcBef>
                <a:spcPct val="0"/>
              </a:spcBef>
              <a:spcAft>
                <a:spcPct val="0"/>
              </a:spcAft>
              <a:buClrTx/>
              <a:buNone/>
            </a:pPr>
            <a:r>
              <a:rPr lang="en-US" altLang="en-US" sz="2400" dirty="0">
                <a:solidFill>
                  <a:srgbClr val="00B050"/>
                </a:solidFill>
                <a:latin typeface="Segoe Print" panose="02000600000000000000" pitchFamily="2" charset="0"/>
              </a:rPr>
              <a:t>4. Then, we make the third element of the array as key and will compare it with elements to it's left and insert it at the right position.</a:t>
            </a:r>
          </a:p>
          <a:p>
            <a:pPr marL="0" lvl="0" indent="0" defTabSz="914400" eaLnBrk="0" fontAlgn="base" hangingPunct="0">
              <a:spcBef>
                <a:spcPct val="0"/>
              </a:spcBef>
              <a:spcAft>
                <a:spcPct val="0"/>
              </a:spcAft>
              <a:buClrTx/>
              <a:buNone/>
            </a:pPr>
            <a:r>
              <a:rPr lang="en-US" altLang="en-US" sz="2400" dirty="0">
                <a:solidFill>
                  <a:srgbClr val="00B050"/>
                </a:solidFill>
                <a:latin typeface="Segoe Print" panose="02000600000000000000" pitchFamily="2" charset="0"/>
              </a:rPr>
              <a:t>5. And we go on repeating this, until the array is sorted.</a:t>
            </a:r>
          </a:p>
          <a:p>
            <a:endParaRPr lang="en-IN" dirty="0"/>
          </a:p>
        </p:txBody>
      </p:sp>
      <p:pic>
        <p:nvPicPr>
          <p:cNvPr id="5" name="Picture 4">
            <a:extLst>
              <a:ext uri="{FF2B5EF4-FFF2-40B4-BE49-F238E27FC236}">
                <a16:creationId xmlns:a16="http://schemas.microsoft.com/office/drawing/2014/main" id="{C3319C91-33A8-4D8E-AB4F-9CCC472B1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440" y="1280160"/>
            <a:ext cx="5181601" cy="5262880"/>
          </a:xfrm>
          <a:prstGeom prst="rect">
            <a:avLst/>
          </a:prstGeom>
        </p:spPr>
      </p:pic>
    </p:spTree>
    <p:extLst>
      <p:ext uri="{BB962C8B-B14F-4D97-AF65-F5344CB8AC3E}">
        <p14:creationId xmlns:p14="http://schemas.microsoft.com/office/powerpoint/2010/main" val="33256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8593-DFD8-4D10-A785-C13B37B506E3}"/>
              </a:ext>
            </a:extLst>
          </p:cNvPr>
          <p:cNvSpPr>
            <a:spLocks noGrp="1"/>
          </p:cNvSpPr>
          <p:nvPr>
            <p:ph type="title"/>
          </p:nvPr>
        </p:nvSpPr>
        <p:spPr>
          <a:xfrm>
            <a:off x="1737361" y="264160"/>
            <a:ext cx="9767252" cy="1219200"/>
          </a:xfrm>
        </p:spPr>
        <p:txBody>
          <a:bodyPr/>
          <a:lstStyle/>
          <a:p>
            <a:pPr algn="ctr"/>
            <a:r>
              <a:rPr lang="en-IN" dirty="0">
                <a:solidFill>
                  <a:srgbClr val="7030A0"/>
                </a:solidFill>
                <a:latin typeface="Lucida Handwriting" panose="03010101010101010101" pitchFamily="66" charset="0"/>
              </a:rPr>
              <a:t>INSERTION SORT CODE</a:t>
            </a:r>
          </a:p>
        </p:txBody>
      </p:sp>
      <p:sp>
        <p:nvSpPr>
          <p:cNvPr id="3" name="Content Placeholder 2">
            <a:extLst>
              <a:ext uri="{FF2B5EF4-FFF2-40B4-BE49-F238E27FC236}">
                <a16:creationId xmlns:a16="http://schemas.microsoft.com/office/drawing/2014/main" id="{4C04E978-9A4F-48BD-A17C-380496414836}"/>
              </a:ext>
            </a:extLst>
          </p:cNvPr>
          <p:cNvSpPr>
            <a:spLocks noGrp="1"/>
          </p:cNvSpPr>
          <p:nvPr>
            <p:ph idx="1"/>
          </p:nvPr>
        </p:nvSpPr>
        <p:spPr>
          <a:xfrm>
            <a:off x="1625600" y="1361440"/>
            <a:ext cx="9879012" cy="4549782"/>
          </a:xfrm>
        </p:spPr>
        <p:txBody>
          <a:bodyPr>
            <a:normAutofit fontScale="85000" lnSpcReduction="20000"/>
          </a:bodyPr>
          <a:lstStyle/>
          <a:p>
            <a:pPr marL="0" indent="0">
              <a:buNone/>
            </a:pPr>
            <a:r>
              <a:rPr lang="en-IN" sz="2400" dirty="0">
                <a:solidFill>
                  <a:srgbClr val="00B050"/>
                </a:solidFill>
                <a:latin typeface="Segoe Print" panose="02000600000000000000" pitchFamily="2" charset="0"/>
              </a:rPr>
              <a:t>Code for the figure in the previous slide:-</a:t>
            </a:r>
          </a:p>
          <a:p>
            <a:pPr marL="0" indent="0">
              <a:buNone/>
            </a:pPr>
            <a:endParaRPr lang="en-IN" sz="2400" dirty="0">
              <a:solidFill>
                <a:srgbClr val="00B050"/>
              </a:solidFill>
              <a:latin typeface="Segoe Print" panose="02000600000000000000" pitchFamily="2" charset="0"/>
            </a:endParaRPr>
          </a:p>
          <a:p>
            <a:pPr marL="0" indent="0">
              <a:buNone/>
            </a:pPr>
            <a:r>
              <a:rPr lang="en-IN" sz="2400" dirty="0">
                <a:solidFill>
                  <a:srgbClr val="00B050"/>
                </a:solidFill>
                <a:latin typeface="Segoe Print" panose="02000600000000000000" pitchFamily="2" charset="0"/>
              </a:rPr>
              <a:t>for(int </a:t>
            </a:r>
            <a:r>
              <a:rPr lang="en-IN" sz="2400" dirty="0" err="1">
                <a:solidFill>
                  <a:srgbClr val="00B050"/>
                </a:solidFill>
                <a:latin typeface="Segoe Print" panose="02000600000000000000" pitchFamily="2" charset="0"/>
              </a:rPr>
              <a:t>i</a:t>
            </a:r>
            <a:r>
              <a:rPr lang="en-IN" sz="2400" dirty="0">
                <a:solidFill>
                  <a:srgbClr val="00B050"/>
                </a:solidFill>
                <a:latin typeface="Segoe Print" panose="02000600000000000000" pitchFamily="2" charset="0"/>
              </a:rPr>
              <a:t>=0;i&lt;</a:t>
            </a:r>
            <a:r>
              <a:rPr lang="en-IN" sz="2400" dirty="0" err="1">
                <a:solidFill>
                  <a:srgbClr val="00B050"/>
                </a:solidFill>
                <a:latin typeface="Segoe Print" panose="02000600000000000000" pitchFamily="2" charset="0"/>
              </a:rPr>
              <a:t>n;i</a:t>
            </a:r>
            <a:r>
              <a:rPr lang="en-IN" sz="2400" dirty="0">
                <a:solidFill>
                  <a:srgbClr val="00B050"/>
                </a:solidFill>
                <a:latin typeface="Segoe Print" panose="02000600000000000000" pitchFamily="2" charset="0"/>
              </a:rPr>
              <a:t>++){</a:t>
            </a:r>
          </a:p>
          <a:p>
            <a:pPr marL="0" indent="0">
              <a:buNone/>
            </a:pPr>
            <a:r>
              <a:rPr lang="en-IN" sz="2400" dirty="0">
                <a:solidFill>
                  <a:srgbClr val="00B050"/>
                </a:solidFill>
                <a:latin typeface="Segoe Print" panose="02000600000000000000" pitchFamily="2" charset="0"/>
              </a:rPr>
              <a:t>	while(int j&lt;=0 &amp;&amp; key&lt;</a:t>
            </a:r>
            <a:r>
              <a:rPr lang="en-IN" sz="2400" dirty="0" err="1">
                <a:solidFill>
                  <a:srgbClr val="00B050"/>
                </a:solidFill>
                <a:latin typeface="Segoe Print" panose="02000600000000000000" pitchFamily="2" charset="0"/>
              </a:rPr>
              <a:t>arr</a:t>
            </a:r>
            <a:r>
              <a:rPr lang="en-IN" sz="2400" dirty="0">
                <a:solidFill>
                  <a:srgbClr val="00B050"/>
                </a:solidFill>
                <a:latin typeface="Segoe Print" panose="02000600000000000000" pitchFamily="2" charset="0"/>
              </a:rPr>
              <a:t>[j]){</a:t>
            </a:r>
          </a:p>
          <a:p>
            <a:pPr marL="0" indent="0">
              <a:buNone/>
            </a:pPr>
            <a:r>
              <a:rPr lang="en-IN" sz="2400" dirty="0">
                <a:solidFill>
                  <a:srgbClr val="00B050"/>
                </a:solidFill>
                <a:latin typeface="Segoe Print" panose="02000600000000000000" pitchFamily="2" charset="0"/>
              </a:rPr>
              <a:t>		</a:t>
            </a:r>
            <a:r>
              <a:rPr lang="en-IN" sz="2400" dirty="0" err="1">
                <a:solidFill>
                  <a:srgbClr val="00B050"/>
                </a:solidFill>
                <a:latin typeface="Segoe Print" panose="02000600000000000000" pitchFamily="2" charset="0"/>
              </a:rPr>
              <a:t>arr</a:t>
            </a:r>
            <a:r>
              <a:rPr lang="en-IN" sz="2400" dirty="0">
                <a:solidFill>
                  <a:srgbClr val="00B050"/>
                </a:solidFill>
                <a:latin typeface="Segoe Print" panose="02000600000000000000" pitchFamily="2" charset="0"/>
              </a:rPr>
              <a:t>[j+1]=</a:t>
            </a:r>
            <a:r>
              <a:rPr lang="en-IN" sz="2400" dirty="0" err="1">
                <a:solidFill>
                  <a:srgbClr val="00B050"/>
                </a:solidFill>
                <a:latin typeface="Segoe Print" panose="02000600000000000000" pitchFamily="2" charset="0"/>
              </a:rPr>
              <a:t>arr</a:t>
            </a:r>
            <a:r>
              <a:rPr lang="en-IN" sz="2400" dirty="0">
                <a:solidFill>
                  <a:srgbClr val="00B050"/>
                </a:solidFill>
                <a:latin typeface="Segoe Print" panose="02000600000000000000" pitchFamily="2" charset="0"/>
              </a:rPr>
              <a:t>[j];</a:t>
            </a:r>
          </a:p>
          <a:p>
            <a:pPr marL="0" indent="0">
              <a:buNone/>
            </a:pPr>
            <a:r>
              <a:rPr lang="en-IN" sz="2400" dirty="0">
                <a:solidFill>
                  <a:srgbClr val="00B050"/>
                </a:solidFill>
                <a:latin typeface="Segoe Print" panose="02000600000000000000" pitchFamily="2" charset="0"/>
              </a:rPr>
              <a:t>	    j--;</a:t>
            </a:r>
          </a:p>
          <a:p>
            <a:pPr marL="0" indent="0">
              <a:buNone/>
            </a:pPr>
            <a:r>
              <a:rPr lang="en-IN" sz="2400" dirty="0">
                <a:solidFill>
                  <a:srgbClr val="00B050"/>
                </a:solidFill>
                <a:latin typeface="Segoe Print" panose="02000600000000000000" pitchFamily="2" charset="0"/>
              </a:rPr>
              <a:t>	}</a:t>
            </a:r>
          </a:p>
          <a:p>
            <a:pPr marL="0" indent="0">
              <a:buNone/>
            </a:pPr>
            <a:r>
              <a:rPr lang="en-IN" sz="2400" dirty="0">
                <a:solidFill>
                  <a:srgbClr val="00B050"/>
                </a:solidFill>
                <a:latin typeface="Segoe Print" panose="02000600000000000000" pitchFamily="2" charset="0"/>
              </a:rPr>
              <a:t>	</a:t>
            </a:r>
            <a:r>
              <a:rPr lang="en-IN" sz="2400" dirty="0" err="1">
                <a:solidFill>
                  <a:srgbClr val="00B050"/>
                </a:solidFill>
                <a:latin typeface="Segoe Print" panose="02000600000000000000" pitchFamily="2" charset="0"/>
              </a:rPr>
              <a:t>arr</a:t>
            </a:r>
            <a:r>
              <a:rPr lang="en-IN" sz="2400" dirty="0">
                <a:solidFill>
                  <a:srgbClr val="00B050"/>
                </a:solidFill>
                <a:latin typeface="Segoe Print" panose="02000600000000000000" pitchFamily="2" charset="0"/>
              </a:rPr>
              <a:t>[j+1]=key;</a:t>
            </a:r>
          </a:p>
          <a:p>
            <a:pPr marL="0" indent="0">
              <a:buNone/>
            </a:pPr>
            <a:r>
              <a:rPr lang="en-IN" sz="2400" dirty="0">
                <a:solidFill>
                  <a:srgbClr val="00B050"/>
                </a:solidFill>
                <a:latin typeface="Segoe Print" panose="02000600000000000000" pitchFamily="2" charset="0"/>
              </a:rPr>
              <a:t>}</a:t>
            </a:r>
          </a:p>
          <a:p>
            <a:pPr marL="0" indent="0">
              <a:buNone/>
            </a:pPr>
            <a:r>
              <a:rPr lang="en-IN" sz="2400" dirty="0">
                <a:solidFill>
                  <a:srgbClr val="00B050"/>
                </a:solidFill>
                <a:latin typeface="Segoe Print" panose="02000600000000000000" pitchFamily="2" charset="0"/>
              </a:rPr>
              <a:t>for(int </a:t>
            </a:r>
            <a:r>
              <a:rPr lang="en-IN" sz="2400" dirty="0" err="1">
                <a:solidFill>
                  <a:srgbClr val="00B050"/>
                </a:solidFill>
                <a:latin typeface="Segoe Print" panose="02000600000000000000" pitchFamily="2" charset="0"/>
              </a:rPr>
              <a:t>i</a:t>
            </a:r>
            <a:r>
              <a:rPr lang="en-IN" sz="2400" dirty="0">
                <a:solidFill>
                  <a:srgbClr val="00B050"/>
                </a:solidFill>
                <a:latin typeface="Segoe Print" panose="02000600000000000000" pitchFamily="2" charset="0"/>
              </a:rPr>
              <a:t>=0;i&lt;</a:t>
            </a:r>
            <a:r>
              <a:rPr lang="en-IN" sz="2400" dirty="0" err="1">
                <a:solidFill>
                  <a:srgbClr val="00B050"/>
                </a:solidFill>
                <a:latin typeface="Segoe Print" panose="02000600000000000000" pitchFamily="2" charset="0"/>
              </a:rPr>
              <a:t>n;i</a:t>
            </a:r>
            <a:r>
              <a:rPr lang="en-IN" sz="2400" dirty="0">
                <a:solidFill>
                  <a:srgbClr val="00B050"/>
                </a:solidFill>
                <a:latin typeface="Segoe Print" panose="02000600000000000000" pitchFamily="2" charset="0"/>
              </a:rPr>
              <a:t>++){</a:t>
            </a:r>
          </a:p>
          <a:p>
            <a:pPr marL="0" indent="0">
              <a:buNone/>
            </a:pPr>
            <a:r>
              <a:rPr lang="en-IN" sz="2400" dirty="0">
                <a:solidFill>
                  <a:srgbClr val="00B050"/>
                </a:solidFill>
                <a:latin typeface="Segoe Print" panose="02000600000000000000" pitchFamily="2" charset="0"/>
              </a:rPr>
              <a:t>	</a:t>
            </a:r>
            <a:r>
              <a:rPr lang="en-IN" sz="2400" dirty="0" err="1">
                <a:solidFill>
                  <a:srgbClr val="00B050"/>
                </a:solidFill>
                <a:latin typeface="Segoe Print" panose="02000600000000000000" pitchFamily="2" charset="0"/>
              </a:rPr>
              <a:t>System.out.print</a:t>
            </a:r>
            <a:r>
              <a:rPr lang="en-IN" sz="2400" dirty="0">
                <a:solidFill>
                  <a:srgbClr val="00B050"/>
                </a:solidFill>
                <a:latin typeface="Segoe Print" panose="02000600000000000000" pitchFamily="2" charset="0"/>
              </a:rPr>
              <a:t>(</a:t>
            </a:r>
            <a:r>
              <a:rPr lang="en-IN" sz="2400" dirty="0" err="1">
                <a:solidFill>
                  <a:srgbClr val="00B050"/>
                </a:solidFill>
                <a:latin typeface="Segoe Print" panose="02000600000000000000" pitchFamily="2" charset="0"/>
              </a:rPr>
              <a:t>arr</a:t>
            </a:r>
            <a:r>
              <a:rPr lang="en-IN" sz="2400" dirty="0">
                <a:solidFill>
                  <a:srgbClr val="00B050"/>
                </a:solidFill>
                <a:latin typeface="Segoe Print" panose="02000600000000000000" pitchFamily="2" charset="0"/>
              </a:rPr>
              <a:t>[</a:t>
            </a:r>
            <a:r>
              <a:rPr lang="en-IN" sz="2400" dirty="0" err="1">
                <a:solidFill>
                  <a:srgbClr val="00B050"/>
                </a:solidFill>
                <a:latin typeface="Segoe Print" panose="02000600000000000000" pitchFamily="2" charset="0"/>
              </a:rPr>
              <a:t>i</a:t>
            </a:r>
            <a:r>
              <a:rPr lang="en-IN" sz="2400" dirty="0">
                <a:solidFill>
                  <a:srgbClr val="00B050"/>
                </a:solidFill>
                <a:latin typeface="Segoe Print" panose="02000600000000000000" pitchFamily="2" charset="0"/>
              </a:rPr>
              <a:t>]);</a:t>
            </a:r>
          </a:p>
          <a:p>
            <a:pPr marL="0" indent="0">
              <a:buNone/>
            </a:pPr>
            <a:r>
              <a:rPr lang="en-IN" sz="2400" dirty="0">
                <a:solidFill>
                  <a:srgbClr val="00B050"/>
                </a:solidFill>
                <a:latin typeface="Segoe Print" panose="02000600000000000000" pitchFamily="2" charset="0"/>
              </a:rPr>
              <a:t>}</a:t>
            </a:r>
          </a:p>
        </p:txBody>
      </p:sp>
    </p:spTree>
    <p:extLst>
      <p:ext uri="{BB962C8B-B14F-4D97-AF65-F5344CB8AC3E}">
        <p14:creationId xmlns:p14="http://schemas.microsoft.com/office/powerpoint/2010/main" val="28934981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1515</TotalTime>
  <Words>456</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 Antiqua</vt:lpstr>
      <vt:lpstr>Century Gothic</vt:lpstr>
      <vt:lpstr>Lucida Handwriting</vt:lpstr>
      <vt:lpstr>Segoe Print</vt:lpstr>
      <vt:lpstr>Wingdings 3</vt:lpstr>
      <vt:lpstr>Wisp</vt:lpstr>
      <vt:lpstr>DATA STRUCTURES</vt:lpstr>
      <vt:lpstr>INTRODUCTION TO SORTING</vt:lpstr>
      <vt:lpstr>TYPES OF SORTING</vt:lpstr>
      <vt:lpstr>BUBBLE SORT</vt:lpstr>
      <vt:lpstr>BUBBLE SORT ALGORITHM</vt:lpstr>
      <vt:lpstr>BUBBLE SORT CODE</vt:lpstr>
      <vt:lpstr>INSERTION SORT</vt:lpstr>
      <vt:lpstr>INSERTION SORT ALGORITHM</vt:lpstr>
      <vt:lpstr>INSERTION SORT CODE</vt:lpstr>
      <vt:lpstr>SELECTION SORT</vt:lpstr>
      <vt:lpstr>SELECTION SORT ALGORITHM</vt:lpstr>
      <vt:lpstr>SELECTION SORT CODE</vt:lpstr>
      <vt:lpstr>TIME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salonie jindal</dc:creator>
  <cp:lastModifiedBy>salonie jindal</cp:lastModifiedBy>
  <cp:revision>17</cp:revision>
  <dcterms:created xsi:type="dcterms:W3CDTF">2019-08-30T03:51:54Z</dcterms:created>
  <dcterms:modified xsi:type="dcterms:W3CDTF">2019-08-31T06:04:41Z</dcterms:modified>
</cp:coreProperties>
</file>