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95" autoAdjust="0"/>
  </p:normalViewPr>
  <p:slideViewPr>
    <p:cSldViewPr>
      <p:cViewPr>
        <p:scale>
          <a:sx n="75" d="100"/>
          <a:sy n="75" d="100"/>
        </p:scale>
        <p:origin x="-2608" y="-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BF271-DDCD-4A8F-9993-CA5C9EE05E03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8BC3-E7F4-4768-9C34-A1350AE3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 conflict (two sheets define a style for the same HTML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justify </a:t>
            </a:r>
            <a:r>
              <a:rPr lang="en-US" sz="1200" dirty="0" smtClean="0"/>
              <a:t>(which widens all full lines</a:t>
            </a:r>
          </a:p>
          <a:p>
            <a:r>
              <a:rPr lang="en-US" sz="1200" dirty="0" smtClean="0"/>
              <a:t>of the element so that they occupy its entire width)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all properties are inherited (notice link's color above)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(later we will learn about more specific styles that can override more general styles)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more picky than the web browser, which may render malformed CSS correctly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193921-F84E-439E-B46B-DB61D97E7DFC}" type="datetime1">
              <a:rPr lang="en-US" smtClean="0"/>
              <a:t>1/15/19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DFF5B-3307-489E-9EDF-9936DA106646}" type="datetime1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F426D0EE-D62E-453B-A5F4-24826C59CFE2}" type="datetime1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0D47AF-89C0-48CA-824F-ADDD7B01EE5E}" type="datetime1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28347-ED47-47AA-9898-2D49B348C40D}" type="datetime1">
              <a:rPr lang="en-US" smtClean="0"/>
              <a:t>1/15/19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D67355-D6E9-41E9-A701-C7483A6C9F14}" type="datetime1">
              <a:rPr lang="en-US" smtClean="0"/>
              <a:t>1/15/19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2B2286-9226-4041-9EA9-52AF1C99806A}" type="datetime1">
              <a:rPr lang="en-US" smtClean="0"/>
              <a:t>1/15/19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A9E3B4-C60B-4448-9541-A3A372E40858}" type="datetime1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ECC7C-FA33-4B46-B0E2-2C2D92E80238}" type="datetime1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6BBC48-6569-4B97-88AF-D0D0D2A921E7}" type="datetime1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CB89FE90-1C4A-48E6-A136-0B030992077A}" type="datetime1">
              <a:rPr lang="en-US" smtClean="0"/>
              <a:t>1/15/19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8DF3805-346E-40E4-8AD0-6D5FAFC1FCA3}" type="datetime1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css_font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css_text.as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ackground-repeat.asp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for Styling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B81A7-7EBE-4055-A988-4EA163496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h1, h2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green;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2618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paragraph uses the above style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/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962400"/>
            <a:ext cx="8130988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h2 uses the above styles.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 smtClean="0"/>
              <a:t>A style </a:t>
            </a:r>
            <a:r>
              <a:rPr lang="en-US" sz="2400" dirty="0"/>
              <a:t>can select multiple elements separated by commas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individual elements can also have their own styles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1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comments /*…*/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/* This is a comment.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It can span many lines in the CSS file.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 background-color: aqua;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657600"/>
            <a:ext cx="8153400" cy="1524000"/>
          </a:xfrm>
        </p:spPr>
        <p:txBody>
          <a:bodyPr/>
          <a:lstStyle/>
          <a:p>
            <a:r>
              <a:rPr lang="en-US" sz="2400" dirty="0"/>
              <a:t>CSS (like HTML) is usually not commented as rigorously as programming languages such </a:t>
            </a:r>
            <a:r>
              <a:rPr lang="en-US" sz="2400" dirty="0" smtClean="0"/>
              <a:t>as Java</a:t>
            </a:r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// single-line comment style is NOT supported in CSS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&lt;!-- ... --&gt; HTML comment style is also NOT supported in 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fonts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22937113"/>
              </p:ext>
            </p:extLst>
          </p:nvPr>
        </p:nvGraphicFramePr>
        <p:xfrm>
          <a:off x="609600" y="1752600"/>
          <a:ext cx="815340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font-family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which font will be used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font-size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large the letters will be drawn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font-style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italic style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font-weight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bold style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431268"/>
            <a:ext cx="733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Complete list of font properties </a:t>
            </a:r>
            <a:r>
              <a:rPr lang="en-US" dirty="0" smtClean="0"/>
              <a:t>(http</a:t>
            </a:r>
            <a:r>
              <a:rPr lang="en-US" dirty="0"/>
              <a:t>://www.w3schools.com/CSS/css_font.asp)</a:t>
            </a:r>
          </a:p>
        </p:txBody>
      </p:sp>
    </p:spTree>
    <p:extLst>
      <p:ext uri="{BB962C8B-B14F-4D97-AF65-F5344CB8AC3E}">
        <p14:creationId xmlns:p14="http://schemas.microsoft.com/office/powerpoint/2010/main" val="12059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Georgia;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"Courier New";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itchFamily="18" charset="0"/>
              </a:rPr>
              <a:t>This paragraph uses the first style above</a:t>
            </a:r>
            <a:r>
              <a:rPr lang="en-US" sz="2000" dirty="0" smtClean="0">
                <a:latin typeface="Georgia" pitchFamily="18" charset="0"/>
              </a:rPr>
              <a:t>.</a:t>
            </a:r>
          </a:p>
          <a:p>
            <a:endParaRPr lang="en-US" sz="2000" dirty="0">
              <a:latin typeface="Georgia" pitchFamily="18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This h2 uses the second style above.</a:t>
            </a:r>
            <a:endParaRPr lang="en-US" sz="20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/>
              <a:t>E</a:t>
            </a:r>
            <a:r>
              <a:rPr lang="en-US" sz="2400" dirty="0" smtClean="0"/>
              <a:t>nclose </a:t>
            </a:r>
            <a:r>
              <a:rPr lang="en-US" sz="2400" dirty="0"/>
              <a:t>multi-word font names in quotes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font-family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Garamond, "Times New Roman", 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This paragraph uses the above style.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smtClean="0"/>
              <a:t>We can </a:t>
            </a:r>
            <a:r>
              <a:rPr lang="en-US" sz="2400" dirty="0"/>
              <a:t>specify multiple fonts from highest to lowest priority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eneric </a:t>
            </a:r>
            <a:r>
              <a:rPr lang="en-US" sz="2400" dirty="0"/>
              <a:t>font names:</a:t>
            </a:r>
          </a:p>
          <a:p>
            <a:pPr lvl="1"/>
            <a:r>
              <a:rPr lang="en-US" sz="2400" dirty="0">
                <a:latin typeface="Times New Roman"/>
              </a:rPr>
              <a:t>serif</a:t>
            </a:r>
            <a:r>
              <a:rPr lang="en-US" sz="2400" dirty="0"/>
              <a:t>, </a:t>
            </a:r>
            <a:r>
              <a:rPr lang="en-US" sz="2400" dirty="0">
                <a:latin typeface="Arial"/>
              </a:rPr>
              <a:t>sans-serif</a:t>
            </a:r>
            <a:r>
              <a:rPr lang="en-US" sz="2400" dirty="0"/>
              <a:t>, </a:t>
            </a:r>
            <a:r>
              <a:rPr lang="en-US" sz="2400" dirty="0">
                <a:latin typeface="Comic Sans MS"/>
              </a:rPr>
              <a:t>cursive</a:t>
            </a:r>
            <a:r>
              <a:rPr lang="en-US" sz="2400" dirty="0"/>
              <a:t>, </a:t>
            </a:r>
            <a:r>
              <a:rPr lang="en-US" sz="2400" dirty="0">
                <a:latin typeface="Algerian"/>
              </a:rPr>
              <a:t>fantasy</a:t>
            </a:r>
            <a:r>
              <a:rPr lang="en-US" sz="2400" dirty="0"/>
              <a:t>, </a:t>
            </a:r>
            <a:r>
              <a:rPr lang="en-US" sz="2400" dirty="0" err="1" smtClean="0">
                <a:latin typeface="Courier New"/>
              </a:rPr>
              <a:t>monospace</a:t>
            </a:r>
            <a:endParaRPr lang="en-US" sz="2400" dirty="0" smtClean="0">
              <a:latin typeface="Courier New"/>
            </a:endParaRPr>
          </a:p>
          <a:p>
            <a:r>
              <a:rPr lang="en-US" sz="2700" dirty="0" smtClean="0"/>
              <a:t>If the first font is not found on the user's computer, the next is tried</a:t>
            </a:r>
          </a:p>
          <a:p>
            <a:r>
              <a:rPr lang="en-US" sz="2400" dirty="0" smtClean="0"/>
              <a:t>Placing </a:t>
            </a:r>
            <a:r>
              <a:rPr lang="en-US" sz="2400" dirty="0"/>
              <a:t>a generic font name at the end of your font-family </a:t>
            </a:r>
            <a:r>
              <a:rPr lang="en-US" sz="2400" dirty="0" smtClean="0"/>
              <a:t>value, </a:t>
            </a:r>
            <a:r>
              <a:rPr lang="en-US" sz="2400" dirty="0"/>
              <a:t>ensures that </a:t>
            </a:r>
            <a:r>
              <a:rPr lang="en-US" sz="2400" dirty="0" smtClean="0"/>
              <a:t>every computer </a:t>
            </a:r>
            <a:r>
              <a:rPr lang="en-US" sz="2400" dirty="0"/>
              <a:t>will use a valid font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>
                <a:solidFill>
                  <a:srgbClr val="00009A"/>
                </a:solidFill>
                <a:latin typeface="Garamond"/>
              </a:rPr>
              <a:t>units: pixels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point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m-size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"/>
              </a:rPr>
              <a:t>16px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16pt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1.16em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/>
              </a:rPr>
              <a:t>vague font sizes: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New"/>
              </a:rPr>
              <a:t>medium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New"/>
              </a:rPr>
              <a:t>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CourierNew"/>
              </a:rPr>
              <a:t>xx-large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CourierNew"/>
              </a:rPr>
              <a:t>smaller</a:t>
            </a:r>
            <a:r>
              <a:rPr lang="en-US" sz="2400" dirty="0" smtClean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600" dirty="0" smtClean="0">
                <a:solidFill>
                  <a:srgbClr val="000000"/>
                </a:solidFill>
                <a:latin typeface="CourierNew"/>
              </a:rPr>
              <a:t>larger</a:t>
            </a:r>
            <a:endParaRPr lang="en-US" sz="3600" dirty="0">
              <a:solidFill>
                <a:srgbClr val="000000"/>
              </a:solidFill>
              <a:latin typeface="CourierNew"/>
            </a:endParaRPr>
          </a:p>
          <a:p>
            <a:r>
              <a:rPr lang="fr-FR" sz="2400" dirty="0" err="1">
                <a:solidFill>
                  <a:srgbClr val="000000"/>
                </a:solidFill>
                <a:latin typeface="Garamond"/>
              </a:rPr>
              <a:t>percentage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 font sizes, </a:t>
            </a:r>
            <a:r>
              <a:rPr lang="fr-FR" sz="2400" dirty="0" err="1">
                <a:solidFill>
                  <a:srgbClr val="000000"/>
                </a:solidFill>
                <a:latin typeface="Garamond"/>
              </a:rPr>
              <a:t>e.g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.: </a:t>
            </a:r>
            <a:r>
              <a:rPr lang="fr-FR" sz="2000" dirty="0">
                <a:solidFill>
                  <a:srgbClr val="000000"/>
                </a:solidFill>
                <a:latin typeface="CourierNew"/>
              </a:rPr>
              <a:t>90%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fr-FR" sz="3200" dirty="0">
                <a:solidFill>
                  <a:srgbClr val="000000"/>
                </a:solidFill>
                <a:latin typeface="CourierNew"/>
              </a:rPr>
              <a:t>120</a:t>
            </a:r>
            <a:r>
              <a:rPr lang="fr-FR" sz="3200" dirty="0" smtClean="0">
                <a:solidFill>
                  <a:srgbClr val="000000"/>
                </a:solidFill>
                <a:latin typeface="CourierNew"/>
              </a:rPr>
              <a:t>%</a:t>
            </a:r>
          </a:p>
          <a:p>
            <a:r>
              <a:rPr lang="en-US" sz="1800" dirty="0">
                <a:solidFill>
                  <a:srgbClr val="FF9933"/>
                </a:solidFill>
                <a:latin typeface="CourierNew"/>
              </a:rPr>
              <a:t>http://www.w3schools.com/</a:t>
            </a:r>
            <a:r>
              <a:rPr lang="en-US" sz="1800" dirty="0" err="1">
                <a:solidFill>
                  <a:srgbClr val="FF9933"/>
                </a:solidFill>
                <a:latin typeface="CourierNew"/>
              </a:rPr>
              <a:t>cssref</a:t>
            </a:r>
            <a:r>
              <a:rPr lang="en-US" sz="1800" dirty="0">
                <a:solidFill>
                  <a:srgbClr val="FF9933"/>
                </a:solidFill>
                <a:latin typeface="CourierNew"/>
              </a:rPr>
              <a:t>/</a:t>
            </a:r>
            <a:r>
              <a:rPr lang="en-US" sz="1800" dirty="0" err="1">
                <a:solidFill>
                  <a:srgbClr val="FF9933"/>
                </a:solidFill>
                <a:latin typeface="CourierNew"/>
              </a:rPr>
              <a:t>css_units.asp</a:t>
            </a:r>
            <a:endParaRPr lang="fr-FR" sz="1800" dirty="0">
              <a:solidFill>
                <a:srgbClr val="FF9933"/>
              </a:solidFill>
              <a:latin typeface="CourierNew"/>
            </a:endParaRPr>
          </a:p>
        </p:txBody>
      </p:sp>
    </p:spTree>
    <p:extLst>
      <p:ext uri="{BB962C8B-B14F-4D97-AF65-F5344CB8AC3E}">
        <p14:creationId xmlns:p14="http://schemas.microsoft.com/office/powerpoint/2010/main" val="310666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point, where a point is 1/72 of an inch onscreen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a number of pixels on the 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m-widths, where 1 </a:t>
            </a:r>
            <a:r>
              <a:rPr lang="en-US" sz="2400" dirty="0" err="1">
                <a:solidFill>
                  <a:srgbClr val="000000"/>
                </a:solidFill>
                <a:latin typeface="Garamond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 is equal to the font's current size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9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font-weight, font-style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						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18936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886200"/>
            <a:ext cx="8153400" cy="1524000"/>
          </a:xfrm>
        </p:spPr>
        <p:txBody>
          <a:bodyPr/>
          <a:lstStyle/>
          <a:p>
            <a:r>
              <a:rPr lang="en-US" sz="2400" dirty="0"/>
              <a:t>E</a:t>
            </a:r>
            <a:r>
              <a:rPr lang="en-US" sz="2400" dirty="0" smtClean="0"/>
              <a:t>ither </a:t>
            </a:r>
            <a:r>
              <a:rPr lang="en-US" sz="2400" dirty="0"/>
              <a:t>of the above can be set to normal to turn them off (e.g. headings)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7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text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30913648"/>
              </p:ext>
            </p:extLst>
          </p:nvPr>
        </p:nvGraphicFramePr>
        <p:xfrm>
          <a:off x="609600" y="1828800"/>
          <a:ext cx="8153400" cy="2895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text-align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alignment of text within its element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text-decoration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decorations such as underlining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line-height,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word-spacing,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letter-spacing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gaps between the various portions of the text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text-indent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indents the first letter of each paragraph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5040868"/>
            <a:ext cx="7389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Complete list of text properties</a:t>
            </a:r>
            <a:r>
              <a:rPr lang="en-US" dirty="0"/>
              <a:t> (http://www.w3schools.com/CSS/css_text.asp)</a:t>
            </a:r>
          </a:p>
        </p:txBody>
      </p:sp>
    </p:spTree>
    <p:extLst>
      <p:ext uri="{BB962C8B-B14F-4D97-AF65-F5344CB8AC3E}">
        <p14:creationId xmlns:p14="http://schemas.microsoft.com/office/powerpoint/2010/main" val="307649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ext-align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text-align: justify;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text-align: center;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6619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Gollum’s Quote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wants it, we needs it. Must have the precious. They stole it from us. Sneaky little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hobbitses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Wicked,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tricksy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false!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text-align can be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left, right, center, or justify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4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the bad and the… ugly!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ags </a:t>
            </a:r>
            <a:r>
              <a:rPr lang="en-US" dirty="0"/>
              <a:t>such as b, i, u, and font are discouraged in strict XHTML</a:t>
            </a:r>
          </a:p>
          <a:p>
            <a:r>
              <a:rPr lang="en-US" dirty="0"/>
              <a:t>Why is this bad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face="Arial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Slashdot.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font&gt;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News 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nerds!!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&lt;/b&gt;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You will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&lt;i&gt;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&lt;/i&gt;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&lt;u&gt;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size="+4" color="red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font&gt;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here!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480137"/>
            <a:ext cx="8153400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Slashdot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 News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nerds!!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You will never,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EVER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be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here!    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7042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text-decoration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text-decoration: underline;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	  	         				             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505200"/>
            <a:ext cx="8153400" cy="1524000"/>
          </a:xfrm>
        </p:spPr>
        <p:txBody>
          <a:bodyPr/>
          <a:lstStyle/>
          <a:p>
            <a:r>
              <a:rPr lang="en-US" sz="2400" dirty="0"/>
              <a:t>can also be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strike="sngStrike" dirty="0">
                <a:latin typeface="Courier New" pitchFamily="49" charset="0"/>
                <a:cs typeface="Courier New" pitchFamily="49" charset="0"/>
              </a:rPr>
              <a:t>line-through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blink, or none</a:t>
            </a:r>
          </a:p>
          <a:p>
            <a:r>
              <a:rPr lang="en-US" sz="2400" dirty="0"/>
              <a:t>effects can be combined: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text-decoration: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underline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3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list-style-type property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list-style-type: lower-roman;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		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2286000"/>
            <a:ext cx="8153400" cy="1524000"/>
          </a:xfrm>
        </p:spPr>
        <p:txBody>
          <a:bodyPr/>
          <a:lstStyle/>
          <a:p>
            <a:r>
              <a:rPr lang="en-US" sz="2400" dirty="0"/>
              <a:t>Possible values: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i</a:t>
            </a:r>
            <a:r>
              <a:rPr lang="en-US" sz="2000" dirty="0"/>
              <a:t>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000" dirty="0"/>
              <a:t> : No marker</a:t>
            </a:r>
          </a:p>
          <a:p>
            <a:pPr marL="0" indent="0">
              <a:buNone/>
            </a:pPr>
            <a:r>
              <a:rPr lang="it-IT" sz="2000" dirty="0" smtClean="0"/>
              <a:t>	ii</a:t>
            </a:r>
            <a:r>
              <a:rPr lang="it-IT" sz="2000" dirty="0"/>
              <a:t>.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disc</a:t>
            </a:r>
            <a:r>
              <a:rPr lang="it-IT" sz="2000" dirty="0"/>
              <a:t> (default),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circle, square</a:t>
            </a:r>
          </a:p>
          <a:p>
            <a:pPr marL="0" indent="0">
              <a:buNone/>
            </a:pPr>
            <a:r>
              <a:rPr lang="en-US" sz="2000" dirty="0" smtClean="0"/>
              <a:t>	iii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1, 2, 3, etc.</a:t>
            </a:r>
          </a:p>
          <a:p>
            <a:pPr marL="0" indent="0">
              <a:buNone/>
            </a:pPr>
            <a:r>
              <a:rPr lang="en-US" sz="2000" dirty="0" smtClean="0"/>
              <a:t>	iv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decimal-leading-zero</a:t>
            </a:r>
            <a:r>
              <a:rPr lang="en-US" sz="2000" dirty="0" smtClean="0"/>
              <a:t>: </a:t>
            </a:r>
            <a:r>
              <a:rPr lang="en-US" sz="2000" dirty="0"/>
              <a:t>01, 02, 03, etc.</a:t>
            </a:r>
          </a:p>
          <a:p>
            <a:pPr marL="0" indent="0">
              <a:buNone/>
            </a:pPr>
            <a:r>
              <a:rPr lang="en-US" sz="2000" dirty="0" smtClean="0"/>
              <a:t>	v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lower-roman</a:t>
            </a:r>
            <a:r>
              <a:rPr lang="en-US" sz="2000" dirty="0" smtClean="0"/>
              <a:t>: </a:t>
            </a:r>
            <a:r>
              <a:rPr lang="en-US" sz="2000" dirty="0"/>
              <a:t>i, ii, iii, iv, v, etc.</a:t>
            </a:r>
          </a:p>
          <a:p>
            <a:pPr marL="0" indent="0">
              <a:buNone/>
            </a:pPr>
            <a:r>
              <a:rPr lang="en-US" sz="2000" dirty="0" smtClean="0"/>
              <a:t>	vi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upper-roman</a:t>
            </a:r>
            <a:r>
              <a:rPr lang="en-US" sz="2000" dirty="0" smtClean="0"/>
              <a:t>: </a:t>
            </a:r>
            <a:r>
              <a:rPr lang="en-US" sz="2000" dirty="0"/>
              <a:t>I, II, III, IV, V, etc.</a:t>
            </a:r>
          </a:p>
          <a:p>
            <a:pPr marL="0" indent="0">
              <a:buNone/>
            </a:pPr>
            <a:r>
              <a:rPr lang="pt-BR" sz="2000" dirty="0" smtClean="0"/>
              <a:t>	vii</a:t>
            </a:r>
            <a:r>
              <a:rPr lang="pt-BR" sz="2000" dirty="0"/>
              <a:t>.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lower-alpha</a:t>
            </a:r>
            <a:r>
              <a:rPr lang="pt-BR" sz="2000" dirty="0" smtClean="0"/>
              <a:t>: </a:t>
            </a:r>
            <a:r>
              <a:rPr lang="pt-BR" sz="2000" dirty="0"/>
              <a:t>a, b, c, d, e, etc.</a:t>
            </a:r>
          </a:p>
          <a:p>
            <a:pPr marL="0" indent="0">
              <a:buNone/>
            </a:pPr>
            <a:r>
              <a:rPr lang="pt-BR" sz="2000" dirty="0" smtClean="0"/>
              <a:t>	viii</a:t>
            </a:r>
            <a:r>
              <a:rPr lang="pt-BR" sz="2000" dirty="0"/>
              <a:t>.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upper-alpha</a:t>
            </a:r>
            <a:r>
              <a:rPr lang="pt-BR" sz="2000" dirty="0" smtClean="0"/>
              <a:t>: </a:t>
            </a:r>
            <a:r>
              <a:rPr lang="pt-BR" sz="2000" dirty="0"/>
              <a:t>A, B, C, D, E, etc.</a:t>
            </a:r>
          </a:p>
          <a:p>
            <a:pPr marL="0" indent="0">
              <a:buNone/>
            </a:pPr>
            <a:r>
              <a:rPr lang="sv-SE" sz="2000" dirty="0"/>
              <a:t>	</a:t>
            </a:r>
            <a:r>
              <a:rPr lang="sv-SE" sz="2000" dirty="0" smtClean="0"/>
              <a:t>x</a:t>
            </a:r>
            <a:r>
              <a:rPr lang="sv-SE" sz="2000" dirty="0"/>
              <a:t>.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lower-greek</a:t>
            </a:r>
            <a:r>
              <a:rPr lang="sv-SE" sz="2000" dirty="0" smtClean="0"/>
              <a:t>: </a:t>
            </a:r>
            <a:r>
              <a:rPr lang="sv-SE" sz="2000" dirty="0"/>
              <a:t>alpha, beta, gamma, etc.</a:t>
            </a:r>
          </a:p>
          <a:p>
            <a:pPr marL="0" indent="0">
              <a:buNone/>
            </a:pPr>
            <a:r>
              <a:rPr lang="en-US" sz="2000" dirty="0" smtClean="0"/>
              <a:t>	others</a:t>
            </a:r>
            <a:r>
              <a:rPr lang="en-US" sz="2000" dirty="0"/>
              <a:t>: </a:t>
            </a:r>
            <a:r>
              <a:rPr lang="en-US" sz="2000" dirty="0" err="1"/>
              <a:t>hebrew</a:t>
            </a:r>
            <a:r>
              <a:rPr lang="en-US" sz="2000" dirty="0"/>
              <a:t>, </a:t>
            </a:r>
            <a:r>
              <a:rPr lang="en-US" sz="2000" dirty="0" err="1"/>
              <a:t>armenian</a:t>
            </a:r>
            <a:r>
              <a:rPr lang="en-US" sz="2000" dirty="0"/>
              <a:t>, </a:t>
            </a:r>
            <a:r>
              <a:rPr lang="en-US" sz="2000" dirty="0" err="1"/>
              <a:t>georgian</a:t>
            </a:r>
            <a:r>
              <a:rPr lang="en-US" sz="2000" dirty="0"/>
              <a:t>, </a:t>
            </a:r>
            <a:r>
              <a:rPr lang="en-US" sz="2000" dirty="0" err="1"/>
              <a:t>cjk</a:t>
            </a:r>
            <a:r>
              <a:rPr lang="en-US" sz="2000" dirty="0"/>
              <a:t>-ideographic, </a:t>
            </a:r>
            <a:r>
              <a:rPr lang="en-US" sz="2000" dirty="0" smtClean="0"/>
              <a:t>hiragana…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7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font-size: 16px;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smtClean="0"/>
              <a:t>Applies </a:t>
            </a:r>
            <a:r>
              <a:rPr lang="en-US" sz="2400" dirty="0"/>
              <a:t>a style to the entire body of your </a:t>
            </a:r>
            <a:r>
              <a:rPr lang="en-US" sz="2400" dirty="0" smtClean="0"/>
              <a:t>page</a:t>
            </a:r>
            <a:endParaRPr lang="en-US" sz="2400" dirty="0"/>
          </a:p>
          <a:p>
            <a:r>
              <a:rPr lang="en-US" sz="2400" dirty="0"/>
              <a:t>S</a:t>
            </a:r>
            <a:r>
              <a:rPr lang="en-US" sz="2400" dirty="0" smtClean="0"/>
              <a:t>aves </a:t>
            </a:r>
            <a:r>
              <a:rPr lang="en-US" sz="2400" dirty="0"/>
              <a:t>you from manually applying a style to each element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Cascading</a:t>
            </a:r>
            <a:r>
              <a:rPr lang="en-US" dirty="0" smtClean="0"/>
              <a:t>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roperties </a:t>
            </a:r>
            <a:r>
              <a:rPr lang="en-US" dirty="0"/>
              <a:t>of an element </a:t>
            </a:r>
            <a:r>
              <a:rPr lang="en-US" i="1" dirty="0"/>
              <a:t>cascade</a:t>
            </a:r>
            <a:r>
              <a:rPr lang="en-US" dirty="0"/>
              <a:t> together in </a:t>
            </a:r>
            <a:r>
              <a:rPr lang="en-US" dirty="0" smtClean="0"/>
              <a:t>this order:</a:t>
            </a:r>
          </a:p>
          <a:p>
            <a:pPr lvl="1"/>
            <a:r>
              <a:rPr lang="en-US" dirty="0" smtClean="0"/>
              <a:t>browser's </a:t>
            </a:r>
            <a:r>
              <a:rPr lang="en-US" dirty="0"/>
              <a:t>default styles</a:t>
            </a:r>
          </a:p>
          <a:p>
            <a:pPr lvl="1"/>
            <a:r>
              <a:rPr lang="en-US" dirty="0"/>
              <a:t>external style sheet files (in a &lt;link&gt; tag)</a:t>
            </a:r>
          </a:p>
          <a:p>
            <a:pPr lvl="1"/>
            <a:r>
              <a:rPr lang="en-US" dirty="0"/>
              <a:t>internal style sheets (inside a &lt;style&gt; tag in the page's header)</a:t>
            </a:r>
          </a:p>
          <a:p>
            <a:pPr lvl="1"/>
            <a:r>
              <a:rPr lang="en-US" dirty="0"/>
              <a:t>inline style (the style attribute of the HTML </a:t>
            </a:r>
            <a:r>
              <a:rPr lang="en-US" dirty="0" smtClean="0"/>
              <a:t>element)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 font-family: sans-serif; background-color: yellow;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 color: red; background-color: aqua;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{ text-decoration: underline;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font-weight: bold; text-align: center; }	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81400"/>
            <a:ext cx="8153400" cy="138499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This is a heading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bulleted list						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05400"/>
            <a:ext cx="8153400" cy="1524000"/>
          </a:xfrm>
        </p:spPr>
        <p:txBody>
          <a:bodyPr/>
          <a:lstStyle/>
          <a:p>
            <a:r>
              <a:rPr lang="en-US" sz="2400" dirty="0"/>
              <a:t>when multiple styles apply to an element, they are inherited</a:t>
            </a:r>
          </a:p>
          <a:p>
            <a:r>
              <a:rPr lang="en-US" sz="2400" dirty="0"/>
              <a:t>a more tightly matching rule can override a more general inherited </a:t>
            </a:r>
            <a:r>
              <a:rPr lang="en-US" sz="2400" dirty="0" smtClean="0"/>
              <a:t>rule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0" y="4038600"/>
            <a:ext cx="8153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styled paragraph. 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Previous slides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are available on the website.</a:t>
            </a:r>
          </a:p>
          <a:p>
            <a:pPr algn="ctr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7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that conflict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p, h1, h2 { color: blue; font-style: italic;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color: red; background-color: yellow; }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743200"/>
            <a:ext cx="815340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</a:t>
            </a:r>
            <a:r>
              <a:rPr lang="en-US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when two styles set conflicting values for the same property, the latter style </a:t>
            </a:r>
            <a:r>
              <a:rPr lang="en-US" sz="2400" dirty="0" smtClean="0"/>
              <a:t>takes precedence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" y="3124200"/>
            <a:ext cx="8153400" cy="4827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heading uses both styles above.</a:t>
            </a:r>
          </a:p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8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CSS Validator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="http://jigsaw.w3.org/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-validator/check/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referer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="http://jigsaw.w3.org/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-validator/images/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vcss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alt="Valid CSS!" /&gt;&lt;/a&gt;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                              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53361"/>
            <a:ext cx="815340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jigsaw.w3.org/</a:t>
            </a:r>
            <a:r>
              <a:rPr lang="en-US" sz="2400" dirty="0" err="1"/>
              <a:t>css</a:t>
            </a:r>
            <a:r>
              <a:rPr lang="en-US" sz="2400" dirty="0"/>
              <a:t>-validator/</a:t>
            </a:r>
          </a:p>
          <a:p>
            <a:r>
              <a:rPr lang="en-US" sz="2400" dirty="0"/>
              <a:t>checks your CSS to make sure it meets the official CSS </a:t>
            </a:r>
            <a:r>
              <a:rPr lang="en-US" sz="2400" dirty="0" smtClean="0"/>
              <a:t>specifications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36172"/>
            <a:ext cx="1791305" cy="63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44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backgrounds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5643865"/>
              </p:ext>
            </p:extLst>
          </p:nvPr>
        </p:nvGraphicFramePr>
        <p:xfrm>
          <a:off x="609600" y="1676400"/>
          <a:ext cx="8153400" cy="3383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color to fill background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background-image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image to place in background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background-position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placement of bg image within element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background-repeat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whether/how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should be repeated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background-attachment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scrolls with page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shorthand to set all background properties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ackground-image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background image/color fills the element's content area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33700"/>
            <a:ext cx="82486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68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background-repeat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background-repeat: repeat-x;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can be repeat (default), repeat-x, repeat-y, or </a:t>
            </a:r>
            <a:r>
              <a:rPr lang="en-US" sz="2400" dirty="0" smtClean="0"/>
              <a:t>no-repeat</a:t>
            </a:r>
          </a:p>
          <a:p>
            <a:r>
              <a:rPr lang="en-US" sz="2200" dirty="0">
                <a:hlinkClick r:id="rId3"/>
              </a:rPr>
              <a:t>http://www.w3schools.com/cssref/pr_background-repeat.asp</a:t>
            </a:r>
            <a:endParaRPr lang="en-US" sz="2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3295650"/>
            <a:ext cx="70770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escribes the appearance</a:t>
            </a:r>
            <a:r>
              <a:rPr lang="en-US" dirty="0"/>
              <a:t>, layout, and presentation of information on a web page</a:t>
            </a:r>
          </a:p>
          <a:p>
            <a:pPr lvl="1"/>
            <a:r>
              <a:rPr lang="en-US" dirty="0" smtClean="0"/>
              <a:t>HTML describes </a:t>
            </a:r>
            <a:r>
              <a:rPr lang="en-US" b="1" dirty="0"/>
              <a:t>the content </a:t>
            </a:r>
            <a:r>
              <a:rPr lang="en-US" dirty="0"/>
              <a:t>of the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 smtClean="0"/>
              <a:t>Describes </a:t>
            </a:r>
            <a:r>
              <a:rPr lang="en-US" i="1" dirty="0"/>
              <a:t>how </a:t>
            </a:r>
            <a:r>
              <a:rPr lang="en-US" dirty="0"/>
              <a:t>information is to be displayed, not </a:t>
            </a:r>
            <a:r>
              <a:rPr lang="en-US" i="1" dirty="0"/>
              <a:t>what </a:t>
            </a:r>
            <a:r>
              <a:rPr lang="en-US" dirty="0"/>
              <a:t>is being displayed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embedded in HTML document or placed into separate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background-position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background-repeat: no-repeat;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background-position: 370px 20px;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4724400"/>
            <a:ext cx="8153400" cy="1524000"/>
          </a:xfrm>
        </p:spPr>
        <p:txBody>
          <a:bodyPr/>
          <a:lstStyle/>
          <a:p>
            <a:r>
              <a:rPr lang="en-US" sz="2400" dirty="0"/>
              <a:t>value consists of two tokens, each of which can be top, left, right, </a:t>
            </a:r>
            <a:r>
              <a:rPr lang="en-US" sz="2400" dirty="0" smtClean="0"/>
              <a:t>bottom, center</a:t>
            </a:r>
            <a:r>
              <a:rPr lang="en-US" sz="2400" dirty="0"/>
              <a:t>, a percentage, or a length value in </a:t>
            </a:r>
            <a:r>
              <a:rPr lang="en-US" sz="2400" dirty="0" err="1"/>
              <a:t>px</a:t>
            </a:r>
            <a:r>
              <a:rPr lang="en-US" sz="2400" dirty="0"/>
              <a:t>, </a:t>
            </a:r>
            <a:r>
              <a:rPr lang="en-US" sz="2400" dirty="0" err="1"/>
              <a:t>pt</a:t>
            </a:r>
            <a:r>
              <a:rPr lang="en-US" sz="2400" dirty="0"/>
              <a:t>, etc.</a:t>
            </a:r>
          </a:p>
          <a:p>
            <a:r>
              <a:rPr lang="en-US" sz="2400" dirty="0"/>
              <a:t>value can be negative to shift left/up by a given amount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24225"/>
            <a:ext cx="71723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99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Favorites icon ("favicon")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524000"/>
          </a:xfrm>
        </p:spPr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link tag, placed in the HTML page's head section, can specify an icon</a:t>
            </a:r>
          </a:p>
          <a:p>
            <a:pPr lvl="1"/>
            <a:r>
              <a:rPr lang="en-US" sz="2000" dirty="0" smtClean="0"/>
              <a:t>this icon will be placed in the browser title bar and bookmark/favorite</a:t>
            </a:r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MIME 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362200"/>
            <a:ext cx="82296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="yahoo.gif" type="image/gif"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								 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3352800"/>
            <a:ext cx="4567237" cy="150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89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CSS rule syntax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CSS file consists of one or more </a:t>
            </a:r>
            <a:r>
              <a:rPr lang="en-US" sz="2400" b="1" dirty="0"/>
              <a:t>rules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rule starts with a </a:t>
            </a:r>
            <a:r>
              <a:rPr lang="en-US" sz="2400" b="1" dirty="0"/>
              <a:t>selector </a:t>
            </a:r>
            <a:endParaRPr lang="en-US" sz="2400" b="1" dirty="0" smtClean="0"/>
          </a:p>
          <a:p>
            <a:r>
              <a:rPr lang="en-US" sz="2400" dirty="0" smtClean="0"/>
              <a:t>A selector specifies </a:t>
            </a:r>
            <a:r>
              <a:rPr lang="en-US" sz="2400" dirty="0"/>
              <a:t>an HTML element(s) and then applies </a:t>
            </a:r>
            <a:r>
              <a:rPr lang="en-US" sz="2400" dirty="0" smtClean="0"/>
              <a:t>style </a:t>
            </a:r>
            <a:r>
              <a:rPr lang="en-US" sz="2400" b="1" dirty="0" smtClean="0"/>
              <a:t>properties </a:t>
            </a:r>
            <a:r>
              <a:rPr lang="en-US" sz="2400" dirty="0"/>
              <a:t>to them</a:t>
            </a:r>
          </a:p>
          <a:p>
            <a:pPr lvl="1"/>
            <a:r>
              <a:rPr lang="en-US" sz="2000" dirty="0"/>
              <a:t>a selector of * selects all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selector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roperty: value;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sans-serif;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98596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 CSS file &lt;link&gt;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 smtClean="0"/>
              <a:t>A page </a:t>
            </a:r>
            <a:r>
              <a:rPr lang="en-US" sz="2400" dirty="0"/>
              <a:t>can link to multiple style sheet files</a:t>
            </a:r>
          </a:p>
          <a:p>
            <a:pPr lvl="1"/>
            <a:r>
              <a:rPr lang="en-US" sz="2100" dirty="0"/>
              <a:t>I</a:t>
            </a:r>
            <a:r>
              <a:rPr lang="en-US" sz="2100" dirty="0" smtClean="0"/>
              <a:t>n </a:t>
            </a:r>
            <a:r>
              <a:rPr lang="en-US" sz="2100" dirty="0"/>
              <a:t>case of a </a:t>
            </a:r>
            <a:r>
              <a:rPr lang="en-US" sz="2100" dirty="0" smtClean="0"/>
              <a:t>conflict (two sheets define a style for the same HTML element), the latter sheet's </a:t>
            </a:r>
            <a:r>
              <a:rPr lang="en-US" sz="2100" dirty="0"/>
              <a:t>properties will be used</a:t>
            </a:r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="style.css"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="http://www.google.com/uds/css/gsearch.css"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			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style sheets: &lt;style&gt;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CSS code can be embedded within the head of an HTML page</a:t>
            </a:r>
          </a:p>
          <a:p>
            <a:r>
              <a:rPr lang="en-US" sz="2400" dirty="0"/>
              <a:t>B</a:t>
            </a:r>
            <a:r>
              <a:rPr lang="en-US" sz="2400" i="1" dirty="0" smtClean="0"/>
              <a:t>ad </a:t>
            </a:r>
            <a:r>
              <a:rPr lang="en-US" sz="2400" i="1" dirty="0"/>
              <a:t>style </a:t>
            </a:r>
            <a:r>
              <a:rPr lang="en-US" sz="2400" dirty="0" smtClean="0"/>
              <a:t>and should be avoided when possible </a:t>
            </a:r>
            <a:r>
              <a:rPr lang="en-US" sz="2400" dirty="0"/>
              <a:t>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font-family: sans-serif; color: red;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background-color: yellow;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6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styles: the style attribute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H</a:t>
            </a:r>
            <a:r>
              <a:rPr lang="en-US" sz="2400" dirty="0" smtClean="0"/>
              <a:t>igher </a:t>
            </a:r>
            <a:r>
              <a:rPr lang="en-US" sz="2400" dirty="0"/>
              <a:t>precedence than embedded or linked styles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sed </a:t>
            </a:r>
            <a:r>
              <a:rPr lang="en-US" sz="2400" dirty="0"/>
              <a:t>for one-time overrides and styling a particular element</a:t>
            </a:r>
          </a:p>
          <a:p>
            <a:r>
              <a:rPr lang="en-US" sz="2400" dirty="0"/>
              <a:t>B</a:t>
            </a:r>
            <a:r>
              <a:rPr lang="en-US" sz="2400" i="1" dirty="0" smtClean="0"/>
              <a:t>ad </a:t>
            </a:r>
            <a:r>
              <a:rPr lang="en-US" sz="2400" i="1" dirty="0"/>
              <a:t>style </a:t>
            </a:r>
            <a:r>
              <a:rPr lang="en-US" sz="2400" dirty="0"/>
              <a:t>and should be avoided when possible 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style="font-family: sans-serif; color: red;"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a paragraph&lt;/p&gt;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426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colors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style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above  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1836"/>
              </p:ext>
            </p:extLst>
          </p:nvPr>
        </p:nvGraphicFramePr>
        <p:xfrm>
          <a:off x="762000" y="4236720"/>
          <a:ext cx="8153400" cy="1493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element's text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that will appear behind the element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0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colors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color: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(128, 0, 196)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h4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#FF8800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895600"/>
            <a:ext cx="815340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style above  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sz="2800" b="1" dirty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This h2 uses the second style above</a:t>
            </a:r>
            <a:r>
              <a:rPr lang="en-US" sz="2800" b="1" dirty="0" smtClean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b="1" dirty="0">
              <a:solidFill>
                <a:srgbClr val="99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This h4 uses the third style above.</a:t>
            </a:r>
            <a:endParaRPr lang="en-US" sz="24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				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81600"/>
            <a:ext cx="8153400" cy="1524000"/>
          </a:xfrm>
        </p:spPr>
        <p:txBody>
          <a:bodyPr/>
          <a:lstStyle/>
          <a:p>
            <a:r>
              <a:rPr lang="en-US" sz="2200" dirty="0"/>
              <a:t>color names: aqua, black, blue, fuchsia, gray, green, lime, maroon, navy, </a:t>
            </a:r>
            <a:r>
              <a:rPr lang="en-US" sz="2200" dirty="0" smtClean="0"/>
              <a:t>olive, purple</a:t>
            </a:r>
            <a:r>
              <a:rPr lang="en-US" sz="2200" dirty="0"/>
              <a:t>, red, silver, teal, white (white), yellow</a:t>
            </a:r>
          </a:p>
          <a:p>
            <a:r>
              <a:rPr lang="en-US" sz="2200" dirty="0"/>
              <a:t>RGB codes: red, green, and blue values from 0 (none) to 255 (full)</a:t>
            </a:r>
          </a:p>
          <a:p>
            <a:r>
              <a:rPr lang="en-US" sz="2200" dirty="0"/>
              <a:t>hex codes: RGB values in base-16 from 00 (0, none) to FF (255, full)</a:t>
            </a:r>
          </a:p>
        </p:txBody>
      </p:sp>
    </p:spTree>
    <p:extLst>
      <p:ext uri="{BB962C8B-B14F-4D97-AF65-F5344CB8AC3E}">
        <p14:creationId xmlns:p14="http://schemas.microsoft.com/office/powerpoint/2010/main" val="371325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2288</TotalTime>
  <Words>2185</Words>
  <Application>Microsoft Macintosh PowerPoint</Application>
  <PresentationFormat>On-screen Show (4:3)</PresentationFormat>
  <Paragraphs>346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Theme2</vt:lpstr>
      <vt:lpstr>CSS for Styling</vt:lpstr>
      <vt:lpstr>The good, the bad and the… ugly!</vt:lpstr>
      <vt:lpstr>Cascading Style Sheets (CSS)</vt:lpstr>
      <vt:lpstr>Basic CSS rule syntax</vt:lpstr>
      <vt:lpstr>Attaching a CSS file &lt;link&gt;</vt:lpstr>
      <vt:lpstr>Embedding style sheets: &lt;style&gt;</vt:lpstr>
      <vt:lpstr>Inline styles: the style attribute</vt:lpstr>
      <vt:lpstr>CSS properties for colors</vt:lpstr>
      <vt:lpstr>Specifying colors</vt:lpstr>
      <vt:lpstr>Grouping styles</vt:lpstr>
      <vt:lpstr>CSS comments /*…*/</vt:lpstr>
      <vt:lpstr>CSS properties for fonts</vt:lpstr>
      <vt:lpstr>font-family</vt:lpstr>
      <vt:lpstr>More about font-family</vt:lpstr>
      <vt:lpstr>font-size</vt:lpstr>
      <vt:lpstr>font-size</vt:lpstr>
      <vt:lpstr>font-weight, font-style</vt:lpstr>
      <vt:lpstr>CSS properties for text</vt:lpstr>
      <vt:lpstr>text-align</vt:lpstr>
      <vt:lpstr>text-decoration</vt:lpstr>
      <vt:lpstr>The list-style-type property</vt:lpstr>
      <vt:lpstr>Body styles</vt:lpstr>
      <vt:lpstr>Cascading Style Sheets</vt:lpstr>
      <vt:lpstr>Inheriting styles</vt:lpstr>
      <vt:lpstr>Styles that conflict</vt:lpstr>
      <vt:lpstr>W3C CSS Validator</vt:lpstr>
      <vt:lpstr>CSS properties for backgrounds</vt:lpstr>
      <vt:lpstr>background-image </vt:lpstr>
      <vt:lpstr>background-repeat </vt:lpstr>
      <vt:lpstr>background-position </vt:lpstr>
      <vt:lpstr>Aside: Favorites icon ("favicon")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for Styling</dc:title>
  <dc:creator>Xenia Mountrouidou</dc:creator>
  <cp:lastModifiedBy>Nurcan Yuruk</cp:lastModifiedBy>
  <cp:revision>105</cp:revision>
  <dcterms:created xsi:type="dcterms:W3CDTF">2011-07-18T18:55:42Z</dcterms:created>
  <dcterms:modified xsi:type="dcterms:W3CDTF">2019-01-15T17:53:24Z</dcterms:modified>
</cp:coreProperties>
</file>