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77" r:id="rId25"/>
    <p:sldId id="280" r:id="rId26"/>
    <p:sldId id="281" r:id="rId27"/>
    <p:sldId id="282" r:id="rId28"/>
    <p:sldId id="286" r:id="rId29"/>
    <p:sldId id="287" r:id="rId30"/>
    <p:sldId id="283" r:id="rId31"/>
    <p:sldId id="284" r:id="rId32"/>
    <p:sldId id="285" r:id="rId33"/>
    <p:sldId id="288" r:id="rId34"/>
    <p:sldId id="289" r:id="rId35"/>
    <p:sldId id="290" r:id="rId36"/>
    <p:sldId id="291" r:id="rId37"/>
    <p:sldId id="293" r:id="rId38"/>
    <p:sldId id="292" r:id="rId39"/>
    <p:sldId id="294" r:id="rId40"/>
    <p:sldId id="295" r:id="rId41"/>
    <p:sldId id="296" r:id="rId42"/>
    <p:sldId id="297" r:id="rId43"/>
    <p:sldId id="298" r:id="rId44"/>
    <p:sldId id="29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004" autoAdjust="0"/>
  </p:normalViewPr>
  <p:slideViewPr>
    <p:cSldViewPr>
      <p:cViewPr varScale="1">
        <p:scale>
          <a:sx n="69" d="100"/>
          <a:sy n="69" d="100"/>
        </p:scale>
        <p:origin x="1858"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D581FB-287C-45F8-B3F3-05DFF82BDAF7}" type="datetimeFigureOut">
              <a:rPr lang="en-US" smtClean="0"/>
              <a:t>2/11/2020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FD0B75-0F0D-4244-A153-0A83BD49D5FE}" type="slidenum">
              <a:rPr lang="en-US" smtClean="0"/>
              <a:t>‹#›</a:t>
            </a:fld>
            <a:endParaRPr lang="en-US"/>
          </a:p>
        </p:txBody>
      </p:sp>
    </p:spTree>
    <p:extLst>
      <p:ext uri="{BB962C8B-B14F-4D97-AF65-F5344CB8AC3E}">
        <p14:creationId xmlns:p14="http://schemas.microsoft.com/office/powerpoint/2010/main" val="1246666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D0B75-0F0D-4244-A153-0A83BD49D5FE}" type="slidenum">
              <a:rPr lang="en-US" smtClean="0"/>
              <a:t>1</a:t>
            </a:fld>
            <a:endParaRPr lang="en-US"/>
          </a:p>
        </p:txBody>
      </p:sp>
    </p:spTree>
    <p:extLst>
      <p:ext uri="{BB962C8B-B14F-4D97-AF65-F5344CB8AC3E}">
        <p14:creationId xmlns:p14="http://schemas.microsoft.com/office/powerpoint/2010/main" val="2125319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a tag with content!</a:t>
            </a:r>
          </a:p>
          <a:p>
            <a:r>
              <a:rPr lang="en-US" dirty="0"/>
              <a:t>Line break IS NOT paragraph break</a:t>
            </a:r>
          </a:p>
        </p:txBody>
      </p:sp>
      <p:sp>
        <p:nvSpPr>
          <p:cNvPr id="4" name="Slide Number Placeholder 3"/>
          <p:cNvSpPr>
            <a:spLocks noGrp="1"/>
          </p:cNvSpPr>
          <p:nvPr>
            <p:ph type="sldNum" sz="quarter" idx="10"/>
          </p:nvPr>
        </p:nvSpPr>
        <p:spPr/>
        <p:txBody>
          <a:bodyPr/>
          <a:lstStyle/>
          <a:p>
            <a:fld id="{5BFD0B75-0F0D-4244-A153-0A83BD49D5FE}" type="slidenum">
              <a:rPr lang="en-US" smtClean="0"/>
              <a:t>18</a:t>
            </a:fld>
            <a:endParaRPr lang="en-US"/>
          </a:p>
        </p:txBody>
      </p:sp>
    </p:spTree>
    <p:extLst>
      <p:ext uri="{BB962C8B-B14F-4D97-AF65-F5344CB8AC3E}">
        <p14:creationId xmlns:p14="http://schemas.microsoft.com/office/powerpoint/2010/main" val="1926024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D0B75-0F0D-4244-A153-0A83BD49D5FE}" type="slidenum">
              <a:rPr lang="en-US" smtClean="0"/>
              <a:t>27</a:t>
            </a:fld>
            <a:endParaRPr lang="en-US"/>
          </a:p>
        </p:txBody>
      </p:sp>
    </p:spTree>
    <p:extLst>
      <p:ext uri="{BB962C8B-B14F-4D97-AF65-F5344CB8AC3E}">
        <p14:creationId xmlns:p14="http://schemas.microsoft.com/office/powerpoint/2010/main" val="2865102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how would it look if we had instead enclosed it in code tags?</a:t>
            </a:r>
          </a:p>
          <a:p>
            <a:endParaRPr lang="en-US" dirty="0"/>
          </a:p>
        </p:txBody>
      </p:sp>
      <p:sp>
        <p:nvSpPr>
          <p:cNvPr id="4" name="Slide Number Placeholder 3"/>
          <p:cNvSpPr>
            <a:spLocks noGrp="1"/>
          </p:cNvSpPr>
          <p:nvPr>
            <p:ph type="sldNum" sz="quarter" idx="10"/>
          </p:nvPr>
        </p:nvSpPr>
        <p:spPr/>
        <p:txBody>
          <a:bodyPr/>
          <a:lstStyle/>
          <a:p>
            <a:fld id="{5BFD0B75-0F0D-4244-A153-0A83BD49D5FE}" type="slidenum">
              <a:rPr lang="en-US" smtClean="0"/>
              <a:t>35</a:t>
            </a:fld>
            <a:endParaRPr lang="en-US"/>
          </a:p>
        </p:txBody>
      </p:sp>
    </p:spTree>
    <p:extLst>
      <p:ext uri="{BB962C8B-B14F-4D97-AF65-F5344CB8AC3E}">
        <p14:creationId xmlns:p14="http://schemas.microsoft.com/office/powerpoint/2010/main" val="846157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how would it look if we had instead enclosed it in code tags?</a:t>
            </a:r>
          </a:p>
          <a:p>
            <a:endParaRPr lang="en-US"/>
          </a:p>
        </p:txBody>
      </p:sp>
      <p:sp>
        <p:nvSpPr>
          <p:cNvPr id="4" name="Slide Number Placeholder 3"/>
          <p:cNvSpPr>
            <a:spLocks noGrp="1"/>
          </p:cNvSpPr>
          <p:nvPr>
            <p:ph type="sldNum" sz="quarter" idx="10"/>
          </p:nvPr>
        </p:nvSpPr>
        <p:spPr/>
        <p:txBody>
          <a:bodyPr/>
          <a:lstStyle/>
          <a:p>
            <a:fld id="{5BFD0B75-0F0D-4244-A153-0A83BD49D5FE}" type="slidenum">
              <a:rPr lang="en-US" smtClean="0"/>
              <a:t>36</a:t>
            </a:fld>
            <a:endParaRPr lang="en-US"/>
          </a:p>
        </p:txBody>
      </p:sp>
    </p:spTree>
    <p:extLst>
      <p:ext uri="{BB962C8B-B14F-4D97-AF65-F5344CB8AC3E}">
        <p14:creationId xmlns:p14="http://schemas.microsoft.com/office/powerpoint/2010/main" val="846157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It is important to write proper XHTML code and follow proper syntax.</a:t>
            </a:r>
          </a:p>
          <a:p>
            <a:endParaRPr lang="en-US" dirty="0"/>
          </a:p>
        </p:txBody>
      </p:sp>
      <p:sp>
        <p:nvSpPr>
          <p:cNvPr id="4" name="Slide Number Placeholder 3"/>
          <p:cNvSpPr>
            <a:spLocks noGrp="1"/>
          </p:cNvSpPr>
          <p:nvPr>
            <p:ph type="sldNum" sz="quarter" idx="10"/>
          </p:nvPr>
        </p:nvSpPr>
        <p:spPr/>
        <p:txBody>
          <a:bodyPr/>
          <a:lstStyle/>
          <a:p>
            <a:fld id="{5BFD0B75-0F0D-4244-A153-0A83BD49D5FE}" type="slidenum">
              <a:rPr lang="en-US" smtClean="0"/>
              <a:t>37</a:t>
            </a:fld>
            <a:endParaRPr lang="en-US"/>
          </a:p>
        </p:txBody>
      </p:sp>
    </p:spTree>
    <p:extLst>
      <p:ext uri="{BB962C8B-B14F-4D97-AF65-F5344CB8AC3E}">
        <p14:creationId xmlns:p14="http://schemas.microsoft.com/office/powerpoint/2010/main" val="2293279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picky than the web browser, which may render malformed XHTML correctly</a:t>
            </a:r>
          </a:p>
          <a:p>
            <a:r>
              <a:rPr lang="en-US" dirty="0"/>
              <a:t>If page is available, if not, upload from your hard drive</a:t>
            </a:r>
          </a:p>
          <a:p>
            <a:endParaRPr lang="en-US" dirty="0"/>
          </a:p>
        </p:txBody>
      </p:sp>
      <p:sp>
        <p:nvSpPr>
          <p:cNvPr id="4" name="Slide Number Placeholder 3"/>
          <p:cNvSpPr>
            <a:spLocks noGrp="1"/>
          </p:cNvSpPr>
          <p:nvPr>
            <p:ph type="sldNum" sz="quarter" idx="10"/>
          </p:nvPr>
        </p:nvSpPr>
        <p:spPr/>
        <p:txBody>
          <a:bodyPr/>
          <a:lstStyle/>
          <a:p>
            <a:fld id="{5BFD0B75-0F0D-4244-A153-0A83BD49D5FE}" type="slidenum">
              <a:rPr lang="en-US" smtClean="0"/>
              <a:t>38</a:t>
            </a:fld>
            <a:endParaRPr lang="en-US"/>
          </a:p>
        </p:txBody>
      </p:sp>
    </p:spTree>
    <p:extLst>
      <p:ext uri="{BB962C8B-B14F-4D97-AF65-F5344CB8AC3E}">
        <p14:creationId xmlns:p14="http://schemas.microsoft.com/office/powerpoint/2010/main" val="846157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a:t>
            </a:r>
            <a:r>
              <a:rPr lang="en-US" baseline="0" dirty="0"/>
              <a:t> useful for </a:t>
            </a:r>
            <a:r>
              <a:rPr lang="en-US" baseline="0" dirty="0" err="1"/>
              <a:t>dreamweaver</a:t>
            </a:r>
            <a:r>
              <a:rPr lang="en-US" baseline="0" dirty="0"/>
              <a:t>, </a:t>
            </a:r>
            <a:r>
              <a:rPr lang="en-US" baseline="0" dirty="0" err="1"/>
              <a:t>frontpage</a:t>
            </a:r>
            <a:endParaRPr lang="en-US" baseline="0" dirty="0"/>
          </a:p>
          <a:p>
            <a:r>
              <a:rPr lang="en-US" baseline="0" dirty="0"/>
              <a:t>Also helpful for validator</a:t>
            </a:r>
            <a:endParaRPr lang="en-US" dirty="0"/>
          </a:p>
        </p:txBody>
      </p:sp>
      <p:sp>
        <p:nvSpPr>
          <p:cNvPr id="4" name="Slide Number Placeholder 3"/>
          <p:cNvSpPr>
            <a:spLocks noGrp="1"/>
          </p:cNvSpPr>
          <p:nvPr>
            <p:ph type="sldNum" sz="quarter" idx="10"/>
          </p:nvPr>
        </p:nvSpPr>
        <p:spPr/>
        <p:txBody>
          <a:bodyPr/>
          <a:lstStyle/>
          <a:p>
            <a:fld id="{5BFD0B75-0F0D-4244-A153-0A83BD49D5FE}" type="slidenum">
              <a:rPr lang="en-US" smtClean="0"/>
              <a:t>39</a:t>
            </a:fld>
            <a:endParaRPr lang="en-US"/>
          </a:p>
        </p:txBody>
      </p:sp>
    </p:spTree>
    <p:extLst>
      <p:ext uri="{BB962C8B-B14F-4D97-AF65-F5344CB8AC3E}">
        <p14:creationId xmlns:p14="http://schemas.microsoft.com/office/powerpoint/2010/main" val="846157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D0B75-0F0D-4244-A153-0A83BD49D5FE}" type="slidenum">
              <a:rPr lang="en-US" smtClean="0"/>
              <a:t>40</a:t>
            </a:fld>
            <a:endParaRPr lang="en-US"/>
          </a:p>
        </p:txBody>
      </p:sp>
    </p:spTree>
    <p:extLst>
      <p:ext uri="{BB962C8B-B14F-4D97-AF65-F5344CB8AC3E}">
        <p14:creationId xmlns:p14="http://schemas.microsoft.com/office/powerpoint/2010/main" val="846157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D0B75-0F0D-4244-A153-0A83BD49D5FE}" type="slidenum">
              <a:rPr lang="en-US" smtClean="0"/>
              <a:t>41</a:t>
            </a:fld>
            <a:endParaRPr lang="en-US"/>
          </a:p>
        </p:txBody>
      </p:sp>
    </p:spTree>
    <p:extLst>
      <p:ext uri="{BB962C8B-B14F-4D97-AF65-F5344CB8AC3E}">
        <p14:creationId xmlns:p14="http://schemas.microsoft.com/office/powerpoint/2010/main" val="846157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D0B75-0F0D-4244-A153-0A83BD49D5FE}" type="slidenum">
              <a:rPr lang="en-US" smtClean="0"/>
              <a:t>42</a:t>
            </a:fld>
            <a:endParaRPr lang="en-US"/>
          </a:p>
        </p:txBody>
      </p:sp>
    </p:spTree>
    <p:extLst>
      <p:ext uri="{BB962C8B-B14F-4D97-AF65-F5344CB8AC3E}">
        <p14:creationId xmlns:p14="http://schemas.microsoft.com/office/powerpoint/2010/main" val="846157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HTML is the markup language for creating web pages and other information that can be displayed in a web browser</a:t>
            </a:r>
          </a:p>
          <a:p>
            <a:r>
              <a:rPr lang="en-US" dirty="0"/>
              <a:t>HTML is not a programming language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  most whitespace is insignificant in HTML</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a:t>Content is the key word for html. It does not describe style!!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a:t>Scripts for behavior, </a:t>
            </a:r>
            <a:r>
              <a:rPr lang="en-US" dirty="0" err="1"/>
              <a:t>css</a:t>
            </a:r>
            <a:r>
              <a:rPr lang="en-US" dirty="0"/>
              <a:t> for styling</a:t>
            </a:r>
          </a:p>
          <a:p>
            <a:endParaRPr lang="en-US" dirty="0"/>
          </a:p>
          <a:p>
            <a:endParaRPr lang="en-US" dirty="0"/>
          </a:p>
        </p:txBody>
      </p:sp>
      <p:sp>
        <p:nvSpPr>
          <p:cNvPr id="4" name="Slide Number Placeholder 3"/>
          <p:cNvSpPr>
            <a:spLocks noGrp="1"/>
          </p:cNvSpPr>
          <p:nvPr>
            <p:ph type="sldNum" sz="quarter" idx="10"/>
          </p:nvPr>
        </p:nvSpPr>
        <p:spPr/>
        <p:txBody>
          <a:bodyPr/>
          <a:lstStyle/>
          <a:p>
            <a:fld id="{5BFD0B75-0F0D-4244-A153-0A83BD49D5FE}" type="slidenum">
              <a:rPr lang="en-US" smtClean="0"/>
              <a:t>2</a:t>
            </a:fld>
            <a:endParaRPr lang="en-US"/>
          </a:p>
        </p:txBody>
      </p:sp>
    </p:spTree>
    <p:extLst>
      <p:ext uri="{BB962C8B-B14F-4D97-AF65-F5344CB8AC3E}">
        <p14:creationId xmlns:p14="http://schemas.microsoft.com/office/powerpoint/2010/main" val="3680721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Observe that line breaks and spaces do not appear in output</a:t>
            </a:r>
          </a:p>
        </p:txBody>
      </p:sp>
      <p:sp>
        <p:nvSpPr>
          <p:cNvPr id="4" name="Slide Number Placeholder 3"/>
          <p:cNvSpPr>
            <a:spLocks noGrp="1"/>
          </p:cNvSpPr>
          <p:nvPr>
            <p:ph type="sldNum" sz="quarter" idx="10"/>
          </p:nvPr>
        </p:nvSpPr>
        <p:spPr/>
        <p:txBody>
          <a:bodyPr/>
          <a:lstStyle/>
          <a:p>
            <a:fld id="{5BFD0B75-0F0D-4244-A153-0A83BD49D5FE}" type="slidenum">
              <a:rPr lang="en-US" smtClean="0"/>
              <a:t>6</a:t>
            </a:fld>
            <a:endParaRPr lang="en-US"/>
          </a:p>
        </p:txBody>
      </p:sp>
    </p:spTree>
    <p:extLst>
      <p:ext uri="{BB962C8B-B14F-4D97-AF65-F5344CB8AC3E}">
        <p14:creationId xmlns:p14="http://schemas.microsoft.com/office/powerpoint/2010/main" val="859982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Every tag has a meaning. This meaning</a:t>
            </a:r>
            <a:r>
              <a:rPr lang="en-US" baseline="0" dirty="0"/>
              <a:t> is related to structure and content, not style!</a:t>
            </a:r>
          </a:p>
          <a:p>
            <a:r>
              <a:rPr lang="en-US" baseline="0" dirty="0"/>
              <a:t>- H1 is for top level heading, h2 is for sublevel. These are not for size!!!</a:t>
            </a:r>
          </a:p>
          <a:p>
            <a:pPr marL="171450" indent="-171450">
              <a:buFontTx/>
              <a:buChar char="-"/>
            </a:pPr>
            <a:r>
              <a:rPr lang="en-US" baseline="0" dirty="0"/>
              <a:t>Why use semantic html? More compatible with browsers, better style</a:t>
            </a:r>
          </a:p>
          <a:p>
            <a:pPr marL="171450" indent="-171450">
              <a:buFontTx/>
              <a:buChar char="-"/>
            </a:pPr>
            <a:endParaRPr lang="en-US" baseline="0" dirty="0"/>
          </a:p>
          <a:p>
            <a:pPr marL="171450" indent="-171450">
              <a:buFontTx/>
              <a:buChar char="-"/>
            </a:pPr>
            <a:endParaRPr lang="en-US" baseline="0" dirty="0"/>
          </a:p>
        </p:txBody>
      </p:sp>
      <p:sp>
        <p:nvSpPr>
          <p:cNvPr id="4" name="Slide Number Placeholder 3"/>
          <p:cNvSpPr>
            <a:spLocks noGrp="1"/>
          </p:cNvSpPr>
          <p:nvPr>
            <p:ph type="sldNum" sz="quarter" idx="10"/>
          </p:nvPr>
        </p:nvSpPr>
        <p:spPr/>
        <p:txBody>
          <a:bodyPr/>
          <a:lstStyle/>
          <a:p>
            <a:fld id="{5BFD0B75-0F0D-4244-A153-0A83BD49D5FE}" type="slidenum">
              <a:rPr lang="en-US" smtClean="0"/>
              <a:t>7</a:t>
            </a:fld>
            <a:endParaRPr lang="en-US"/>
          </a:p>
        </p:txBody>
      </p:sp>
    </p:spTree>
    <p:extLst>
      <p:ext uri="{BB962C8B-B14F-4D97-AF65-F5344CB8AC3E}">
        <p14:creationId xmlns:p14="http://schemas.microsoft.com/office/powerpoint/2010/main" val="2991411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Separates</a:t>
            </a:r>
            <a:r>
              <a:rPr lang="en-US" baseline="0" dirty="0"/>
              <a:t> sections</a:t>
            </a:r>
          </a:p>
          <a:p>
            <a:endParaRPr lang="en-US" dirty="0"/>
          </a:p>
        </p:txBody>
      </p:sp>
      <p:sp>
        <p:nvSpPr>
          <p:cNvPr id="4" name="Slide Number Placeholder 3"/>
          <p:cNvSpPr>
            <a:spLocks noGrp="1"/>
          </p:cNvSpPr>
          <p:nvPr>
            <p:ph type="sldNum" sz="quarter" idx="10"/>
          </p:nvPr>
        </p:nvSpPr>
        <p:spPr/>
        <p:txBody>
          <a:bodyPr/>
          <a:lstStyle/>
          <a:p>
            <a:fld id="{5BFD0B75-0F0D-4244-A153-0A83BD49D5FE}" type="slidenum">
              <a:rPr lang="en-US" smtClean="0"/>
              <a:t>8</a:t>
            </a:fld>
            <a:endParaRPr lang="en-US"/>
          </a:p>
        </p:txBody>
      </p:sp>
    </p:spTree>
    <p:extLst>
      <p:ext uri="{BB962C8B-B14F-4D97-AF65-F5344CB8AC3E}">
        <p14:creationId xmlns:p14="http://schemas.microsoft.com/office/powerpoint/2010/main" val="1760289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D0B75-0F0D-4244-A153-0A83BD49D5FE}" type="slidenum">
              <a:rPr lang="en-US" smtClean="0"/>
              <a:t>10</a:t>
            </a:fld>
            <a:endParaRPr lang="en-US"/>
          </a:p>
        </p:txBody>
      </p:sp>
    </p:spTree>
    <p:extLst>
      <p:ext uri="{BB962C8B-B14F-4D97-AF65-F5344CB8AC3E}">
        <p14:creationId xmlns:p14="http://schemas.microsoft.com/office/powerpoint/2010/main" val="3002287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Choose a descriptive link text!!</a:t>
            </a:r>
          </a:p>
        </p:txBody>
      </p:sp>
      <p:sp>
        <p:nvSpPr>
          <p:cNvPr id="4" name="Slide Number Placeholder 3"/>
          <p:cNvSpPr>
            <a:spLocks noGrp="1"/>
          </p:cNvSpPr>
          <p:nvPr>
            <p:ph type="sldNum" sz="quarter" idx="10"/>
          </p:nvPr>
        </p:nvSpPr>
        <p:spPr/>
        <p:txBody>
          <a:bodyPr/>
          <a:lstStyle/>
          <a:p>
            <a:fld id="{5BFD0B75-0F0D-4244-A153-0A83BD49D5FE}" type="slidenum">
              <a:rPr lang="en-US" smtClean="0"/>
              <a:t>13</a:t>
            </a:fld>
            <a:endParaRPr lang="en-US"/>
          </a:p>
        </p:txBody>
      </p:sp>
    </p:spTree>
    <p:extLst>
      <p:ext uri="{BB962C8B-B14F-4D97-AF65-F5344CB8AC3E}">
        <p14:creationId xmlns:p14="http://schemas.microsoft.com/office/powerpoint/2010/main" val="2603072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specify a tooltip with the title attribute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make links that open in new windows, we'll need to learn </a:t>
            </a:r>
            <a:r>
              <a:rPr lang="en-US" dirty="0" err="1"/>
              <a:t>Javascript</a:t>
            </a:r>
            <a:r>
              <a:rPr lang="en-US" dirty="0"/>
              <a:t> (later)</a:t>
            </a:r>
          </a:p>
          <a:p>
            <a:endParaRPr lang="en-US" dirty="0"/>
          </a:p>
        </p:txBody>
      </p:sp>
      <p:sp>
        <p:nvSpPr>
          <p:cNvPr id="4" name="Slide Number Placeholder 3"/>
          <p:cNvSpPr>
            <a:spLocks noGrp="1"/>
          </p:cNvSpPr>
          <p:nvPr>
            <p:ph type="sldNum" sz="quarter" idx="10"/>
          </p:nvPr>
        </p:nvSpPr>
        <p:spPr/>
        <p:txBody>
          <a:bodyPr/>
          <a:lstStyle/>
          <a:p>
            <a:fld id="{5BFD0B75-0F0D-4244-A153-0A83BD49D5FE}" type="slidenum">
              <a:rPr lang="en-US" smtClean="0"/>
              <a:t>14</a:t>
            </a:fld>
            <a:endParaRPr lang="en-US"/>
          </a:p>
        </p:txBody>
      </p:sp>
    </p:spTree>
    <p:extLst>
      <p:ext uri="{BB962C8B-B14F-4D97-AF65-F5344CB8AC3E}">
        <p14:creationId xmlns:p14="http://schemas.microsoft.com/office/powerpoint/2010/main" val="1240815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 for visually impaired</a:t>
            </a:r>
            <a:r>
              <a:rPr lang="en-US" baseline="0" dirty="0"/>
              <a:t> users</a:t>
            </a:r>
          </a:p>
          <a:p>
            <a:r>
              <a:rPr lang="en-US" baseline="0" dirty="0"/>
              <a:t>Images are not stored with webpage but in a separate folder which can be in directory images</a:t>
            </a:r>
          </a:p>
        </p:txBody>
      </p:sp>
      <p:sp>
        <p:nvSpPr>
          <p:cNvPr id="4" name="Slide Number Placeholder 3"/>
          <p:cNvSpPr>
            <a:spLocks noGrp="1"/>
          </p:cNvSpPr>
          <p:nvPr>
            <p:ph type="sldNum" sz="quarter" idx="10"/>
          </p:nvPr>
        </p:nvSpPr>
        <p:spPr/>
        <p:txBody>
          <a:bodyPr/>
          <a:lstStyle/>
          <a:p>
            <a:fld id="{5BFD0B75-0F0D-4244-A153-0A83BD49D5FE}" type="slidenum">
              <a:rPr lang="en-US" smtClean="0"/>
              <a:t>16</a:t>
            </a:fld>
            <a:endParaRPr lang="en-US"/>
          </a:p>
        </p:txBody>
      </p:sp>
    </p:spTree>
    <p:extLst>
      <p:ext uri="{BB962C8B-B14F-4D97-AF65-F5344CB8AC3E}">
        <p14:creationId xmlns:p14="http://schemas.microsoft.com/office/powerpoint/2010/main" val="2785161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fld id="{77FBFEAA-ED01-465A-A2B3-0D62003CB4FE}" type="datetime1">
              <a:rPr lang="en-US" smtClean="0"/>
              <a:t>2/11/2020</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r>
              <a:rPr lang="en-US" dirty="0"/>
              <a:t>CS6314-WPL</a:t>
            </a:r>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CC76F15A-3445-4ED0-A4DF-DE4BBF06AE1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13"/>
          <p:cNvSpPr>
            <a:spLocks noGrp="1"/>
          </p:cNvSpPr>
          <p:nvPr>
            <p:ph type="dt" sz="half" idx="10"/>
          </p:nvPr>
        </p:nvSpPr>
        <p:spPr/>
        <p:txBody>
          <a:bodyPr/>
          <a:lstStyle>
            <a:lvl1pPr>
              <a:defRPr/>
            </a:lvl1pPr>
          </a:lstStyle>
          <a:p>
            <a:fld id="{76D613E6-F099-4191-984F-6AB16742DC78}" type="datetime1">
              <a:rPr lang="en-US" smtClean="0"/>
              <a:t>2/11/2020</a:t>
            </a:fld>
            <a:endParaRPr lang="en-US"/>
          </a:p>
        </p:txBody>
      </p:sp>
      <p:sp>
        <p:nvSpPr>
          <p:cNvPr id="5" name="Footer Placeholder 2"/>
          <p:cNvSpPr>
            <a:spLocks noGrp="1"/>
          </p:cNvSpPr>
          <p:nvPr>
            <p:ph type="ftr" sz="quarter" idx="11"/>
          </p:nvPr>
        </p:nvSpPr>
        <p:spPr/>
        <p:txBody>
          <a:bodyPr/>
          <a:lstStyle>
            <a:lvl1pPr>
              <a:defRPr/>
            </a:lvl1pPr>
          </a:lstStyle>
          <a:p>
            <a:r>
              <a:rPr lang="en-US" dirty="0"/>
              <a:t>CS6314-WPL</a:t>
            </a:r>
          </a:p>
        </p:txBody>
      </p:sp>
      <p:sp>
        <p:nvSpPr>
          <p:cNvPr id="6" name="Slide Number Placeholder 22"/>
          <p:cNvSpPr>
            <a:spLocks noGrp="1"/>
          </p:cNvSpPr>
          <p:nvPr>
            <p:ph type="sldNum" sz="quarter" idx="12"/>
          </p:nvPr>
        </p:nvSpPr>
        <p:spPr/>
        <p:txBody>
          <a:bodyPr/>
          <a:lstStyle>
            <a:lvl1pPr>
              <a:defRPr/>
            </a:lvl1pPr>
          </a:lstStyle>
          <a:p>
            <a:fld id="{CC76F15A-3445-4ED0-A4DF-DE4BBF06AE1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a:xfrm>
            <a:off x="6553200" y="6248400"/>
            <a:ext cx="2209800" cy="365125"/>
          </a:xfrm>
        </p:spPr>
        <p:txBody>
          <a:bodyPr/>
          <a:lstStyle>
            <a:lvl1pPr>
              <a:defRPr/>
            </a:lvl1pPr>
          </a:lstStyle>
          <a:p>
            <a:fld id="{73BEF197-6553-4CF3-96EE-FC22A05FAE54}" type="datetime1">
              <a:rPr lang="en-US" smtClean="0"/>
              <a:t>2/11/2020</a:t>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r>
              <a:rPr lang="en-US" dirty="0"/>
              <a:t>CS6314-WPL</a:t>
            </a:r>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fld id="{CC76F15A-3445-4ED0-A4DF-DE4BBF06AE1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13"/>
          <p:cNvSpPr>
            <a:spLocks noGrp="1"/>
          </p:cNvSpPr>
          <p:nvPr>
            <p:ph type="dt" sz="half" idx="10"/>
          </p:nvPr>
        </p:nvSpPr>
        <p:spPr/>
        <p:txBody>
          <a:bodyPr/>
          <a:lstStyle>
            <a:lvl1pPr>
              <a:defRPr/>
            </a:lvl1pPr>
          </a:lstStyle>
          <a:p>
            <a:fld id="{AA491E14-C34C-4918-AAE8-60499A10244C}" type="datetime1">
              <a:rPr lang="en-US" smtClean="0"/>
              <a:t>2/11/2020</a:t>
            </a:fld>
            <a:endParaRPr lang="en-US"/>
          </a:p>
        </p:txBody>
      </p:sp>
      <p:sp>
        <p:nvSpPr>
          <p:cNvPr id="5" name="Footer Placeholder 2"/>
          <p:cNvSpPr>
            <a:spLocks noGrp="1"/>
          </p:cNvSpPr>
          <p:nvPr>
            <p:ph type="ftr" sz="quarter" idx="11"/>
          </p:nvPr>
        </p:nvSpPr>
        <p:spPr/>
        <p:txBody>
          <a:bodyPr/>
          <a:lstStyle>
            <a:lvl1pPr algn="l">
              <a:defRPr/>
            </a:lvl1pPr>
          </a:lstStyle>
          <a:p>
            <a:r>
              <a:rPr lang="en-US" dirty="0"/>
              <a:t>CS6314-WPL</a:t>
            </a:r>
          </a:p>
        </p:txBody>
      </p:sp>
      <p:sp>
        <p:nvSpPr>
          <p:cNvPr id="6" name="Slide Number Placeholder 22"/>
          <p:cNvSpPr>
            <a:spLocks noGrp="1"/>
          </p:cNvSpPr>
          <p:nvPr>
            <p:ph type="sldNum" sz="quarter" idx="12"/>
          </p:nvPr>
        </p:nvSpPr>
        <p:spPr/>
        <p:txBody>
          <a:bodyPr/>
          <a:lstStyle>
            <a:lvl1pPr>
              <a:defRPr/>
            </a:lvl1pPr>
          </a:lstStyle>
          <a:p>
            <a:fld id="{CC76F15A-3445-4ED0-A4DF-DE4BBF06AE1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p:txBody>
          <a:bodyPr/>
          <a:lstStyle>
            <a:lvl1pPr>
              <a:defRPr/>
            </a:lvl1pPr>
          </a:lstStyle>
          <a:p>
            <a:fld id="{EEA86D55-9DC3-4560-BC3F-B1C47C46875A}" type="datetime1">
              <a:rPr lang="en-US" smtClean="0"/>
              <a:t>2/11/2020</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fld id="{CC76F15A-3445-4ED0-A4DF-DE4BBF06AE1A}" type="slidenum">
              <a:rPr lang="en-US" smtClean="0"/>
              <a:t>‹#›</a:t>
            </a:fld>
            <a:endParaRPr lang="en-US"/>
          </a:p>
        </p:txBody>
      </p:sp>
      <p:sp>
        <p:nvSpPr>
          <p:cNvPr id="9" name="Footer Placeholder 13"/>
          <p:cNvSpPr>
            <a:spLocks noGrp="1"/>
          </p:cNvSpPr>
          <p:nvPr>
            <p:ph type="ftr" sz="quarter" idx="12"/>
          </p:nvPr>
        </p:nvSpPr>
        <p:spPr/>
        <p:txBody>
          <a:bodyPr/>
          <a:lstStyle>
            <a:lvl1pPr>
              <a:defRPr/>
            </a:lvl1pPr>
          </a:lstStyle>
          <a:p>
            <a:r>
              <a:rPr lang="en-US" dirty="0"/>
              <a:t>CS6314-WPL</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p:txBody>
          <a:bodyPr rtlCol="0"/>
          <a:lstStyle>
            <a:lvl1pPr>
              <a:defRPr/>
            </a:lvl1pPr>
          </a:lstStyle>
          <a:p>
            <a:fld id="{0D641BE6-1D2D-4D1E-999F-0BD3BBB2C395}" type="datetime1">
              <a:rPr lang="en-US" smtClean="0"/>
              <a:t>2/11/2020</a:t>
            </a:fld>
            <a:endParaRPr lang="en-US"/>
          </a:p>
        </p:txBody>
      </p:sp>
      <p:sp>
        <p:nvSpPr>
          <p:cNvPr id="6" name="Slide Number Placeholder 9"/>
          <p:cNvSpPr>
            <a:spLocks noGrp="1"/>
          </p:cNvSpPr>
          <p:nvPr>
            <p:ph type="sldNum" sz="quarter" idx="11"/>
          </p:nvPr>
        </p:nvSpPr>
        <p:spPr/>
        <p:txBody>
          <a:bodyPr rtlCol="0"/>
          <a:lstStyle>
            <a:lvl1pPr>
              <a:defRPr/>
            </a:lvl1pPr>
          </a:lstStyle>
          <a:p>
            <a:fld id="{CC76F15A-3445-4ED0-A4DF-DE4BBF06AE1A}" type="slidenum">
              <a:rPr lang="en-US" smtClean="0"/>
              <a:t>‹#›</a:t>
            </a:fld>
            <a:endParaRPr lang="en-US"/>
          </a:p>
        </p:txBody>
      </p:sp>
      <p:sp>
        <p:nvSpPr>
          <p:cNvPr id="7" name="Footer Placeholder 11"/>
          <p:cNvSpPr>
            <a:spLocks noGrp="1"/>
          </p:cNvSpPr>
          <p:nvPr>
            <p:ph type="ftr" sz="quarter" idx="12"/>
          </p:nvPr>
        </p:nvSpPr>
        <p:spPr/>
        <p:txBody>
          <a:bodyPr rtlCol="0"/>
          <a:lstStyle>
            <a:lvl1pPr>
              <a:defRPr/>
            </a:lvl1pPr>
          </a:lstStyle>
          <a:p>
            <a:r>
              <a:rPr lang="en-US" dirty="0"/>
              <a:t>CS6314-WPL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p:txBody>
          <a:bodyPr rtlCol="0"/>
          <a:lstStyle>
            <a:lvl1pPr>
              <a:defRPr/>
            </a:lvl1pPr>
          </a:lstStyle>
          <a:p>
            <a:fld id="{6BD912E5-AB6A-44F1-9830-DCDEBCB0349C}" type="datetime1">
              <a:rPr lang="en-US" smtClean="0"/>
              <a:t>2/11/2020</a:t>
            </a:fld>
            <a:endParaRPr lang="en-US"/>
          </a:p>
        </p:txBody>
      </p:sp>
      <p:sp>
        <p:nvSpPr>
          <p:cNvPr id="8" name="Slide Number Placeholder 11"/>
          <p:cNvSpPr>
            <a:spLocks noGrp="1"/>
          </p:cNvSpPr>
          <p:nvPr>
            <p:ph type="sldNum" sz="quarter" idx="11"/>
          </p:nvPr>
        </p:nvSpPr>
        <p:spPr/>
        <p:txBody>
          <a:bodyPr rtlCol="0"/>
          <a:lstStyle>
            <a:lvl1pPr>
              <a:defRPr/>
            </a:lvl1pPr>
          </a:lstStyle>
          <a:p>
            <a:fld id="{CC76F15A-3445-4ED0-A4DF-DE4BBF06AE1A}" type="slidenum">
              <a:rPr lang="en-US" smtClean="0"/>
              <a:t>‹#›</a:t>
            </a:fld>
            <a:endParaRPr lang="en-US"/>
          </a:p>
        </p:txBody>
      </p:sp>
      <p:sp>
        <p:nvSpPr>
          <p:cNvPr id="9" name="Footer Placeholder 13"/>
          <p:cNvSpPr>
            <a:spLocks noGrp="1"/>
          </p:cNvSpPr>
          <p:nvPr>
            <p:ph type="ftr" sz="quarter" idx="12"/>
          </p:nvPr>
        </p:nvSpPr>
        <p:spPr/>
        <p:txBody>
          <a:bodyPr rtlCol="0"/>
          <a:lstStyle>
            <a:lvl1pPr>
              <a:defRPr/>
            </a:lvl1pPr>
          </a:lstStyle>
          <a:p>
            <a:r>
              <a:rPr lang="en-US" dirty="0"/>
              <a:t>CS6314-WPL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fld id="{4A52B135-B6AE-4BC8-A7B5-32371397C395}" type="datetime1">
              <a:rPr lang="en-US" smtClean="0"/>
              <a:t>2/11/2020</a:t>
            </a:fld>
            <a:endParaRPr lang="en-US"/>
          </a:p>
        </p:txBody>
      </p:sp>
      <p:sp>
        <p:nvSpPr>
          <p:cNvPr id="4" name="Footer Placeholder 2"/>
          <p:cNvSpPr>
            <a:spLocks noGrp="1"/>
          </p:cNvSpPr>
          <p:nvPr>
            <p:ph type="ftr" sz="quarter" idx="11"/>
          </p:nvPr>
        </p:nvSpPr>
        <p:spPr/>
        <p:txBody>
          <a:bodyPr/>
          <a:lstStyle>
            <a:lvl1pPr>
              <a:defRPr/>
            </a:lvl1pPr>
          </a:lstStyle>
          <a:p>
            <a:r>
              <a:rPr lang="en-US" dirty="0"/>
              <a:t>CS6314-WPL</a:t>
            </a:r>
          </a:p>
        </p:txBody>
      </p:sp>
      <p:sp>
        <p:nvSpPr>
          <p:cNvPr id="5" name="Slide Number Placeholder 22"/>
          <p:cNvSpPr>
            <a:spLocks noGrp="1"/>
          </p:cNvSpPr>
          <p:nvPr>
            <p:ph type="sldNum" sz="quarter" idx="12"/>
          </p:nvPr>
        </p:nvSpPr>
        <p:spPr/>
        <p:txBody>
          <a:bodyPr/>
          <a:lstStyle>
            <a:lvl1pPr>
              <a:defRPr/>
            </a:lvl1pPr>
          </a:lstStyle>
          <a:p>
            <a:fld id="{CC76F15A-3445-4ED0-A4DF-DE4BBF06AE1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1B154BC-93DC-4F08-98D7-6A61AE3A233F}" type="datetime1">
              <a:rPr lang="en-US" smtClean="0"/>
              <a:t>2/11/2020</a:t>
            </a:fld>
            <a:endParaRPr lang="en-US"/>
          </a:p>
        </p:txBody>
      </p:sp>
      <p:sp>
        <p:nvSpPr>
          <p:cNvPr id="3" name="Footer Placeholder 2"/>
          <p:cNvSpPr>
            <a:spLocks noGrp="1"/>
          </p:cNvSpPr>
          <p:nvPr>
            <p:ph type="ftr" sz="quarter" idx="11"/>
          </p:nvPr>
        </p:nvSpPr>
        <p:spPr/>
        <p:txBody>
          <a:bodyPr/>
          <a:lstStyle>
            <a:lvl1pPr>
              <a:defRPr/>
            </a:lvl1pPr>
          </a:lstStyle>
          <a:p>
            <a:r>
              <a:rPr lang="en-US" dirty="0"/>
              <a:t>CS6314-WPL</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CC76F15A-3445-4ED0-A4DF-DE4BBF06AE1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fld id="{1DB97090-9FE8-4D52-B6D4-7B96184D2E9F}" type="datetime1">
              <a:rPr lang="en-US" smtClean="0"/>
              <a:t>2/11/2020</a:t>
            </a:fld>
            <a:endParaRPr lang="en-US"/>
          </a:p>
        </p:txBody>
      </p:sp>
      <p:sp>
        <p:nvSpPr>
          <p:cNvPr id="6" name="Footer Placeholder 2"/>
          <p:cNvSpPr>
            <a:spLocks noGrp="1"/>
          </p:cNvSpPr>
          <p:nvPr>
            <p:ph type="ftr" sz="quarter" idx="11"/>
          </p:nvPr>
        </p:nvSpPr>
        <p:spPr/>
        <p:txBody>
          <a:bodyPr/>
          <a:lstStyle>
            <a:lvl1pPr>
              <a:defRPr/>
            </a:lvl1pPr>
          </a:lstStyle>
          <a:p>
            <a:r>
              <a:rPr lang="en-US" dirty="0"/>
              <a:t>CS6314-WPL</a:t>
            </a:r>
          </a:p>
        </p:txBody>
      </p:sp>
      <p:sp>
        <p:nvSpPr>
          <p:cNvPr id="7" name="Slide Number Placeholder 22"/>
          <p:cNvSpPr>
            <a:spLocks noGrp="1"/>
          </p:cNvSpPr>
          <p:nvPr>
            <p:ph type="sldNum" sz="quarter" idx="12"/>
          </p:nvPr>
        </p:nvSpPr>
        <p:spPr/>
        <p:txBody>
          <a:bodyPr/>
          <a:lstStyle>
            <a:lvl1pPr>
              <a:defRPr/>
            </a:lvl1pPr>
          </a:lstStyle>
          <a:p>
            <a:fld id="{CC76F15A-3445-4ED0-A4DF-DE4BBF06AE1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fld id="{9EC0BED5-AB9E-42CE-9A0A-BE2E35D0388D}" type="datetime1">
              <a:rPr lang="en-US" smtClean="0"/>
              <a:t>2/11/2020</a:t>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fld id="{CC76F15A-3445-4ED0-A4DF-DE4BBF06AE1A}" type="slidenum">
              <a:rPr lang="en-US" smtClean="0"/>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r>
              <a:rPr lang="en-US" dirty="0"/>
              <a:t>CS6314-WPL</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cs typeface="+mn-cs"/>
              </a:defRPr>
            </a:lvl1pPr>
          </a:lstStyle>
          <a:p>
            <a:fld id="{481524DA-0227-4D68-A33F-46465B00E4F1}" type="datetime1">
              <a:rPr lang="en-US" smtClean="0"/>
              <a:t>2/11/2020</a:t>
            </a:fld>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latinLnBrk="0" hangingPunct="1">
              <a:defRPr kumimoji="0" sz="1400">
                <a:solidFill>
                  <a:schemeClr val="tx2"/>
                </a:solidFill>
                <a:cs typeface="+mn-cs"/>
              </a:defRPr>
            </a:lvl1pPr>
          </a:lstStyle>
          <a:p>
            <a:r>
              <a:rPr lang="en-US" dirty="0"/>
              <a:t>CS6314-WPL</a:t>
            </a:r>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cs typeface="+mn-cs"/>
              </a:defRPr>
            </a:lvl1pPr>
          </a:lstStyle>
          <a:p>
            <a:fld id="{CC76F15A-3445-4ED0-A4DF-DE4BBF06AE1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w Cen MT" pitchFamily="34" charset="0"/>
        </a:defRPr>
      </a:lvl2pPr>
      <a:lvl3pPr algn="l" rtl="0" eaLnBrk="1" fontAlgn="base" hangingPunct="1">
        <a:spcBef>
          <a:spcPct val="0"/>
        </a:spcBef>
        <a:spcAft>
          <a:spcPct val="0"/>
        </a:spcAft>
        <a:defRPr sz="4400">
          <a:solidFill>
            <a:schemeClr val="tx2"/>
          </a:solidFill>
          <a:latin typeface="Tw Cen MT" pitchFamily="34" charset="0"/>
        </a:defRPr>
      </a:lvl3pPr>
      <a:lvl4pPr algn="l" rtl="0" eaLnBrk="1" fontAlgn="base" hangingPunct="1">
        <a:spcBef>
          <a:spcPct val="0"/>
        </a:spcBef>
        <a:spcAft>
          <a:spcPct val="0"/>
        </a:spcAft>
        <a:defRPr sz="4400">
          <a:solidFill>
            <a:schemeClr val="tx2"/>
          </a:solidFill>
          <a:latin typeface="Tw Cen MT" pitchFamily="34" charset="0"/>
        </a:defRPr>
      </a:lvl4pPr>
      <a:lvl5pPr algn="l" rtl="0" eaLnBrk="1" fontAlgn="base" hangingPunct="1">
        <a:spcBef>
          <a:spcPct val="0"/>
        </a:spcBef>
        <a:spcAft>
          <a:spcPct val="0"/>
        </a:spcAft>
        <a:defRPr sz="4400">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04DA3"/>
        </a:buClr>
        <a:buSzPct val="75000"/>
        <a:buFont typeface="Wingdings"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C4652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dirty="0"/>
          </a:p>
        </p:txBody>
      </p:sp>
      <p:sp>
        <p:nvSpPr>
          <p:cNvPr id="4" name="Title 3"/>
          <p:cNvSpPr>
            <a:spLocks noGrp="1"/>
          </p:cNvSpPr>
          <p:nvPr>
            <p:ph type="title"/>
          </p:nvPr>
        </p:nvSpPr>
        <p:spPr/>
        <p:txBody>
          <a:bodyPr/>
          <a:lstStyle/>
          <a:p>
            <a:r>
              <a:rPr lang="en-US" dirty="0"/>
              <a:t>Basic HTML</a:t>
            </a:r>
          </a:p>
        </p:txBody>
      </p:sp>
      <p:sp>
        <p:nvSpPr>
          <p:cNvPr id="6" name="Footer Placeholder 5"/>
          <p:cNvSpPr>
            <a:spLocks noGrp="1"/>
          </p:cNvSpPr>
          <p:nvPr>
            <p:ph type="ftr" sz="quarter" idx="12"/>
          </p:nvPr>
        </p:nvSpPr>
        <p:spPr/>
        <p:txBody>
          <a:bodyPr/>
          <a:lstStyle/>
          <a:p>
            <a:r>
              <a:rPr lang="en-US" dirty="0"/>
              <a:t>CS6314-Web Programming Languages</a:t>
            </a:r>
          </a:p>
        </p:txBody>
      </p:sp>
      <p:sp>
        <p:nvSpPr>
          <p:cNvPr id="7" name="Slide Number Placeholder 6"/>
          <p:cNvSpPr>
            <a:spLocks noGrp="1"/>
          </p:cNvSpPr>
          <p:nvPr>
            <p:ph type="sldNum" sz="quarter" idx="11"/>
          </p:nvPr>
        </p:nvSpPr>
        <p:spPr/>
        <p:txBody>
          <a:bodyPr/>
          <a:lstStyle/>
          <a:p>
            <a:fld id="{CC76F15A-3445-4ED0-A4DF-DE4BBF06AE1A}" type="slidenum">
              <a:rPr lang="en-US" smtClean="0"/>
              <a:t>1</a:t>
            </a:fld>
            <a:endParaRPr lang="en-US"/>
          </a:p>
        </p:txBody>
      </p:sp>
    </p:spTree>
    <p:extLst>
      <p:ext uri="{BB962C8B-B14F-4D97-AF65-F5344CB8AC3E}">
        <p14:creationId xmlns:p14="http://schemas.microsoft.com/office/powerpoint/2010/main" val="1437487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and Inline Statements (cont.)</a:t>
            </a:r>
          </a:p>
        </p:txBody>
      </p:sp>
      <p:sp>
        <p:nvSpPr>
          <p:cNvPr id="3" name="Content Placeholder 2"/>
          <p:cNvSpPr>
            <a:spLocks noGrp="1"/>
          </p:cNvSpPr>
          <p:nvPr>
            <p:ph sz="quarter" idx="1"/>
          </p:nvPr>
        </p:nvSpPr>
        <p:spPr>
          <a:xfrm>
            <a:off x="612648" y="3733800"/>
            <a:ext cx="8153400" cy="2362200"/>
          </a:xfrm>
        </p:spPr>
        <p:txBody>
          <a:bodyPr/>
          <a:lstStyle/>
          <a:p>
            <a:r>
              <a:rPr lang="en-US" dirty="0"/>
              <a:t>Inline elements affect a small amount of content</a:t>
            </a:r>
          </a:p>
          <a:p>
            <a:pPr lvl="1"/>
            <a:r>
              <a:rPr lang="fr-FR" dirty="0" err="1"/>
              <a:t>examples</a:t>
            </a:r>
            <a:r>
              <a:rPr lang="fr-FR" dirty="0"/>
              <a:t>: </a:t>
            </a:r>
            <a:r>
              <a:rPr lang="fr-FR" dirty="0" err="1"/>
              <a:t>bold</a:t>
            </a:r>
            <a:r>
              <a:rPr lang="fr-FR" dirty="0"/>
              <a:t> </a:t>
            </a:r>
            <a:r>
              <a:rPr lang="fr-FR" dirty="0" err="1"/>
              <a:t>text</a:t>
            </a:r>
            <a:r>
              <a:rPr lang="fr-FR" dirty="0"/>
              <a:t>, code fragments, images</a:t>
            </a:r>
          </a:p>
          <a:p>
            <a:pPr lvl="1"/>
            <a:r>
              <a:rPr lang="en-US" dirty="0"/>
              <a:t>the browser allows many inline elements to appear on the same line</a:t>
            </a:r>
          </a:p>
          <a:p>
            <a:pPr lvl="1"/>
            <a:r>
              <a:rPr lang="en-US" dirty="0"/>
              <a:t>must be nested inside a block element</a:t>
            </a:r>
          </a:p>
        </p:txBody>
      </p:sp>
      <p:sp>
        <p:nvSpPr>
          <p:cNvPr id="4" name="Footer Placeholder 3"/>
          <p:cNvSpPr>
            <a:spLocks noGrp="1"/>
          </p:cNvSpPr>
          <p:nvPr>
            <p:ph type="ftr" sz="quarter" idx="11"/>
          </p:nvPr>
        </p:nvSpPr>
        <p:spPr/>
        <p:txBody>
          <a:bodyPr/>
          <a:lstStyle/>
          <a:p>
            <a:r>
              <a:rPr lang="en-US" dirty="0"/>
              <a:t>CS6314-WPL</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10</a:t>
            </a:fld>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600200"/>
            <a:ext cx="9067800" cy="2133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7396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HTML tags</a:t>
            </a:r>
          </a:p>
        </p:txBody>
      </p:sp>
      <p:sp>
        <p:nvSpPr>
          <p:cNvPr id="3" name="Content Placeholder 2"/>
          <p:cNvSpPr>
            <a:spLocks noGrp="1"/>
          </p:cNvSpPr>
          <p:nvPr>
            <p:ph sz="quarter" idx="1"/>
          </p:nvPr>
        </p:nvSpPr>
        <p:spPr/>
        <p:txBody>
          <a:bodyPr/>
          <a:lstStyle/>
          <a:p>
            <a:r>
              <a:rPr lang="en-US" dirty="0"/>
              <a:t>Some tags can contain additional information called attributes</a:t>
            </a:r>
          </a:p>
          <a:p>
            <a:pPr lvl="1"/>
            <a:r>
              <a:rPr lang="en-US" dirty="0"/>
              <a:t>syntax:                                                         </a:t>
            </a:r>
            <a:r>
              <a:rPr lang="en-US" b="1" dirty="0"/>
              <a:t>&lt;element attribute="value" attribute="value"&gt; content &lt;/element&gt;</a:t>
            </a:r>
          </a:p>
          <a:p>
            <a:pPr lvl="1"/>
            <a:r>
              <a:rPr lang="en-US" dirty="0"/>
              <a:t>example: &lt;a </a:t>
            </a:r>
            <a:r>
              <a:rPr lang="en-US" dirty="0" err="1"/>
              <a:t>href</a:t>
            </a:r>
            <a:r>
              <a:rPr lang="en-US" dirty="0"/>
              <a:t>="page2.html"&gt;Next page&lt;/a&gt;</a:t>
            </a:r>
          </a:p>
        </p:txBody>
      </p:sp>
      <p:sp>
        <p:nvSpPr>
          <p:cNvPr id="4" name="Footer Placeholder 3"/>
          <p:cNvSpPr>
            <a:spLocks noGrp="1"/>
          </p:cNvSpPr>
          <p:nvPr>
            <p:ph type="ftr" sz="quarter" idx="11"/>
          </p:nvPr>
        </p:nvSpPr>
        <p:spPr/>
        <p:txBody>
          <a:bodyPr/>
          <a:lstStyle/>
          <a:p>
            <a:r>
              <a:rPr lang="en-US" dirty="0"/>
              <a:t>CS6314-WPL</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11</a:t>
            </a:fld>
            <a:endParaRPr lang="en-US"/>
          </a:p>
        </p:txBody>
      </p:sp>
    </p:spTree>
    <p:extLst>
      <p:ext uri="{BB962C8B-B14F-4D97-AF65-F5344CB8AC3E}">
        <p14:creationId xmlns:p14="http://schemas.microsoft.com/office/powerpoint/2010/main" val="4285416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HTML tags</a:t>
            </a:r>
          </a:p>
        </p:txBody>
      </p:sp>
      <p:sp>
        <p:nvSpPr>
          <p:cNvPr id="3" name="Content Placeholder 2"/>
          <p:cNvSpPr>
            <a:spLocks noGrp="1"/>
          </p:cNvSpPr>
          <p:nvPr>
            <p:ph sz="quarter" idx="1"/>
          </p:nvPr>
        </p:nvSpPr>
        <p:spPr/>
        <p:txBody>
          <a:bodyPr/>
          <a:lstStyle/>
          <a:p>
            <a:r>
              <a:rPr lang="en-US" dirty="0"/>
              <a:t>Some tags don't contain content; can be opened and closed in one tag</a:t>
            </a:r>
          </a:p>
          <a:p>
            <a:pPr lvl="1"/>
            <a:r>
              <a:rPr lang="en-US" dirty="0"/>
              <a:t>syntax: </a:t>
            </a:r>
          </a:p>
          <a:p>
            <a:pPr marL="366713" lvl="1" indent="0">
              <a:buNone/>
            </a:pPr>
            <a:r>
              <a:rPr lang="en-US" b="1" dirty="0"/>
              <a:t>&lt;element attribute="value" attribute="value" /&gt;</a:t>
            </a:r>
          </a:p>
          <a:p>
            <a:pPr lvl="1"/>
            <a:r>
              <a:rPr lang="en-US" dirty="0"/>
              <a:t>example: </a:t>
            </a:r>
            <a:r>
              <a:rPr lang="en-US" b="1" dirty="0"/>
              <a:t>&lt;</a:t>
            </a:r>
            <a:r>
              <a:rPr lang="en-US" b="1" dirty="0" err="1"/>
              <a:t>hr</a:t>
            </a:r>
            <a:r>
              <a:rPr lang="en-US" b="1" dirty="0"/>
              <a:t> /&gt;</a:t>
            </a:r>
          </a:p>
          <a:p>
            <a:pPr lvl="1"/>
            <a:r>
              <a:rPr lang="en-US" dirty="0"/>
              <a:t>example: </a:t>
            </a:r>
          </a:p>
          <a:p>
            <a:pPr marL="366713" lvl="1" indent="0">
              <a:buNone/>
            </a:pPr>
            <a:r>
              <a:rPr lang="en-US" b="1" dirty="0"/>
              <a:t>&lt;</a:t>
            </a:r>
            <a:r>
              <a:rPr lang="en-US" b="1" dirty="0" err="1"/>
              <a:t>img</a:t>
            </a:r>
            <a:r>
              <a:rPr lang="en-US" b="1" dirty="0"/>
              <a:t> </a:t>
            </a:r>
            <a:r>
              <a:rPr lang="en-US" b="1" dirty="0" err="1"/>
              <a:t>src</a:t>
            </a:r>
            <a:r>
              <a:rPr lang="en-US" b="1" dirty="0"/>
              <a:t>=“Harry.jpg" alt="pic of Harry Potter" /&gt;</a:t>
            </a:r>
          </a:p>
        </p:txBody>
      </p:sp>
      <p:sp>
        <p:nvSpPr>
          <p:cNvPr id="4" name="Footer Placeholder 3"/>
          <p:cNvSpPr>
            <a:spLocks noGrp="1"/>
          </p:cNvSpPr>
          <p:nvPr>
            <p:ph type="ftr" sz="quarter" idx="11"/>
          </p:nvPr>
        </p:nvSpPr>
        <p:spPr/>
        <p:txBody>
          <a:bodyPr/>
          <a:lstStyle/>
          <a:p>
            <a:r>
              <a:rPr lang="en-US" dirty="0"/>
              <a:t>CS6314-WPL</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12</a:t>
            </a:fld>
            <a:endParaRPr lang="en-US"/>
          </a:p>
        </p:txBody>
      </p:sp>
    </p:spTree>
    <p:extLst>
      <p:ext uri="{BB962C8B-B14F-4D97-AF65-F5344CB8AC3E}">
        <p14:creationId xmlns:p14="http://schemas.microsoft.com/office/powerpoint/2010/main" val="299322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Links &lt;a&gt;</a:t>
            </a:r>
          </a:p>
        </p:txBody>
      </p:sp>
      <p:sp>
        <p:nvSpPr>
          <p:cNvPr id="3" name="Content Placeholder 2"/>
          <p:cNvSpPr>
            <a:spLocks noGrp="1"/>
          </p:cNvSpPr>
          <p:nvPr>
            <p:ph sz="quarter" idx="1"/>
          </p:nvPr>
        </p:nvSpPr>
        <p:spPr>
          <a:xfrm>
            <a:off x="612648" y="4267200"/>
            <a:ext cx="8153400" cy="1905000"/>
          </a:xfrm>
        </p:spPr>
        <p:txBody>
          <a:bodyPr/>
          <a:lstStyle/>
          <a:p>
            <a:r>
              <a:rPr lang="en-US" dirty="0"/>
              <a:t>The </a:t>
            </a:r>
            <a:r>
              <a:rPr lang="en-US" b="1" dirty="0" err="1"/>
              <a:t>href</a:t>
            </a:r>
            <a:r>
              <a:rPr lang="en-US" dirty="0"/>
              <a:t> attribute specifies the destination URL</a:t>
            </a:r>
          </a:p>
          <a:p>
            <a:r>
              <a:rPr lang="en-US" dirty="0"/>
              <a:t>Links or </a:t>
            </a:r>
            <a:r>
              <a:rPr lang="en-US" i="1" dirty="0"/>
              <a:t>anchors</a:t>
            </a:r>
            <a:r>
              <a:rPr lang="en-US" dirty="0"/>
              <a:t> are inline elements, so they must be placed inside a block element such as a </a:t>
            </a:r>
            <a:r>
              <a:rPr lang="en-US" dirty="0">
                <a:latin typeface="Courier New" pitchFamily="49" charset="0"/>
                <a:cs typeface="Courier New" pitchFamily="49" charset="0"/>
              </a:rPr>
              <a:t>p</a:t>
            </a:r>
            <a:r>
              <a:rPr lang="en-US" dirty="0"/>
              <a:t> or </a:t>
            </a:r>
            <a:r>
              <a:rPr lang="en-US" dirty="0">
                <a:latin typeface="Courier New" pitchFamily="49" charset="0"/>
                <a:cs typeface="Courier New" pitchFamily="49" charset="0"/>
              </a:rPr>
              <a:t>h1</a:t>
            </a:r>
          </a:p>
        </p:txBody>
      </p:sp>
      <p:sp>
        <p:nvSpPr>
          <p:cNvPr id="4" name="Footer Placeholder 3"/>
          <p:cNvSpPr>
            <a:spLocks noGrp="1"/>
          </p:cNvSpPr>
          <p:nvPr>
            <p:ph type="ftr" sz="quarter" idx="11"/>
          </p:nvPr>
        </p:nvSpPr>
        <p:spPr/>
        <p:txBody>
          <a:bodyPr/>
          <a:lstStyle/>
          <a:p>
            <a:r>
              <a:rPr lang="en-US" dirty="0"/>
              <a:t>CS6314-WPL</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13</a:t>
            </a:fld>
            <a:endParaRPr lang="en-US"/>
          </a:p>
        </p:txBody>
      </p:sp>
      <p:sp>
        <p:nvSpPr>
          <p:cNvPr id="6" name="TextBox 5"/>
          <p:cNvSpPr txBox="1"/>
          <p:nvPr/>
        </p:nvSpPr>
        <p:spPr>
          <a:xfrm>
            <a:off x="609600" y="1524000"/>
            <a:ext cx="8153400" cy="1477328"/>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&lt;p&gt;</a:t>
            </a:r>
          </a:p>
          <a:p>
            <a:r>
              <a:rPr lang="en-US" dirty="0">
                <a:latin typeface="Courier New" pitchFamily="49" charset="0"/>
                <a:cs typeface="Courier New" pitchFamily="49" charset="0"/>
              </a:rPr>
              <a:t>Search</a:t>
            </a:r>
          </a:p>
          <a:p>
            <a:r>
              <a:rPr lang="pt-BR" b="1" dirty="0">
                <a:latin typeface="Courier New" pitchFamily="49" charset="0"/>
                <a:cs typeface="Courier New" pitchFamily="49" charset="0"/>
              </a:rPr>
              <a:t>&lt;a href="http://www.google.com/"&gt;Google&lt;/a&gt;</a:t>
            </a:r>
          </a:p>
          <a:p>
            <a:r>
              <a:rPr lang="en-US" dirty="0">
                <a:latin typeface="Courier New" pitchFamily="49" charset="0"/>
                <a:cs typeface="Courier New" pitchFamily="49" charset="0"/>
              </a:rPr>
              <a:t>now!</a:t>
            </a:r>
          </a:p>
          <a:p>
            <a:r>
              <a:rPr lang="en-US" dirty="0">
                <a:latin typeface="Courier New" pitchFamily="49" charset="0"/>
                <a:cs typeface="Courier New" pitchFamily="49" charset="0"/>
              </a:rPr>
              <a:t>&lt;/p&gt;</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HTML</a:t>
            </a:r>
          </a:p>
        </p:txBody>
      </p:sp>
      <p:sp>
        <p:nvSpPr>
          <p:cNvPr id="8" name="TextBox 7"/>
          <p:cNvSpPr txBox="1"/>
          <p:nvPr/>
        </p:nvSpPr>
        <p:spPr>
          <a:xfrm>
            <a:off x="609600" y="3143071"/>
            <a:ext cx="8153400" cy="677108"/>
          </a:xfrm>
          <a:prstGeom prst="rect">
            <a:avLst/>
          </a:prstGeom>
          <a:noFill/>
          <a:ln w="19050">
            <a:solidFill>
              <a:schemeClr val="tx1"/>
            </a:solidFill>
          </a:ln>
        </p:spPr>
        <p:txBody>
          <a:bodyPr wrap="square" rtlCol="0">
            <a:spAutoFit/>
          </a:bodyPr>
          <a:lstStyle/>
          <a:p>
            <a:r>
              <a:rPr lang="en-US" sz="2000" dirty="0">
                <a:latin typeface="Times New Roman" pitchFamily="18" charset="0"/>
                <a:cs typeface="Times New Roman" pitchFamily="18" charset="0"/>
              </a:rPr>
              <a:t>Search </a:t>
            </a:r>
            <a:r>
              <a:rPr lang="en-US" sz="2000" dirty="0">
                <a:latin typeface="Times New Roman" pitchFamily="18" charset="0"/>
                <a:cs typeface="Times New Roman" pitchFamily="18" charset="0"/>
                <a:hlinkClick r:id="rId3"/>
              </a:rPr>
              <a:t>Google</a:t>
            </a:r>
            <a:r>
              <a:rPr lang="en-US" sz="2000" dirty="0">
                <a:latin typeface="Times New Roman" pitchFamily="18" charset="0"/>
                <a:cs typeface="Times New Roman" pitchFamily="18" charset="0"/>
              </a:rPr>
              <a:t> now!</a:t>
            </a:r>
            <a:r>
              <a:rPr lang="en-US" sz="2000" dirty="0">
                <a:latin typeface="Consolas" pitchFamily="49" charset="0"/>
                <a:cs typeface="Consolas"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2263504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anchors</a:t>
            </a:r>
          </a:p>
        </p:txBody>
      </p:sp>
      <p:sp>
        <p:nvSpPr>
          <p:cNvPr id="3" name="Content Placeholder 2"/>
          <p:cNvSpPr>
            <a:spLocks noGrp="1"/>
          </p:cNvSpPr>
          <p:nvPr>
            <p:ph sz="quarter" idx="1"/>
          </p:nvPr>
        </p:nvSpPr>
        <p:spPr>
          <a:xfrm>
            <a:off x="612648" y="4572000"/>
            <a:ext cx="8153400" cy="1828800"/>
          </a:xfrm>
        </p:spPr>
        <p:txBody>
          <a:bodyPr/>
          <a:lstStyle/>
          <a:p>
            <a:r>
              <a:rPr lang="en-US" dirty="0"/>
              <a:t>Types of URLs that can appear in anchors:</a:t>
            </a:r>
          </a:p>
          <a:p>
            <a:pPr lvl="1"/>
            <a:r>
              <a:rPr lang="en-US" dirty="0"/>
              <a:t>Absolute: to another web site</a:t>
            </a:r>
          </a:p>
          <a:p>
            <a:pPr lvl="1"/>
            <a:r>
              <a:rPr lang="en-US" dirty="0"/>
              <a:t>Relative: to another page on this web site</a:t>
            </a:r>
          </a:p>
        </p:txBody>
      </p:sp>
      <p:sp>
        <p:nvSpPr>
          <p:cNvPr id="4" name="Footer Placeholder 3"/>
          <p:cNvSpPr>
            <a:spLocks noGrp="1"/>
          </p:cNvSpPr>
          <p:nvPr>
            <p:ph type="ftr" sz="quarter" idx="11"/>
          </p:nvPr>
        </p:nvSpPr>
        <p:spPr/>
        <p:txBody>
          <a:bodyPr/>
          <a:lstStyle/>
          <a:p>
            <a:r>
              <a:rPr lang="en-US" dirty="0"/>
              <a:t>CS6314-WPL</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14</a:t>
            </a:fld>
            <a:endParaRPr lang="en-US"/>
          </a:p>
        </p:txBody>
      </p:sp>
      <p:sp>
        <p:nvSpPr>
          <p:cNvPr id="6" name="TextBox 5"/>
          <p:cNvSpPr txBox="1"/>
          <p:nvPr/>
        </p:nvSpPr>
        <p:spPr>
          <a:xfrm>
            <a:off x="609600" y="1524000"/>
            <a:ext cx="8153400" cy="1754326"/>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&lt;p&gt;&lt;a </a:t>
            </a:r>
            <a:r>
              <a:rPr lang="en-US" dirty="0" err="1">
                <a:latin typeface="Courier New" pitchFamily="49" charset="0"/>
                <a:cs typeface="Courier New" pitchFamily="49" charset="0"/>
              </a:rPr>
              <a:t>href</a:t>
            </a:r>
            <a:r>
              <a:rPr lang="en-US" dirty="0">
                <a:latin typeface="Courier New" pitchFamily="49" charset="0"/>
                <a:cs typeface="Courier New" pitchFamily="49" charset="0"/>
              </a:rPr>
              <a:t>=“deathlyHallows-book.html"&gt;Harry Potter and the Deathly Hallows Book&lt;/a&gt;&lt;/p&gt;</a:t>
            </a:r>
          </a:p>
          <a:p>
            <a:endParaRPr lang="en-US" dirty="0">
              <a:latin typeface="Courier New" pitchFamily="49" charset="0"/>
              <a:cs typeface="Courier New" pitchFamily="49" charset="0"/>
            </a:endParaRPr>
          </a:p>
          <a:p>
            <a:r>
              <a:rPr lang="en-US" dirty="0">
                <a:latin typeface="Courier New" pitchFamily="49" charset="0"/>
                <a:cs typeface="Courier New" pitchFamily="49" charset="0"/>
              </a:rPr>
              <a:t>&lt;p&gt;&lt;a </a:t>
            </a:r>
            <a:r>
              <a:rPr lang="en-US" dirty="0" err="1">
                <a:latin typeface="Courier New" pitchFamily="49" charset="0"/>
                <a:cs typeface="Courier New" pitchFamily="49" charset="0"/>
              </a:rPr>
              <a:t>href</a:t>
            </a:r>
            <a:r>
              <a:rPr lang="en-US" dirty="0">
                <a:latin typeface="Courier New" pitchFamily="49" charset="0"/>
                <a:cs typeface="Courier New" pitchFamily="49" charset="0"/>
              </a:rPr>
              <a:t>="http://en.wikipedia.org”</a:t>
            </a:r>
          </a:p>
          <a:p>
            <a:r>
              <a:rPr lang="en-US" dirty="0">
                <a:latin typeface="Courier New" pitchFamily="49" charset="0"/>
                <a:cs typeface="Courier New" pitchFamily="49" charset="0"/>
              </a:rPr>
              <a:t>title="Search"&gt;Wikipedia&lt;/a&gt;&lt;/p&gt;                                                    								 </a:t>
            </a:r>
            <a:r>
              <a:rPr lang="en-US" i="1" dirty="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09600" y="3468469"/>
            <a:ext cx="8153400" cy="1015663"/>
          </a:xfrm>
          <a:prstGeom prst="rect">
            <a:avLst/>
          </a:prstGeom>
          <a:noFill/>
          <a:ln w="19050">
            <a:solidFill>
              <a:schemeClr val="tx1"/>
            </a:solidFill>
          </a:ln>
        </p:spPr>
        <p:txBody>
          <a:bodyPr wrap="square" rtlCol="0">
            <a:spAutoFit/>
          </a:bodyPr>
          <a:lstStyle/>
          <a:p>
            <a:r>
              <a:rPr lang="en-US" sz="2000" dirty="0">
                <a:latin typeface="Times New Roman" pitchFamily="18" charset="0"/>
                <a:cs typeface="Times New Roman" pitchFamily="18" charset="0"/>
                <a:hlinkClick r:id="rId3"/>
              </a:rPr>
              <a:t>Harry Potter and the Deathly Hallows</a:t>
            </a:r>
          </a:p>
          <a:p>
            <a:endParaRPr lang="en-US" sz="2000" dirty="0">
              <a:latin typeface="Times New Roman" pitchFamily="18" charset="0"/>
              <a:cs typeface="Times New Roman" pitchFamily="18" charset="0"/>
              <a:hlinkClick r:id="rId3"/>
            </a:endParaRPr>
          </a:p>
          <a:p>
            <a:r>
              <a:rPr lang="en-US" sz="2000" dirty="0">
                <a:latin typeface="Times New Roman" pitchFamily="18" charset="0"/>
                <a:cs typeface="Times New Roman" pitchFamily="18" charset="0"/>
                <a:hlinkClick r:id="rId3"/>
              </a:rPr>
              <a:t>Wikipedia</a:t>
            </a:r>
            <a:r>
              <a:rPr lang="en-US" sz="2000" dirty="0">
                <a:latin typeface="Consolas" pitchFamily="49" charset="0"/>
                <a:cs typeface="Consolas" pitchFamily="49" charset="0"/>
                <a:hlinkClick r:id="rId3"/>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2545494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Nesting tags</a:t>
            </a:r>
          </a:p>
        </p:txBody>
      </p:sp>
      <p:sp>
        <p:nvSpPr>
          <p:cNvPr id="3" name="Content Placeholder 2"/>
          <p:cNvSpPr>
            <a:spLocks noGrp="1"/>
          </p:cNvSpPr>
          <p:nvPr>
            <p:ph sz="quarter" idx="1"/>
          </p:nvPr>
        </p:nvSpPr>
        <p:spPr>
          <a:xfrm>
            <a:off x="612648" y="4038600"/>
            <a:ext cx="8153400" cy="2057400"/>
          </a:xfrm>
        </p:spPr>
        <p:txBody>
          <a:bodyPr/>
          <a:lstStyle/>
          <a:p>
            <a:r>
              <a:rPr lang="en-US" dirty="0"/>
              <a:t>Tags must be correctly nested: a closing tag must match the </a:t>
            </a:r>
            <a:r>
              <a:rPr lang="en-US" b="1" dirty="0"/>
              <a:t>most recently opened tag</a:t>
            </a:r>
          </a:p>
          <a:p>
            <a:r>
              <a:rPr lang="en-US" dirty="0"/>
              <a:t>The browser may render it correctly anyway, but it is invalid XHTML</a:t>
            </a:r>
          </a:p>
        </p:txBody>
      </p:sp>
      <p:sp>
        <p:nvSpPr>
          <p:cNvPr id="4" name="Footer Placeholder 3"/>
          <p:cNvSpPr>
            <a:spLocks noGrp="1"/>
          </p:cNvSpPr>
          <p:nvPr>
            <p:ph type="ftr" sz="quarter" idx="11"/>
          </p:nvPr>
        </p:nvSpPr>
        <p:spPr/>
        <p:txBody>
          <a:bodyPr/>
          <a:lstStyle/>
          <a:p>
            <a:r>
              <a:rPr lang="en-US" dirty="0"/>
              <a:t>CS6314-WPL</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15</a:t>
            </a:fld>
            <a:endParaRPr lang="en-US"/>
          </a:p>
        </p:txBody>
      </p:sp>
      <p:sp>
        <p:nvSpPr>
          <p:cNvPr id="6" name="TextBox 5"/>
          <p:cNvSpPr txBox="1"/>
          <p:nvPr/>
        </p:nvSpPr>
        <p:spPr>
          <a:xfrm>
            <a:off x="609600" y="1931075"/>
            <a:ext cx="8153400" cy="2031325"/>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&lt;p&gt;</a:t>
            </a:r>
          </a:p>
          <a:p>
            <a:r>
              <a:rPr lang="en-US" dirty="0">
                <a:latin typeface="Courier New" pitchFamily="49" charset="0"/>
                <a:cs typeface="Courier New" pitchFamily="49" charset="0"/>
              </a:rPr>
              <a:t>&lt;a </a:t>
            </a:r>
            <a:r>
              <a:rPr lang="en-US" dirty="0" err="1">
                <a:latin typeface="Courier New" pitchFamily="49" charset="0"/>
                <a:cs typeface="Courier New" pitchFamily="49" charset="0"/>
              </a:rPr>
              <a:t>href</a:t>
            </a:r>
            <a:r>
              <a:rPr lang="en-US" dirty="0">
                <a:latin typeface="Courier New" pitchFamily="49" charset="0"/>
                <a:cs typeface="Courier New" pitchFamily="49" charset="0"/>
              </a:rPr>
              <a:t>=" deathlyHallows-book.html"&gt; Harry Potter and the Deathly Hallows Book </a:t>
            </a:r>
            <a:r>
              <a:rPr lang="en-US" dirty="0">
                <a:solidFill>
                  <a:srgbClr val="FF0000"/>
                </a:solidFill>
                <a:latin typeface="Courier New" pitchFamily="49" charset="0"/>
                <a:cs typeface="Courier New" pitchFamily="49" charset="0"/>
              </a:rPr>
              <a:t>&lt;/p&gt;</a:t>
            </a:r>
          </a:p>
          <a:p>
            <a:r>
              <a:rPr lang="en-US" dirty="0">
                <a:latin typeface="Courier New" pitchFamily="49" charset="0"/>
                <a:cs typeface="Courier New" pitchFamily="49" charset="0"/>
              </a:rPr>
              <a:t>&lt;p&gt;</a:t>
            </a:r>
          </a:p>
          <a:p>
            <a:r>
              <a:rPr lang="en-US" dirty="0">
                <a:latin typeface="Courier New" pitchFamily="49" charset="0"/>
                <a:cs typeface="Courier New" pitchFamily="49" charset="0"/>
              </a:rPr>
              <a:t>This text also links to Harry Potter Book</a:t>
            </a:r>
            <a:r>
              <a:rPr lang="en-US" dirty="0">
                <a:solidFill>
                  <a:srgbClr val="FF0000"/>
                </a:solidFill>
                <a:latin typeface="Courier New" pitchFamily="49" charset="0"/>
                <a:cs typeface="Courier New" pitchFamily="49" charset="0"/>
              </a:rPr>
              <a:t>&lt;/a&gt;</a:t>
            </a:r>
          </a:p>
          <a:p>
            <a:r>
              <a:rPr lang="en-US" dirty="0">
                <a:latin typeface="Courier New" pitchFamily="49" charset="0"/>
                <a:cs typeface="Courier New" pitchFamily="49" charset="0"/>
              </a:rPr>
              <a:t>&lt;/p&gt;                                                    								 </a:t>
            </a:r>
            <a:r>
              <a:rPr lang="en-US" i="1" dirty="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17009" y="1447800"/>
            <a:ext cx="678391" cy="461665"/>
          </a:xfrm>
          <a:prstGeom prst="rect">
            <a:avLst/>
          </a:prstGeom>
          <a:noFill/>
        </p:spPr>
        <p:txBody>
          <a:bodyPr wrap="none" rtlCol="0">
            <a:spAutoFit/>
          </a:bodyPr>
          <a:lstStyle/>
          <a:p>
            <a:r>
              <a:rPr lang="en-US" sz="2400" dirty="0"/>
              <a:t>Bad</a:t>
            </a:r>
          </a:p>
        </p:txBody>
      </p:sp>
    </p:spTree>
    <p:extLst>
      <p:ext uri="{BB962C8B-B14F-4D97-AF65-F5344CB8AC3E}">
        <p14:creationId xmlns:p14="http://schemas.microsoft.com/office/powerpoint/2010/main" val="3466202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Images &lt;</a:t>
            </a:r>
            <a:r>
              <a:rPr lang="en-US" dirty="0" err="1"/>
              <a:t>img</a:t>
            </a:r>
            <a:r>
              <a:rPr lang="en-US" dirty="0"/>
              <a:t>&gt;</a:t>
            </a:r>
          </a:p>
        </p:txBody>
      </p:sp>
      <p:sp>
        <p:nvSpPr>
          <p:cNvPr id="3" name="Content Placeholder 2"/>
          <p:cNvSpPr>
            <a:spLocks noGrp="1"/>
          </p:cNvSpPr>
          <p:nvPr>
            <p:ph sz="quarter" idx="1"/>
          </p:nvPr>
        </p:nvSpPr>
        <p:spPr>
          <a:xfrm>
            <a:off x="612648" y="4495800"/>
            <a:ext cx="8153400" cy="1600200"/>
          </a:xfrm>
        </p:spPr>
        <p:txBody>
          <a:bodyPr/>
          <a:lstStyle/>
          <a:p>
            <a:r>
              <a:rPr lang="en-US" dirty="0"/>
              <a:t>The </a:t>
            </a:r>
            <a:r>
              <a:rPr lang="en-US" dirty="0" err="1"/>
              <a:t>src</a:t>
            </a:r>
            <a:r>
              <a:rPr lang="en-US" dirty="0"/>
              <a:t> attribute specifies source of the image URL</a:t>
            </a:r>
          </a:p>
          <a:p>
            <a:r>
              <a:rPr lang="en-US" dirty="0"/>
              <a:t>XHTML also requires an alt attribute describing the image</a:t>
            </a:r>
          </a:p>
        </p:txBody>
      </p:sp>
      <p:sp>
        <p:nvSpPr>
          <p:cNvPr id="4" name="Footer Placeholder 3"/>
          <p:cNvSpPr>
            <a:spLocks noGrp="1"/>
          </p:cNvSpPr>
          <p:nvPr>
            <p:ph type="ftr" sz="quarter" idx="11"/>
          </p:nvPr>
        </p:nvSpPr>
        <p:spPr/>
        <p:txBody>
          <a:bodyPr/>
          <a:lstStyle/>
          <a:p>
            <a:r>
              <a:rPr lang="en-US" dirty="0"/>
              <a:t>CS6314-WPL</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16</a:t>
            </a:fld>
            <a:endParaRPr lang="en-US"/>
          </a:p>
        </p:txBody>
      </p:sp>
      <p:sp>
        <p:nvSpPr>
          <p:cNvPr id="7" name="TextBox 6"/>
          <p:cNvSpPr txBox="1"/>
          <p:nvPr/>
        </p:nvSpPr>
        <p:spPr>
          <a:xfrm>
            <a:off x="609600" y="1524000"/>
            <a:ext cx="8534400" cy="923330"/>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a:t>
            </a:r>
            <a:r>
              <a:rPr lang="en-US" dirty="0" err="1">
                <a:latin typeface="Courier New" pitchFamily="49" charset="0"/>
                <a:cs typeface="Courier New" pitchFamily="49" charset="0"/>
              </a:rPr>
              <a:t>img</a:t>
            </a:r>
            <a:r>
              <a:rPr lang="en-US" dirty="0">
                <a:latin typeface="Courier New" pitchFamily="49" charset="0"/>
                <a:cs typeface="Courier New" pitchFamily="49" charset="0"/>
              </a:rPr>
              <a:t> </a:t>
            </a:r>
            <a:r>
              <a:rPr lang="en-US" dirty="0" err="1">
                <a:latin typeface="Courier New" pitchFamily="49" charset="0"/>
                <a:cs typeface="Courier New" pitchFamily="49" charset="0"/>
              </a:rPr>
              <a:t>src</a:t>
            </a:r>
            <a:r>
              <a:rPr lang="en-US" dirty="0">
                <a:latin typeface="Courier New" pitchFamily="49" charset="0"/>
                <a:cs typeface="Courier New" pitchFamily="49" charset="0"/>
              </a:rPr>
              <a:t>="images/harrypotter.jpg" alt=“Harry Potter Series" /&gt;                                                      								   </a:t>
            </a:r>
            <a:r>
              <a:rPr lang="en-US" i="1" dirty="0">
                <a:solidFill>
                  <a:schemeClr val="tx1">
                    <a:lumMod val="50000"/>
                    <a:lumOff val="50000"/>
                  </a:schemeClr>
                </a:solidFill>
                <a:latin typeface="Consolas" pitchFamily="49" charset="0"/>
                <a:cs typeface="Consolas" pitchFamily="49" charset="0"/>
              </a:rPr>
              <a:t>HTML</a:t>
            </a:r>
          </a:p>
        </p:txBody>
      </p:sp>
      <p:sp>
        <p:nvSpPr>
          <p:cNvPr id="6" name="AutoShape 2" descr="Image result for harry potter"/>
          <p:cNvSpPr>
            <a:spLocks noChangeAspect="1" noChangeArrowheads="1"/>
          </p:cNvSpPr>
          <p:nvPr/>
        </p:nvSpPr>
        <p:spPr bwMode="auto">
          <a:xfrm>
            <a:off x="155575" y="-731838"/>
            <a:ext cx="1085850" cy="15240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739" y="2599544"/>
            <a:ext cx="1085850" cy="152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3263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images</a:t>
            </a:r>
          </a:p>
        </p:txBody>
      </p:sp>
      <p:sp>
        <p:nvSpPr>
          <p:cNvPr id="3" name="Content Placeholder 2"/>
          <p:cNvSpPr>
            <a:spLocks noGrp="1"/>
          </p:cNvSpPr>
          <p:nvPr>
            <p:ph sz="quarter" idx="1"/>
          </p:nvPr>
        </p:nvSpPr>
        <p:spPr>
          <a:xfrm>
            <a:off x="612648" y="5181600"/>
            <a:ext cx="8153400" cy="914400"/>
          </a:xfrm>
        </p:spPr>
        <p:txBody>
          <a:bodyPr/>
          <a:lstStyle/>
          <a:p>
            <a:r>
              <a:rPr lang="en-US" dirty="0"/>
              <a:t>If placed inside an a anchor, the image will become a link</a:t>
            </a:r>
          </a:p>
          <a:p>
            <a:r>
              <a:rPr lang="en-US" dirty="0"/>
              <a:t>The title attribute specifies an optional tooltip</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17</a:t>
            </a:fld>
            <a:endParaRPr lang="en-US"/>
          </a:p>
        </p:txBody>
      </p:sp>
      <p:sp>
        <p:nvSpPr>
          <p:cNvPr id="6" name="TextBox 5"/>
          <p:cNvSpPr txBox="1"/>
          <p:nvPr/>
        </p:nvSpPr>
        <p:spPr>
          <a:xfrm>
            <a:off x="609600" y="1524000"/>
            <a:ext cx="8534400" cy="1477328"/>
          </a:xfrm>
          <a:prstGeom prst="rect">
            <a:avLst/>
          </a:prstGeom>
          <a:solidFill>
            <a:schemeClr val="accent6">
              <a:lumMod val="40000"/>
              <a:lumOff val="60000"/>
            </a:schemeClr>
          </a:solidFill>
          <a:ln w="19050">
            <a:solidFill>
              <a:schemeClr val="tx1"/>
            </a:solidFill>
          </a:ln>
        </p:spPr>
        <p:txBody>
          <a:bodyPr wrap="square" rtlCol="0">
            <a:spAutoFit/>
          </a:bodyPr>
          <a:lstStyle/>
          <a:p>
            <a:r>
              <a:rPr lang="en-US" b="1" dirty="0">
                <a:latin typeface="Courier New" pitchFamily="49" charset="0"/>
                <a:cs typeface="Courier New" pitchFamily="49" charset="0"/>
              </a:rPr>
              <a:t>&lt;a </a:t>
            </a:r>
            <a:r>
              <a:rPr lang="en-US" b="1" dirty="0" err="1">
                <a:latin typeface="Courier New" pitchFamily="49" charset="0"/>
                <a:cs typeface="Courier New" pitchFamily="49" charset="0"/>
              </a:rPr>
              <a:t>href</a:t>
            </a:r>
            <a:r>
              <a:rPr lang="en-US" b="1" dirty="0">
                <a:latin typeface="Courier New" pitchFamily="49" charset="0"/>
                <a:cs typeface="Courier New" pitchFamily="49" charset="0"/>
              </a:rPr>
              <a:t>="http://harrypotter.com/"&gt;</a:t>
            </a:r>
          </a:p>
          <a:p>
            <a:r>
              <a:rPr lang="en-US" dirty="0">
                <a:latin typeface="Courier New" pitchFamily="49" charset="0"/>
                <a:cs typeface="Courier New" pitchFamily="49" charset="0"/>
              </a:rPr>
              <a:t>&lt;</a:t>
            </a:r>
            <a:r>
              <a:rPr lang="en-US" dirty="0" err="1">
                <a:latin typeface="Courier New" pitchFamily="49" charset="0"/>
                <a:cs typeface="Courier New" pitchFamily="49" charset="0"/>
              </a:rPr>
              <a:t>img</a:t>
            </a:r>
            <a:r>
              <a:rPr lang="en-US" dirty="0">
                <a:latin typeface="Courier New" pitchFamily="49" charset="0"/>
                <a:cs typeface="Courier New" pitchFamily="49" charset="0"/>
              </a:rPr>
              <a:t> </a:t>
            </a:r>
            <a:r>
              <a:rPr lang="en-US" dirty="0" err="1">
                <a:latin typeface="Courier New" pitchFamily="49" charset="0"/>
                <a:cs typeface="Courier New" pitchFamily="49" charset="0"/>
              </a:rPr>
              <a:t>src</a:t>
            </a:r>
            <a:r>
              <a:rPr lang="en-US" dirty="0">
                <a:latin typeface="Courier New" pitchFamily="49" charset="0"/>
                <a:cs typeface="Courier New" pitchFamily="49" charset="0"/>
              </a:rPr>
              <a:t>="images/dumbledore.jpg" alt=“Dumbledore from Harry Potter"</a:t>
            </a:r>
          </a:p>
          <a:p>
            <a:r>
              <a:rPr lang="en-US" dirty="0">
                <a:latin typeface="Courier New" pitchFamily="49" charset="0"/>
                <a:cs typeface="Courier New" pitchFamily="49" charset="0"/>
              </a:rPr>
              <a:t>title="Alas! Ear wax!"/&gt;</a:t>
            </a:r>
          </a:p>
          <a:p>
            <a:r>
              <a:rPr lang="en-US" dirty="0">
                <a:latin typeface="Courier New" pitchFamily="49" charset="0"/>
                <a:cs typeface="Courier New" pitchFamily="49" charset="0"/>
              </a:rPr>
              <a:t>&lt;/a&gt;                                                     </a:t>
            </a:r>
            <a:r>
              <a:rPr lang="en-US" i="1" dirty="0">
                <a:solidFill>
                  <a:schemeClr val="tx1">
                    <a:lumMod val="50000"/>
                    <a:lumOff val="50000"/>
                  </a:schemeClr>
                </a:solidFill>
                <a:latin typeface="Consolas" pitchFamily="49" charset="0"/>
                <a:cs typeface="Consolas" pitchFamily="49" charset="0"/>
              </a:rPr>
              <a:t>HTML</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309" y="3114675"/>
            <a:ext cx="2857500" cy="1914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827850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 Break &lt;</a:t>
            </a:r>
            <a:r>
              <a:rPr lang="en-US" dirty="0" err="1"/>
              <a:t>br</a:t>
            </a:r>
            <a:r>
              <a:rPr lang="en-US" dirty="0"/>
              <a:t>&gt;</a:t>
            </a:r>
          </a:p>
        </p:txBody>
      </p:sp>
      <p:sp>
        <p:nvSpPr>
          <p:cNvPr id="3" name="Content Placeholder 2"/>
          <p:cNvSpPr>
            <a:spLocks noGrp="1"/>
          </p:cNvSpPr>
          <p:nvPr>
            <p:ph sz="quarter" idx="1"/>
          </p:nvPr>
        </p:nvSpPr>
        <p:spPr>
          <a:xfrm>
            <a:off x="612648" y="4648200"/>
            <a:ext cx="8153400" cy="1447800"/>
          </a:xfrm>
        </p:spPr>
        <p:txBody>
          <a:bodyPr/>
          <a:lstStyle/>
          <a:p>
            <a:r>
              <a:rPr lang="en-US" dirty="0" err="1"/>
              <a:t>br</a:t>
            </a:r>
            <a:r>
              <a:rPr lang="en-US" dirty="0"/>
              <a:t> should be immediately closed with /&gt;</a:t>
            </a:r>
          </a:p>
          <a:p>
            <a:r>
              <a:rPr lang="en-US" dirty="0" err="1"/>
              <a:t>br</a:t>
            </a:r>
            <a:r>
              <a:rPr lang="en-US" dirty="0"/>
              <a:t> should not be used to separate paragraphs or used multiple times in a row to create spacing</a:t>
            </a:r>
          </a:p>
        </p:txBody>
      </p:sp>
      <p:sp>
        <p:nvSpPr>
          <p:cNvPr id="4" name="Footer Placeholder 3"/>
          <p:cNvSpPr>
            <a:spLocks noGrp="1"/>
          </p:cNvSpPr>
          <p:nvPr>
            <p:ph type="ftr" sz="quarter" idx="11"/>
          </p:nvPr>
        </p:nvSpPr>
        <p:spPr/>
        <p:txBody>
          <a:bodyPr/>
          <a:lstStyle/>
          <a:p>
            <a:r>
              <a:rPr lang="en-US" dirty="0"/>
              <a:t>CS6314-WPL</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18</a:t>
            </a:fld>
            <a:endParaRPr lang="en-US"/>
          </a:p>
        </p:txBody>
      </p:sp>
      <p:sp>
        <p:nvSpPr>
          <p:cNvPr id="6" name="TextBox 5"/>
          <p:cNvSpPr txBox="1"/>
          <p:nvPr/>
        </p:nvSpPr>
        <p:spPr>
          <a:xfrm>
            <a:off x="609600" y="1524000"/>
            <a:ext cx="8153400" cy="1477328"/>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&lt;p&gt;One Ring to rule them all, One Ring to find them, </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br</a:t>
            </a:r>
            <a:r>
              <a:rPr lang="en-US" b="1" dirty="0">
                <a:latin typeface="Courier New" pitchFamily="49" charset="0"/>
                <a:cs typeface="Courier New" pitchFamily="49" charset="0"/>
              </a:rPr>
              <a:t> /&gt;</a:t>
            </a:r>
            <a:r>
              <a:rPr lang="en-US" dirty="0">
                <a:latin typeface="Courier New" pitchFamily="49" charset="0"/>
                <a:cs typeface="Courier New" pitchFamily="49" charset="0"/>
              </a:rPr>
              <a:t> One Ring to bring them all and in the darkness bind them.&lt;/p&gt;</a:t>
            </a:r>
          </a:p>
          <a:p>
            <a:r>
              <a:rPr lang="en-US" dirty="0">
                <a:latin typeface="Courier New" pitchFamily="49" charset="0"/>
                <a:cs typeface="Courier New" pitchFamily="49" charset="0"/>
              </a:rPr>
              <a:t>&lt;p&gt; In the Land of </a:t>
            </a:r>
            <a:r>
              <a:rPr lang="en-US" dirty="0" err="1">
                <a:latin typeface="Courier New" pitchFamily="49" charset="0"/>
                <a:cs typeface="Courier New" pitchFamily="49" charset="0"/>
              </a:rPr>
              <a:t>Mordor</a:t>
            </a:r>
            <a:r>
              <a:rPr lang="en-US" dirty="0">
                <a:latin typeface="Courier New" pitchFamily="49" charset="0"/>
                <a:cs typeface="Courier New" pitchFamily="49" charset="0"/>
              </a:rPr>
              <a:t> where the Shadows lie. &lt;/p&gt;                                                           								</a:t>
            </a:r>
            <a:r>
              <a:rPr lang="en-US" i="1" dirty="0">
                <a:solidFill>
                  <a:schemeClr val="tx1">
                    <a:lumMod val="50000"/>
                    <a:lumOff val="50000"/>
                  </a:schemeClr>
                </a:solidFill>
                <a:latin typeface="Consolas" pitchFamily="49" charset="0"/>
                <a:cs typeface="Consolas" pitchFamily="49" charset="0"/>
              </a:rPr>
              <a:t>HTML</a:t>
            </a:r>
          </a:p>
        </p:txBody>
      </p:sp>
      <p:sp>
        <p:nvSpPr>
          <p:cNvPr id="8" name="TextBox 7"/>
          <p:cNvSpPr txBox="1"/>
          <p:nvPr/>
        </p:nvSpPr>
        <p:spPr>
          <a:xfrm>
            <a:off x="609600" y="3124200"/>
            <a:ext cx="8153400" cy="1600438"/>
          </a:xfrm>
          <a:prstGeom prst="rect">
            <a:avLst/>
          </a:prstGeom>
          <a:noFill/>
          <a:ln w="19050">
            <a:solidFill>
              <a:schemeClr val="tx1"/>
            </a:solidFill>
          </a:ln>
        </p:spPr>
        <p:txBody>
          <a:bodyPr wrap="square" rtlCol="0">
            <a:spAutoFit/>
          </a:bodyPr>
          <a:lstStyle/>
          <a:p>
            <a:r>
              <a:rPr lang="en-US" sz="2000" dirty="0">
                <a:latin typeface="Times New Roman" pitchFamily="18" charset="0"/>
                <a:cs typeface="Times New Roman" pitchFamily="18" charset="0"/>
              </a:rPr>
              <a:t>One Ring to rule them all, One Ring to find them,</a:t>
            </a:r>
          </a:p>
          <a:p>
            <a:r>
              <a:rPr lang="en-US" sz="2000" dirty="0">
                <a:latin typeface="Times New Roman" pitchFamily="18" charset="0"/>
                <a:cs typeface="Times New Roman" pitchFamily="18" charset="0"/>
              </a:rPr>
              <a:t>One Ring to bring them all and in the darkness bind them</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In the Land of </a:t>
            </a:r>
            <a:r>
              <a:rPr lang="en-US" sz="2000" dirty="0" err="1">
                <a:latin typeface="Times New Roman" pitchFamily="18" charset="0"/>
                <a:cs typeface="Times New Roman" pitchFamily="18" charset="0"/>
              </a:rPr>
              <a:t>Mordor</a:t>
            </a:r>
            <a:r>
              <a:rPr lang="en-US" sz="2000" dirty="0">
                <a:latin typeface="Times New Roman" pitchFamily="18" charset="0"/>
                <a:cs typeface="Times New Roman" pitchFamily="18" charset="0"/>
              </a:rPr>
              <a:t> where the Shadows lie.</a:t>
            </a:r>
          </a:p>
          <a:p>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2538007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 &lt;!-- … </a:t>
            </a:r>
            <a:r>
              <a:rPr lang="en-US" dirty="0">
                <a:sym typeface="Wingdings" pitchFamily="2" charset="2"/>
              </a:rPr>
              <a:t>-- &gt;</a:t>
            </a:r>
            <a:endParaRPr lang="en-US" dirty="0"/>
          </a:p>
        </p:txBody>
      </p:sp>
      <p:sp>
        <p:nvSpPr>
          <p:cNvPr id="3" name="Content Placeholder 2"/>
          <p:cNvSpPr>
            <a:spLocks noGrp="1"/>
          </p:cNvSpPr>
          <p:nvPr>
            <p:ph sz="quarter" idx="1"/>
          </p:nvPr>
        </p:nvSpPr>
        <p:spPr>
          <a:xfrm>
            <a:off x="612648" y="4572000"/>
            <a:ext cx="8153400" cy="1447800"/>
          </a:xfrm>
        </p:spPr>
        <p:txBody>
          <a:bodyPr/>
          <a:lstStyle/>
          <a:p>
            <a:r>
              <a:rPr lang="en-US" dirty="0"/>
              <a:t>Comments are useful for disabling sections of a page</a:t>
            </a:r>
          </a:p>
          <a:p>
            <a:r>
              <a:rPr lang="en-US" dirty="0"/>
              <a:t>Comments cannot be nested and cannot contain a --</a:t>
            </a:r>
          </a:p>
        </p:txBody>
      </p:sp>
      <p:sp>
        <p:nvSpPr>
          <p:cNvPr id="4" name="Footer Placeholder 3"/>
          <p:cNvSpPr>
            <a:spLocks noGrp="1"/>
          </p:cNvSpPr>
          <p:nvPr>
            <p:ph type="ftr" sz="quarter" idx="11"/>
          </p:nvPr>
        </p:nvSpPr>
        <p:spPr/>
        <p:txBody>
          <a:bodyPr/>
          <a:lstStyle/>
          <a:p>
            <a:r>
              <a:rPr lang="en-US" dirty="0"/>
              <a:t>CS6314-WPL</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19</a:t>
            </a:fld>
            <a:endParaRPr lang="en-US"/>
          </a:p>
        </p:txBody>
      </p:sp>
      <p:sp>
        <p:nvSpPr>
          <p:cNvPr id="6" name="TextBox 5"/>
          <p:cNvSpPr txBox="1"/>
          <p:nvPr/>
        </p:nvSpPr>
        <p:spPr>
          <a:xfrm>
            <a:off x="609600" y="1524000"/>
            <a:ext cx="8153400" cy="1200329"/>
          </a:xfrm>
          <a:prstGeom prst="rect">
            <a:avLst/>
          </a:prstGeom>
          <a:solidFill>
            <a:schemeClr val="accent6">
              <a:lumMod val="40000"/>
              <a:lumOff val="60000"/>
            </a:schemeClr>
          </a:solidFill>
          <a:ln w="19050">
            <a:solidFill>
              <a:schemeClr val="tx1"/>
            </a:solidFill>
          </a:ln>
        </p:spPr>
        <p:txBody>
          <a:bodyPr wrap="square" rtlCol="0">
            <a:spAutoFit/>
          </a:bodyPr>
          <a:lstStyle/>
          <a:p>
            <a:r>
              <a:rPr lang="pl-PL" dirty="0">
                <a:latin typeface="Courier New" pitchFamily="49" charset="0"/>
                <a:cs typeface="Courier New" pitchFamily="49" charset="0"/>
              </a:rPr>
              <a:t>&lt;!-- My web page, by </a:t>
            </a:r>
            <a:r>
              <a:rPr lang="en-US" dirty="0">
                <a:latin typeface="Courier New" pitchFamily="49" charset="0"/>
                <a:cs typeface="Courier New" pitchFamily="49" charset="0"/>
              </a:rPr>
              <a:t>Bob </a:t>
            </a:r>
            <a:r>
              <a:rPr lang="pl-PL" dirty="0">
                <a:latin typeface="Courier New" pitchFamily="49" charset="0"/>
                <a:cs typeface="Courier New" pitchFamily="49" charset="0"/>
              </a:rPr>
              <a:t>Student</a:t>
            </a:r>
          </a:p>
          <a:p>
            <a:r>
              <a:rPr lang="en-US" dirty="0">
                <a:latin typeface="Courier New" pitchFamily="49" charset="0"/>
                <a:cs typeface="Courier New" pitchFamily="49" charset="0"/>
              </a:rPr>
              <a:t>CSE 380, Fall 2048 --&gt;</a:t>
            </a:r>
          </a:p>
          <a:p>
            <a:r>
              <a:rPr lang="en-US" dirty="0">
                <a:latin typeface="Courier New" pitchFamily="49" charset="0"/>
                <a:cs typeface="Courier New" pitchFamily="49" charset="0"/>
              </a:rPr>
              <a:t>&lt;p&gt;CS courses are &lt;!-- NOT --&gt; a lot of fun!&lt;/p&gt;                                                           								</a:t>
            </a:r>
            <a:r>
              <a:rPr lang="en-US" i="1" dirty="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09600" y="2895600"/>
            <a:ext cx="8153400" cy="677108"/>
          </a:xfrm>
          <a:prstGeom prst="rect">
            <a:avLst/>
          </a:prstGeom>
          <a:noFill/>
          <a:ln w="19050">
            <a:solidFill>
              <a:schemeClr val="tx1"/>
            </a:solidFill>
          </a:ln>
        </p:spPr>
        <p:txBody>
          <a:bodyPr wrap="square" rtlCol="0">
            <a:spAutoFit/>
          </a:bodyPr>
          <a:lstStyle/>
          <a:p>
            <a:r>
              <a:rPr lang="en-US" sz="2000" dirty="0">
                <a:latin typeface="Times New Roman" pitchFamily="18" charset="0"/>
                <a:cs typeface="Times New Roman" pitchFamily="18" charset="0"/>
              </a:rPr>
              <a:t>CS courses are a lot of fun!</a:t>
            </a:r>
            <a:r>
              <a:rPr lang="en-US" sz="2000" dirty="0">
                <a:latin typeface="Consolas" pitchFamily="49" charset="0"/>
                <a:cs typeface="Consolas"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43910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Hypertext Markup Language (HTML)</a:t>
            </a:r>
          </a:p>
        </p:txBody>
      </p:sp>
      <p:sp>
        <p:nvSpPr>
          <p:cNvPr id="3" name="Content Placeholder 2"/>
          <p:cNvSpPr>
            <a:spLocks noGrp="1"/>
          </p:cNvSpPr>
          <p:nvPr>
            <p:ph sz="quarter" idx="1"/>
          </p:nvPr>
        </p:nvSpPr>
        <p:spPr/>
        <p:txBody>
          <a:bodyPr/>
          <a:lstStyle/>
          <a:p>
            <a:r>
              <a:rPr lang="en-US" dirty="0"/>
              <a:t>Describes the </a:t>
            </a:r>
            <a:r>
              <a:rPr lang="en-US" i="1" dirty="0"/>
              <a:t>content</a:t>
            </a:r>
            <a:r>
              <a:rPr lang="en-US" dirty="0"/>
              <a:t> and structure of information on a web page</a:t>
            </a:r>
          </a:p>
          <a:p>
            <a:r>
              <a:rPr lang="en-US" dirty="0"/>
              <a:t>Not the same as the presentation (appearance on screen)</a:t>
            </a:r>
          </a:p>
          <a:p>
            <a:r>
              <a:rPr lang="en-US" dirty="0"/>
              <a:t>Surrounds text content with opening and closing tags</a:t>
            </a:r>
          </a:p>
          <a:p>
            <a:r>
              <a:rPr lang="en-US" dirty="0"/>
              <a:t>Each tag's name is called an element</a:t>
            </a:r>
          </a:p>
          <a:p>
            <a:pPr lvl="1"/>
            <a:r>
              <a:rPr lang="en-US" dirty="0"/>
              <a:t>syntax: &lt;element&gt; content &lt;/element&gt;</a:t>
            </a:r>
          </a:p>
          <a:p>
            <a:pPr lvl="1"/>
            <a:r>
              <a:rPr lang="en-US" dirty="0"/>
              <a:t>example: &lt;p&gt;This is a paragraph&lt;/p&gt;</a:t>
            </a:r>
          </a:p>
        </p:txBody>
      </p:sp>
      <p:sp>
        <p:nvSpPr>
          <p:cNvPr id="4" name="Footer Placeholder 3"/>
          <p:cNvSpPr>
            <a:spLocks noGrp="1"/>
          </p:cNvSpPr>
          <p:nvPr>
            <p:ph type="ftr" sz="quarter" idx="11"/>
          </p:nvPr>
        </p:nvSpPr>
        <p:spPr/>
        <p:txBody>
          <a:bodyPr/>
          <a:lstStyle/>
          <a:p>
            <a:r>
              <a:rPr lang="en-US" dirty="0"/>
              <a:t>CS6314-WPL</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2</a:t>
            </a:fld>
            <a:endParaRPr lang="en-US"/>
          </a:p>
        </p:txBody>
      </p:sp>
    </p:spTree>
    <p:extLst>
      <p:ext uri="{BB962C8B-B14F-4D97-AF65-F5344CB8AC3E}">
        <p14:creationId xmlns:p14="http://schemas.microsoft.com/office/powerpoint/2010/main" val="743958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Phrase elements &lt;</a:t>
            </a:r>
            <a:r>
              <a:rPr lang="en-US" dirty="0" err="1"/>
              <a:t>em</a:t>
            </a:r>
            <a:r>
              <a:rPr lang="en-US" dirty="0"/>
              <a:t>&gt;, &lt;strong&gt;</a:t>
            </a:r>
          </a:p>
        </p:txBody>
      </p:sp>
      <p:sp>
        <p:nvSpPr>
          <p:cNvPr id="3" name="Content Placeholder 2"/>
          <p:cNvSpPr>
            <a:spLocks noGrp="1"/>
          </p:cNvSpPr>
          <p:nvPr>
            <p:ph sz="quarter" idx="1"/>
          </p:nvPr>
        </p:nvSpPr>
        <p:spPr>
          <a:xfrm>
            <a:off x="612648" y="4572000"/>
            <a:ext cx="8153400" cy="1143000"/>
          </a:xfrm>
        </p:spPr>
        <p:txBody>
          <a:bodyPr/>
          <a:lstStyle/>
          <a:p>
            <a:r>
              <a:rPr lang="en-US" b="1" dirty="0" err="1"/>
              <a:t>em</a:t>
            </a:r>
            <a:r>
              <a:rPr lang="en-US" dirty="0"/>
              <a:t>: emphasized text (usually in italic)</a:t>
            </a:r>
          </a:p>
          <a:p>
            <a:r>
              <a:rPr lang="en-US" b="1" dirty="0"/>
              <a:t>strong</a:t>
            </a:r>
            <a:r>
              <a:rPr lang="en-US" dirty="0"/>
              <a:t>: strongly emphasized text (usually in bold)</a:t>
            </a:r>
          </a:p>
          <a:p>
            <a:r>
              <a:rPr lang="en-US" dirty="0"/>
              <a:t>The tags must be properly nested for a valid page</a:t>
            </a:r>
          </a:p>
        </p:txBody>
      </p:sp>
      <p:sp>
        <p:nvSpPr>
          <p:cNvPr id="4" name="Footer Placeholder 3"/>
          <p:cNvSpPr>
            <a:spLocks noGrp="1"/>
          </p:cNvSpPr>
          <p:nvPr>
            <p:ph type="ftr" sz="quarter" idx="11"/>
          </p:nvPr>
        </p:nvSpPr>
        <p:spPr/>
        <p:txBody>
          <a:bodyPr/>
          <a:lstStyle/>
          <a:p>
            <a:r>
              <a:rPr lang="en-US" dirty="0"/>
              <a:t>CS6314-WPL</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20</a:t>
            </a:fld>
            <a:endParaRPr lang="en-US"/>
          </a:p>
        </p:txBody>
      </p:sp>
      <p:sp>
        <p:nvSpPr>
          <p:cNvPr id="6" name="TextBox 5"/>
          <p:cNvSpPr txBox="1"/>
          <p:nvPr/>
        </p:nvSpPr>
        <p:spPr>
          <a:xfrm>
            <a:off x="609600" y="1524000"/>
            <a:ext cx="8153400" cy="1477328"/>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&lt;p&gt;</a:t>
            </a:r>
          </a:p>
          <a:p>
            <a:r>
              <a:rPr lang="en-US" dirty="0">
                <a:latin typeface="Courier New" pitchFamily="49" charset="0"/>
                <a:cs typeface="Courier New" pitchFamily="49" charset="0"/>
              </a:rPr>
              <a:t>HTML is &lt;</a:t>
            </a:r>
            <a:r>
              <a:rPr lang="en-US" b="1" dirty="0" err="1">
                <a:latin typeface="Courier New" pitchFamily="49" charset="0"/>
                <a:cs typeface="Courier New" pitchFamily="49" charset="0"/>
              </a:rPr>
              <a:t>em</a:t>
            </a:r>
            <a:r>
              <a:rPr lang="en-US" b="1" dirty="0">
                <a:latin typeface="Courier New" pitchFamily="49" charset="0"/>
                <a:cs typeface="Courier New" pitchFamily="49" charset="0"/>
              </a:rPr>
              <a:t>&gt;</a:t>
            </a:r>
            <a:r>
              <a:rPr lang="en-US" dirty="0">
                <a:latin typeface="Courier New" pitchFamily="49" charset="0"/>
                <a:cs typeface="Courier New" pitchFamily="49" charset="0"/>
              </a:rPr>
              <a:t>really</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em</a:t>
            </a:r>
            <a:r>
              <a:rPr lang="en-US" b="1" dirty="0">
                <a:latin typeface="Courier New" pitchFamily="49" charset="0"/>
                <a:cs typeface="Courier New" pitchFamily="49" charset="0"/>
              </a:rPr>
              <a:t>&gt;</a:t>
            </a:r>
            <a:r>
              <a:rPr lang="en-US" dirty="0">
                <a:latin typeface="Courier New" pitchFamily="49" charset="0"/>
                <a:cs typeface="Courier New" pitchFamily="49" charset="0"/>
              </a:rPr>
              <a:t>,</a:t>
            </a:r>
          </a:p>
          <a:p>
            <a:r>
              <a:rPr lang="en-US" dirty="0">
                <a:latin typeface="Courier New" pitchFamily="49" charset="0"/>
                <a:cs typeface="Courier New" pitchFamily="49" charset="0"/>
              </a:rPr>
              <a:t>&lt;</a:t>
            </a:r>
            <a:r>
              <a:rPr lang="en-US" b="1" dirty="0">
                <a:latin typeface="Courier New" pitchFamily="49" charset="0"/>
                <a:cs typeface="Courier New" pitchFamily="49" charset="0"/>
              </a:rPr>
              <a:t>strong</a:t>
            </a:r>
            <a:r>
              <a:rPr lang="en-US" dirty="0">
                <a:latin typeface="Courier New" pitchFamily="49" charset="0"/>
                <a:cs typeface="Courier New" pitchFamily="49" charset="0"/>
              </a:rPr>
              <a:t>&gt;REALLY</a:t>
            </a:r>
            <a:r>
              <a:rPr lang="en-US" b="1" dirty="0">
                <a:latin typeface="Courier New" pitchFamily="49" charset="0"/>
                <a:cs typeface="Courier New" pitchFamily="49" charset="0"/>
              </a:rPr>
              <a:t>&lt;/strong&gt;</a:t>
            </a:r>
            <a:r>
              <a:rPr lang="en-US" dirty="0">
                <a:latin typeface="Courier New" pitchFamily="49" charset="0"/>
                <a:cs typeface="Courier New" pitchFamily="49" charset="0"/>
              </a:rPr>
              <a:t> fun!</a:t>
            </a:r>
          </a:p>
          <a:p>
            <a:r>
              <a:rPr lang="en-US" dirty="0">
                <a:latin typeface="Courier New" pitchFamily="49" charset="0"/>
                <a:cs typeface="Courier New" pitchFamily="49" charset="0"/>
              </a:rPr>
              <a:t>&lt;/p&gt;                                                           								</a:t>
            </a:r>
            <a:r>
              <a:rPr lang="en-US" i="1" dirty="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09600" y="3163669"/>
            <a:ext cx="8153400" cy="677108"/>
          </a:xfrm>
          <a:prstGeom prst="rect">
            <a:avLst/>
          </a:prstGeom>
          <a:noFill/>
          <a:ln w="19050">
            <a:solidFill>
              <a:schemeClr val="tx1"/>
            </a:solidFill>
          </a:ln>
        </p:spPr>
        <p:txBody>
          <a:bodyPr wrap="square" rtlCol="0">
            <a:spAutoFit/>
          </a:bodyPr>
          <a:lstStyle/>
          <a:p>
            <a:r>
              <a:rPr lang="en-US" sz="2000" dirty="0">
                <a:latin typeface="Times New Roman" pitchFamily="18" charset="0"/>
                <a:cs typeface="Times New Roman" pitchFamily="18" charset="0"/>
              </a:rPr>
              <a:t>HTML is </a:t>
            </a:r>
            <a:r>
              <a:rPr lang="en-US" sz="2000" i="1" dirty="0">
                <a:latin typeface="Times New Roman" pitchFamily="18" charset="0"/>
                <a:cs typeface="Times New Roman" pitchFamily="18" charset="0"/>
              </a:rPr>
              <a:t>really</a:t>
            </a:r>
            <a:r>
              <a:rPr lang="en-US" sz="2000" dirty="0">
                <a:latin typeface="Times New Roman" pitchFamily="18" charset="0"/>
                <a:cs typeface="Times New Roman" pitchFamily="18" charset="0"/>
              </a:rPr>
              <a:t> </a:t>
            </a:r>
            <a:r>
              <a:rPr lang="en-US" sz="2000" b="1" dirty="0" err="1">
                <a:latin typeface="Times New Roman" pitchFamily="18" charset="0"/>
                <a:cs typeface="Times New Roman" pitchFamily="18" charset="0"/>
              </a:rPr>
              <a:t>REALLY</a:t>
            </a:r>
            <a:r>
              <a:rPr lang="en-US" sz="2000" dirty="0">
                <a:latin typeface="Times New Roman" pitchFamily="18" charset="0"/>
                <a:cs typeface="Times New Roman" pitchFamily="18" charset="0"/>
              </a:rPr>
              <a:t> fun!</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3159027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Unordered list: &lt;</a:t>
            </a:r>
            <a:r>
              <a:rPr lang="en-US" dirty="0" err="1"/>
              <a:t>ul</a:t>
            </a:r>
            <a:r>
              <a:rPr lang="en-US" dirty="0"/>
              <a:t>&gt;, &lt;li&gt;</a:t>
            </a:r>
          </a:p>
        </p:txBody>
      </p:sp>
      <p:sp>
        <p:nvSpPr>
          <p:cNvPr id="8" name="Content Placeholder 7"/>
          <p:cNvSpPr>
            <a:spLocks noGrp="1"/>
          </p:cNvSpPr>
          <p:nvPr>
            <p:ph sz="quarter" idx="1"/>
          </p:nvPr>
        </p:nvSpPr>
        <p:spPr>
          <a:xfrm>
            <a:off x="612648" y="4876800"/>
            <a:ext cx="8153400" cy="1524000"/>
          </a:xfrm>
        </p:spPr>
        <p:txBody>
          <a:bodyPr/>
          <a:lstStyle/>
          <a:p>
            <a:r>
              <a:rPr lang="en-US" b="1" dirty="0" err="1"/>
              <a:t>ul</a:t>
            </a:r>
            <a:r>
              <a:rPr lang="en-US" dirty="0"/>
              <a:t> represents a bulleted list of items (block)</a:t>
            </a:r>
          </a:p>
          <a:p>
            <a:r>
              <a:rPr lang="en-US" b="1" dirty="0"/>
              <a:t>li </a:t>
            </a:r>
            <a:r>
              <a:rPr lang="en-US" dirty="0"/>
              <a:t>represents a single item within the list (block)</a:t>
            </a:r>
          </a:p>
        </p:txBody>
      </p:sp>
      <p:sp>
        <p:nvSpPr>
          <p:cNvPr id="4" name="Footer Placeholder 3"/>
          <p:cNvSpPr>
            <a:spLocks noGrp="1"/>
          </p:cNvSpPr>
          <p:nvPr>
            <p:ph type="ftr" sz="quarter" idx="11"/>
          </p:nvPr>
        </p:nvSpPr>
        <p:spPr/>
        <p:txBody>
          <a:bodyPr/>
          <a:lstStyle/>
          <a:p>
            <a:r>
              <a:rPr lang="en-US" dirty="0"/>
              <a:t>CS6314-WPL</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21</a:t>
            </a:fld>
            <a:endParaRPr lang="en-US"/>
          </a:p>
        </p:txBody>
      </p:sp>
      <p:sp>
        <p:nvSpPr>
          <p:cNvPr id="6" name="TextBox 5"/>
          <p:cNvSpPr txBox="1"/>
          <p:nvPr/>
        </p:nvSpPr>
        <p:spPr>
          <a:xfrm>
            <a:off x="609600" y="1524000"/>
            <a:ext cx="8153400" cy="1477328"/>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a:latin typeface="Courier New" pitchFamily="49" charset="0"/>
                <a:cs typeface="Courier New" pitchFamily="49" charset="0"/>
              </a:rPr>
              <a:t>&gt;</a:t>
            </a:r>
          </a:p>
          <a:p>
            <a:r>
              <a:rPr lang="en-US" dirty="0">
                <a:latin typeface="Courier New" pitchFamily="49" charset="0"/>
                <a:cs typeface="Courier New" pitchFamily="49" charset="0"/>
              </a:rPr>
              <a:t>&lt;li&gt;No shoes&lt;/li&gt;</a:t>
            </a:r>
          </a:p>
          <a:p>
            <a:r>
              <a:rPr lang="en-US" dirty="0">
                <a:latin typeface="Courier New" pitchFamily="49" charset="0"/>
                <a:cs typeface="Courier New" pitchFamily="49" charset="0"/>
              </a:rPr>
              <a:t>&lt;li&gt;No shirt&lt;/li&gt;</a:t>
            </a:r>
          </a:p>
          <a:p>
            <a:r>
              <a:rPr lang="en-US" dirty="0">
                <a:latin typeface="Courier New" pitchFamily="49" charset="0"/>
                <a:cs typeface="Courier New" pitchFamily="49" charset="0"/>
              </a:rPr>
              <a:t>&lt;li&gt;No problem!&lt;/li&gt;</a:t>
            </a:r>
          </a:p>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a:latin typeface="Courier New" pitchFamily="49" charset="0"/>
                <a:cs typeface="Courier New" pitchFamily="49" charset="0"/>
              </a:rPr>
              <a:t>&gt;								</a:t>
            </a:r>
            <a:r>
              <a:rPr lang="en-US" i="1" dirty="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09600" y="3163669"/>
            <a:ext cx="8153400" cy="1015663"/>
          </a:xfrm>
          <a:prstGeom prst="rect">
            <a:avLst/>
          </a:prstGeom>
          <a:noFill/>
          <a:ln w="19050">
            <a:solidFill>
              <a:schemeClr val="tx1"/>
            </a:solidFill>
          </a:ln>
        </p:spPr>
        <p:txBody>
          <a:bodyPr wrap="square" rtlCol="0">
            <a:spAutoFit/>
          </a:bodyPr>
          <a:lstStyle/>
          <a:p>
            <a:pPr marL="285750" indent="-285750">
              <a:buFont typeface="Arial" pitchFamily="34" charset="0"/>
              <a:buChar char="•"/>
            </a:pPr>
            <a:r>
              <a:rPr lang="en-US" sz="2000" dirty="0">
                <a:latin typeface="Times New Roman" pitchFamily="18" charset="0"/>
                <a:cs typeface="Times New Roman" pitchFamily="18" charset="0"/>
              </a:rPr>
              <a:t>No shoes</a:t>
            </a:r>
          </a:p>
          <a:p>
            <a:pPr marL="285750" indent="-285750">
              <a:buFont typeface="Arial" pitchFamily="34" charset="0"/>
              <a:buChar char="•"/>
            </a:pPr>
            <a:r>
              <a:rPr lang="en-US" sz="2000" dirty="0">
                <a:latin typeface="Times New Roman" pitchFamily="18" charset="0"/>
                <a:cs typeface="Times New Roman" pitchFamily="18" charset="0"/>
              </a:rPr>
              <a:t>No shirt</a:t>
            </a:r>
          </a:p>
          <a:p>
            <a:pPr marL="285750" indent="-285750">
              <a:buFont typeface="Arial" pitchFamily="34" charset="0"/>
              <a:buChar char="•"/>
            </a:pPr>
            <a:r>
              <a:rPr lang="en-US" sz="2000" dirty="0">
                <a:latin typeface="Times New Roman" pitchFamily="18" charset="0"/>
                <a:cs typeface="Times New Roman" pitchFamily="18" charset="0"/>
              </a:rPr>
              <a:t>No problem!</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1770429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unordered lists</a:t>
            </a:r>
          </a:p>
        </p:txBody>
      </p:sp>
      <p:sp>
        <p:nvSpPr>
          <p:cNvPr id="4" name="Footer Placeholder 3"/>
          <p:cNvSpPr>
            <a:spLocks noGrp="1"/>
          </p:cNvSpPr>
          <p:nvPr>
            <p:ph type="ftr" sz="quarter" idx="11"/>
          </p:nvPr>
        </p:nvSpPr>
        <p:spPr/>
        <p:txBody>
          <a:bodyPr/>
          <a:lstStyle/>
          <a:p>
            <a:r>
              <a:rPr lang="en-US" dirty="0"/>
              <a:t>CS6314-WPL</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22</a:t>
            </a:fld>
            <a:endParaRPr lang="en-US"/>
          </a:p>
        </p:txBody>
      </p:sp>
      <p:sp>
        <p:nvSpPr>
          <p:cNvPr id="6" name="TextBox 5"/>
          <p:cNvSpPr txBox="1"/>
          <p:nvPr/>
        </p:nvSpPr>
        <p:spPr>
          <a:xfrm>
            <a:off x="609600" y="1524000"/>
            <a:ext cx="8153400" cy="4524315"/>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a:latin typeface="Courier New" pitchFamily="49" charset="0"/>
                <a:cs typeface="Courier New" pitchFamily="49" charset="0"/>
              </a:rPr>
              <a:t>&gt;</a:t>
            </a:r>
          </a:p>
          <a:p>
            <a:r>
              <a:rPr lang="en-US" dirty="0">
                <a:latin typeface="Courier New" pitchFamily="49" charset="0"/>
                <a:cs typeface="Courier New" pitchFamily="49" charset="0"/>
              </a:rPr>
              <a:t>&lt;li&gt;Harry Potter characters:</a:t>
            </a:r>
          </a:p>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a:latin typeface="Courier New" pitchFamily="49" charset="0"/>
                <a:cs typeface="Courier New" pitchFamily="49" charset="0"/>
              </a:rPr>
              <a:t>&gt;</a:t>
            </a:r>
          </a:p>
          <a:p>
            <a:r>
              <a:rPr lang="en-US" dirty="0">
                <a:latin typeface="Courier New" pitchFamily="49" charset="0"/>
                <a:cs typeface="Courier New" pitchFamily="49" charset="0"/>
              </a:rPr>
              <a:t>&lt;li&gt;Harry Potter&lt;/li&gt;</a:t>
            </a:r>
          </a:p>
          <a:p>
            <a:r>
              <a:rPr lang="en-US" dirty="0">
                <a:latin typeface="Courier New" pitchFamily="49" charset="0"/>
                <a:cs typeface="Courier New" pitchFamily="49" charset="0"/>
              </a:rPr>
              <a:t>&lt;li&gt;Hermione&lt;/li&gt;</a:t>
            </a:r>
          </a:p>
          <a:p>
            <a:r>
              <a:rPr lang="en-US" dirty="0">
                <a:latin typeface="Courier New" pitchFamily="49" charset="0"/>
                <a:cs typeface="Courier New" pitchFamily="49" charset="0"/>
              </a:rPr>
              <a:t>&lt;li&gt;Ron&lt;/li&gt;</a:t>
            </a:r>
          </a:p>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a:latin typeface="Courier New" pitchFamily="49" charset="0"/>
                <a:cs typeface="Courier New" pitchFamily="49" charset="0"/>
              </a:rPr>
              <a:t>&gt;</a:t>
            </a:r>
          </a:p>
          <a:p>
            <a:r>
              <a:rPr lang="en-US" dirty="0">
                <a:latin typeface="Courier New" pitchFamily="49" charset="0"/>
                <a:cs typeface="Courier New" pitchFamily="49" charset="0"/>
              </a:rPr>
              <a:t>&lt;/li&gt;</a:t>
            </a:r>
          </a:p>
          <a:p>
            <a:r>
              <a:rPr lang="en-US" dirty="0">
                <a:latin typeface="Courier New" pitchFamily="49" charset="0"/>
                <a:cs typeface="Courier New" pitchFamily="49" charset="0"/>
              </a:rPr>
              <a:t>&lt;li&gt;LOTR characters:</a:t>
            </a:r>
          </a:p>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a:latin typeface="Courier New" pitchFamily="49" charset="0"/>
                <a:cs typeface="Courier New" pitchFamily="49" charset="0"/>
              </a:rPr>
              <a:t>&gt;</a:t>
            </a:r>
          </a:p>
          <a:p>
            <a:r>
              <a:rPr lang="en-US" dirty="0">
                <a:latin typeface="Courier New" pitchFamily="49" charset="0"/>
                <a:cs typeface="Courier New" pitchFamily="49" charset="0"/>
              </a:rPr>
              <a:t>&lt;li&gt;Frodo&lt;/li&gt;</a:t>
            </a:r>
          </a:p>
          <a:p>
            <a:r>
              <a:rPr lang="en-US" dirty="0">
                <a:latin typeface="Courier New" pitchFamily="49" charset="0"/>
                <a:cs typeface="Courier New" pitchFamily="49" charset="0"/>
              </a:rPr>
              <a:t>&lt;li&gt;Bilbo&lt;/li&gt;</a:t>
            </a:r>
          </a:p>
          <a:p>
            <a:r>
              <a:rPr lang="en-US" dirty="0">
                <a:latin typeface="Courier New" pitchFamily="49" charset="0"/>
                <a:cs typeface="Courier New" pitchFamily="49" charset="0"/>
              </a:rPr>
              <a:t>&lt;li&gt;Sam&lt;/li&gt;</a:t>
            </a:r>
          </a:p>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a:latin typeface="Courier New" pitchFamily="49" charset="0"/>
                <a:cs typeface="Courier New" pitchFamily="49" charset="0"/>
              </a:rPr>
              <a:t>&gt;</a:t>
            </a:r>
          </a:p>
          <a:p>
            <a:r>
              <a:rPr lang="en-US" dirty="0">
                <a:latin typeface="Courier New" pitchFamily="49" charset="0"/>
                <a:cs typeface="Courier New" pitchFamily="49" charset="0"/>
              </a:rPr>
              <a:t>&lt;/li&gt;</a:t>
            </a:r>
          </a:p>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a:latin typeface="Courier New" pitchFamily="49" charset="0"/>
                <a:cs typeface="Courier New" pitchFamily="49" charset="0"/>
              </a:rPr>
              <a:t>&gt;							</a:t>
            </a:r>
            <a:r>
              <a:rPr lang="en-US" i="1" dirty="0">
                <a:solidFill>
                  <a:schemeClr val="tx1">
                    <a:lumMod val="50000"/>
                    <a:lumOff val="50000"/>
                  </a:schemeClr>
                </a:solidFill>
                <a:latin typeface="Consolas" pitchFamily="49" charset="0"/>
                <a:cs typeface="Consolas" pitchFamily="49" charset="0"/>
              </a:rPr>
              <a:t>HTML</a:t>
            </a:r>
          </a:p>
        </p:txBody>
      </p:sp>
    </p:spTree>
    <p:extLst>
      <p:ext uri="{BB962C8B-B14F-4D97-AF65-F5344CB8AC3E}">
        <p14:creationId xmlns:p14="http://schemas.microsoft.com/office/powerpoint/2010/main" val="806684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unordered lists (cont.)</a:t>
            </a:r>
          </a:p>
        </p:txBody>
      </p:sp>
      <p:sp>
        <p:nvSpPr>
          <p:cNvPr id="4" name="Footer Placeholder 3"/>
          <p:cNvSpPr>
            <a:spLocks noGrp="1"/>
          </p:cNvSpPr>
          <p:nvPr>
            <p:ph type="ftr" sz="quarter" idx="11"/>
          </p:nvPr>
        </p:nvSpPr>
        <p:spPr/>
        <p:txBody>
          <a:bodyPr/>
          <a:lstStyle/>
          <a:p>
            <a:r>
              <a:rPr lang="en-US" dirty="0"/>
              <a:t>CS6314-WPL</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23</a:t>
            </a:fld>
            <a:endParaRPr lang="en-US"/>
          </a:p>
        </p:txBody>
      </p:sp>
      <p:sp>
        <p:nvSpPr>
          <p:cNvPr id="6" name="TextBox 5"/>
          <p:cNvSpPr txBox="1"/>
          <p:nvPr/>
        </p:nvSpPr>
        <p:spPr>
          <a:xfrm>
            <a:off x="609600" y="1524000"/>
            <a:ext cx="8153400" cy="2831544"/>
          </a:xfrm>
          <a:prstGeom prst="rect">
            <a:avLst/>
          </a:prstGeom>
          <a:noFill/>
          <a:ln w="19050">
            <a:solidFill>
              <a:schemeClr val="tx1"/>
            </a:solidFill>
          </a:ln>
        </p:spPr>
        <p:txBody>
          <a:bodyPr wrap="square" rtlCol="0">
            <a:spAutoFit/>
          </a:bodyPr>
          <a:lstStyle/>
          <a:p>
            <a:pPr marL="285750" indent="-285750">
              <a:buFont typeface="Arial" pitchFamily="34" charset="0"/>
              <a:buChar char="•"/>
            </a:pPr>
            <a:r>
              <a:rPr lang="en-US" sz="2000" dirty="0">
                <a:latin typeface="Times New Roman" pitchFamily="18" charset="0"/>
                <a:cs typeface="Times New Roman" pitchFamily="18" charset="0"/>
              </a:rPr>
              <a:t>Harry Potter characters:</a:t>
            </a:r>
          </a:p>
          <a:p>
            <a:pPr marL="742950" lvl="1" indent="-285750">
              <a:buFont typeface="Arial" pitchFamily="34" charset="0"/>
              <a:buChar char="•"/>
            </a:pPr>
            <a:r>
              <a:rPr lang="en-US" sz="2000" dirty="0">
                <a:latin typeface="Times New Roman" pitchFamily="18" charset="0"/>
                <a:cs typeface="Times New Roman" pitchFamily="18" charset="0"/>
              </a:rPr>
              <a:t>Harry Potter</a:t>
            </a:r>
          </a:p>
          <a:p>
            <a:pPr marL="742950" lvl="1" indent="-285750">
              <a:buFont typeface="Arial" pitchFamily="34" charset="0"/>
              <a:buChar char="•"/>
            </a:pPr>
            <a:r>
              <a:rPr lang="en-US" sz="2000" dirty="0">
                <a:latin typeface="Times New Roman" pitchFamily="18" charset="0"/>
                <a:cs typeface="Times New Roman" pitchFamily="18" charset="0"/>
              </a:rPr>
              <a:t>Hermione</a:t>
            </a:r>
          </a:p>
          <a:p>
            <a:pPr marL="742950" lvl="1" indent="-285750">
              <a:buFont typeface="Arial" pitchFamily="34" charset="0"/>
              <a:buChar char="•"/>
            </a:pPr>
            <a:r>
              <a:rPr lang="en-US" sz="2000" dirty="0">
                <a:latin typeface="Times New Roman" pitchFamily="18" charset="0"/>
                <a:cs typeface="Times New Roman" pitchFamily="18" charset="0"/>
              </a:rPr>
              <a:t>Ron</a:t>
            </a:r>
          </a:p>
          <a:p>
            <a:pPr marL="285750" indent="-285750">
              <a:buFont typeface="Arial" pitchFamily="34" charset="0"/>
              <a:buChar char="•"/>
            </a:pPr>
            <a:r>
              <a:rPr lang="en-US" sz="2000" dirty="0">
                <a:latin typeface="Times New Roman" pitchFamily="18" charset="0"/>
                <a:cs typeface="Times New Roman" pitchFamily="18" charset="0"/>
              </a:rPr>
              <a:t>LOTR characters:</a:t>
            </a:r>
          </a:p>
          <a:p>
            <a:pPr marL="742950" lvl="1" indent="-285750">
              <a:buFont typeface="Arial" pitchFamily="34" charset="0"/>
              <a:buChar char="•"/>
            </a:pPr>
            <a:r>
              <a:rPr lang="en-US" sz="2000" dirty="0">
                <a:latin typeface="Times New Roman" pitchFamily="18" charset="0"/>
                <a:cs typeface="Times New Roman" pitchFamily="18" charset="0"/>
              </a:rPr>
              <a:t>Frodo</a:t>
            </a:r>
          </a:p>
          <a:p>
            <a:pPr marL="742950" lvl="1" indent="-285750">
              <a:buFont typeface="Arial" pitchFamily="34" charset="0"/>
              <a:buChar char="•"/>
            </a:pPr>
            <a:r>
              <a:rPr lang="en-US" sz="2000" dirty="0">
                <a:latin typeface="Times New Roman" pitchFamily="18" charset="0"/>
                <a:cs typeface="Times New Roman" pitchFamily="18" charset="0"/>
              </a:rPr>
              <a:t>Bilbo</a:t>
            </a:r>
          </a:p>
          <a:p>
            <a:pPr marL="742950" lvl="1" indent="-285750">
              <a:buFont typeface="Arial" pitchFamily="34" charset="0"/>
              <a:buChar char="•"/>
            </a:pPr>
            <a:r>
              <a:rPr lang="en-US" sz="2000" dirty="0">
                <a:latin typeface="Times New Roman" pitchFamily="18" charset="0"/>
                <a:cs typeface="Times New Roman" pitchFamily="18" charset="0"/>
              </a:rPr>
              <a:t>Sam</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3812885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Ordered list &lt;</a:t>
            </a:r>
            <a:r>
              <a:rPr lang="en-US" dirty="0" err="1"/>
              <a:t>ol</a:t>
            </a:r>
            <a:r>
              <a:rPr lang="en-US" dirty="0"/>
              <a:t>&gt;</a:t>
            </a:r>
          </a:p>
        </p:txBody>
      </p:sp>
      <p:sp>
        <p:nvSpPr>
          <p:cNvPr id="3" name="Content Placeholder 2"/>
          <p:cNvSpPr>
            <a:spLocks noGrp="1"/>
          </p:cNvSpPr>
          <p:nvPr>
            <p:ph sz="quarter" idx="1"/>
          </p:nvPr>
        </p:nvSpPr>
        <p:spPr>
          <a:xfrm>
            <a:off x="612648" y="4876800"/>
            <a:ext cx="8153400" cy="1600200"/>
          </a:xfrm>
        </p:spPr>
        <p:txBody>
          <a:bodyPr/>
          <a:lstStyle/>
          <a:p>
            <a:r>
              <a:rPr lang="en-US" b="1" dirty="0" err="1"/>
              <a:t>ol</a:t>
            </a:r>
            <a:r>
              <a:rPr lang="en-US" dirty="0"/>
              <a:t> represents a numbered list of items</a:t>
            </a:r>
          </a:p>
          <a:p>
            <a:r>
              <a:rPr lang="en-US" dirty="0"/>
              <a:t>we can make lists with letters or Roman numerals using CSS (later)</a:t>
            </a:r>
          </a:p>
        </p:txBody>
      </p:sp>
      <p:sp>
        <p:nvSpPr>
          <p:cNvPr id="4" name="Footer Placeholder 3"/>
          <p:cNvSpPr>
            <a:spLocks noGrp="1"/>
          </p:cNvSpPr>
          <p:nvPr>
            <p:ph type="ftr" sz="quarter" idx="11"/>
          </p:nvPr>
        </p:nvSpPr>
        <p:spPr/>
        <p:txBody>
          <a:bodyPr/>
          <a:lstStyle/>
          <a:p>
            <a:r>
              <a:rPr lang="en-US" dirty="0"/>
              <a:t>CS6314-WPL</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24</a:t>
            </a:fld>
            <a:endParaRPr lang="en-US"/>
          </a:p>
        </p:txBody>
      </p:sp>
      <p:sp>
        <p:nvSpPr>
          <p:cNvPr id="6" name="TextBox 5"/>
          <p:cNvSpPr txBox="1"/>
          <p:nvPr/>
        </p:nvSpPr>
        <p:spPr>
          <a:xfrm>
            <a:off x="609600" y="1524000"/>
            <a:ext cx="8153400" cy="1754326"/>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&lt;p&gt;Apple business model:&lt;/p&gt;</a:t>
            </a:r>
          </a:p>
          <a:p>
            <a:r>
              <a:rPr lang="en-US" dirty="0">
                <a:latin typeface="Courier New" pitchFamily="49" charset="0"/>
                <a:cs typeface="Courier New" pitchFamily="49" charset="0"/>
              </a:rPr>
              <a:t>&lt;</a:t>
            </a:r>
            <a:r>
              <a:rPr lang="en-US" dirty="0" err="1">
                <a:latin typeface="Courier New" pitchFamily="49" charset="0"/>
                <a:cs typeface="Courier New" pitchFamily="49" charset="0"/>
              </a:rPr>
              <a:t>ol</a:t>
            </a:r>
            <a:r>
              <a:rPr lang="en-US" dirty="0">
                <a:latin typeface="Courier New" pitchFamily="49" charset="0"/>
                <a:cs typeface="Courier New" pitchFamily="49" charset="0"/>
              </a:rPr>
              <a:t>&gt;</a:t>
            </a:r>
          </a:p>
          <a:p>
            <a:r>
              <a:rPr lang="en-US" dirty="0">
                <a:latin typeface="Courier New" pitchFamily="49" charset="0"/>
                <a:cs typeface="Courier New" pitchFamily="49" charset="0"/>
              </a:rPr>
              <a:t>&lt;li&gt;Beat Microsoft&lt;/li&gt;</a:t>
            </a:r>
          </a:p>
          <a:p>
            <a:r>
              <a:rPr lang="en-US" dirty="0">
                <a:latin typeface="Courier New" pitchFamily="49" charset="0"/>
                <a:cs typeface="Courier New" pitchFamily="49" charset="0"/>
              </a:rPr>
              <a:t>&lt;li&gt;Beat Google&lt;/li&gt;</a:t>
            </a:r>
          </a:p>
          <a:p>
            <a:r>
              <a:rPr lang="en-US" dirty="0">
                <a:latin typeface="Courier New" pitchFamily="49" charset="0"/>
                <a:cs typeface="Courier New" pitchFamily="49" charset="0"/>
              </a:rPr>
              <a:t>&lt;li&gt;Conquer the world!&lt;/li&gt;</a:t>
            </a:r>
          </a:p>
          <a:p>
            <a:r>
              <a:rPr lang="en-US" dirty="0">
                <a:latin typeface="Courier New" pitchFamily="49" charset="0"/>
                <a:cs typeface="Courier New" pitchFamily="49" charset="0"/>
              </a:rPr>
              <a:t>&lt;/</a:t>
            </a:r>
            <a:r>
              <a:rPr lang="en-US" dirty="0" err="1">
                <a:latin typeface="Courier New" pitchFamily="49" charset="0"/>
                <a:cs typeface="Courier New" pitchFamily="49" charset="0"/>
              </a:rPr>
              <a:t>ol</a:t>
            </a:r>
            <a:r>
              <a:rPr lang="en-US" dirty="0">
                <a:latin typeface="Courier New" pitchFamily="49" charset="0"/>
                <a:cs typeface="Courier New" pitchFamily="49" charset="0"/>
              </a:rPr>
              <a:t>&gt;							       </a:t>
            </a:r>
            <a:r>
              <a:rPr lang="en-US" i="1" dirty="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09600" y="3403937"/>
            <a:ext cx="8153400" cy="1323439"/>
          </a:xfrm>
          <a:prstGeom prst="rect">
            <a:avLst/>
          </a:prstGeom>
          <a:noFill/>
          <a:ln w="19050">
            <a:solidFill>
              <a:schemeClr val="tx1"/>
            </a:solidFill>
          </a:ln>
        </p:spPr>
        <p:txBody>
          <a:bodyPr wrap="square" rtlCol="0">
            <a:spAutoFit/>
          </a:bodyPr>
          <a:lstStyle/>
          <a:p>
            <a:r>
              <a:rPr lang="en-US" sz="2000" dirty="0">
                <a:latin typeface="Times New Roman" pitchFamily="18" charset="0"/>
                <a:cs typeface="Times New Roman" pitchFamily="18" charset="0"/>
              </a:rPr>
              <a:t>Apple business model:</a:t>
            </a:r>
          </a:p>
          <a:p>
            <a:pPr marL="342900" indent="-342900">
              <a:buFont typeface="+mj-lt"/>
              <a:buAutoNum type="arabicPeriod"/>
            </a:pPr>
            <a:r>
              <a:rPr lang="en-US" sz="2000" dirty="0">
                <a:latin typeface="Times New Roman" pitchFamily="18" charset="0"/>
                <a:cs typeface="Times New Roman" pitchFamily="18" charset="0"/>
              </a:rPr>
              <a:t>Beat Microsoft</a:t>
            </a:r>
          </a:p>
          <a:p>
            <a:pPr marL="342900" indent="-342900">
              <a:buFont typeface="+mj-lt"/>
              <a:buAutoNum type="arabicPeriod"/>
            </a:pPr>
            <a:r>
              <a:rPr lang="en-US" sz="2000" dirty="0">
                <a:latin typeface="Times New Roman" pitchFamily="18" charset="0"/>
                <a:cs typeface="Times New Roman" pitchFamily="18" charset="0"/>
              </a:rPr>
              <a:t>Beat Google</a:t>
            </a:r>
          </a:p>
          <a:p>
            <a:pPr marL="342900" indent="-342900">
              <a:buFont typeface="+mj-lt"/>
              <a:buAutoNum type="arabicPeriod"/>
            </a:pPr>
            <a:r>
              <a:rPr lang="en-US" sz="2000" dirty="0">
                <a:latin typeface="Times New Roman" pitchFamily="18" charset="0"/>
                <a:cs typeface="Times New Roman" pitchFamily="18" charset="0"/>
              </a:rPr>
              <a:t>Conquer the world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2427152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error: Not closing a list</a:t>
            </a:r>
          </a:p>
        </p:txBody>
      </p:sp>
      <p:sp>
        <p:nvSpPr>
          <p:cNvPr id="3" name="Content Placeholder 2"/>
          <p:cNvSpPr>
            <a:spLocks noGrp="1"/>
          </p:cNvSpPr>
          <p:nvPr>
            <p:ph sz="quarter" idx="1"/>
          </p:nvPr>
        </p:nvSpPr>
        <p:spPr>
          <a:xfrm>
            <a:off x="612648" y="5181600"/>
            <a:ext cx="8153400" cy="1600200"/>
          </a:xfrm>
        </p:spPr>
        <p:txBody>
          <a:bodyPr/>
          <a:lstStyle/>
          <a:p>
            <a:r>
              <a:rPr lang="en-US" dirty="0"/>
              <a:t>If you leave a list open, subsequent contents will be indented</a:t>
            </a:r>
          </a:p>
        </p:txBody>
      </p:sp>
      <p:sp>
        <p:nvSpPr>
          <p:cNvPr id="4" name="Footer Placeholder 3"/>
          <p:cNvSpPr>
            <a:spLocks noGrp="1"/>
          </p:cNvSpPr>
          <p:nvPr>
            <p:ph type="ftr" sz="quarter" idx="11"/>
          </p:nvPr>
        </p:nvSpPr>
        <p:spPr/>
        <p:txBody>
          <a:bodyPr/>
          <a:lstStyle/>
          <a:p>
            <a:r>
              <a:rPr lang="en-US" dirty="0"/>
              <a:t>CS6314-WPL</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25</a:t>
            </a:fld>
            <a:endParaRPr lang="en-US"/>
          </a:p>
        </p:txBody>
      </p:sp>
      <p:sp>
        <p:nvSpPr>
          <p:cNvPr id="6" name="TextBox 5"/>
          <p:cNvSpPr txBox="1"/>
          <p:nvPr/>
        </p:nvSpPr>
        <p:spPr>
          <a:xfrm>
            <a:off x="609600" y="1524000"/>
            <a:ext cx="8153400" cy="1477328"/>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a:latin typeface="Courier New" pitchFamily="49" charset="0"/>
                <a:cs typeface="Courier New" pitchFamily="49" charset="0"/>
              </a:rPr>
              <a:t>&gt;</a:t>
            </a:r>
          </a:p>
          <a:p>
            <a:r>
              <a:rPr lang="en-US" dirty="0">
                <a:latin typeface="Courier New" pitchFamily="49" charset="0"/>
                <a:cs typeface="Courier New" pitchFamily="49" charset="0"/>
              </a:rPr>
              <a:t>&lt;li&gt;No shoes&lt;/li&gt;</a:t>
            </a:r>
          </a:p>
          <a:p>
            <a:r>
              <a:rPr lang="en-US" dirty="0">
                <a:latin typeface="Courier New" pitchFamily="49" charset="0"/>
                <a:cs typeface="Courier New" pitchFamily="49" charset="0"/>
              </a:rPr>
              <a:t>&lt;li&gt;No shirt&lt;/li&gt;</a:t>
            </a:r>
          </a:p>
          <a:p>
            <a:r>
              <a:rPr lang="en-US" dirty="0">
                <a:latin typeface="Courier New" pitchFamily="49" charset="0"/>
                <a:cs typeface="Courier New" pitchFamily="49" charset="0"/>
              </a:rPr>
              <a:t>&lt;li&gt;No problem!&lt;/li&gt;</a:t>
            </a:r>
          </a:p>
          <a:p>
            <a:r>
              <a:rPr lang="en-US" dirty="0">
                <a:latin typeface="Courier New" pitchFamily="49" charset="0"/>
                <a:cs typeface="Courier New" pitchFamily="49" charset="0"/>
              </a:rPr>
              <a:t>&lt;p&gt;Paragraph after list...&lt;/p&gt;				 </a:t>
            </a:r>
            <a:r>
              <a:rPr lang="en-US" i="1" dirty="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09600" y="3403937"/>
            <a:ext cx="8153400" cy="1631216"/>
          </a:xfrm>
          <a:prstGeom prst="rect">
            <a:avLst/>
          </a:prstGeom>
          <a:noFill/>
          <a:ln w="19050">
            <a:solidFill>
              <a:schemeClr val="tx1"/>
            </a:solidFill>
          </a:ln>
        </p:spPr>
        <p:txBody>
          <a:bodyPr wrap="square" rtlCol="0">
            <a:spAutoFit/>
          </a:bodyPr>
          <a:lstStyle/>
          <a:p>
            <a:pPr marL="342900" indent="-342900">
              <a:buFont typeface="Arial" pitchFamily="34" charset="0"/>
              <a:buChar char="•"/>
            </a:pPr>
            <a:r>
              <a:rPr lang="en-US" sz="2000" dirty="0">
                <a:latin typeface="Times New Roman" pitchFamily="18" charset="0"/>
                <a:cs typeface="Times New Roman" pitchFamily="18" charset="0"/>
              </a:rPr>
              <a:t>No shoes</a:t>
            </a:r>
          </a:p>
          <a:p>
            <a:pPr marL="342900" indent="-342900">
              <a:buFont typeface="Arial" pitchFamily="34" charset="0"/>
              <a:buChar char="•"/>
            </a:pPr>
            <a:r>
              <a:rPr lang="en-US" sz="2000" dirty="0">
                <a:latin typeface="Times New Roman" pitchFamily="18" charset="0"/>
                <a:cs typeface="Times New Roman" pitchFamily="18" charset="0"/>
              </a:rPr>
              <a:t>No shirt</a:t>
            </a:r>
          </a:p>
          <a:p>
            <a:pPr marL="342900" indent="-342900">
              <a:buFont typeface="Arial" pitchFamily="34" charset="0"/>
              <a:buChar char="•"/>
            </a:pPr>
            <a:r>
              <a:rPr lang="en-US" sz="2000" dirty="0">
                <a:latin typeface="Times New Roman" pitchFamily="18" charset="0"/>
                <a:cs typeface="Times New Roman" pitchFamily="18" charset="0"/>
              </a:rPr>
              <a:t>No problem!</a:t>
            </a:r>
          </a:p>
          <a:p>
            <a:pPr marL="342900" indent="-342900">
              <a:buFont typeface="Arial" pitchFamily="34" charset="0"/>
              <a:buChar char="•"/>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Paragraph after list...</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3966734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Common Error: Improper nested list placement</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26</a:t>
            </a:fld>
            <a:endParaRPr lang="en-US"/>
          </a:p>
        </p:txBody>
      </p:sp>
      <p:sp>
        <p:nvSpPr>
          <p:cNvPr id="6" name="TextBox 5"/>
          <p:cNvSpPr txBox="1"/>
          <p:nvPr/>
        </p:nvSpPr>
        <p:spPr>
          <a:xfrm>
            <a:off x="609600" y="1524000"/>
            <a:ext cx="8153400" cy="4247317"/>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a:latin typeface="Courier New" pitchFamily="49" charset="0"/>
                <a:cs typeface="Courier New" pitchFamily="49" charset="0"/>
              </a:rPr>
              <a:t>&gt;</a:t>
            </a:r>
          </a:p>
          <a:p>
            <a:r>
              <a:rPr lang="en-US" dirty="0">
                <a:latin typeface="Courier New" pitchFamily="49" charset="0"/>
                <a:cs typeface="Courier New" pitchFamily="49" charset="0"/>
              </a:rPr>
              <a:t>&lt;li&gt;Harry Potter characters:</a:t>
            </a:r>
            <a:r>
              <a:rPr lang="en-US" dirty="0">
                <a:solidFill>
                  <a:srgbClr val="FF0000"/>
                </a:solidFill>
                <a:latin typeface="Courier New" pitchFamily="49" charset="0"/>
                <a:cs typeface="Courier New" pitchFamily="49" charset="0"/>
              </a:rPr>
              <a:t>&lt;/li&gt;</a:t>
            </a:r>
          </a:p>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a:latin typeface="Courier New" pitchFamily="49" charset="0"/>
                <a:cs typeface="Courier New" pitchFamily="49" charset="0"/>
              </a:rPr>
              <a:t>&gt;</a:t>
            </a:r>
          </a:p>
          <a:p>
            <a:r>
              <a:rPr lang="en-US" dirty="0">
                <a:latin typeface="Courier New" pitchFamily="49" charset="0"/>
                <a:cs typeface="Courier New" pitchFamily="49" charset="0"/>
              </a:rPr>
              <a:t>&lt;li&gt;Harry Potter&lt;/li&gt;</a:t>
            </a:r>
          </a:p>
          <a:p>
            <a:r>
              <a:rPr lang="en-US" dirty="0">
                <a:latin typeface="Courier New" pitchFamily="49" charset="0"/>
                <a:cs typeface="Courier New" pitchFamily="49" charset="0"/>
              </a:rPr>
              <a:t>&lt;li&gt;Hermione&lt;/li&gt;</a:t>
            </a:r>
          </a:p>
          <a:p>
            <a:r>
              <a:rPr lang="en-US" dirty="0">
                <a:latin typeface="Courier New" pitchFamily="49" charset="0"/>
                <a:cs typeface="Courier New" pitchFamily="49" charset="0"/>
              </a:rPr>
              <a:t>&lt;li&gt;Ron&lt;/li&gt;</a:t>
            </a:r>
          </a:p>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a:latin typeface="Courier New" pitchFamily="49" charset="0"/>
                <a:cs typeface="Courier New" pitchFamily="49" charset="0"/>
              </a:rPr>
              <a:t>&gt;</a:t>
            </a:r>
          </a:p>
          <a:p>
            <a:r>
              <a:rPr lang="en-US" dirty="0">
                <a:latin typeface="Courier New" pitchFamily="49" charset="0"/>
                <a:cs typeface="Courier New" pitchFamily="49" charset="0"/>
              </a:rPr>
              <a:t>&lt;/li&gt;</a:t>
            </a:r>
          </a:p>
          <a:p>
            <a:r>
              <a:rPr lang="en-US" dirty="0">
                <a:latin typeface="Courier New" pitchFamily="49" charset="0"/>
                <a:cs typeface="Courier New" pitchFamily="49" charset="0"/>
              </a:rPr>
              <a:t>&lt;li&gt;LOTR characters:</a:t>
            </a:r>
          </a:p>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a:latin typeface="Courier New" pitchFamily="49" charset="0"/>
                <a:cs typeface="Courier New" pitchFamily="49" charset="0"/>
              </a:rPr>
              <a:t>&gt;</a:t>
            </a:r>
          </a:p>
          <a:p>
            <a:r>
              <a:rPr lang="en-US" dirty="0">
                <a:latin typeface="Courier New" pitchFamily="49" charset="0"/>
                <a:cs typeface="Courier New" pitchFamily="49" charset="0"/>
              </a:rPr>
              <a:t>&lt;li&gt;Frodo&lt;/li&gt;</a:t>
            </a:r>
          </a:p>
          <a:p>
            <a:r>
              <a:rPr lang="en-US" dirty="0">
                <a:latin typeface="Courier New" pitchFamily="49" charset="0"/>
                <a:cs typeface="Courier New" pitchFamily="49" charset="0"/>
              </a:rPr>
              <a:t>&lt;li&gt;Bilbo&lt;/li&gt;</a:t>
            </a:r>
          </a:p>
          <a:p>
            <a:r>
              <a:rPr lang="en-US" dirty="0">
                <a:latin typeface="Courier New" pitchFamily="49" charset="0"/>
                <a:cs typeface="Courier New" pitchFamily="49" charset="0"/>
              </a:rPr>
              <a:t>&lt;li&gt;Sam&lt;/li&gt;</a:t>
            </a:r>
          </a:p>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a:latin typeface="Courier New" pitchFamily="49" charset="0"/>
                <a:cs typeface="Courier New" pitchFamily="49" charset="0"/>
              </a:rPr>
              <a:t>&gt;</a:t>
            </a:r>
          </a:p>
          <a:p>
            <a:r>
              <a:rPr lang="en-US" dirty="0">
                <a:latin typeface="Courier New" pitchFamily="49" charset="0"/>
                <a:cs typeface="Courier New" pitchFamily="49" charset="0"/>
              </a:rPr>
              <a:t>&lt;/</a:t>
            </a:r>
            <a:r>
              <a:rPr lang="en-US" dirty="0" err="1">
                <a:latin typeface="Courier New" pitchFamily="49" charset="0"/>
                <a:cs typeface="Courier New" pitchFamily="49" charset="0"/>
              </a:rPr>
              <a:t>ul</a:t>
            </a:r>
            <a:r>
              <a:rPr lang="en-US" dirty="0">
                <a:latin typeface="Courier New" pitchFamily="49" charset="0"/>
                <a:cs typeface="Courier New" pitchFamily="49" charset="0"/>
              </a:rPr>
              <a:t>&gt;							</a:t>
            </a:r>
            <a:r>
              <a:rPr lang="en-US" i="1" dirty="0">
                <a:solidFill>
                  <a:schemeClr val="tx1">
                    <a:lumMod val="50000"/>
                    <a:lumOff val="50000"/>
                  </a:schemeClr>
                </a:solidFill>
                <a:latin typeface="Consolas" pitchFamily="49" charset="0"/>
                <a:cs typeface="Consolas" pitchFamily="49" charset="0"/>
              </a:rPr>
              <a:t>HTML</a:t>
            </a:r>
          </a:p>
        </p:txBody>
      </p:sp>
      <p:sp>
        <p:nvSpPr>
          <p:cNvPr id="7" name="Content Placeholder 2"/>
          <p:cNvSpPr>
            <a:spLocks noGrp="1"/>
          </p:cNvSpPr>
          <p:nvPr>
            <p:ph sz="quarter" idx="1"/>
          </p:nvPr>
        </p:nvSpPr>
        <p:spPr>
          <a:xfrm>
            <a:off x="612648" y="5715000"/>
            <a:ext cx="8153400" cy="1600200"/>
          </a:xfrm>
        </p:spPr>
        <p:txBody>
          <a:bodyPr/>
          <a:lstStyle/>
          <a:p>
            <a:r>
              <a:rPr lang="en-US" sz="2800" dirty="0"/>
              <a:t>closing the outer li too early (or not at all) will render correctly in most browsers, but it is incorrect XHTML</a:t>
            </a:r>
          </a:p>
        </p:txBody>
      </p:sp>
    </p:spTree>
    <p:extLst>
      <p:ext uri="{BB962C8B-B14F-4D97-AF65-F5344CB8AC3E}">
        <p14:creationId xmlns:p14="http://schemas.microsoft.com/office/powerpoint/2010/main" val="1960876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list &lt;dl&gt;, &lt;</a:t>
            </a:r>
            <a:r>
              <a:rPr lang="en-US" dirty="0" err="1"/>
              <a:t>dt</a:t>
            </a:r>
            <a:r>
              <a:rPr lang="en-US" dirty="0"/>
              <a:t>&gt;, &lt;</a:t>
            </a:r>
            <a:r>
              <a:rPr lang="en-US" dirty="0" err="1"/>
              <a:t>dd</a:t>
            </a:r>
            <a:r>
              <a:rPr lang="en-US" dirty="0"/>
              <a:t>&gt;</a:t>
            </a:r>
          </a:p>
        </p:txBody>
      </p:sp>
      <p:sp>
        <p:nvSpPr>
          <p:cNvPr id="3" name="Content Placeholder 2"/>
          <p:cNvSpPr>
            <a:spLocks noGrp="1"/>
          </p:cNvSpPr>
          <p:nvPr>
            <p:ph sz="quarter" idx="1"/>
          </p:nvPr>
        </p:nvSpPr>
        <p:spPr>
          <a:xfrm>
            <a:off x="612648" y="5334000"/>
            <a:ext cx="8153400" cy="1600200"/>
          </a:xfrm>
        </p:spPr>
        <p:txBody>
          <a:bodyPr/>
          <a:lstStyle/>
          <a:p>
            <a:r>
              <a:rPr lang="en-US" b="1" dirty="0"/>
              <a:t>dl</a:t>
            </a:r>
            <a:r>
              <a:rPr lang="en-US" dirty="0"/>
              <a:t> represents a list of definitions of terms</a:t>
            </a:r>
          </a:p>
          <a:p>
            <a:r>
              <a:rPr lang="en-US" b="1" dirty="0" err="1"/>
              <a:t>dt</a:t>
            </a:r>
            <a:r>
              <a:rPr lang="en-US" dirty="0"/>
              <a:t> represents each term, and </a:t>
            </a:r>
            <a:r>
              <a:rPr lang="en-US" b="1" dirty="0" err="1"/>
              <a:t>dd</a:t>
            </a:r>
            <a:r>
              <a:rPr lang="en-US" dirty="0"/>
              <a:t> its definition</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27</a:t>
            </a:fld>
            <a:endParaRPr lang="en-US"/>
          </a:p>
        </p:txBody>
      </p:sp>
      <p:sp>
        <p:nvSpPr>
          <p:cNvPr id="6" name="TextBox 5"/>
          <p:cNvSpPr txBox="1"/>
          <p:nvPr/>
        </p:nvSpPr>
        <p:spPr>
          <a:xfrm>
            <a:off x="609600" y="1524000"/>
            <a:ext cx="8153400" cy="1754326"/>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&lt;dl&gt;</a:t>
            </a:r>
          </a:p>
          <a:p>
            <a:r>
              <a:rPr lang="en-US" dirty="0">
                <a:latin typeface="Courier New" pitchFamily="49" charset="0"/>
                <a:cs typeface="Courier New" pitchFamily="49" charset="0"/>
              </a:rPr>
              <a:t>&lt;</a:t>
            </a:r>
            <a:r>
              <a:rPr lang="en-US" dirty="0" err="1">
                <a:latin typeface="Courier New" pitchFamily="49" charset="0"/>
                <a:cs typeface="Courier New" pitchFamily="49" charset="0"/>
              </a:rPr>
              <a:t>dt</a:t>
            </a:r>
            <a:r>
              <a:rPr lang="en-US" dirty="0">
                <a:latin typeface="Courier New" pitchFamily="49" charset="0"/>
                <a:cs typeface="Courier New" pitchFamily="49" charset="0"/>
              </a:rPr>
              <a:t>&gt;newbie&lt;/</a:t>
            </a:r>
            <a:r>
              <a:rPr lang="en-US" dirty="0" err="1">
                <a:latin typeface="Courier New" pitchFamily="49" charset="0"/>
                <a:cs typeface="Courier New" pitchFamily="49" charset="0"/>
              </a:rPr>
              <a:t>dt</a:t>
            </a:r>
            <a:r>
              <a:rPr lang="en-US" dirty="0">
                <a:latin typeface="Courier New" pitchFamily="49" charset="0"/>
                <a:cs typeface="Courier New" pitchFamily="49" charset="0"/>
              </a:rPr>
              <a:t>&gt; &lt;</a:t>
            </a:r>
            <a:r>
              <a:rPr lang="en-US" dirty="0" err="1">
                <a:latin typeface="Courier New" pitchFamily="49" charset="0"/>
                <a:cs typeface="Courier New" pitchFamily="49" charset="0"/>
              </a:rPr>
              <a:t>dd</a:t>
            </a:r>
            <a:r>
              <a:rPr lang="en-US" dirty="0">
                <a:latin typeface="Courier New" pitchFamily="49" charset="0"/>
                <a:cs typeface="Courier New" pitchFamily="49" charset="0"/>
              </a:rPr>
              <a:t>&gt;one who does not have mad skills&lt;/</a:t>
            </a:r>
            <a:r>
              <a:rPr lang="en-US" dirty="0" err="1">
                <a:latin typeface="Courier New" pitchFamily="49" charset="0"/>
                <a:cs typeface="Courier New" pitchFamily="49" charset="0"/>
              </a:rPr>
              <a:t>dd</a:t>
            </a:r>
            <a:r>
              <a:rPr lang="en-US" dirty="0">
                <a:latin typeface="Courier New" pitchFamily="49" charset="0"/>
                <a:cs typeface="Courier New" pitchFamily="49" charset="0"/>
              </a:rPr>
              <a:t>&gt;</a:t>
            </a:r>
          </a:p>
          <a:p>
            <a:r>
              <a:rPr lang="en-US" dirty="0">
                <a:latin typeface="Courier New" pitchFamily="49" charset="0"/>
                <a:cs typeface="Courier New" pitchFamily="49" charset="0"/>
              </a:rPr>
              <a:t>&lt;</a:t>
            </a:r>
            <a:r>
              <a:rPr lang="en-US" dirty="0" err="1">
                <a:latin typeface="Courier New" pitchFamily="49" charset="0"/>
                <a:cs typeface="Courier New" pitchFamily="49" charset="0"/>
              </a:rPr>
              <a:t>dt</a:t>
            </a:r>
            <a:r>
              <a:rPr lang="en-US" dirty="0">
                <a:latin typeface="Courier New" pitchFamily="49" charset="0"/>
                <a:cs typeface="Courier New" pitchFamily="49" charset="0"/>
              </a:rPr>
              <a:t>&gt;jaded&lt;/</a:t>
            </a:r>
            <a:r>
              <a:rPr lang="en-US" dirty="0" err="1">
                <a:latin typeface="Courier New" pitchFamily="49" charset="0"/>
                <a:cs typeface="Courier New" pitchFamily="49" charset="0"/>
              </a:rPr>
              <a:t>dt</a:t>
            </a:r>
            <a:r>
              <a:rPr lang="en-US" dirty="0">
                <a:latin typeface="Courier New" pitchFamily="49" charset="0"/>
                <a:cs typeface="Courier New" pitchFamily="49" charset="0"/>
              </a:rPr>
              <a:t>&gt; &lt;</a:t>
            </a:r>
            <a:r>
              <a:rPr lang="en-US" dirty="0" err="1">
                <a:latin typeface="Courier New" pitchFamily="49" charset="0"/>
                <a:cs typeface="Courier New" pitchFamily="49" charset="0"/>
              </a:rPr>
              <a:t>dd</a:t>
            </a:r>
            <a:r>
              <a:rPr lang="en-US" dirty="0">
                <a:latin typeface="Courier New" pitchFamily="49" charset="0"/>
                <a:cs typeface="Courier New" pitchFamily="49" charset="0"/>
              </a:rPr>
              <a:t>&gt;tired, bored, or lacking enthusiasm &lt;/</a:t>
            </a:r>
            <a:r>
              <a:rPr lang="en-US" dirty="0" err="1">
                <a:latin typeface="Courier New" pitchFamily="49" charset="0"/>
                <a:cs typeface="Courier New" pitchFamily="49" charset="0"/>
              </a:rPr>
              <a:t>dd</a:t>
            </a:r>
            <a:r>
              <a:rPr lang="en-US" dirty="0">
                <a:latin typeface="Courier New" pitchFamily="49" charset="0"/>
                <a:cs typeface="Courier New" pitchFamily="49" charset="0"/>
              </a:rPr>
              <a:t>&gt;</a:t>
            </a:r>
          </a:p>
          <a:p>
            <a:r>
              <a:rPr lang="en-US" dirty="0">
                <a:latin typeface="Courier New" pitchFamily="49" charset="0"/>
                <a:cs typeface="Courier New" pitchFamily="49" charset="0"/>
              </a:rPr>
              <a:t>&lt;</a:t>
            </a:r>
            <a:r>
              <a:rPr lang="en-US" dirty="0" err="1">
                <a:latin typeface="Courier New" pitchFamily="49" charset="0"/>
                <a:cs typeface="Courier New" pitchFamily="49" charset="0"/>
              </a:rPr>
              <a:t>dt</a:t>
            </a:r>
            <a:r>
              <a:rPr lang="en-US" dirty="0">
                <a:latin typeface="Courier New" pitchFamily="49" charset="0"/>
                <a:cs typeface="Courier New" pitchFamily="49" charset="0"/>
              </a:rPr>
              <a:t>&gt;frag&lt;/</a:t>
            </a:r>
            <a:r>
              <a:rPr lang="en-US" dirty="0" err="1">
                <a:latin typeface="Courier New" pitchFamily="49" charset="0"/>
                <a:cs typeface="Courier New" pitchFamily="49" charset="0"/>
              </a:rPr>
              <a:t>dt</a:t>
            </a:r>
            <a:r>
              <a:rPr lang="en-US" dirty="0">
                <a:latin typeface="Courier New" pitchFamily="49" charset="0"/>
                <a:cs typeface="Courier New" pitchFamily="49" charset="0"/>
              </a:rPr>
              <a:t>&gt; &lt;</a:t>
            </a:r>
            <a:r>
              <a:rPr lang="en-US" dirty="0" err="1">
                <a:latin typeface="Courier New" pitchFamily="49" charset="0"/>
                <a:cs typeface="Courier New" pitchFamily="49" charset="0"/>
              </a:rPr>
              <a:t>dd</a:t>
            </a:r>
            <a:r>
              <a:rPr lang="en-US" dirty="0">
                <a:latin typeface="Courier New" pitchFamily="49" charset="0"/>
                <a:cs typeface="Courier New" pitchFamily="49" charset="0"/>
              </a:rPr>
              <a:t>&gt;a kill in a shooting game&lt;/</a:t>
            </a:r>
            <a:r>
              <a:rPr lang="en-US" dirty="0" err="1">
                <a:latin typeface="Courier New" pitchFamily="49" charset="0"/>
                <a:cs typeface="Courier New" pitchFamily="49" charset="0"/>
              </a:rPr>
              <a:t>dd</a:t>
            </a:r>
            <a:r>
              <a:rPr lang="en-US" dirty="0">
                <a:latin typeface="Courier New" pitchFamily="49" charset="0"/>
                <a:cs typeface="Courier New" pitchFamily="49" charset="0"/>
              </a:rPr>
              <a:t>&gt;</a:t>
            </a:r>
          </a:p>
          <a:p>
            <a:r>
              <a:rPr lang="en-US" dirty="0">
                <a:latin typeface="Courier New" pitchFamily="49" charset="0"/>
                <a:cs typeface="Courier New" pitchFamily="49" charset="0"/>
              </a:rPr>
              <a:t>&lt;/dl&gt;			                                  </a:t>
            </a:r>
            <a:r>
              <a:rPr lang="en-US" i="1" dirty="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09600" y="3403937"/>
            <a:ext cx="8153400" cy="1938992"/>
          </a:xfrm>
          <a:prstGeom prst="rect">
            <a:avLst/>
          </a:prstGeom>
          <a:noFill/>
          <a:ln w="19050">
            <a:solidFill>
              <a:schemeClr val="tx1"/>
            </a:solidFill>
          </a:ln>
        </p:spPr>
        <p:txBody>
          <a:bodyPr wrap="square" rtlCol="0">
            <a:spAutoFit/>
          </a:bodyPr>
          <a:lstStyle/>
          <a:p>
            <a:r>
              <a:rPr lang="en-US" sz="2000" dirty="0">
                <a:latin typeface="Times New Roman" pitchFamily="18" charset="0"/>
                <a:cs typeface="Times New Roman" pitchFamily="18" charset="0"/>
              </a:rPr>
              <a:t>newbie</a:t>
            </a:r>
          </a:p>
          <a:p>
            <a:r>
              <a:rPr lang="en-US" sz="2000" dirty="0">
                <a:latin typeface="Times New Roman" pitchFamily="18" charset="0"/>
                <a:cs typeface="Times New Roman" pitchFamily="18" charset="0"/>
              </a:rPr>
              <a:t>	one who does not have mad skills</a:t>
            </a:r>
          </a:p>
          <a:p>
            <a:r>
              <a:rPr lang="en-US" sz="2000" dirty="0">
                <a:latin typeface="Times New Roman" pitchFamily="18" charset="0"/>
                <a:cs typeface="Times New Roman" pitchFamily="18" charset="0"/>
              </a:rPr>
              <a:t>jaded </a:t>
            </a:r>
          </a:p>
          <a:p>
            <a:r>
              <a:rPr lang="en-US" sz="2000" dirty="0">
                <a:latin typeface="Times New Roman" pitchFamily="18" charset="0"/>
                <a:cs typeface="Times New Roman" pitchFamily="18" charset="0"/>
              </a:rPr>
              <a:t>	Tired, bored, or lacking enthusiasm</a:t>
            </a:r>
          </a:p>
          <a:p>
            <a:r>
              <a:rPr lang="en-US" sz="2000" dirty="0">
                <a:latin typeface="Times New Roman" pitchFamily="18" charset="0"/>
                <a:cs typeface="Times New Roman" pitchFamily="18" charset="0"/>
              </a:rPr>
              <a:t>frag</a:t>
            </a:r>
          </a:p>
          <a:p>
            <a:r>
              <a:rPr lang="en-US" sz="2000" dirty="0">
                <a:latin typeface="Times New Roman" pitchFamily="18" charset="0"/>
                <a:cs typeface="Times New Roman" pitchFamily="18" charset="0"/>
              </a:rPr>
              <a:t>	a kill in a shooting game</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25693243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Tables &lt;table&gt;, &lt;</a:t>
            </a:r>
            <a:r>
              <a:rPr lang="en-US" dirty="0" err="1"/>
              <a:t>tr</a:t>
            </a:r>
            <a:r>
              <a:rPr lang="en-US" dirty="0"/>
              <a:t>&gt;, &lt;td&gt;</a:t>
            </a:r>
          </a:p>
        </p:txBody>
      </p:sp>
      <p:graphicFrame>
        <p:nvGraphicFramePr>
          <p:cNvPr id="8" name="Content Placeholder 7"/>
          <p:cNvGraphicFramePr>
            <a:graphicFrameLocks noGrp="1"/>
          </p:cNvGraphicFramePr>
          <p:nvPr>
            <p:ph sz="quarter" idx="1"/>
            <p:extLst>
              <p:ext uri="{D42A27DB-BD31-4B8C-83A1-F6EECF244321}">
                <p14:modId xmlns:p14="http://schemas.microsoft.com/office/powerpoint/2010/main" val="3719165642"/>
              </p:ext>
            </p:extLst>
          </p:nvPr>
        </p:nvGraphicFramePr>
        <p:xfrm>
          <a:off x="533400" y="2971800"/>
          <a:ext cx="8153400" cy="731520"/>
        </p:xfrm>
        <a:graphic>
          <a:graphicData uri="http://schemas.openxmlformats.org/drawingml/2006/table">
            <a:tbl>
              <a:tblPr/>
              <a:tblGrid>
                <a:gridCol w="4076700">
                  <a:extLst>
                    <a:ext uri="{9D8B030D-6E8A-4147-A177-3AD203B41FA5}">
                      <a16:colId xmlns:a16="http://schemas.microsoft.com/office/drawing/2014/main" val="20000"/>
                    </a:ext>
                  </a:extLst>
                </a:gridCol>
                <a:gridCol w="4076700">
                  <a:extLst>
                    <a:ext uri="{9D8B030D-6E8A-4147-A177-3AD203B41FA5}">
                      <a16:colId xmlns:a16="http://schemas.microsoft.com/office/drawing/2014/main" val="20001"/>
                    </a:ext>
                  </a:extLst>
                </a:gridCol>
              </a:tblGrid>
              <a:tr h="0">
                <a:tc>
                  <a:txBody>
                    <a:bodyPr/>
                    <a:lstStyle/>
                    <a:p>
                      <a:r>
                        <a:rPr lang="en-US"/>
                        <a:t>1,1</a:t>
                      </a:r>
                    </a:p>
                  </a:txBody>
                  <a:tcPr anchor="ctr">
                    <a:lnL>
                      <a:noFill/>
                    </a:lnL>
                    <a:lnR>
                      <a:noFill/>
                    </a:lnR>
                    <a:lnT>
                      <a:noFill/>
                    </a:lnT>
                    <a:lnB>
                      <a:noFill/>
                    </a:lnB>
                  </a:tcPr>
                </a:tc>
                <a:tc>
                  <a:txBody>
                    <a:bodyPr/>
                    <a:lstStyle/>
                    <a:p>
                      <a:r>
                        <a:rPr lang="en-US"/>
                        <a:t>1,2 okay</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a:t>2,1 real wide</a:t>
                      </a:r>
                    </a:p>
                  </a:txBody>
                  <a:tcPr anchor="ctr">
                    <a:lnL>
                      <a:noFill/>
                    </a:lnL>
                    <a:lnR>
                      <a:noFill/>
                    </a:lnR>
                    <a:lnT>
                      <a:noFill/>
                    </a:lnT>
                    <a:lnB>
                      <a:noFill/>
                    </a:lnB>
                  </a:tcPr>
                </a:tc>
                <a:tc>
                  <a:txBody>
                    <a:bodyPr/>
                    <a:lstStyle/>
                    <a:p>
                      <a:r>
                        <a:rPr lang="en-US" dirty="0"/>
                        <a:t>2,2</a:t>
                      </a:r>
                    </a:p>
                  </a:txBody>
                  <a:tcPr anchor="ctr">
                    <a:lnL>
                      <a:noFill/>
                    </a:lnL>
                    <a:lnR>
                      <a:noFill/>
                    </a:lnR>
                    <a:lnT>
                      <a:noFill/>
                    </a:lnT>
                    <a:lnB>
                      <a:noFill/>
                    </a:lnB>
                  </a:tcPr>
                </a:tc>
                <a:extLst>
                  <a:ext uri="{0D108BD9-81ED-4DB2-BD59-A6C34878D82A}">
                    <a16:rowId xmlns:a16="http://schemas.microsoft.com/office/drawing/2014/main" val="10001"/>
                  </a:ext>
                </a:extLst>
              </a:tr>
            </a:tbl>
          </a:graphicData>
        </a:graphic>
      </p:graphicFrame>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28</a:t>
            </a:fld>
            <a:endParaRPr lang="en-US"/>
          </a:p>
        </p:txBody>
      </p:sp>
      <p:sp>
        <p:nvSpPr>
          <p:cNvPr id="6" name="TextBox 5"/>
          <p:cNvSpPr txBox="1"/>
          <p:nvPr/>
        </p:nvSpPr>
        <p:spPr>
          <a:xfrm>
            <a:off x="609600" y="1524000"/>
            <a:ext cx="8153400" cy="1200329"/>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&lt;table&gt; </a:t>
            </a:r>
          </a:p>
          <a:p>
            <a:r>
              <a:rPr lang="en-US" dirty="0">
                <a:latin typeface="Courier New" pitchFamily="49" charset="0"/>
                <a:cs typeface="Courier New" pitchFamily="49" charset="0"/>
              </a:rPr>
              <a:t>	&lt;</a:t>
            </a:r>
            <a:r>
              <a:rPr lang="en-US" dirty="0" err="1">
                <a:latin typeface="Courier New" pitchFamily="49" charset="0"/>
                <a:cs typeface="Courier New" pitchFamily="49" charset="0"/>
              </a:rPr>
              <a:t>tr</a:t>
            </a:r>
            <a:r>
              <a:rPr lang="en-US" dirty="0">
                <a:latin typeface="Courier New" pitchFamily="49" charset="0"/>
                <a:cs typeface="Courier New" pitchFamily="49" charset="0"/>
              </a:rPr>
              <a:t>&gt;&lt;td&gt;1,1&lt;/td&gt;&lt;td&gt;1,2 okay&lt;/td&gt;&lt;/</a:t>
            </a:r>
            <a:r>
              <a:rPr lang="en-US" dirty="0" err="1">
                <a:latin typeface="Courier New" pitchFamily="49" charset="0"/>
                <a:cs typeface="Courier New" pitchFamily="49" charset="0"/>
              </a:rPr>
              <a:t>tr</a:t>
            </a:r>
            <a:r>
              <a:rPr lang="en-US" dirty="0">
                <a:latin typeface="Courier New" pitchFamily="49" charset="0"/>
                <a:cs typeface="Courier New" pitchFamily="49" charset="0"/>
              </a:rPr>
              <a:t>&gt; </a:t>
            </a:r>
          </a:p>
          <a:p>
            <a:r>
              <a:rPr lang="en-US" dirty="0">
                <a:latin typeface="Courier New" pitchFamily="49" charset="0"/>
                <a:cs typeface="Courier New" pitchFamily="49" charset="0"/>
              </a:rPr>
              <a:t>	&lt;</a:t>
            </a:r>
            <a:r>
              <a:rPr lang="en-US" dirty="0" err="1">
                <a:latin typeface="Courier New" pitchFamily="49" charset="0"/>
                <a:cs typeface="Courier New" pitchFamily="49" charset="0"/>
              </a:rPr>
              <a:t>tr</a:t>
            </a:r>
            <a:r>
              <a:rPr lang="en-US" dirty="0">
                <a:latin typeface="Courier New" pitchFamily="49" charset="0"/>
                <a:cs typeface="Courier New" pitchFamily="49" charset="0"/>
              </a:rPr>
              <a:t>&gt;&lt;td&gt;2,1 real wide&lt;/td&gt;&lt;td&gt;2,2&lt;/td&gt;&lt;/</a:t>
            </a:r>
            <a:r>
              <a:rPr lang="en-US" dirty="0" err="1">
                <a:latin typeface="Courier New" pitchFamily="49" charset="0"/>
                <a:cs typeface="Courier New" pitchFamily="49" charset="0"/>
              </a:rPr>
              <a:t>tr</a:t>
            </a:r>
            <a:r>
              <a:rPr lang="en-US" dirty="0">
                <a:latin typeface="Courier New" pitchFamily="49" charset="0"/>
                <a:cs typeface="Courier New" pitchFamily="49" charset="0"/>
              </a:rPr>
              <a:t>&gt; &lt;/table&gt;		                                  </a:t>
            </a:r>
            <a:r>
              <a:rPr lang="en-US" i="1" dirty="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09600" y="2895600"/>
            <a:ext cx="8153400" cy="1200329"/>
          </a:xfrm>
          <a:prstGeom prst="rect">
            <a:avLst/>
          </a:prstGeom>
          <a:noFill/>
          <a:ln w="19050">
            <a:solidFill>
              <a:schemeClr val="tx1"/>
            </a:solidFill>
          </a:ln>
        </p:spPr>
        <p:txBody>
          <a:bodyPr wrap="square" rtlCol="0">
            <a:spAutoFit/>
          </a:bodyPr>
          <a:lstStyle/>
          <a:p>
            <a:endParaRPr lang="en-US" dirty="0">
              <a:latin typeface="Consolas" pitchFamily="49" charset="0"/>
              <a:cs typeface="Consolas" pitchFamily="49" charset="0"/>
            </a:endParaRPr>
          </a:p>
          <a:p>
            <a:endParaRPr lang="en-US" dirty="0">
              <a:latin typeface="Consolas" pitchFamily="49" charset="0"/>
              <a:cs typeface="Consolas" pitchFamily="49" charset="0"/>
            </a:endParaRPr>
          </a:p>
          <a:p>
            <a:endParaRPr lang="en-US" dirty="0">
              <a:latin typeface="Consolas" pitchFamily="49" charset="0"/>
              <a:cs typeface="Consolas" pitchFamily="49" charset="0"/>
            </a:endParaRPr>
          </a:p>
          <a:p>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output</a:t>
            </a:r>
          </a:p>
        </p:txBody>
      </p:sp>
      <p:sp>
        <p:nvSpPr>
          <p:cNvPr id="9" name="Content Placeholder 2"/>
          <p:cNvSpPr txBox="1">
            <a:spLocks/>
          </p:cNvSpPr>
          <p:nvPr/>
        </p:nvSpPr>
        <p:spPr bwMode="auto">
          <a:xfrm>
            <a:off x="533400" y="4038600"/>
            <a:ext cx="81534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04DA3"/>
              </a:buClr>
              <a:buSzPct val="75000"/>
              <a:buFont typeface="Wingdings"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C4652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latin typeface="Courier New" pitchFamily="49" charset="0"/>
                <a:cs typeface="Courier New" pitchFamily="49" charset="0"/>
              </a:rPr>
              <a:t>table</a:t>
            </a:r>
            <a:r>
              <a:rPr lang="en-US" dirty="0"/>
              <a:t> defines the overall table, </a:t>
            </a:r>
            <a:r>
              <a:rPr lang="en-US" dirty="0" err="1">
                <a:latin typeface="Courier New" pitchFamily="49" charset="0"/>
                <a:cs typeface="Courier New" pitchFamily="49" charset="0"/>
              </a:rPr>
              <a:t>tr</a:t>
            </a:r>
            <a:r>
              <a:rPr lang="en-US" dirty="0"/>
              <a:t> each row, and </a:t>
            </a:r>
            <a:r>
              <a:rPr lang="en-US" dirty="0">
                <a:latin typeface="Courier New" pitchFamily="49" charset="0"/>
                <a:cs typeface="Courier New" pitchFamily="49" charset="0"/>
              </a:rPr>
              <a:t>td</a:t>
            </a:r>
            <a:r>
              <a:rPr lang="en-US" dirty="0"/>
              <a:t> each cell's data</a:t>
            </a:r>
          </a:p>
          <a:p>
            <a:r>
              <a:rPr lang="en-US" dirty="0"/>
              <a:t>Useful for displaying large row/column data sets</a:t>
            </a:r>
          </a:p>
          <a:p>
            <a:r>
              <a:rPr lang="en-US" dirty="0"/>
              <a:t>NOTE: tables are sometimes used by novices for web page layout, but this is not proper semantic HTML and should be avoided </a:t>
            </a:r>
          </a:p>
        </p:txBody>
      </p:sp>
    </p:spTree>
    <p:extLst>
      <p:ext uri="{BB962C8B-B14F-4D97-AF65-F5344CB8AC3E}">
        <p14:creationId xmlns:p14="http://schemas.microsoft.com/office/powerpoint/2010/main" val="2061404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Table headers, captions: &lt;</a:t>
            </a:r>
            <a:r>
              <a:rPr lang="en-US" sz="4000" dirty="0" err="1"/>
              <a:t>th</a:t>
            </a:r>
            <a:r>
              <a:rPr lang="en-US" sz="4000" dirty="0"/>
              <a:t>&gt;, &lt;caption&gt;</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29</a:t>
            </a:fld>
            <a:endParaRPr lang="en-US"/>
          </a:p>
        </p:txBody>
      </p:sp>
      <p:sp>
        <p:nvSpPr>
          <p:cNvPr id="6" name="TextBox 5"/>
          <p:cNvSpPr txBox="1"/>
          <p:nvPr/>
        </p:nvSpPr>
        <p:spPr>
          <a:xfrm>
            <a:off x="609600" y="1524000"/>
            <a:ext cx="8153400" cy="1754326"/>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&lt;table&gt; </a:t>
            </a:r>
          </a:p>
          <a:p>
            <a:r>
              <a:rPr lang="en-US" i="1" dirty="0">
                <a:latin typeface="Courier New" pitchFamily="49" charset="0"/>
                <a:cs typeface="Courier New" pitchFamily="49" charset="0"/>
              </a:rPr>
              <a:t>	&lt;caption&gt;</a:t>
            </a:r>
            <a:r>
              <a:rPr lang="en-US" dirty="0">
                <a:latin typeface="Courier New" pitchFamily="49" charset="0"/>
                <a:cs typeface="Courier New" pitchFamily="49" charset="0"/>
              </a:rPr>
              <a:t>My important data</a:t>
            </a:r>
            <a:r>
              <a:rPr lang="en-US" i="1" dirty="0">
                <a:latin typeface="Courier New" pitchFamily="49" charset="0"/>
                <a:cs typeface="Courier New" pitchFamily="49" charset="0"/>
              </a:rPr>
              <a:t>&lt;/caption&gt;</a:t>
            </a:r>
            <a:r>
              <a:rPr lang="en-US" dirty="0">
                <a:latin typeface="Courier New" pitchFamily="49" charset="0"/>
                <a:cs typeface="Courier New" pitchFamily="49" charset="0"/>
              </a:rPr>
              <a:t> </a:t>
            </a:r>
          </a:p>
          <a:p>
            <a:r>
              <a:rPr lang="en-US" dirty="0">
                <a:latin typeface="Courier New" pitchFamily="49" charset="0"/>
                <a:cs typeface="Courier New" pitchFamily="49" charset="0"/>
              </a:rPr>
              <a:t>	&lt;</a:t>
            </a:r>
            <a:r>
              <a:rPr lang="en-US" dirty="0" err="1">
                <a:latin typeface="Courier New" pitchFamily="49" charset="0"/>
                <a:cs typeface="Courier New" pitchFamily="49" charset="0"/>
              </a:rPr>
              <a:t>tr</a:t>
            </a:r>
            <a:r>
              <a:rPr lang="en-US" dirty="0">
                <a:latin typeface="Courier New" pitchFamily="49" charset="0"/>
                <a:cs typeface="Courier New" pitchFamily="49" charset="0"/>
              </a:rPr>
              <a:t>&gt;</a:t>
            </a:r>
            <a:r>
              <a:rPr lang="en-US" i="1" dirty="0">
                <a:latin typeface="Courier New" pitchFamily="49" charset="0"/>
                <a:cs typeface="Courier New" pitchFamily="49" charset="0"/>
              </a:rPr>
              <a:t>&lt;</a:t>
            </a:r>
            <a:r>
              <a:rPr lang="en-US" i="1" dirty="0" err="1">
                <a:latin typeface="Courier New" pitchFamily="49" charset="0"/>
                <a:cs typeface="Courier New" pitchFamily="49" charset="0"/>
              </a:rPr>
              <a:t>th</a:t>
            </a:r>
            <a:r>
              <a:rPr lang="en-US" i="1" dirty="0">
                <a:latin typeface="Courier New" pitchFamily="49" charset="0"/>
                <a:cs typeface="Courier New" pitchFamily="49" charset="0"/>
              </a:rPr>
              <a:t>&gt;</a:t>
            </a:r>
            <a:r>
              <a:rPr lang="en-US" dirty="0">
                <a:latin typeface="Courier New" pitchFamily="49" charset="0"/>
                <a:cs typeface="Courier New" pitchFamily="49" charset="0"/>
              </a:rPr>
              <a:t>Column 1</a:t>
            </a:r>
            <a:r>
              <a:rPr lang="en-US" i="1" dirty="0">
                <a:latin typeface="Courier New" pitchFamily="49" charset="0"/>
                <a:cs typeface="Courier New" pitchFamily="49" charset="0"/>
              </a:rPr>
              <a:t>&lt;/</a:t>
            </a:r>
            <a:r>
              <a:rPr lang="en-US" i="1" dirty="0" err="1">
                <a:latin typeface="Courier New" pitchFamily="49" charset="0"/>
                <a:cs typeface="Courier New" pitchFamily="49" charset="0"/>
              </a:rPr>
              <a:t>th</a:t>
            </a:r>
            <a:r>
              <a:rPr lang="en-US" i="1" dirty="0">
                <a:latin typeface="Courier New" pitchFamily="49" charset="0"/>
                <a:cs typeface="Courier New" pitchFamily="49" charset="0"/>
              </a:rPr>
              <a:t>&gt;&lt;</a:t>
            </a:r>
            <a:r>
              <a:rPr lang="en-US" i="1" dirty="0" err="1">
                <a:latin typeface="Courier New" pitchFamily="49" charset="0"/>
                <a:cs typeface="Courier New" pitchFamily="49" charset="0"/>
              </a:rPr>
              <a:t>th</a:t>
            </a:r>
            <a:r>
              <a:rPr lang="en-US" i="1" dirty="0">
                <a:latin typeface="Courier New" pitchFamily="49" charset="0"/>
                <a:cs typeface="Courier New" pitchFamily="49" charset="0"/>
              </a:rPr>
              <a:t>&gt;</a:t>
            </a:r>
            <a:r>
              <a:rPr lang="en-US" dirty="0">
                <a:latin typeface="Courier New" pitchFamily="49" charset="0"/>
                <a:cs typeface="Courier New" pitchFamily="49" charset="0"/>
              </a:rPr>
              <a:t>Column 2</a:t>
            </a:r>
            <a:r>
              <a:rPr lang="en-US" i="1" dirty="0">
                <a:latin typeface="Courier New" pitchFamily="49" charset="0"/>
                <a:cs typeface="Courier New" pitchFamily="49" charset="0"/>
              </a:rPr>
              <a:t>&lt;/</a:t>
            </a:r>
            <a:r>
              <a:rPr lang="en-US" i="1" dirty="0" err="1">
                <a:latin typeface="Courier New" pitchFamily="49" charset="0"/>
                <a:cs typeface="Courier New" pitchFamily="49" charset="0"/>
              </a:rPr>
              <a:t>th</a:t>
            </a:r>
            <a:r>
              <a:rPr lang="en-US" i="1" dirty="0">
                <a:latin typeface="Courier New" pitchFamily="49" charset="0"/>
                <a:cs typeface="Courier New" pitchFamily="49" charset="0"/>
              </a:rPr>
              <a:t>&gt;</a:t>
            </a:r>
            <a:r>
              <a:rPr lang="en-US" dirty="0">
                <a:latin typeface="Courier New" pitchFamily="49" charset="0"/>
                <a:cs typeface="Courier New" pitchFamily="49" charset="0"/>
              </a:rPr>
              <a:t>&lt;/</a:t>
            </a:r>
            <a:r>
              <a:rPr lang="en-US" dirty="0" err="1">
                <a:latin typeface="Courier New" pitchFamily="49" charset="0"/>
                <a:cs typeface="Courier New" pitchFamily="49" charset="0"/>
              </a:rPr>
              <a:t>tr</a:t>
            </a:r>
            <a:r>
              <a:rPr lang="en-US" dirty="0">
                <a:latin typeface="Courier New" pitchFamily="49" charset="0"/>
                <a:cs typeface="Courier New" pitchFamily="49" charset="0"/>
              </a:rPr>
              <a:t>&gt; 	&lt;</a:t>
            </a:r>
            <a:r>
              <a:rPr lang="en-US" dirty="0" err="1">
                <a:latin typeface="Courier New" pitchFamily="49" charset="0"/>
                <a:cs typeface="Courier New" pitchFamily="49" charset="0"/>
              </a:rPr>
              <a:t>tr</a:t>
            </a:r>
            <a:r>
              <a:rPr lang="en-US" dirty="0">
                <a:latin typeface="Courier New" pitchFamily="49" charset="0"/>
                <a:cs typeface="Courier New" pitchFamily="49" charset="0"/>
              </a:rPr>
              <a:t>&gt;&lt;td&gt;1,1&lt;/td&gt;&lt;td&gt;1,2 okay&lt;/td&gt;&lt;/</a:t>
            </a:r>
            <a:r>
              <a:rPr lang="en-US" dirty="0" err="1">
                <a:latin typeface="Courier New" pitchFamily="49" charset="0"/>
                <a:cs typeface="Courier New" pitchFamily="49" charset="0"/>
              </a:rPr>
              <a:t>tr</a:t>
            </a:r>
            <a:r>
              <a:rPr lang="en-US" dirty="0">
                <a:latin typeface="Courier New" pitchFamily="49" charset="0"/>
                <a:cs typeface="Courier New" pitchFamily="49" charset="0"/>
              </a:rPr>
              <a:t>&gt; </a:t>
            </a:r>
          </a:p>
          <a:p>
            <a:r>
              <a:rPr lang="en-US" dirty="0">
                <a:latin typeface="Courier New" pitchFamily="49" charset="0"/>
                <a:cs typeface="Courier New" pitchFamily="49" charset="0"/>
              </a:rPr>
              <a:t>	&lt;</a:t>
            </a:r>
            <a:r>
              <a:rPr lang="en-US" dirty="0" err="1">
                <a:latin typeface="Courier New" pitchFamily="49" charset="0"/>
                <a:cs typeface="Courier New" pitchFamily="49" charset="0"/>
              </a:rPr>
              <a:t>tr</a:t>
            </a:r>
            <a:r>
              <a:rPr lang="en-US" dirty="0">
                <a:latin typeface="Courier New" pitchFamily="49" charset="0"/>
                <a:cs typeface="Courier New" pitchFamily="49" charset="0"/>
              </a:rPr>
              <a:t>&gt;&lt;td&gt;2,1 real wide&lt;/td&gt;&lt;td&gt;2,2&lt;/td&gt;&lt;/</a:t>
            </a:r>
            <a:r>
              <a:rPr lang="en-US" dirty="0" err="1">
                <a:latin typeface="Courier New" pitchFamily="49" charset="0"/>
                <a:cs typeface="Courier New" pitchFamily="49" charset="0"/>
              </a:rPr>
              <a:t>tr</a:t>
            </a:r>
            <a:r>
              <a:rPr lang="en-US" dirty="0">
                <a:latin typeface="Courier New" pitchFamily="49" charset="0"/>
                <a:cs typeface="Courier New" pitchFamily="49" charset="0"/>
              </a:rPr>
              <a:t>&gt; </a:t>
            </a:r>
          </a:p>
          <a:p>
            <a:r>
              <a:rPr lang="en-US" dirty="0">
                <a:latin typeface="Courier New" pitchFamily="49" charset="0"/>
                <a:cs typeface="Courier New" pitchFamily="49" charset="0"/>
              </a:rPr>
              <a:t>&lt;/table&gt;		                                  </a:t>
            </a:r>
            <a:r>
              <a:rPr lang="en-US" i="1" dirty="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09600" y="3505200"/>
            <a:ext cx="8153400" cy="1754326"/>
          </a:xfrm>
          <a:prstGeom prst="rect">
            <a:avLst/>
          </a:prstGeom>
          <a:noFill/>
          <a:ln w="19050">
            <a:solidFill>
              <a:schemeClr val="tx1"/>
            </a:solidFill>
          </a:ln>
        </p:spPr>
        <p:txBody>
          <a:bodyPr wrap="square" rtlCol="0">
            <a:spAutoFit/>
          </a:bodyPr>
          <a:lstStyle/>
          <a:p>
            <a:endParaRPr lang="en-US" dirty="0">
              <a:latin typeface="Consolas" pitchFamily="49" charset="0"/>
              <a:cs typeface="Consolas" pitchFamily="49" charset="0"/>
            </a:endParaRPr>
          </a:p>
          <a:p>
            <a:endParaRPr lang="en-US" dirty="0">
              <a:latin typeface="Consolas" pitchFamily="49" charset="0"/>
              <a:cs typeface="Consolas" pitchFamily="49" charset="0"/>
            </a:endParaRPr>
          </a:p>
          <a:p>
            <a:endParaRPr lang="en-US" dirty="0">
              <a:latin typeface="Consolas" pitchFamily="49" charset="0"/>
              <a:cs typeface="Consolas" pitchFamily="49" charset="0"/>
            </a:endParaRPr>
          </a:p>
          <a:p>
            <a:endParaRPr lang="en-US" dirty="0">
              <a:latin typeface="Consolas" pitchFamily="49" charset="0"/>
              <a:cs typeface="Consolas" pitchFamily="49" charset="0"/>
            </a:endParaRPr>
          </a:p>
          <a:p>
            <a:endParaRPr lang="en-US" dirty="0">
              <a:latin typeface="Consolas" pitchFamily="49" charset="0"/>
              <a:cs typeface="Consolas" pitchFamily="49" charset="0"/>
            </a:endParaRPr>
          </a:p>
          <a:p>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output</a:t>
            </a:r>
          </a:p>
        </p:txBody>
      </p:sp>
      <p:graphicFrame>
        <p:nvGraphicFramePr>
          <p:cNvPr id="4" name="Table 3"/>
          <p:cNvGraphicFramePr>
            <a:graphicFrameLocks noGrp="1"/>
          </p:cNvGraphicFramePr>
          <p:nvPr>
            <p:extLst>
              <p:ext uri="{D42A27DB-BD31-4B8C-83A1-F6EECF244321}">
                <p14:modId xmlns:p14="http://schemas.microsoft.com/office/powerpoint/2010/main" val="448232730"/>
              </p:ext>
            </p:extLst>
          </p:nvPr>
        </p:nvGraphicFramePr>
        <p:xfrm>
          <a:off x="612775" y="3840480"/>
          <a:ext cx="8153400" cy="1188720"/>
        </p:xfrm>
        <a:graphic>
          <a:graphicData uri="http://schemas.openxmlformats.org/drawingml/2006/table">
            <a:tbl>
              <a:tblPr/>
              <a:tblGrid>
                <a:gridCol w="4076700">
                  <a:extLst>
                    <a:ext uri="{9D8B030D-6E8A-4147-A177-3AD203B41FA5}">
                      <a16:colId xmlns:a16="http://schemas.microsoft.com/office/drawing/2014/main" val="20000"/>
                    </a:ext>
                  </a:extLst>
                </a:gridCol>
                <a:gridCol w="4076700">
                  <a:extLst>
                    <a:ext uri="{9D8B030D-6E8A-4147-A177-3AD203B41FA5}">
                      <a16:colId xmlns:a16="http://schemas.microsoft.com/office/drawing/2014/main" val="20001"/>
                    </a:ext>
                  </a:extLst>
                </a:gridCol>
              </a:tblGrid>
              <a:tr h="0">
                <a:tc>
                  <a:txBody>
                    <a:bodyPr/>
                    <a:lstStyle/>
                    <a:p>
                      <a:r>
                        <a:rPr lang="en-US" sz="2000" dirty="0">
                          <a:latin typeface="Times New Roman" pitchFamily="18" charset="0"/>
                          <a:cs typeface="Times New Roman" pitchFamily="18" charset="0"/>
                        </a:rPr>
                        <a:t>Column 1</a:t>
                      </a:r>
                    </a:p>
                  </a:txBody>
                  <a:tcPr anchor="ctr">
                    <a:lnL>
                      <a:noFill/>
                    </a:lnL>
                    <a:lnR>
                      <a:noFill/>
                    </a:lnR>
                    <a:lnT>
                      <a:noFill/>
                    </a:lnT>
                    <a:lnB>
                      <a:noFill/>
                    </a:lnB>
                  </a:tcPr>
                </a:tc>
                <a:tc>
                  <a:txBody>
                    <a:bodyPr/>
                    <a:lstStyle/>
                    <a:p>
                      <a:r>
                        <a:rPr lang="en-US" sz="2000">
                          <a:latin typeface="Times New Roman" pitchFamily="18" charset="0"/>
                          <a:cs typeface="Times New Roman" pitchFamily="18" charset="0"/>
                        </a:rPr>
                        <a:t>Column 2</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sz="2000">
                          <a:latin typeface="Times New Roman" pitchFamily="18" charset="0"/>
                          <a:cs typeface="Times New Roman" pitchFamily="18" charset="0"/>
                        </a:rPr>
                        <a:t>1,1</a:t>
                      </a:r>
                    </a:p>
                  </a:txBody>
                  <a:tcPr anchor="ctr">
                    <a:lnL>
                      <a:noFill/>
                    </a:lnL>
                    <a:lnR>
                      <a:noFill/>
                    </a:lnR>
                    <a:lnT>
                      <a:noFill/>
                    </a:lnT>
                    <a:lnB>
                      <a:noFill/>
                    </a:lnB>
                  </a:tcPr>
                </a:tc>
                <a:tc>
                  <a:txBody>
                    <a:bodyPr/>
                    <a:lstStyle/>
                    <a:p>
                      <a:r>
                        <a:rPr lang="en-US" sz="2000">
                          <a:latin typeface="Times New Roman" pitchFamily="18" charset="0"/>
                          <a:cs typeface="Times New Roman" pitchFamily="18" charset="0"/>
                        </a:rPr>
                        <a:t>1,2 okay</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sz="2000" dirty="0">
                          <a:latin typeface="Times New Roman" pitchFamily="18" charset="0"/>
                          <a:cs typeface="Times New Roman" pitchFamily="18" charset="0"/>
                        </a:rPr>
                        <a:t>2,1 real wide</a:t>
                      </a:r>
                    </a:p>
                  </a:txBody>
                  <a:tcPr anchor="ctr">
                    <a:lnL>
                      <a:noFill/>
                    </a:lnL>
                    <a:lnR>
                      <a:noFill/>
                    </a:lnR>
                    <a:lnT>
                      <a:noFill/>
                    </a:lnT>
                    <a:lnB>
                      <a:noFill/>
                    </a:lnB>
                  </a:tcPr>
                </a:tc>
                <a:tc>
                  <a:txBody>
                    <a:bodyPr/>
                    <a:lstStyle/>
                    <a:p>
                      <a:r>
                        <a:rPr lang="en-US" sz="2000" dirty="0">
                          <a:latin typeface="Times New Roman" pitchFamily="18" charset="0"/>
                          <a:cs typeface="Times New Roman" pitchFamily="18" charset="0"/>
                        </a:rPr>
                        <a:t>2,2</a:t>
                      </a:r>
                    </a:p>
                  </a:txBody>
                  <a:tcPr anchor="ctr">
                    <a:lnL>
                      <a:noFill/>
                    </a:lnL>
                    <a:lnR>
                      <a:noFill/>
                    </a:lnR>
                    <a:lnT>
                      <a:noFill/>
                    </a:lnT>
                    <a:lnB>
                      <a:noFill/>
                    </a:lnB>
                  </a:tcPr>
                </a:tc>
                <a:extLst>
                  <a:ext uri="{0D108BD9-81ED-4DB2-BD59-A6C34878D82A}">
                    <a16:rowId xmlns:a16="http://schemas.microsoft.com/office/drawing/2014/main" val="10002"/>
                  </a:ext>
                </a:extLst>
              </a:tr>
            </a:tbl>
          </a:graphicData>
        </a:graphic>
      </p:graphicFrame>
      <p:sp>
        <p:nvSpPr>
          <p:cNvPr id="10" name="Rectangle 1"/>
          <p:cNvSpPr>
            <a:spLocks noChangeArrowheads="1"/>
          </p:cNvSpPr>
          <p:nvPr/>
        </p:nvSpPr>
        <p:spPr bwMode="auto">
          <a:xfrm>
            <a:off x="612775" y="3516868"/>
            <a:ext cx="196079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My important data </a:t>
            </a:r>
          </a:p>
        </p:txBody>
      </p:sp>
      <p:sp>
        <p:nvSpPr>
          <p:cNvPr id="11" name="Content Placeholder 2"/>
          <p:cNvSpPr txBox="1">
            <a:spLocks/>
          </p:cNvSpPr>
          <p:nvPr/>
        </p:nvSpPr>
        <p:spPr bwMode="auto">
          <a:xfrm>
            <a:off x="533400" y="5334000"/>
            <a:ext cx="81534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04DA3"/>
              </a:buClr>
              <a:buSzPct val="75000"/>
              <a:buFont typeface="Wingdings"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C4652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err="1">
                <a:latin typeface="Courier New" pitchFamily="49" charset="0"/>
                <a:cs typeface="Courier New" pitchFamily="49" charset="0"/>
              </a:rPr>
              <a:t>th</a:t>
            </a:r>
            <a:r>
              <a:rPr lang="en-US" dirty="0"/>
              <a:t> cells in a row are considered headers</a:t>
            </a:r>
          </a:p>
          <a:p>
            <a:r>
              <a:rPr lang="en-US" dirty="0"/>
              <a:t>a caption at the start of the table labels its meaning</a:t>
            </a:r>
          </a:p>
        </p:txBody>
      </p:sp>
    </p:spTree>
    <p:extLst>
      <p:ext uri="{BB962C8B-B14F-4D97-AF65-F5344CB8AC3E}">
        <p14:creationId xmlns:p14="http://schemas.microsoft.com/office/powerpoint/2010/main" val="3681693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XHTML	</a:t>
            </a:r>
          </a:p>
        </p:txBody>
      </p:sp>
      <p:sp>
        <p:nvSpPr>
          <p:cNvPr id="5" name="Content Placeholder 4"/>
          <p:cNvSpPr>
            <a:spLocks noGrp="1"/>
          </p:cNvSpPr>
          <p:nvPr>
            <p:ph sz="quarter" idx="1"/>
          </p:nvPr>
        </p:nvSpPr>
        <p:spPr/>
        <p:txBody>
          <a:bodyPr/>
          <a:lstStyle/>
          <a:p>
            <a:r>
              <a:rPr lang="en-US" dirty="0"/>
              <a:t>Uses a markup format called XML </a:t>
            </a:r>
          </a:p>
          <a:p>
            <a:r>
              <a:rPr lang="en-US" dirty="0"/>
              <a:t>XML + HTML = XHTML</a:t>
            </a:r>
          </a:p>
          <a:p>
            <a:r>
              <a:rPr lang="en-US" dirty="0"/>
              <a:t>Standardized in 2000</a:t>
            </a:r>
          </a:p>
          <a:p>
            <a:r>
              <a:rPr lang="en-US" dirty="0"/>
              <a:t>A strict XHTML page uses some different syntax and tags than HTML</a:t>
            </a:r>
          </a:p>
          <a:p>
            <a:endParaRPr lang="en-US" dirty="0"/>
          </a:p>
        </p:txBody>
      </p:sp>
      <p:sp>
        <p:nvSpPr>
          <p:cNvPr id="3" name="Footer Placeholder 2"/>
          <p:cNvSpPr>
            <a:spLocks noGrp="1"/>
          </p:cNvSpPr>
          <p:nvPr>
            <p:ph type="ftr" sz="quarter" idx="11"/>
          </p:nvPr>
        </p:nvSpPr>
        <p:spPr/>
        <p:txBody>
          <a:bodyPr/>
          <a:lstStyle/>
          <a:p>
            <a:r>
              <a:rPr lang="en-US" dirty="0"/>
              <a:t>CS6314-WPL</a:t>
            </a:r>
          </a:p>
        </p:txBody>
      </p:sp>
      <p:sp>
        <p:nvSpPr>
          <p:cNvPr id="4" name="Slide Number Placeholder 3"/>
          <p:cNvSpPr>
            <a:spLocks noGrp="1"/>
          </p:cNvSpPr>
          <p:nvPr>
            <p:ph type="sldNum" sz="quarter" idx="12"/>
          </p:nvPr>
        </p:nvSpPr>
        <p:spPr/>
        <p:txBody>
          <a:bodyPr>
            <a:normAutofit fontScale="85000" lnSpcReduction="20000"/>
          </a:bodyPr>
          <a:lstStyle/>
          <a:p>
            <a:fld id="{CC76F15A-3445-4ED0-A4DF-DE4BBF06AE1A}" type="slidenum">
              <a:rPr lang="en-US" smtClean="0"/>
              <a:t>3</a:t>
            </a:fld>
            <a:endParaRPr lang="en-US"/>
          </a:p>
        </p:txBody>
      </p:sp>
    </p:spTree>
    <p:extLst>
      <p:ext uri="{BB962C8B-B14F-4D97-AF65-F5344CB8AC3E}">
        <p14:creationId xmlns:p14="http://schemas.microsoft.com/office/powerpoint/2010/main" val="5173687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Quotations &lt;</a:t>
            </a:r>
            <a:r>
              <a:rPr lang="en-US" dirty="0" err="1"/>
              <a:t>blockquote</a:t>
            </a:r>
            <a:r>
              <a:rPr lang="en-US" dirty="0"/>
              <a:t>&gt;</a:t>
            </a:r>
          </a:p>
        </p:txBody>
      </p:sp>
      <p:sp>
        <p:nvSpPr>
          <p:cNvPr id="3" name="Content Placeholder 2"/>
          <p:cNvSpPr>
            <a:spLocks noGrp="1"/>
          </p:cNvSpPr>
          <p:nvPr>
            <p:ph sz="quarter" idx="1"/>
          </p:nvPr>
        </p:nvSpPr>
        <p:spPr>
          <a:xfrm>
            <a:off x="612648" y="5791200"/>
            <a:ext cx="8153400" cy="1600200"/>
          </a:xfrm>
        </p:spPr>
        <p:txBody>
          <a:bodyPr/>
          <a:lstStyle/>
          <a:p>
            <a:r>
              <a:rPr lang="en-US" dirty="0"/>
              <a:t>a lengthy quotation </a:t>
            </a:r>
          </a:p>
        </p:txBody>
      </p:sp>
      <p:sp>
        <p:nvSpPr>
          <p:cNvPr id="4" name="Footer Placeholder 3"/>
          <p:cNvSpPr>
            <a:spLocks noGrp="1"/>
          </p:cNvSpPr>
          <p:nvPr>
            <p:ph type="ftr" sz="quarter" idx="11"/>
          </p:nvPr>
        </p:nvSpPr>
        <p:spPr/>
        <p:txBody>
          <a:bodyPr/>
          <a:lstStyle/>
          <a:p>
            <a:r>
              <a:rPr lang="en-US" dirty="0"/>
              <a:t>CS6314-WPL</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30</a:t>
            </a:fld>
            <a:endParaRPr lang="en-US"/>
          </a:p>
        </p:txBody>
      </p:sp>
      <p:sp>
        <p:nvSpPr>
          <p:cNvPr id="6" name="TextBox 5"/>
          <p:cNvSpPr txBox="1"/>
          <p:nvPr/>
        </p:nvSpPr>
        <p:spPr>
          <a:xfrm>
            <a:off x="609600" y="1524000"/>
            <a:ext cx="8153400" cy="2585323"/>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&lt;p&gt;As Lincoln said in his famous Gettysburg Address:&lt;/p&gt;</a:t>
            </a:r>
          </a:p>
          <a:p>
            <a:r>
              <a:rPr lang="en-US" dirty="0">
                <a:latin typeface="Courier New" pitchFamily="49" charset="0"/>
                <a:cs typeface="Courier New" pitchFamily="49" charset="0"/>
              </a:rPr>
              <a:t>	&lt;</a:t>
            </a:r>
            <a:r>
              <a:rPr lang="en-US" dirty="0" err="1">
                <a:latin typeface="Courier New" pitchFamily="49" charset="0"/>
                <a:cs typeface="Courier New" pitchFamily="49" charset="0"/>
              </a:rPr>
              <a:t>blockquote</a:t>
            </a:r>
            <a:r>
              <a:rPr lang="en-US" dirty="0">
                <a:latin typeface="Courier New" pitchFamily="49" charset="0"/>
                <a:cs typeface="Courier New" pitchFamily="49" charset="0"/>
              </a:rPr>
              <a:t>&gt;</a:t>
            </a:r>
          </a:p>
          <a:p>
            <a:r>
              <a:rPr lang="en-US" dirty="0">
                <a:latin typeface="Courier New" pitchFamily="49" charset="0"/>
                <a:cs typeface="Courier New" pitchFamily="49" charset="0"/>
              </a:rPr>
              <a:t>	&lt;p&gt;Fourscore and seven years ago, our fathers brought forth</a:t>
            </a:r>
          </a:p>
          <a:p>
            <a:r>
              <a:rPr lang="en-US" dirty="0">
                <a:latin typeface="Courier New" pitchFamily="49" charset="0"/>
                <a:cs typeface="Courier New" pitchFamily="49" charset="0"/>
              </a:rPr>
              <a:t>	on this continent a new nation, conceived in liberty, and</a:t>
            </a:r>
          </a:p>
          <a:p>
            <a:r>
              <a:rPr lang="en-US" dirty="0">
                <a:latin typeface="Courier New" pitchFamily="49" charset="0"/>
                <a:cs typeface="Courier New" pitchFamily="49" charset="0"/>
              </a:rPr>
              <a:t>	dedicated to the proposition that all men are created equal.&lt;/p&gt;</a:t>
            </a:r>
          </a:p>
          <a:p>
            <a:r>
              <a:rPr lang="en-US" dirty="0">
                <a:latin typeface="Courier New" pitchFamily="49" charset="0"/>
                <a:cs typeface="Courier New" pitchFamily="49" charset="0"/>
              </a:rPr>
              <a:t>&lt;/</a:t>
            </a:r>
            <a:r>
              <a:rPr lang="en-US" dirty="0" err="1">
                <a:latin typeface="Courier New" pitchFamily="49" charset="0"/>
                <a:cs typeface="Courier New" pitchFamily="49" charset="0"/>
              </a:rPr>
              <a:t>blockquote</a:t>
            </a:r>
            <a:r>
              <a:rPr lang="en-US" dirty="0">
                <a:latin typeface="Courier New" pitchFamily="49" charset="0"/>
                <a:cs typeface="Courier New" pitchFamily="49" charset="0"/>
              </a:rPr>
              <a:t>&gt; 	                               </a:t>
            </a:r>
            <a:r>
              <a:rPr lang="en-US" i="1" dirty="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09600" y="4190762"/>
            <a:ext cx="8153400" cy="1600438"/>
          </a:xfrm>
          <a:prstGeom prst="rect">
            <a:avLst/>
          </a:prstGeom>
          <a:noFill/>
          <a:ln w="19050">
            <a:solidFill>
              <a:schemeClr val="tx1"/>
            </a:solidFill>
          </a:ln>
        </p:spPr>
        <p:txBody>
          <a:bodyPr wrap="square" rtlCol="0">
            <a:spAutoFit/>
          </a:bodyPr>
          <a:lstStyle/>
          <a:p>
            <a:r>
              <a:rPr lang="en-US" sz="2000" dirty="0">
                <a:latin typeface="Times New Roman" pitchFamily="18" charset="0"/>
                <a:cs typeface="Times New Roman" pitchFamily="18" charset="0"/>
              </a:rPr>
              <a:t>As Lincoln said in his famous Gettysburg Address:</a:t>
            </a:r>
          </a:p>
          <a:p>
            <a:r>
              <a:rPr lang="en-US" sz="2000" dirty="0">
                <a:latin typeface="Times New Roman" pitchFamily="18" charset="0"/>
                <a:cs typeface="Times New Roman" pitchFamily="18" charset="0"/>
              </a:rPr>
              <a:t>	Fourscore and seven years ago, our fathers brought forth on this continent a new nation, conceived in liberty, and dedicated to the proposition that all men are created equal.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42562155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quotations &lt;q&gt;</a:t>
            </a:r>
          </a:p>
        </p:txBody>
      </p:sp>
      <p:sp>
        <p:nvSpPr>
          <p:cNvPr id="3" name="Content Placeholder 2"/>
          <p:cNvSpPr>
            <a:spLocks noGrp="1"/>
          </p:cNvSpPr>
          <p:nvPr>
            <p:ph sz="quarter" idx="1"/>
          </p:nvPr>
        </p:nvSpPr>
        <p:spPr>
          <a:xfrm>
            <a:off x="612648" y="3200400"/>
            <a:ext cx="8153400" cy="1600200"/>
          </a:xfrm>
        </p:spPr>
        <p:txBody>
          <a:bodyPr/>
          <a:lstStyle/>
          <a:p>
            <a:r>
              <a:rPr lang="en-US" dirty="0"/>
              <a:t>a short quotation </a:t>
            </a:r>
          </a:p>
          <a:p>
            <a:r>
              <a:rPr lang="en-US" dirty="0"/>
              <a:t>Why not just write the following?</a:t>
            </a:r>
          </a:p>
          <a:p>
            <a:r>
              <a:rPr lang="en-US" dirty="0"/>
              <a:t>&lt;p&gt;</a:t>
            </a:r>
            <a:r>
              <a:rPr lang="en-US" dirty="0" err="1"/>
              <a:t>Quoth</a:t>
            </a:r>
            <a:r>
              <a:rPr lang="en-US" dirty="0"/>
              <a:t> the Raven, "Nevermore."&lt;/p&gt;</a:t>
            </a:r>
          </a:p>
          <a:p>
            <a:r>
              <a:rPr lang="en-US" dirty="0"/>
              <a:t>We don't use " marks for two reasons:</a:t>
            </a:r>
          </a:p>
          <a:p>
            <a:pPr lvl="1"/>
            <a:r>
              <a:rPr lang="en-US" dirty="0"/>
              <a:t>XHTML shouldn't contain literal quotation mark characters; they should be written as &amp;</a:t>
            </a:r>
            <a:r>
              <a:rPr lang="en-US" dirty="0" err="1"/>
              <a:t>quot</a:t>
            </a:r>
            <a:r>
              <a:rPr lang="en-US" dirty="0"/>
              <a:t>;</a:t>
            </a:r>
          </a:p>
          <a:p>
            <a:pPr lvl="1"/>
            <a:r>
              <a:rPr lang="en-US" dirty="0"/>
              <a:t>using &lt;q&gt; allows us to apply CSS styles to quotations </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31</a:t>
            </a:fld>
            <a:endParaRPr lang="en-US"/>
          </a:p>
        </p:txBody>
      </p:sp>
      <p:sp>
        <p:nvSpPr>
          <p:cNvPr id="6" name="TextBox 5"/>
          <p:cNvSpPr txBox="1"/>
          <p:nvPr/>
        </p:nvSpPr>
        <p:spPr>
          <a:xfrm>
            <a:off x="609600" y="1524000"/>
            <a:ext cx="8153400" cy="646331"/>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&lt;p&gt;</a:t>
            </a:r>
            <a:r>
              <a:rPr lang="en-US" dirty="0" err="1">
                <a:latin typeface="Courier New" pitchFamily="49" charset="0"/>
                <a:cs typeface="Courier New" pitchFamily="49" charset="0"/>
              </a:rPr>
              <a:t>Quoth</a:t>
            </a:r>
            <a:r>
              <a:rPr lang="en-US" dirty="0">
                <a:latin typeface="Courier New" pitchFamily="49" charset="0"/>
                <a:cs typeface="Courier New" pitchFamily="49" charset="0"/>
              </a:rPr>
              <a:t> the Raven, &lt;q&gt;Nevermore.&lt;/q&gt;&lt;/p&gt; 	                               </a:t>
            </a:r>
            <a:r>
              <a:rPr lang="en-US" i="1" dirty="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09600" y="2438400"/>
            <a:ext cx="8153400" cy="677108"/>
          </a:xfrm>
          <a:prstGeom prst="rect">
            <a:avLst/>
          </a:prstGeom>
          <a:noFill/>
          <a:ln w="19050">
            <a:solidFill>
              <a:schemeClr val="tx1"/>
            </a:solidFill>
          </a:ln>
        </p:spPr>
        <p:txBody>
          <a:bodyPr wrap="square" rtlCol="0">
            <a:spAutoFit/>
          </a:bodyPr>
          <a:lstStyle/>
          <a:p>
            <a:r>
              <a:rPr lang="en-US" sz="2000" dirty="0" err="1">
                <a:latin typeface="Times New Roman" pitchFamily="18" charset="0"/>
                <a:cs typeface="Times New Roman" pitchFamily="18" charset="0"/>
              </a:rPr>
              <a:t>Quoth</a:t>
            </a:r>
            <a:r>
              <a:rPr lang="en-US" sz="2000" dirty="0">
                <a:latin typeface="Times New Roman" pitchFamily="18" charset="0"/>
                <a:cs typeface="Times New Roman" pitchFamily="18" charset="0"/>
              </a:rPr>
              <a:t> the Raven, “Nevermore.”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14548878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Character Entities</a:t>
            </a: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1588692720"/>
              </p:ext>
            </p:extLst>
          </p:nvPr>
        </p:nvGraphicFramePr>
        <p:xfrm>
          <a:off x="685800" y="1676400"/>
          <a:ext cx="8153400" cy="3200400"/>
        </p:xfrm>
        <a:graphic>
          <a:graphicData uri="http://schemas.openxmlformats.org/drawingml/2006/table">
            <a:tbl>
              <a:tblPr firstRow="1" bandRow="1">
                <a:tableStyleId>{5C22544A-7EE6-4342-B048-85BDC9FD1C3A}</a:tableStyleId>
              </a:tblPr>
              <a:tblGrid>
                <a:gridCol w="4076700">
                  <a:extLst>
                    <a:ext uri="{9D8B030D-6E8A-4147-A177-3AD203B41FA5}">
                      <a16:colId xmlns:a16="http://schemas.microsoft.com/office/drawing/2014/main" val="20000"/>
                    </a:ext>
                  </a:extLst>
                </a:gridCol>
                <a:gridCol w="4076700">
                  <a:extLst>
                    <a:ext uri="{9D8B030D-6E8A-4147-A177-3AD203B41FA5}">
                      <a16:colId xmlns:a16="http://schemas.microsoft.com/office/drawing/2014/main" val="20001"/>
                    </a:ext>
                  </a:extLst>
                </a:gridCol>
              </a:tblGrid>
              <a:tr h="370840">
                <a:tc>
                  <a:txBody>
                    <a:bodyPr/>
                    <a:lstStyle/>
                    <a:p>
                      <a:r>
                        <a:rPr lang="en-US" sz="2400" dirty="0"/>
                        <a:t>character(s)</a:t>
                      </a:r>
                    </a:p>
                  </a:txBody>
                  <a:tcPr anchor="ctr"/>
                </a:tc>
                <a:tc>
                  <a:txBody>
                    <a:bodyPr/>
                    <a:lstStyle/>
                    <a:p>
                      <a:r>
                        <a:rPr lang="en-US" sz="2400"/>
                        <a:t>entity</a:t>
                      </a:r>
                    </a:p>
                  </a:txBody>
                  <a:tcPr anchor="ctr"/>
                </a:tc>
                <a:extLst>
                  <a:ext uri="{0D108BD9-81ED-4DB2-BD59-A6C34878D82A}">
                    <a16:rowId xmlns:a16="http://schemas.microsoft.com/office/drawing/2014/main" val="10000"/>
                  </a:ext>
                </a:extLst>
              </a:tr>
              <a:tr h="370840">
                <a:tc>
                  <a:txBody>
                    <a:bodyPr/>
                    <a:lstStyle/>
                    <a:p>
                      <a:r>
                        <a:rPr lang="en-US" sz="2400"/>
                        <a:t>&lt; &gt;</a:t>
                      </a:r>
                    </a:p>
                  </a:txBody>
                  <a:tcPr anchor="ctr"/>
                </a:tc>
                <a:tc>
                  <a:txBody>
                    <a:bodyPr/>
                    <a:lstStyle/>
                    <a:p>
                      <a:r>
                        <a:rPr lang="en-US" sz="2400"/>
                        <a:t>&amp;lt; &amp;gt;</a:t>
                      </a:r>
                    </a:p>
                  </a:txBody>
                  <a:tcPr anchor="ctr"/>
                </a:tc>
                <a:extLst>
                  <a:ext uri="{0D108BD9-81ED-4DB2-BD59-A6C34878D82A}">
                    <a16:rowId xmlns:a16="http://schemas.microsoft.com/office/drawing/2014/main" val="10001"/>
                  </a:ext>
                </a:extLst>
              </a:tr>
              <a:tr h="370840">
                <a:tc>
                  <a:txBody>
                    <a:bodyPr/>
                    <a:lstStyle/>
                    <a:p>
                      <a:r>
                        <a:rPr lang="en-US" sz="2400"/>
                        <a:t>é è ñ</a:t>
                      </a:r>
                    </a:p>
                  </a:txBody>
                  <a:tcPr anchor="ctr"/>
                </a:tc>
                <a:tc>
                  <a:txBody>
                    <a:bodyPr/>
                    <a:lstStyle/>
                    <a:p>
                      <a:r>
                        <a:rPr lang="en-US" sz="2400"/>
                        <a:t>&amp;eacute; &amp;egrave; &amp;ntilde;</a:t>
                      </a:r>
                    </a:p>
                  </a:txBody>
                  <a:tcPr anchor="ctr"/>
                </a:tc>
                <a:extLst>
                  <a:ext uri="{0D108BD9-81ED-4DB2-BD59-A6C34878D82A}">
                    <a16:rowId xmlns:a16="http://schemas.microsoft.com/office/drawing/2014/main" val="10002"/>
                  </a:ext>
                </a:extLst>
              </a:tr>
              <a:tr h="370840">
                <a:tc>
                  <a:txBody>
                    <a:bodyPr/>
                    <a:lstStyle/>
                    <a:p>
                      <a:r>
                        <a:rPr lang="en-US" sz="2400"/>
                        <a:t>™ ©</a:t>
                      </a:r>
                    </a:p>
                  </a:txBody>
                  <a:tcPr anchor="ctr"/>
                </a:tc>
                <a:tc>
                  <a:txBody>
                    <a:bodyPr/>
                    <a:lstStyle/>
                    <a:p>
                      <a:r>
                        <a:rPr lang="en-US" sz="2400"/>
                        <a:t>&amp;trade; &amp;copy;</a:t>
                      </a:r>
                    </a:p>
                  </a:txBody>
                  <a:tcPr anchor="ctr"/>
                </a:tc>
                <a:extLst>
                  <a:ext uri="{0D108BD9-81ED-4DB2-BD59-A6C34878D82A}">
                    <a16:rowId xmlns:a16="http://schemas.microsoft.com/office/drawing/2014/main" val="10003"/>
                  </a:ext>
                </a:extLst>
              </a:tr>
              <a:tr h="370840">
                <a:tc>
                  <a:txBody>
                    <a:bodyPr/>
                    <a:lstStyle/>
                    <a:p>
                      <a:r>
                        <a:rPr lang="el-GR" sz="2400"/>
                        <a:t>π δ Δ</a:t>
                      </a:r>
                    </a:p>
                  </a:txBody>
                  <a:tcPr anchor="ctr"/>
                </a:tc>
                <a:tc>
                  <a:txBody>
                    <a:bodyPr/>
                    <a:lstStyle/>
                    <a:p>
                      <a:r>
                        <a:rPr lang="en-US" sz="2400"/>
                        <a:t>&amp;pi; &amp;delta; &amp;Delta;</a:t>
                      </a:r>
                    </a:p>
                  </a:txBody>
                  <a:tcPr anchor="ctr"/>
                </a:tc>
                <a:extLst>
                  <a:ext uri="{0D108BD9-81ED-4DB2-BD59-A6C34878D82A}">
                    <a16:rowId xmlns:a16="http://schemas.microsoft.com/office/drawing/2014/main" val="10004"/>
                  </a:ext>
                </a:extLst>
              </a:tr>
              <a:tr h="370840">
                <a:tc>
                  <a:txBody>
                    <a:bodyPr/>
                    <a:lstStyle/>
                    <a:p>
                      <a:r>
                        <a:rPr lang="az-Cyrl-AZ" sz="2400"/>
                        <a:t>И</a:t>
                      </a:r>
                    </a:p>
                  </a:txBody>
                  <a:tcPr anchor="ctr"/>
                </a:tc>
                <a:tc>
                  <a:txBody>
                    <a:bodyPr/>
                    <a:lstStyle/>
                    <a:p>
                      <a:r>
                        <a:rPr lang="en-US" sz="2400"/>
                        <a:t>&amp;#1048;</a:t>
                      </a:r>
                    </a:p>
                  </a:txBody>
                  <a:tcPr anchor="ctr"/>
                </a:tc>
                <a:extLst>
                  <a:ext uri="{0D108BD9-81ED-4DB2-BD59-A6C34878D82A}">
                    <a16:rowId xmlns:a16="http://schemas.microsoft.com/office/drawing/2014/main" val="10005"/>
                  </a:ext>
                </a:extLst>
              </a:tr>
              <a:tr h="370840">
                <a:tc>
                  <a:txBody>
                    <a:bodyPr/>
                    <a:lstStyle/>
                    <a:p>
                      <a:r>
                        <a:rPr lang="en-US" sz="2400"/>
                        <a:t>" &amp;</a:t>
                      </a:r>
                    </a:p>
                  </a:txBody>
                  <a:tcPr anchor="ctr"/>
                </a:tc>
                <a:tc>
                  <a:txBody>
                    <a:bodyPr/>
                    <a:lstStyle/>
                    <a:p>
                      <a:r>
                        <a:rPr lang="en-US" sz="2400" dirty="0"/>
                        <a:t>&amp;</a:t>
                      </a:r>
                      <a:r>
                        <a:rPr lang="en-US" sz="2400" dirty="0" err="1"/>
                        <a:t>quot</a:t>
                      </a:r>
                      <a:r>
                        <a:rPr lang="en-US" sz="2400" dirty="0"/>
                        <a:t>; &amp;amp;</a:t>
                      </a:r>
                    </a:p>
                  </a:txBody>
                  <a:tcPr anchor="ctr"/>
                </a:tc>
                <a:extLst>
                  <a:ext uri="{0D108BD9-81ED-4DB2-BD59-A6C34878D82A}">
                    <a16:rowId xmlns:a16="http://schemas.microsoft.com/office/drawing/2014/main" val="10006"/>
                  </a:ext>
                </a:extLst>
              </a:tr>
            </a:tbl>
          </a:graphicData>
        </a:graphic>
      </p:graphicFrame>
      <p:sp>
        <p:nvSpPr>
          <p:cNvPr id="4" name="Footer Placeholder 3"/>
          <p:cNvSpPr>
            <a:spLocks noGrp="1"/>
          </p:cNvSpPr>
          <p:nvPr>
            <p:ph type="ftr" sz="quarter" idx="11"/>
          </p:nvPr>
        </p:nvSpPr>
        <p:spPr/>
        <p:txBody>
          <a:bodyPr/>
          <a:lstStyle/>
          <a:p>
            <a:r>
              <a:rPr lang="en-US" dirty="0"/>
              <a:t>CS6314-WPL</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32</a:t>
            </a:fld>
            <a:endParaRPr lang="en-US"/>
          </a:p>
        </p:txBody>
      </p:sp>
    </p:spTree>
    <p:extLst>
      <p:ext uri="{BB962C8B-B14F-4D97-AF65-F5344CB8AC3E}">
        <p14:creationId xmlns:p14="http://schemas.microsoft.com/office/powerpoint/2010/main" val="2347916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quotations &lt;q&gt;</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33</a:t>
            </a:fld>
            <a:endParaRPr lang="en-US"/>
          </a:p>
        </p:txBody>
      </p:sp>
      <p:sp>
        <p:nvSpPr>
          <p:cNvPr id="6" name="TextBox 5"/>
          <p:cNvSpPr txBox="1"/>
          <p:nvPr/>
        </p:nvSpPr>
        <p:spPr>
          <a:xfrm>
            <a:off x="609600" y="1524000"/>
            <a:ext cx="8153400" cy="2031325"/>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solidFill>
                  <a:srgbClr val="FF0000"/>
                </a:solidFill>
                <a:latin typeface="Courier New" pitchFamily="49" charset="0"/>
                <a:cs typeface="Courier New" pitchFamily="49" charset="0"/>
              </a:rPr>
              <a:t>&amp;</a:t>
            </a:r>
            <a:r>
              <a:rPr lang="en-US" dirty="0" err="1">
                <a:solidFill>
                  <a:srgbClr val="FF0000"/>
                </a:solidFill>
                <a:latin typeface="Courier New" pitchFamily="49" charset="0"/>
                <a:cs typeface="Courier New" pitchFamily="49" charset="0"/>
              </a:rPr>
              <a:t>lt;p&amp;gt</a:t>
            </a:r>
            <a:r>
              <a:rPr lang="en-US" dirty="0">
                <a:solidFill>
                  <a:srgbClr val="FF0000"/>
                </a:solidFill>
                <a:latin typeface="Courier New" pitchFamily="49" charset="0"/>
                <a:cs typeface="Courier New" pitchFamily="49" charset="0"/>
              </a:rPr>
              <a:t>;</a:t>
            </a:r>
          </a:p>
          <a:p>
            <a:r>
              <a:rPr lang="en-US" dirty="0">
                <a:solidFill>
                  <a:srgbClr val="FF0000"/>
                </a:solidFill>
                <a:latin typeface="Courier New" pitchFamily="49" charset="0"/>
                <a:cs typeface="Courier New" pitchFamily="49" charset="0"/>
              </a:rPr>
              <a:t>&amp;</a:t>
            </a:r>
            <a:r>
              <a:rPr lang="en-US" dirty="0" err="1">
                <a:solidFill>
                  <a:srgbClr val="FF0000"/>
                </a:solidFill>
                <a:latin typeface="Courier New" pitchFamily="49" charset="0"/>
                <a:cs typeface="Courier New" pitchFamily="49" charset="0"/>
              </a:rPr>
              <a:t>lt;a</a:t>
            </a:r>
            <a:r>
              <a:rPr lang="en-US" dirty="0">
                <a:solidFill>
                  <a:srgbClr val="FF0000"/>
                </a:solidFill>
                <a:latin typeface="Courier New" pitchFamily="49" charset="0"/>
                <a:cs typeface="Courier New" pitchFamily="49" charset="0"/>
              </a:rPr>
              <a:t> </a:t>
            </a:r>
            <a:r>
              <a:rPr lang="en-US" dirty="0" err="1">
                <a:latin typeface="Courier New" pitchFamily="49" charset="0"/>
                <a:cs typeface="Courier New" pitchFamily="49" charset="0"/>
              </a:rPr>
              <a:t>href</a:t>
            </a:r>
            <a:r>
              <a:rPr lang="en-US" dirty="0">
                <a:latin typeface="Courier New" pitchFamily="49" charset="0"/>
                <a:cs typeface="Courier New" pitchFamily="49" charset="0"/>
              </a:rPr>
              <a:t>=</a:t>
            </a:r>
            <a:r>
              <a:rPr lang="en-US" dirty="0">
                <a:solidFill>
                  <a:srgbClr val="FF0000"/>
                </a:solidFill>
                <a:latin typeface="Courier New" pitchFamily="49" charset="0"/>
                <a:cs typeface="Courier New" pitchFamily="49" charset="0"/>
              </a:rPr>
              <a:t>&amp;</a:t>
            </a:r>
            <a:r>
              <a:rPr lang="en-US" dirty="0" err="1">
                <a:solidFill>
                  <a:srgbClr val="FF0000"/>
                </a:solidFill>
                <a:latin typeface="Courier New" pitchFamily="49" charset="0"/>
                <a:cs typeface="Courier New" pitchFamily="49" charset="0"/>
              </a:rPr>
              <a:t>quot</a:t>
            </a:r>
            <a:r>
              <a:rPr lang="en-US" dirty="0" err="1">
                <a:latin typeface="Courier New" pitchFamily="49" charset="0"/>
                <a:cs typeface="Courier New" pitchFamily="49" charset="0"/>
              </a:rPr>
              <a:t>;http</a:t>
            </a:r>
            <a:r>
              <a:rPr lang="en-US" dirty="0">
                <a:latin typeface="Courier New" pitchFamily="49" charset="0"/>
                <a:cs typeface="Courier New" pitchFamily="49" charset="0"/>
              </a:rPr>
              <a:t>://google.com/</a:t>
            </a:r>
            <a:r>
              <a:rPr lang="en-US" dirty="0" err="1">
                <a:latin typeface="Courier New" pitchFamily="49" charset="0"/>
                <a:cs typeface="Courier New" pitchFamily="49" charset="0"/>
              </a:rPr>
              <a:t>search?q</a:t>
            </a:r>
            <a:r>
              <a:rPr lang="en-US" dirty="0">
                <a:latin typeface="Courier New" pitchFamily="49" charset="0"/>
                <a:cs typeface="Courier New" pitchFamily="49" charset="0"/>
              </a:rPr>
              <a:t>=</a:t>
            </a:r>
            <a:r>
              <a:rPr lang="en-US" dirty="0" err="1">
                <a:latin typeface="Courier New" pitchFamily="49" charset="0"/>
                <a:cs typeface="Courier New" pitchFamily="49" charset="0"/>
              </a:rPr>
              <a:t>xenia</a:t>
            </a:r>
            <a:r>
              <a:rPr lang="en-US" dirty="0" err="1">
                <a:solidFill>
                  <a:srgbClr val="FF0000"/>
                </a:solidFill>
                <a:latin typeface="Courier New" pitchFamily="49" charset="0"/>
                <a:cs typeface="Courier New" pitchFamily="49" charset="0"/>
              </a:rPr>
              <a:t>&amp;amp</a:t>
            </a:r>
            <a:r>
              <a:rPr lang="en-US" dirty="0" err="1">
                <a:latin typeface="Courier New" pitchFamily="49" charset="0"/>
                <a:cs typeface="Courier New" pitchFamily="49" charset="0"/>
              </a:rPr>
              <a:t>;ie</a:t>
            </a:r>
            <a:r>
              <a:rPr lang="en-US" dirty="0">
                <a:latin typeface="Courier New" pitchFamily="49" charset="0"/>
                <a:cs typeface="Courier New" pitchFamily="49" charset="0"/>
              </a:rPr>
              <a:t>=utf-8</a:t>
            </a:r>
            <a:r>
              <a:rPr lang="en-US" dirty="0">
                <a:solidFill>
                  <a:srgbClr val="FF0000"/>
                </a:solidFill>
                <a:latin typeface="Courier New" pitchFamily="49" charset="0"/>
                <a:cs typeface="Courier New" pitchFamily="49" charset="0"/>
              </a:rPr>
              <a:t>&amp;amp</a:t>
            </a:r>
            <a:r>
              <a:rPr lang="en-US" dirty="0">
                <a:latin typeface="Courier New" pitchFamily="49" charset="0"/>
                <a:cs typeface="Courier New" pitchFamily="49" charset="0"/>
              </a:rPr>
              <a:t>;aq=</a:t>
            </a:r>
            <a:r>
              <a:rPr lang="en-US" dirty="0" err="1">
                <a:latin typeface="Courier New" pitchFamily="49" charset="0"/>
                <a:cs typeface="Courier New" pitchFamily="49" charset="0"/>
              </a:rPr>
              <a:t>t</a:t>
            </a:r>
            <a:r>
              <a:rPr lang="en-US" dirty="0" err="1">
                <a:solidFill>
                  <a:srgbClr val="FF0000"/>
                </a:solidFill>
                <a:latin typeface="Courier New" pitchFamily="49" charset="0"/>
                <a:cs typeface="Courier New" pitchFamily="49" charset="0"/>
              </a:rPr>
              <a:t>&amp;quot</a:t>
            </a:r>
            <a:r>
              <a:rPr lang="en-US" dirty="0">
                <a:latin typeface="Courier New" pitchFamily="49" charset="0"/>
                <a:cs typeface="Courier New" pitchFamily="49" charset="0"/>
              </a:rPr>
              <a:t>;</a:t>
            </a:r>
            <a:r>
              <a:rPr lang="en-US" dirty="0">
                <a:solidFill>
                  <a:srgbClr val="FF0000"/>
                </a:solidFill>
                <a:latin typeface="Courier New" pitchFamily="49" charset="0"/>
                <a:cs typeface="Courier New" pitchFamily="49" charset="0"/>
              </a:rPr>
              <a:t>&amp;</a:t>
            </a:r>
            <a:r>
              <a:rPr lang="en-US" dirty="0" err="1">
                <a:solidFill>
                  <a:srgbClr val="FF0000"/>
                </a:solidFill>
                <a:latin typeface="Courier New" pitchFamily="49" charset="0"/>
                <a:cs typeface="Courier New" pitchFamily="49" charset="0"/>
              </a:rPr>
              <a:t>gt</a:t>
            </a:r>
            <a:r>
              <a:rPr lang="en-US" dirty="0">
                <a:latin typeface="Courier New" pitchFamily="49" charset="0"/>
                <a:cs typeface="Courier New" pitchFamily="49" charset="0"/>
              </a:rPr>
              <a:t>;</a:t>
            </a:r>
          </a:p>
          <a:p>
            <a:r>
              <a:rPr lang="en-US" dirty="0">
                <a:latin typeface="Courier New" pitchFamily="49" charset="0"/>
                <a:cs typeface="Courier New" pitchFamily="49" charset="0"/>
              </a:rPr>
              <a:t>Search Google for Xenia</a:t>
            </a:r>
          </a:p>
          <a:p>
            <a:r>
              <a:rPr lang="en-US" dirty="0">
                <a:solidFill>
                  <a:srgbClr val="FF0000"/>
                </a:solidFill>
                <a:latin typeface="Courier New" pitchFamily="49" charset="0"/>
                <a:cs typeface="Courier New" pitchFamily="49" charset="0"/>
              </a:rPr>
              <a:t>&amp;</a:t>
            </a:r>
            <a:r>
              <a:rPr lang="en-US" dirty="0" err="1">
                <a:solidFill>
                  <a:srgbClr val="FF0000"/>
                </a:solidFill>
                <a:latin typeface="Courier New" pitchFamily="49" charset="0"/>
                <a:cs typeface="Courier New" pitchFamily="49" charset="0"/>
              </a:rPr>
              <a:t>lt</a:t>
            </a:r>
            <a:r>
              <a:rPr lang="en-US" dirty="0">
                <a:solidFill>
                  <a:srgbClr val="FF0000"/>
                </a:solidFill>
                <a:latin typeface="Courier New" pitchFamily="49" charset="0"/>
                <a:cs typeface="Courier New" pitchFamily="49" charset="0"/>
              </a:rPr>
              <a:t>;/</a:t>
            </a:r>
            <a:r>
              <a:rPr lang="en-US" dirty="0" err="1">
                <a:solidFill>
                  <a:srgbClr val="FF0000"/>
                </a:solidFill>
                <a:latin typeface="Courier New" pitchFamily="49" charset="0"/>
                <a:cs typeface="Courier New" pitchFamily="49" charset="0"/>
              </a:rPr>
              <a:t>a&amp;gt</a:t>
            </a:r>
            <a:r>
              <a:rPr lang="en-US" dirty="0">
                <a:solidFill>
                  <a:srgbClr val="FF0000"/>
                </a:solidFill>
                <a:latin typeface="Courier New" pitchFamily="49" charset="0"/>
                <a:cs typeface="Courier New" pitchFamily="49" charset="0"/>
              </a:rPr>
              <a:t>;</a:t>
            </a:r>
          </a:p>
          <a:p>
            <a:r>
              <a:rPr lang="en-US" dirty="0">
                <a:solidFill>
                  <a:srgbClr val="FF0000"/>
                </a:solidFill>
                <a:latin typeface="Courier New" pitchFamily="49" charset="0"/>
                <a:cs typeface="Courier New" pitchFamily="49" charset="0"/>
              </a:rPr>
              <a:t>&amp;</a:t>
            </a:r>
            <a:r>
              <a:rPr lang="en-US" dirty="0" err="1">
                <a:solidFill>
                  <a:srgbClr val="FF0000"/>
                </a:solidFill>
                <a:latin typeface="Courier New" pitchFamily="49" charset="0"/>
                <a:cs typeface="Courier New" pitchFamily="49" charset="0"/>
              </a:rPr>
              <a:t>lt</a:t>
            </a:r>
            <a:r>
              <a:rPr lang="en-US" dirty="0">
                <a:solidFill>
                  <a:srgbClr val="FF0000"/>
                </a:solidFill>
                <a:latin typeface="Courier New" pitchFamily="49" charset="0"/>
                <a:cs typeface="Courier New" pitchFamily="49" charset="0"/>
              </a:rPr>
              <a:t>;/</a:t>
            </a:r>
            <a:r>
              <a:rPr lang="en-US" dirty="0" err="1">
                <a:solidFill>
                  <a:srgbClr val="FF0000"/>
                </a:solidFill>
                <a:latin typeface="Courier New" pitchFamily="49" charset="0"/>
                <a:cs typeface="Courier New" pitchFamily="49" charset="0"/>
              </a:rPr>
              <a:t>p&amp;gt</a:t>
            </a:r>
            <a:r>
              <a:rPr lang="en-US" dirty="0">
                <a:solidFill>
                  <a:srgbClr val="FF0000"/>
                </a:solidFill>
                <a:latin typeface="Courier New" pitchFamily="49" charset="0"/>
                <a:cs typeface="Courier New" pitchFamily="49" charset="0"/>
              </a:rPr>
              <a:t>;</a:t>
            </a:r>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595745" y="3733800"/>
            <a:ext cx="8153400" cy="984885"/>
          </a:xfrm>
          <a:prstGeom prst="rect">
            <a:avLst/>
          </a:prstGeom>
          <a:noFill/>
          <a:ln w="19050">
            <a:solidFill>
              <a:schemeClr val="tx1"/>
            </a:solidFill>
          </a:ln>
        </p:spPr>
        <p:txBody>
          <a:bodyPr wrap="square" rtlCol="0">
            <a:spAutoFit/>
          </a:bodyPr>
          <a:lstStyle/>
          <a:p>
            <a:r>
              <a:rPr lang="en-US" sz="2000" dirty="0">
                <a:latin typeface="Times New Roman" pitchFamily="18" charset="0"/>
                <a:cs typeface="Times New Roman" pitchFamily="18" charset="0"/>
              </a:rPr>
              <a:t>&lt;p&gt; &lt;a </a:t>
            </a:r>
            <a:r>
              <a:rPr lang="en-US" sz="2000" dirty="0" err="1">
                <a:latin typeface="Times New Roman" pitchFamily="18" charset="0"/>
                <a:cs typeface="Times New Roman" pitchFamily="18" charset="0"/>
              </a:rPr>
              <a:t>href</a:t>
            </a:r>
            <a:r>
              <a:rPr lang="en-US" sz="2000" dirty="0">
                <a:latin typeface="Times New Roman" pitchFamily="18" charset="0"/>
                <a:cs typeface="Times New Roman" pitchFamily="18" charset="0"/>
              </a:rPr>
              <a:t>="http://google.com/</a:t>
            </a:r>
            <a:r>
              <a:rPr lang="en-US" sz="2000" dirty="0" err="1">
                <a:latin typeface="Times New Roman" pitchFamily="18" charset="0"/>
                <a:cs typeface="Times New Roman" pitchFamily="18" charset="0"/>
              </a:rPr>
              <a:t>search?q</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xenia&amp;ie</a:t>
            </a:r>
            <a:r>
              <a:rPr lang="en-US" sz="2000" dirty="0">
                <a:latin typeface="Times New Roman" pitchFamily="18" charset="0"/>
                <a:cs typeface="Times New Roman" pitchFamily="18" charset="0"/>
              </a:rPr>
              <a:t>=utf-8&amp;aq=t"&gt; Search Google for Xenia &lt;/a&gt; &lt;/p&gt;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output</a:t>
            </a:r>
          </a:p>
        </p:txBody>
      </p:sp>
      <p:sp>
        <p:nvSpPr>
          <p:cNvPr id="8" name="Footer Placeholder 7"/>
          <p:cNvSpPr>
            <a:spLocks noGrp="1"/>
          </p:cNvSpPr>
          <p:nvPr>
            <p:ph type="ftr" sz="quarter" idx="11"/>
          </p:nvPr>
        </p:nvSpPr>
        <p:spPr/>
        <p:txBody>
          <a:bodyPr/>
          <a:lstStyle/>
          <a:p>
            <a:r>
              <a:rPr lang="en-US" dirty="0"/>
              <a:t>CS6314-WPL</a:t>
            </a:r>
          </a:p>
        </p:txBody>
      </p:sp>
    </p:spTree>
    <p:extLst>
      <p:ext uri="{BB962C8B-B14F-4D97-AF65-F5344CB8AC3E}">
        <p14:creationId xmlns:p14="http://schemas.microsoft.com/office/powerpoint/2010/main" val="32436905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code &lt;code&gt;</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34</a:t>
            </a:fld>
            <a:endParaRPr lang="en-US"/>
          </a:p>
        </p:txBody>
      </p:sp>
      <p:sp>
        <p:nvSpPr>
          <p:cNvPr id="6" name="TextBox 5"/>
          <p:cNvSpPr txBox="1"/>
          <p:nvPr/>
        </p:nvSpPr>
        <p:spPr>
          <a:xfrm>
            <a:off x="609600" y="1524000"/>
            <a:ext cx="8153400" cy="1200329"/>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&lt;p&gt;</a:t>
            </a:r>
          </a:p>
          <a:p>
            <a:r>
              <a:rPr lang="en-US" dirty="0">
                <a:latin typeface="Courier New" pitchFamily="49" charset="0"/>
                <a:cs typeface="Courier New" pitchFamily="49" charset="0"/>
              </a:rPr>
              <a:t>The &lt;code&gt;</a:t>
            </a:r>
            <a:r>
              <a:rPr lang="en-US" dirty="0" err="1">
                <a:latin typeface="Courier New" pitchFamily="49" charset="0"/>
                <a:cs typeface="Courier New" pitchFamily="49" charset="0"/>
              </a:rPr>
              <a:t>ul</a:t>
            </a:r>
            <a:r>
              <a:rPr lang="en-US" dirty="0">
                <a:latin typeface="Courier New" pitchFamily="49" charset="0"/>
                <a:cs typeface="Courier New" pitchFamily="49" charset="0"/>
              </a:rPr>
              <a:t>&lt;/code&gt; and &lt;code&gt;</a:t>
            </a:r>
            <a:r>
              <a:rPr lang="en-US" dirty="0" err="1">
                <a:latin typeface="Courier New" pitchFamily="49" charset="0"/>
                <a:cs typeface="Courier New" pitchFamily="49" charset="0"/>
              </a:rPr>
              <a:t>ol</a:t>
            </a:r>
            <a:r>
              <a:rPr lang="en-US" dirty="0">
                <a:latin typeface="Courier New" pitchFamily="49" charset="0"/>
                <a:cs typeface="Courier New" pitchFamily="49" charset="0"/>
              </a:rPr>
              <a:t>&lt;/code&gt;</a:t>
            </a:r>
          </a:p>
          <a:p>
            <a:r>
              <a:rPr lang="en-US" dirty="0">
                <a:latin typeface="Courier New" pitchFamily="49" charset="0"/>
                <a:cs typeface="Courier New" pitchFamily="49" charset="0"/>
              </a:rPr>
              <a:t>tags make lists.</a:t>
            </a:r>
          </a:p>
          <a:p>
            <a:r>
              <a:rPr lang="en-US" dirty="0">
                <a:latin typeface="Courier New" pitchFamily="49" charset="0"/>
                <a:cs typeface="Courier New" pitchFamily="49" charset="0"/>
              </a:rPr>
              <a:t>&lt;/p&gt;                                                  </a:t>
            </a:r>
            <a:r>
              <a:rPr lang="en-US" i="1" dirty="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595745" y="3124200"/>
            <a:ext cx="8153400" cy="677108"/>
          </a:xfrm>
          <a:prstGeom prst="rect">
            <a:avLst/>
          </a:prstGeom>
          <a:noFill/>
          <a:ln w="19050">
            <a:solidFill>
              <a:schemeClr val="tx1"/>
            </a:solidFill>
          </a:ln>
        </p:spPr>
        <p:txBody>
          <a:bodyPr wrap="square" rtlCol="0">
            <a:spAutoFit/>
          </a:bodyPr>
          <a:lstStyle/>
          <a:p>
            <a:r>
              <a:rPr lang="en-US" sz="2000" dirty="0">
                <a:latin typeface="Times New Roman" pitchFamily="18" charset="0"/>
                <a:cs typeface="Times New Roman" pitchFamily="18" charset="0"/>
              </a:rPr>
              <a:t>The </a:t>
            </a:r>
            <a:r>
              <a:rPr lang="en-US" sz="2000" dirty="0" err="1">
                <a:latin typeface="Courier New" pitchFamily="49" charset="0"/>
                <a:cs typeface="Courier New" pitchFamily="49" charset="0"/>
              </a:rPr>
              <a:t>ul</a:t>
            </a:r>
            <a:r>
              <a:rPr lang="en-US" sz="2000" dirty="0">
                <a:latin typeface="Times New Roman" pitchFamily="18" charset="0"/>
                <a:cs typeface="Times New Roman" pitchFamily="18" charset="0"/>
              </a:rPr>
              <a:t> and </a:t>
            </a:r>
            <a:r>
              <a:rPr lang="en-US" sz="2000" dirty="0" err="1">
                <a:latin typeface="Courier New" pitchFamily="49" charset="0"/>
                <a:cs typeface="Courier New" pitchFamily="49" charset="0"/>
              </a:rPr>
              <a:t>ol</a:t>
            </a:r>
            <a:r>
              <a:rPr lang="en-US" sz="2000" dirty="0">
                <a:latin typeface="Times New Roman" pitchFamily="18" charset="0"/>
                <a:cs typeface="Times New Roman" pitchFamily="18" charset="0"/>
              </a:rPr>
              <a:t> tags make lists.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output</a:t>
            </a:r>
          </a:p>
        </p:txBody>
      </p:sp>
      <p:sp>
        <p:nvSpPr>
          <p:cNvPr id="8" name="Footer Placeholder 7"/>
          <p:cNvSpPr>
            <a:spLocks noGrp="1"/>
          </p:cNvSpPr>
          <p:nvPr>
            <p:ph type="ftr" sz="quarter" idx="11"/>
          </p:nvPr>
        </p:nvSpPr>
        <p:spPr/>
        <p:txBody>
          <a:bodyPr/>
          <a:lstStyle/>
          <a:p>
            <a:r>
              <a:rPr lang="en-US" dirty="0"/>
              <a:t>CS6314-WPL</a:t>
            </a:r>
          </a:p>
        </p:txBody>
      </p:sp>
      <p:sp>
        <p:nvSpPr>
          <p:cNvPr id="9" name="Content Placeholder 2"/>
          <p:cNvSpPr>
            <a:spLocks noGrp="1"/>
          </p:cNvSpPr>
          <p:nvPr>
            <p:ph sz="quarter" idx="1"/>
          </p:nvPr>
        </p:nvSpPr>
        <p:spPr>
          <a:xfrm>
            <a:off x="612648" y="4419600"/>
            <a:ext cx="8153400" cy="1600200"/>
          </a:xfrm>
        </p:spPr>
        <p:txBody>
          <a:bodyPr/>
          <a:lstStyle/>
          <a:p>
            <a:r>
              <a:rPr lang="en-US" dirty="0"/>
              <a:t>code: a short section of computer code</a:t>
            </a:r>
          </a:p>
        </p:txBody>
      </p:sp>
    </p:spTree>
    <p:extLst>
      <p:ext uri="{BB962C8B-B14F-4D97-AF65-F5344CB8AC3E}">
        <p14:creationId xmlns:p14="http://schemas.microsoft.com/office/powerpoint/2010/main" val="3535670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Preformatted text &lt;pre&gt;</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35</a:t>
            </a:fld>
            <a:endParaRPr lang="en-US"/>
          </a:p>
        </p:txBody>
      </p:sp>
      <p:sp>
        <p:nvSpPr>
          <p:cNvPr id="6" name="TextBox 5"/>
          <p:cNvSpPr txBox="1"/>
          <p:nvPr/>
        </p:nvSpPr>
        <p:spPr>
          <a:xfrm>
            <a:off x="609600" y="1524000"/>
            <a:ext cx="8153400" cy="1477328"/>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&lt;pre&gt;</a:t>
            </a:r>
          </a:p>
          <a:p>
            <a:r>
              <a:rPr lang="en-US" dirty="0">
                <a:latin typeface="Courier New" pitchFamily="49" charset="0"/>
                <a:cs typeface="Courier New" pitchFamily="49" charset="0"/>
              </a:rPr>
              <a:t>Bill Gates speaks </a:t>
            </a:r>
          </a:p>
          <a:p>
            <a:r>
              <a:rPr lang="en-US" dirty="0">
                <a:latin typeface="Courier New" pitchFamily="49" charset="0"/>
                <a:cs typeface="Courier New" pitchFamily="49" charset="0"/>
              </a:rPr>
              <a:t>    You will be assimilated </a:t>
            </a:r>
          </a:p>
          <a:p>
            <a:r>
              <a:rPr lang="en-US" dirty="0">
                <a:latin typeface="Courier New" pitchFamily="49" charset="0"/>
                <a:cs typeface="Courier New" pitchFamily="49" charset="0"/>
              </a:rPr>
              <a:t>  Microsoft fans delirious</a:t>
            </a:r>
          </a:p>
          <a:p>
            <a:r>
              <a:rPr lang="en-US" dirty="0">
                <a:latin typeface="Courier New" pitchFamily="49" charset="0"/>
                <a:cs typeface="Courier New" pitchFamily="49" charset="0"/>
              </a:rPr>
              <a:t>&lt;/pre&gt;                                                </a:t>
            </a:r>
            <a:r>
              <a:rPr lang="en-US" i="1" dirty="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595745" y="3124200"/>
            <a:ext cx="8153400" cy="1231106"/>
          </a:xfrm>
          <a:prstGeom prst="rect">
            <a:avLst/>
          </a:prstGeom>
          <a:noFill/>
          <a:ln w="19050">
            <a:solidFill>
              <a:schemeClr val="tx1"/>
            </a:solidFill>
          </a:ln>
        </p:spPr>
        <p:txBody>
          <a:bodyPr wrap="square" rtlCol="0">
            <a:spAutoFit/>
          </a:bodyPr>
          <a:lstStyle/>
          <a:p>
            <a:r>
              <a:rPr lang="en-US" dirty="0">
                <a:latin typeface="Courier New" pitchFamily="49" charset="0"/>
                <a:cs typeface="Courier New" pitchFamily="49" charset="0"/>
              </a:rPr>
              <a:t>Bill Gates speaks </a:t>
            </a:r>
          </a:p>
          <a:p>
            <a:r>
              <a:rPr lang="en-US" dirty="0">
                <a:latin typeface="Courier New" pitchFamily="49" charset="0"/>
                <a:cs typeface="Courier New" pitchFamily="49" charset="0"/>
              </a:rPr>
              <a:t>    You will be assimilated </a:t>
            </a:r>
          </a:p>
          <a:p>
            <a:r>
              <a:rPr lang="en-US" dirty="0">
                <a:latin typeface="Courier New" pitchFamily="49" charset="0"/>
                <a:cs typeface="Courier New" pitchFamily="49" charset="0"/>
              </a:rPr>
              <a:t>  Microsoft fans delirious</a:t>
            </a:r>
            <a:r>
              <a:rPr lang="en-US" sz="2000" dirty="0">
                <a:latin typeface="Times New Roman" pitchFamily="18" charset="0"/>
                <a:cs typeface="Times New Roman" pitchFamily="18"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output</a:t>
            </a:r>
          </a:p>
        </p:txBody>
      </p:sp>
      <p:sp>
        <p:nvSpPr>
          <p:cNvPr id="8" name="Footer Placeholder 7"/>
          <p:cNvSpPr>
            <a:spLocks noGrp="1"/>
          </p:cNvSpPr>
          <p:nvPr>
            <p:ph type="ftr" sz="quarter" idx="11"/>
          </p:nvPr>
        </p:nvSpPr>
        <p:spPr/>
        <p:txBody>
          <a:bodyPr/>
          <a:lstStyle/>
          <a:p>
            <a:r>
              <a:rPr lang="en-US" dirty="0"/>
              <a:t>CS6314-WPL</a:t>
            </a:r>
          </a:p>
        </p:txBody>
      </p:sp>
      <p:sp>
        <p:nvSpPr>
          <p:cNvPr id="9" name="Content Placeholder 2"/>
          <p:cNvSpPr>
            <a:spLocks noGrp="1"/>
          </p:cNvSpPr>
          <p:nvPr>
            <p:ph sz="quarter" idx="1"/>
          </p:nvPr>
        </p:nvSpPr>
        <p:spPr>
          <a:xfrm>
            <a:off x="612648" y="4419600"/>
            <a:ext cx="8153400" cy="1600200"/>
          </a:xfrm>
        </p:spPr>
        <p:txBody>
          <a:bodyPr/>
          <a:lstStyle/>
          <a:p>
            <a:r>
              <a:rPr lang="en-US" dirty="0"/>
              <a:t>Displayed with exactly the whitespace / line breaks given in the text</a:t>
            </a:r>
          </a:p>
          <a:p>
            <a:r>
              <a:rPr lang="en-US" dirty="0"/>
              <a:t>Shown in a fixed-width font by default</a:t>
            </a:r>
          </a:p>
        </p:txBody>
      </p:sp>
    </p:spTree>
    <p:extLst>
      <p:ext uri="{BB962C8B-B14F-4D97-AF65-F5344CB8AC3E}">
        <p14:creationId xmlns:p14="http://schemas.microsoft.com/office/powerpoint/2010/main" val="13968813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Preformatted text &lt;pre&gt;</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36</a:t>
            </a:fld>
            <a:endParaRPr lang="en-US"/>
          </a:p>
        </p:txBody>
      </p:sp>
      <p:sp>
        <p:nvSpPr>
          <p:cNvPr id="6" name="TextBox 5"/>
          <p:cNvSpPr txBox="1"/>
          <p:nvPr/>
        </p:nvSpPr>
        <p:spPr>
          <a:xfrm>
            <a:off x="609600" y="1524000"/>
            <a:ext cx="8153400" cy="1477328"/>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&lt;pre&gt;&lt;code&gt;</a:t>
            </a:r>
          </a:p>
          <a:p>
            <a:r>
              <a:rPr lang="en-US" dirty="0">
                <a:latin typeface="Courier New" pitchFamily="49" charset="0"/>
                <a:cs typeface="Courier New" pitchFamily="49" charset="0"/>
              </a:rPr>
              <a:t>	public static void main(String[] </a:t>
            </a:r>
            <a:r>
              <a:rPr lang="en-US" dirty="0" err="1">
                <a:latin typeface="Courier New" pitchFamily="49" charset="0"/>
                <a:cs typeface="Courier New" pitchFamily="49" charset="0"/>
              </a:rPr>
              <a:t>args</a:t>
            </a:r>
            <a:r>
              <a:rPr lang="en-US" dirty="0">
                <a:latin typeface="Courier New" pitchFamily="49" charset="0"/>
                <a:cs typeface="Courier New" pitchFamily="49" charset="0"/>
              </a:rPr>
              <a:t>) {</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("Hello, world!");</a:t>
            </a:r>
          </a:p>
          <a:p>
            <a:r>
              <a:rPr lang="en-US" dirty="0">
                <a:latin typeface="Courier New" pitchFamily="49" charset="0"/>
                <a:cs typeface="Courier New" pitchFamily="49" charset="0"/>
              </a:rPr>
              <a:t>	}</a:t>
            </a:r>
          </a:p>
          <a:p>
            <a:r>
              <a:rPr lang="en-US" dirty="0">
                <a:latin typeface="Courier New" pitchFamily="49" charset="0"/>
                <a:cs typeface="Courier New" pitchFamily="49" charset="0"/>
              </a:rPr>
              <a:t>&lt;/code&gt;&lt;/pre&gt;                                         </a:t>
            </a:r>
            <a:r>
              <a:rPr lang="en-US" i="1" dirty="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595745" y="3124200"/>
            <a:ext cx="8153400" cy="1231106"/>
          </a:xfrm>
          <a:prstGeom prst="rect">
            <a:avLst/>
          </a:prstGeom>
          <a:noFill/>
          <a:ln w="19050">
            <a:solidFill>
              <a:schemeClr val="tx1"/>
            </a:solidFill>
          </a:ln>
        </p:spPr>
        <p:txBody>
          <a:bodyPr wrap="square" rtlCol="0">
            <a:spAutoFit/>
          </a:bodyPr>
          <a:lstStyle/>
          <a:p>
            <a:r>
              <a:rPr lang="en-US" dirty="0">
                <a:latin typeface="Courier New" pitchFamily="49" charset="0"/>
                <a:cs typeface="Courier New" pitchFamily="49" charset="0"/>
              </a:rPr>
              <a:t>public static void main(String[] </a:t>
            </a:r>
            <a:r>
              <a:rPr lang="en-US" dirty="0" err="1">
                <a:latin typeface="Courier New" pitchFamily="49" charset="0"/>
                <a:cs typeface="Courier New" pitchFamily="49" charset="0"/>
              </a:rPr>
              <a:t>args</a:t>
            </a:r>
            <a:r>
              <a:rPr lang="en-US" dirty="0">
                <a:latin typeface="Courier New" pitchFamily="49" charset="0"/>
                <a:cs typeface="Courier New" pitchFamily="49" charset="0"/>
              </a:rPr>
              <a:t>) {</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("Hello, world!");</a:t>
            </a:r>
          </a:p>
          <a:p>
            <a:r>
              <a:rPr lang="en-US" dirty="0">
                <a:latin typeface="Courier New" pitchFamily="49" charset="0"/>
                <a:cs typeface="Courier New" pitchFamily="49" charset="0"/>
              </a:rPr>
              <a:t>	}</a:t>
            </a:r>
            <a:r>
              <a:rPr lang="en-US" sz="2000" dirty="0">
                <a:latin typeface="Times New Roman" pitchFamily="18" charset="0"/>
                <a:cs typeface="Times New Roman" pitchFamily="18"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output</a:t>
            </a:r>
          </a:p>
        </p:txBody>
      </p:sp>
      <p:sp>
        <p:nvSpPr>
          <p:cNvPr id="8" name="Footer Placeholder 7"/>
          <p:cNvSpPr>
            <a:spLocks noGrp="1"/>
          </p:cNvSpPr>
          <p:nvPr>
            <p:ph type="ftr" sz="quarter" idx="11"/>
          </p:nvPr>
        </p:nvSpPr>
        <p:spPr/>
        <p:txBody>
          <a:bodyPr/>
          <a:lstStyle/>
          <a:p>
            <a:r>
              <a:rPr lang="en-US" dirty="0"/>
              <a:t>CS6314-WPL</a:t>
            </a:r>
          </a:p>
        </p:txBody>
      </p:sp>
      <p:sp>
        <p:nvSpPr>
          <p:cNvPr id="9" name="Content Placeholder 2"/>
          <p:cNvSpPr>
            <a:spLocks noGrp="1"/>
          </p:cNvSpPr>
          <p:nvPr>
            <p:ph sz="quarter" idx="1"/>
          </p:nvPr>
        </p:nvSpPr>
        <p:spPr>
          <a:xfrm>
            <a:off x="612648" y="4419600"/>
            <a:ext cx="8153400" cy="1600200"/>
          </a:xfrm>
        </p:spPr>
        <p:txBody>
          <a:bodyPr/>
          <a:lstStyle/>
          <a:p>
            <a:r>
              <a:rPr lang="en-US" dirty="0"/>
              <a:t>When showing a large section of computer code, enclose it in a </a:t>
            </a:r>
            <a:r>
              <a:rPr lang="en-US" dirty="0">
                <a:latin typeface="Courier New" pitchFamily="49" charset="0"/>
                <a:cs typeface="Courier New" pitchFamily="49" charset="0"/>
              </a:rPr>
              <a:t>pre</a:t>
            </a:r>
            <a:r>
              <a:rPr lang="en-US" dirty="0"/>
              <a:t> to preserve whitespace and a </a:t>
            </a:r>
            <a:r>
              <a:rPr lang="en-US" dirty="0">
                <a:latin typeface="Courier New" pitchFamily="49" charset="0"/>
                <a:cs typeface="Courier New" pitchFamily="49" charset="0"/>
              </a:rPr>
              <a:t>code</a:t>
            </a:r>
            <a:r>
              <a:rPr lang="en-US" dirty="0"/>
              <a:t> to describe the semantics of the content</a:t>
            </a:r>
          </a:p>
        </p:txBody>
      </p:sp>
    </p:spTree>
    <p:extLst>
      <p:ext uri="{BB962C8B-B14F-4D97-AF65-F5344CB8AC3E}">
        <p14:creationId xmlns:p14="http://schemas.microsoft.com/office/powerpoint/2010/main" val="33679629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Standards</a:t>
            </a:r>
          </a:p>
        </p:txBody>
      </p:sp>
      <p:sp>
        <p:nvSpPr>
          <p:cNvPr id="3" name="Content Placeholder 2"/>
          <p:cNvSpPr>
            <a:spLocks noGrp="1"/>
          </p:cNvSpPr>
          <p:nvPr>
            <p:ph sz="quarter" idx="1"/>
          </p:nvPr>
        </p:nvSpPr>
        <p:spPr/>
        <p:txBody>
          <a:bodyPr/>
          <a:lstStyle/>
          <a:p>
            <a:r>
              <a:rPr lang="en-US" dirty="0"/>
              <a:t>Why use XHTML and web standards?</a:t>
            </a:r>
          </a:p>
          <a:p>
            <a:pPr lvl="1"/>
            <a:r>
              <a:rPr lang="en-US" dirty="0"/>
              <a:t>more rigid and structured language</a:t>
            </a:r>
          </a:p>
          <a:p>
            <a:pPr lvl="1"/>
            <a:r>
              <a:rPr lang="en-US" dirty="0"/>
              <a:t>more interoperable across different web browsers</a:t>
            </a:r>
          </a:p>
          <a:p>
            <a:pPr lvl="1"/>
            <a:r>
              <a:rPr lang="en-US" dirty="0"/>
              <a:t>more likely that our pages will display correctly in the future</a:t>
            </a:r>
          </a:p>
          <a:p>
            <a:pPr lvl="1"/>
            <a:r>
              <a:rPr lang="en-US" dirty="0"/>
              <a:t>can be interchanged with other XML data: SVG (graphics), </a:t>
            </a:r>
            <a:r>
              <a:rPr lang="en-US" dirty="0" err="1"/>
              <a:t>MathML</a:t>
            </a:r>
            <a:r>
              <a:rPr lang="en-US" dirty="0"/>
              <a:t>, </a:t>
            </a:r>
            <a:r>
              <a:rPr lang="en-US" dirty="0" err="1"/>
              <a:t>MusicML</a:t>
            </a:r>
            <a:r>
              <a:rPr lang="en-US" dirty="0"/>
              <a:t>, etc.</a:t>
            </a:r>
          </a:p>
        </p:txBody>
      </p:sp>
      <p:sp>
        <p:nvSpPr>
          <p:cNvPr id="4" name="Footer Placeholder 3"/>
          <p:cNvSpPr>
            <a:spLocks noGrp="1"/>
          </p:cNvSpPr>
          <p:nvPr>
            <p:ph type="ftr" sz="quarter" idx="11"/>
          </p:nvPr>
        </p:nvSpPr>
        <p:spPr/>
        <p:txBody>
          <a:bodyPr/>
          <a:lstStyle/>
          <a:p>
            <a:r>
              <a:rPr lang="en-US" dirty="0"/>
              <a:t>CS6314-WPL</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37</a:t>
            </a:fld>
            <a:endParaRPr lang="en-US"/>
          </a:p>
        </p:txBody>
      </p:sp>
    </p:spTree>
    <p:extLst>
      <p:ext uri="{BB962C8B-B14F-4D97-AF65-F5344CB8AC3E}">
        <p14:creationId xmlns:p14="http://schemas.microsoft.com/office/powerpoint/2010/main" val="20652553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W3C XHTML Validator</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38</a:t>
            </a:fld>
            <a:endParaRPr lang="en-US"/>
          </a:p>
        </p:txBody>
      </p:sp>
      <p:sp>
        <p:nvSpPr>
          <p:cNvPr id="6" name="TextBox 5"/>
          <p:cNvSpPr txBox="1"/>
          <p:nvPr/>
        </p:nvSpPr>
        <p:spPr>
          <a:xfrm>
            <a:off x="609600" y="1524000"/>
            <a:ext cx="8153400" cy="1754326"/>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&lt;p&gt;</a:t>
            </a:r>
          </a:p>
          <a:p>
            <a:r>
              <a:rPr lang="en-US" dirty="0">
                <a:latin typeface="Courier New" pitchFamily="49" charset="0"/>
                <a:cs typeface="Courier New" pitchFamily="49" charset="0"/>
              </a:rPr>
              <a:t>	&lt;a </a:t>
            </a:r>
            <a:r>
              <a:rPr lang="en-US" dirty="0" err="1">
                <a:latin typeface="Courier New" pitchFamily="49" charset="0"/>
                <a:cs typeface="Courier New" pitchFamily="49" charset="0"/>
              </a:rPr>
              <a:t>href</a:t>
            </a:r>
            <a:r>
              <a:rPr lang="en-US" dirty="0">
                <a:latin typeface="Courier New" pitchFamily="49" charset="0"/>
                <a:cs typeface="Courier New" pitchFamily="49" charset="0"/>
              </a:rPr>
              <a:t>="http://validator.w3.org/check/</a:t>
            </a:r>
            <a:r>
              <a:rPr lang="en-US" dirty="0" err="1">
                <a:latin typeface="Courier New" pitchFamily="49" charset="0"/>
                <a:cs typeface="Courier New" pitchFamily="49" charset="0"/>
              </a:rPr>
              <a:t>referer</a:t>
            </a:r>
            <a:r>
              <a:rPr lang="en-US" dirty="0">
                <a:latin typeface="Courier New" pitchFamily="49" charset="0"/>
                <a:cs typeface="Courier New" pitchFamily="49" charset="0"/>
              </a:rPr>
              <a:t>"&gt;</a:t>
            </a:r>
          </a:p>
          <a:p>
            <a:r>
              <a:rPr lang="en-US" dirty="0">
                <a:latin typeface="Courier New" pitchFamily="49" charset="0"/>
                <a:cs typeface="Courier New" pitchFamily="49" charset="0"/>
              </a:rPr>
              <a:t>	&lt;</a:t>
            </a:r>
            <a:r>
              <a:rPr lang="en-US" dirty="0" err="1">
                <a:latin typeface="Courier New" pitchFamily="49" charset="0"/>
                <a:cs typeface="Courier New" pitchFamily="49" charset="0"/>
              </a:rPr>
              <a:t>img</a:t>
            </a:r>
            <a:r>
              <a:rPr lang="en-US" dirty="0">
                <a:latin typeface="Courier New" pitchFamily="49" charset="0"/>
                <a:cs typeface="Courier New" pitchFamily="49" charset="0"/>
              </a:rPr>
              <a:t> </a:t>
            </a:r>
            <a:r>
              <a:rPr lang="en-US" dirty="0" err="1">
                <a:latin typeface="Courier New" pitchFamily="49" charset="0"/>
                <a:cs typeface="Courier New" pitchFamily="49" charset="0"/>
              </a:rPr>
              <a:t>src</a:t>
            </a:r>
            <a:r>
              <a:rPr lang="en-US" dirty="0">
                <a:latin typeface="Courier New" pitchFamily="49" charset="0"/>
                <a:cs typeface="Courier New" pitchFamily="49" charset="0"/>
              </a:rPr>
              <a:t>="http://www.w3.org/Icons/valid-xhtml11"</a:t>
            </a:r>
          </a:p>
          <a:p>
            <a:r>
              <a:rPr lang="en-US" dirty="0">
                <a:latin typeface="Courier New" pitchFamily="49" charset="0"/>
                <a:cs typeface="Courier New" pitchFamily="49" charset="0"/>
              </a:rPr>
              <a:t>alt="Validate" /&gt;</a:t>
            </a:r>
          </a:p>
          <a:p>
            <a:r>
              <a:rPr lang="en-US">
                <a:latin typeface="Courier New" pitchFamily="49" charset="0"/>
                <a:cs typeface="Courier New" pitchFamily="49" charset="0"/>
              </a:rPr>
              <a:t>	&lt;/</a:t>
            </a:r>
            <a:r>
              <a:rPr lang="en-US" dirty="0">
                <a:latin typeface="Courier New" pitchFamily="49" charset="0"/>
                <a:cs typeface="Courier New" pitchFamily="49" charset="0"/>
              </a:rPr>
              <a:t>a&gt;</a:t>
            </a:r>
          </a:p>
          <a:p>
            <a:r>
              <a:rPr lang="en-US" dirty="0">
                <a:latin typeface="Courier New" pitchFamily="49" charset="0"/>
                <a:cs typeface="Courier New" pitchFamily="49" charset="0"/>
              </a:rPr>
              <a:t>&lt;/p&gt;                                                  </a:t>
            </a:r>
            <a:r>
              <a:rPr lang="en-US" i="1" dirty="0">
                <a:solidFill>
                  <a:schemeClr val="tx1">
                    <a:lumMod val="50000"/>
                    <a:lumOff val="50000"/>
                  </a:schemeClr>
                </a:solidFill>
                <a:latin typeface="Consolas" pitchFamily="49" charset="0"/>
                <a:cs typeface="Consolas" pitchFamily="49" charset="0"/>
              </a:rPr>
              <a:t>HTML</a:t>
            </a:r>
          </a:p>
        </p:txBody>
      </p:sp>
      <p:sp>
        <p:nvSpPr>
          <p:cNvPr id="8" name="Footer Placeholder 7"/>
          <p:cNvSpPr>
            <a:spLocks noGrp="1"/>
          </p:cNvSpPr>
          <p:nvPr>
            <p:ph type="ftr" sz="quarter" idx="11"/>
          </p:nvPr>
        </p:nvSpPr>
        <p:spPr/>
        <p:txBody>
          <a:bodyPr/>
          <a:lstStyle/>
          <a:p>
            <a:r>
              <a:rPr lang="en-US" dirty="0"/>
              <a:t>CS6314-WPL</a:t>
            </a:r>
          </a:p>
        </p:txBody>
      </p:sp>
      <p:sp>
        <p:nvSpPr>
          <p:cNvPr id="9" name="Content Placeholder 2"/>
          <p:cNvSpPr>
            <a:spLocks noGrp="1"/>
          </p:cNvSpPr>
          <p:nvPr>
            <p:ph sz="quarter" idx="1"/>
          </p:nvPr>
        </p:nvSpPr>
        <p:spPr>
          <a:xfrm>
            <a:off x="612648" y="4724400"/>
            <a:ext cx="8153400" cy="1600200"/>
          </a:xfrm>
        </p:spPr>
        <p:txBody>
          <a:bodyPr/>
          <a:lstStyle/>
          <a:p>
            <a:r>
              <a:rPr lang="en-US" dirty="0"/>
              <a:t>checks your HTML code to make sure it meets the official strict XHTML specifications</a:t>
            </a:r>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673" y="3429000"/>
            <a:ext cx="2628900" cy="933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899586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page metadata &lt;meta&gt;</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39</a:t>
            </a:fld>
            <a:endParaRPr lang="en-US"/>
          </a:p>
        </p:txBody>
      </p:sp>
      <p:sp>
        <p:nvSpPr>
          <p:cNvPr id="6" name="TextBox 5"/>
          <p:cNvSpPr txBox="1"/>
          <p:nvPr/>
        </p:nvSpPr>
        <p:spPr>
          <a:xfrm>
            <a:off x="609600" y="1524000"/>
            <a:ext cx="8153400" cy="2031325"/>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&lt;meta name="description"</a:t>
            </a:r>
          </a:p>
          <a:p>
            <a:r>
              <a:rPr lang="en-US" dirty="0">
                <a:latin typeface="Courier New" pitchFamily="49" charset="0"/>
                <a:cs typeface="Courier New" pitchFamily="49" charset="0"/>
              </a:rPr>
              <a:t>content=“Harry Potter Official Website." /&gt;</a:t>
            </a:r>
          </a:p>
          <a:p>
            <a:r>
              <a:rPr lang="en-US" dirty="0">
                <a:latin typeface="Courier New" pitchFamily="49" charset="0"/>
                <a:cs typeface="Courier New" pitchFamily="49" charset="0"/>
              </a:rPr>
              <a:t>&lt;meta name="keywords" content="harry potter, harry potter and the deathly hallows, deathly hallows, ministry of magic, resurrection stone, clock of invisibility" /&gt;</a:t>
            </a:r>
          </a:p>
          <a:p>
            <a:r>
              <a:rPr lang="en-US" dirty="0">
                <a:latin typeface="Courier New" pitchFamily="49" charset="0"/>
                <a:cs typeface="Courier New" pitchFamily="49" charset="0"/>
              </a:rPr>
              <a:t>&lt;meta http-</a:t>
            </a:r>
            <a:r>
              <a:rPr lang="en-US" dirty="0" err="1">
                <a:latin typeface="Courier New" pitchFamily="49" charset="0"/>
                <a:cs typeface="Courier New" pitchFamily="49" charset="0"/>
              </a:rPr>
              <a:t>equiv</a:t>
            </a:r>
            <a:r>
              <a:rPr lang="en-US" dirty="0">
                <a:latin typeface="Courier New" pitchFamily="49" charset="0"/>
                <a:cs typeface="Courier New" pitchFamily="49" charset="0"/>
              </a:rPr>
              <a:t>="Content-Type"</a:t>
            </a:r>
          </a:p>
          <a:p>
            <a:r>
              <a:rPr lang="en-US" dirty="0">
                <a:latin typeface="Courier New" pitchFamily="49" charset="0"/>
                <a:cs typeface="Courier New" pitchFamily="49" charset="0"/>
              </a:rPr>
              <a:t>content="text/html; charset=iso-8859-1" /&gt;            </a:t>
            </a:r>
            <a:r>
              <a:rPr lang="en-US" i="1" dirty="0">
                <a:solidFill>
                  <a:schemeClr val="tx1">
                    <a:lumMod val="50000"/>
                    <a:lumOff val="50000"/>
                  </a:schemeClr>
                </a:solidFill>
                <a:latin typeface="Consolas" pitchFamily="49" charset="0"/>
                <a:cs typeface="Consolas" pitchFamily="49" charset="0"/>
              </a:rPr>
              <a:t>HTML</a:t>
            </a:r>
          </a:p>
        </p:txBody>
      </p:sp>
      <p:sp>
        <p:nvSpPr>
          <p:cNvPr id="9" name="Content Placeholder 2"/>
          <p:cNvSpPr>
            <a:spLocks noGrp="1"/>
          </p:cNvSpPr>
          <p:nvPr>
            <p:ph sz="quarter" idx="1"/>
          </p:nvPr>
        </p:nvSpPr>
        <p:spPr>
          <a:xfrm>
            <a:off x="612648" y="3581400"/>
            <a:ext cx="8153400" cy="1600200"/>
          </a:xfrm>
        </p:spPr>
        <p:txBody>
          <a:bodyPr/>
          <a:lstStyle/>
          <a:p>
            <a:r>
              <a:rPr lang="en-US" sz="2800" dirty="0"/>
              <a:t>information about your page (for a browser, search engine, etc.)</a:t>
            </a:r>
          </a:p>
          <a:p>
            <a:r>
              <a:rPr lang="en-US" sz="2800" dirty="0"/>
              <a:t>placed in the head of your XHTML page</a:t>
            </a:r>
          </a:p>
          <a:p>
            <a:r>
              <a:rPr lang="en-US" sz="2800" dirty="0"/>
              <a:t>meta tags often have both the name and content attributes</a:t>
            </a:r>
          </a:p>
          <a:p>
            <a:pPr lvl="1"/>
            <a:r>
              <a:rPr lang="en-US" sz="2400" dirty="0"/>
              <a:t>some meta tags use the http-</a:t>
            </a:r>
            <a:r>
              <a:rPr lang="en-US" sz="2400" dirty="0" err="1"/>
              <a:t>equiv</a:t>
            </a:r>
            <a:r>
              <a:rPr lang="en-US" sz="2400" dirty="0"/>
              <a:t> attribute instead of name</a:t>
            </a:r>
          </a:p>
        </p:txBody>
      </p:sp>
    </p:spTree>
    <p:extLst>
      <p:ext uri="{BB962C8B-B14F-4D97-AF65-F5344CB8AC3E}">
        <p14:creationId xmlns:p14="http://schemas.microsoft.com/office/powerpoint/2010/main" val="3427672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XHTML page</a:t>
            </a:r>
          </a:p>
        </p:txBody>
      </p:sp>
      <p:sp>
        <p:nvSpPr>
          <p:cNvPr id="3" name="Content Placeholder 2"/>
          <p:cNvSpPr>
            <a:spLocks noGrp="1"/>
          </p:cNvSpPr>
          <p:nvPr>
            <p:ph sz="quarter" idx="1"/>
          </p:nvPr>
        </p:nvSpPr>
        <p:spPr>
          <a:xfrm>
            <a:off x="612648" y="4940320"/>
            <a:ext cx="8153400" cy="1155680"/>
          </a:xfrm>
        </p:spPr>
        <p:txBody>
          <a:bodyPr/>
          <a:lstStyle/>
          <a:p>
            <a:r>
              <a:rPr lang="en-US" sz="2400" dirty="0"/>
              <a:t>HTML is saved with extension .html</a:t>
            </a:r>
          </a:p>
          <a:p>
            <a:r>
              <a:rPr lang="en-US" sz="2400" dirty="0"/>
              <a:t>Basic structure: tags that enclose content, i.e., elements</a:t>
            </a:r>
          </a:p>
          <a:p>
            <a:r>
              <a:rPr lang="en-US" sz="2400" b="1" dirty="0"/>
              <a:t>Header </a:t>
            </a:r>
            <a:r>
              <a:rPr lang="en-US" sz="2400" dirty="0"/>
              <a:t>describes the page</a:t>
            </a:r>
          </a:p>
          <a:p>
            <a:r>
              <a:rPr lang="en-US" sz="2400" b="1" dirty="0"/>
              <a:t>Body</a:t>
            </a:r>
            <a:r>
              <a:rPr lang="en-US" sz="2400" dirty="0"/>
              <a:t> contains the page’s contents</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4</a:t>
            </a:fld>
            <a:endParaRPr lang="en-US"/>
          </a:p>
        </p:txBody>
      </p:sp>
      <p:sp>
        <p:nvSpPr>
          <p:cNvPr id="9" name="TextBox 8"/>
          <p:cNvSpPr txBox="1"/>
          <p:nvPr/>
        </p:nvSpPr>
        <p:spPr>
          <a:xfrm>
            <a:off x="609600" y="1524000"/>
            <a:ext cx="8153400" cy="3416320"/>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&lt;!DOCTYPE html PUBLIC "-//W3C//DTD XHTML 1.1//EN"</a:t>
            </a:r>
          </a:p>
          <a:p>
            <a:r>
              <a:rPr lang="en-US" dirty="0">
                <a:latin typeface="Courier New" pitchFamily="49" charset="0"/>
                <a:cs typeface="Courier New" pitchFamily="49" charset="0"/>
              </a:rPr>
              <a:t>"http://www.w3.org/TR/xhtml11/DTD/xhtml11.dtd"&gt;</a:t>
            </a:r>
          </a:p>
          <a:p>
            <a:endParaRPr lang="en-US" dirty="0">
              <a:latin typeface="Courier New" pitchFamily="49" charset="0"/>
              <a:cs typeface="Courier New" pitchFamily="49" charset="0"/>
            </a:endParaRPr>
          </a:p>
          <a:p>
            <a:r>
              <a:rPr lang="en-US" dirty="0">
                <a:latin typeface="Courier New" pitchFamily="49" charset="0"/>
                <a:cs typeface="Courier New" pitchFamily="49" charset="0"/>
              </a:rPr>
              <a:t>&lt;html </a:t>
            </a:r>
            <a:r>
              <a:rPr lang="en-US" dirty="0" err="1">
                <a:latin typeface="Courier New" pitchFamily="49" charset="0"/>
                <a:cs typeface="Courier New" pitchFamily="49" charset="0"/>
              </a:rPr>
              <a:t>xmlns</a:t>
            </a:r>
            <a:r>
              <a:rPr lang="en-US" dirty="0">
                <a:latin typeface="Courier New" pitchFamily="49" charset="0"/>
                <a:cs typeface="Courier New" pitchFamily="49" charset="0"/>
              </a:rPr>
              <a:t>="http://www.w3.org/1999/xhtml"&gt;</a:t>
            </a:r>
          </a:p>
          <a:p>
            <a:r>
              <a:rPr lang="en-US" dirty="0">
                <a:latin typeface="Courier New" pitchFamily="49" charset="0"/>
                <a:cs typeface="Courier New" pitchFamily="49" charset="0"/>
              </a:rPr>
              <a:t>	&lt;head&gt;</a:t>
            </a:r>
          </a:p>
          <a:p>
            <a:r>
              <a:rPr lang="en-US" dirty="0">
                <a:latin typeface="Courier New" pitchFamily="49" charset="0"/>
                <a:cs typeface="Courier New" pitchFamily="49" charset="0"/>
              </a:rPr>
              <a:t>		information about the page</a:t>
            </a:r>
          </a:p>
          <a:p>
            <a:r>
              <a:rPr lang="en-US" dirty="0">
                <a:latin typeface="Courier New" pitchFamily="49" charset="0"/>
                <a:cs typeface="Courier New" pitchFamily="49" charset="0"/>
              </a:rPr>
              <a:t>	&lt;/head&gt;</a:t>
            </a:r>
          </a:p>
          <a:p>
            <a:endParaRPr lang="en-US" dirty="0">
              <a:latin typeface="Courier New" pitchFamily="49" charset="0"/>
              <a:cs typeface="Courier New" pitchFamily="49" charset="0"/>
            </a:endParaRPr>
          </a:p>
          <a:p>
            <a:r>
              <a:rPr lang="en-US" dirty="0">
                <a:latin typeface="Courier New" pitchFamily="49" charset="0"/>
                <a:cs typeface="Courier New" pitchFamily="49" charset="0"/>
              </a:rPr>
              <a:t>	&lt;body&gt;</a:t>
            </a:r>
          </a:p>
          <a:p>
            <a:r>
              <a:rPr lang="en-US" dirty="0">
                <a:latin typeface="Courier New" pitchFamily="49" charset="0"/>
                <a:cs typeface="Courier New" pitchFamily="49" charset="0"/>
              </a:rPr>
              <a:t>		page contents</a:t>
            </a:r>
          </a:p>
          <a:p>
            <a:r>
              <a:rPr lang="en-US" dirty="0">
                <a:latin typeface="Courier New" pitchFamily="49" charset="0"/>
                <a:cs typeface="Courier New" pitchFamily="49" charset="0"/>
              </a:rPr>
              <a:t>	&lt;/body&gt;</a:t>
            </a:r>
          </a:p>
          <a:p>
            <a:r>
              <a:rPr lang="en-US" dirty="0">
                <a:latin typeface="Courier New" pitchFamily="49" charset="0"/>
                <a:cs typeface="Courier New" pitchFamily="49" charset="0"/>
              </a:rPr>
              <a:t>&lt;/html&gt;                                               </a:t>
            </a:r>
            <a:r>
              <a:rPr lang="en-US" i="1" dirty="0">
                <a:solidFill>
                  <a:schemeClr val="tx1">
                    <a:lumMod val="50000"/>
                    <a:lumOff val="50000"/>
                  </a:schemeClr>
                </a:solidFill>
                <a:latin typeface="Consolas" pitchFamily="49" charset="0"/>
                <a:cs typeface="Consolas" pitchFamily="49" charset="0"/>
              </a:rPr>
              <a:t>HTML</a:t>
            </a:r>
          </a:p>
        </p:txBody>
      </p:sp>
    </p:spTree>
    <p:extLst>
      <p:ext uri="{BB962C8B-B14F-4D97-AF65-F5344CB8AC3E}">
        <p14:creationId xmlns:p14="http://schemas.microsoft.com/office/powerpoint/2010/main" val="26560168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meta element to aid browser / web server</a:t>
            </a:r>
            <a:endParaRPr lang="en-US" sz="4800" dirty="0"/>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40</a:t>
            </a:fld>
            <a:endParaRPr lang="en-US"/>
          </a:p>
        </p:txBody>
      </p:sp>
      <p:sp>
        <p:nvSpPr>
          <p:cNvPr id="6" name="TextBox 5"/>
          <p:cNvSpPr txBox="1"/>
          <p:nvPr/>
        </p:nvSpPr>
        <p:spPr>
          <a:xfrm>
            <a:off x="609600" y="1524000"/>
            <a:ext cx="8153400" cy="1477328"/>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&lt;meta http-</a:t>
            </a:r>
            <a:r>
              <a:rPr lang="en-US" dirty="0" err="1">
                <a:latin typeface="Courier New" pitchFamily="49" charset="0"/>
                <a:cs typeface="Courier New" pitchFamily="49" charset="0"/>
              </a:rPr>
              <a:t>equiv</a:t>
            </a:r>
            <a:r>
              <a:rPr lang="en-US" dirty="0">
                <a:latin typeface="Courier New" pitchFamily="49" charset="0"/>
                <a:cs typeface="Courier New" pitchFamily="49" charset="0"/>
              </a:rPr>
              <a:t>="Content-Type"</a:t>
            </a:r>
          </a:p>
          <a:p>
            <a:r>
              <a:rPr lang="en-US" dirty="0">
                <a:latin typeface="Courier New" pitchFamily="49" charset="0"/>
                <a:cs typeface="Courier New" pitchFamily="49" charset="0"/>
              </a:rPr>
              <a:t>content="type of document (character encoding)" /&gt;</a:t>
            </a:r>
          </a:p>
          <a:p>
            <a:r>
              <a:rPr lang="en-US" dirty="0">
                <a:latin typeface="Courier New" pitchFamily="49" charset="0"/>
                <a:cs typeface="Courier New" pitchFamily="49" charset="0"/>
              </a:rPr>
              <a:t>&lt;meta http-</a:t>
            </a:r>
            <a:r>
              <a:rPr lang="en-US" dirty="0" err="1">
                <a:latin typeface="Courier New" pitchFamily="49" charset="0"/>
                <a:cs typeface="Courier New" pitchFamily="49" charset="0"/>
              </a:rPr>
              <a:t>equiv</a:t>
            </a:r>
            <a:r>
              <a:rPr lang="en-US" dirty="0">
                <a:latin typeface="Courier New" pitchFamily="49" charset="0"/>
                <a:cs typeface="Courier New" pitchFamily="49" charset="0"/>
              </a:rPr>
              <a:t>="refresh"</a:t>
            </a:r>
          </a:p>
          <a:p>
            <a:r>
              <a:rPr lang="en-US" dirty="0">
                <a:latin typeface="Courier New" pitchFamily="49" charset="0"/>
                <a:cs typeface="Courier New" pitchFamily="49" charset="0"/>
              </a:rPr>
              <a:t>content="how often to refresh the page (seconds)" /&gt;</a:t>
            </a:r>
          </a:p>
          <a:p>
            <a:r>
              <a:rPr lang="en-US" dirty="0">
                <a:latin typeface="Courier New" pitchFamily="49" charset="0"/>
                <a:cs typeface="Courier New" pitchFamily="49" charset="0"/>
              </a:rPr>
              <a:t>&lt;/head&gt;                                               </a:t>
            </a:r>
            <a:r>
              <a:rPr lang="en-US" i="1" dirty="0">
                <a:solidFill>
                  <a:schemeClr val="tx1">
                    <a:lumMod val="50000"/>
                    <a:lumOff val="50000"/>
                  </a:schemeClr>
                </a:solidFill>
                <a:latin typeface="Consolas" pitchFamily="49" charset="0"/>
                <a:cs typeface="Consolas" pitchFamily="49" charset="0"/>
              </a:rPr>
              <a:t>HTML</a:t>
            </a:r>
          </a:p>
        </p:txBody>
      </p:sp>
      <p:sp>
        <p:nvSpPr>
          <p:cNvPr id="9" name="Content Placeholder 2"/>
          <p:cNvSpPr>
            <a:spLocks noGrp="1"/>
          </p:cNvSpPr>
          <p:nvPr>
            <p:ph sz="quarter" idx="1"/>
          </p:nvPr>
        </p:nvSpPr>
        <p:spPr>
          <a:xfrm>
            <a:off x="612648" y="2971800"/>
            <a:ext cx="8153400" cy="1600200"/>
          </a:xfrm>
        </p:spPr>
        <p:txBody>
          <a:bodyPr/>
          <a:lstStyle/>
          <a:p>
            <a:pPr marL="0" indent="0">
              <a:buNone/>
            </a:pPr>
            <a:endParaRPr lang="en-US" sz="2400" dirty="0"/>
          </a:p>
          <a:p>
            <a:pPr marL="0" indent="0">
              <a:buNone/>
            </a:pPr>
            <a:r>
              <a:rPr lang="en-US" sz="2400" dirty="0"/>
              <a:t>&lt;meta http-</a:t>
            </a:r>
            <a:r>
              <a:rPr lang="en-US" sz="2400" dirty="0" err="1"/>
              <a:t>equiv</a:t>
            </a:r>
            <a:r>
              <a:rPr lang="en-US" sz="2400" dirty="0"/>
              <a:t>="Content-Type" content="text/html; charset=iso-8859-1" /&gt;</a:t>
            </a:r>
          </a:p>
          <a:p>
            <a:r>
              <a:rPr lang="en-US" sz="2400" dirty="0"/>
              <a:t>the meta refresh tag can also redirect from one page to another:</a:t>
            </a:r>
          </a:p>
          <a:p>
            <a:pPr marL="0" indent="0">
              <a:buNone/>
            </a:pPr>
            <a:r>
              <a:rPr lang="en-US" sz="2400" dirty="0"/>
              <a:t>&lt;meta http-</a:t>
            </a:r>
            <a:r>
              <a:rPr lang="en-US" sz="2400" dirty="0" err="1"/>
              <a:t>equiv</a:t>
            </a:r>
            <a:r>
              <a:rPr lang="en-US" sz="2400" dirty="0"/>
              <a:t>="refresh" content="5;url=http://www.bjp.com" /&gt;</a:t>
            </a:r>
          </a:p>
          <a:p>
            <a:pPr lvl="1"/>
            <a:r>
              <a:rPr lang="en-US" sz="2400" dirty="0"/>
              <a:t>why would we want to do this? (example)</a:t>
            </a:r>
          </a:p>
        </p:txBody>
      </p:sp>
    </p:spTree>
    <p:extLst>
      <p:ext uri="{BB962C8B-B14F-4D97-AF65-F5344CB8AC3E}">
        <p14:creationId xmlns:p14="http://schemas.microsoft.com/office/powerpoint/2010/main" val="12796120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meta element to describe the page</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41</a:t>
            </a:fld>
            <a:endParaRPr lang="en-US"/>
          </a:p>
        </p:txBody>
      </p:sp>
      <p:sp>
        <p:nvSpPr>
          <p:cNvPr id="6" name="TextBox 5"/>
          <p:cNvSpPr txBox="1"/>
          <p:nvPr/>
        </p:nvSpPr>
        <p:spPr>
          <a:xfrm>
            <a:off x="609600" y="1524000"/>
            <a:ext cx="8153400" cy="2585323"/>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&lt;head&gt;</a:t>
            </a:r>
          </a:p>
          <a:p>
            <a:r>
              <a:rPr lang="en-US" dirty="0">
                <a:latin typeface="Courier New" pitchFamily="49" charset="0"/>
                <a:cs typeface="Courier New" pitchFamily="49" charset="0"/>
              </a:rPr>
              <a:t>&lt;meta name="author"</a:t>
            </a:r>
          </a:p>
          <a:p>
            <a:r>
              <a:rPr lang="en-US" dirty="0">
                <a:latin typeface="Courier New" pitchFamily="49" charset="0"/>
                <a:cs typeface="Courier New" pitchFamily="49" charset="0"/>
              </a:rPr>
              <a:t>content="web page's author" /&gt;</a:t>
            </a:r>
          </a:p>
          <a:p>
            <a:r>
              <a:rPr lang="en-US" dirty="0">
                <a:latin typeface="Courier New" pitchFamily="49" charset="0"/>
                <a:cs typeface="Courier New" pitchFamily="49" charset="0"/>
              </a:rPr>
              <a:t>&lt;meta name="revised"</a:t>
            </a:r>
          </a:p>
          <a:p>
            <a:r>
              <a:rPr lang="en-US" dirty="0">
                <a:latin typeface="Courier New" pitchFamily="49" charset="0"/>
                <a:cs typeface="Courier New" pitchFamily="49" charset="0"/>
              </a:rPr>
              <a:t>content="web page version and/or last modification date" /&gt;</a:t>
            </a:r>
          </a:p>
          <a:p>
            <a:r>
              <a:rPr lang="en-US" dirty="0">
                <a:latin typeface="Courier New" pitchFamily="49" charset="0"/>
                <a:cs typeface="Courier New" pitchFamily="49" charset="0"/>
              </a:rPr>
              <a:t>&lt;meta name="generator"</a:t>
            </a:r>
          </a:p>
          <a:p>
            <a:r>
              <a:rPr lang="en-US" dirty="0">
                <a:latin typeface="Courier New" pitchFamily="49" charset="0"/>
                <a:cs typeface="Courier New" pitchFamily="49" charset="0"/>
              </a:rPr>
              <a:t>content="the software used to create the page" /&gt;</a:t>
            </a:r>
          </a:p>
          <a:p>
            <a:r>
              <a:rPr lang="en-US" dirty="0">
                <a:latin typeface="Courier New" pitchFamily="49" charset="0"/>
                <a:cs typeface="Courier New" pitchFamily="49" charset="0"/>
              </a:rPr>
              <a:t>&lt;/head&gt;                                               </a:t>
            </a:r>
            <a:r>
              <a:rPr lang="en-US" i="1" dirty="0">
                <a:solidFill>
                  <a:schemeClr val="tx1">
                    <a:lumMod val="50000"/>
                    <a:lumOff val="50000"/>
                  </a:schemeClr>
                </a:solidFill>
                <a:latin typeface="Consolas" pitchFamily="49" charset="0"/>
                <a:cs typeface="Consolas" pitchFamily="49" charset="0"/>
              </a:rPr>
              <a:t>HTML</a:t>
            </a:r>
          </a:p>
        </p:txBody>
      </p:sp>
      <p:sp>
        <p:nvSpPr>
          <p:cNvPr id="9" name="Content Placeholder 2"/>
          <p:cNvSpPr>
            <a:spLocks noGrp="1"/>
          </p:cNvSpPr>
          <p:nvPr>
            <p:ph sz="quarter" idx="1"/>
          </p:nvPr>
        </p:nvSpPr>
        <p:spPr>
          <a:xfrm>
            <a:off x="612648" y="4495800"/>
            <a:ext cx="8153400" cy="1600200"/>
          </a:xfrm>
        </p:spPr>
        <p:txBody>
          <a:bodyPr/>
          <a:lstStyle/>
          <a:p>
            <a:r>
              <a:rPr lang="en-US" sz="2800" dirty="0"/>
              <a:t>many WYSIWYG HTML editors (PageMaker, etc.) place their names in the meta generator tag</a:t>
            </a:r>
          </a:p>
        </p:txBody>
      </p:sp>
      <p:sp>
        <p:nvSpPr>
          <p:cNvPr id="3" name="Footer Placeholder 2"/>
          <p:cNvSpPr>
            <a:spLocks noGrp="1"/>
          </p:cNvSpPr>
          <p:nvPr>
            <p:ph type="ftr" sz="quarter" idx="11"/>
          </p:nvPr>
        </p:nvSpPr>
        <p:spPr/>
        <p:txBody>
          <a:bodyPr/>
          <a:lstStyle/>
          <a:p>
            <a:r>
              <a:rPr lang="en-US" dirty="0"/>
              <a:t>CS6314-WPL</a:t>
            </a:r>
          </a:p>
        </p:txBody>
      </p:sp>
    </p:spTree>
    <p:extLst>
      <p:ext uri="{BB962C8B-B14F-4D97-AF65-F5344CB8AC3E}">
        <p14:creationId xmlns:p14="http://schemas.microsoft.com/office/powerpoint/2010/main" val="15414756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 element to aid search engines </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42</a:t>
            </a:fld>
            <a:endParaRPr lang="en-US"/>
          </a:p>
        </p:txBody>
      </p:sp>
      <p:sp>
        <p:nvSpPr>
          <p:cNvPr id="6" name="TextBox 5"/>
          <p:cNvSpPr txBox="1"/>
          <p:nvPr/>
        </p:nvSpPr>
        <p:spPr>
          <a:xfrm>
            <a:off x="609600" y="1524000"/>
            <a:ext cx="8153400" cy="2308324"/>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&lt;head&gt;</a:t>
            </a:r>
          </a:p>
          <a:p>
            <a:r>
              <a:rPr lang="en-US" dirty="0">
                <a:latin typeface="Courier New" pitchFamily="49" charset="0"/>
                <a:cs typeface="Courier New" pitchFamily="49" charset="0"/>
              </a:rPr>
              <a:t>&lt;meta name="description"</a:t>
            </a:r>
          </a:p>
          <a:p>
            <a:r>
              <a:rPr lang="en-US" dirty="0">
                <a:latin typeface="Courier New" pitchFamily="49" charset="0"/>
                <a:cs typeface="Courier New" pitchFamily="49" charset="0"/>
              </a:rPr>
              <a:t>content="how you want search engines to display your page" /&gt;</a:t>
            </a:r>
          </a:p>
          <a:p>
            <a:r>
              <a:rPr lang="en-US" dirty="0">
                <a:latin typeface="Courier New" pitchFamily="49" charset="0"/>
                <a:cs typeface="Courier New" pitchFamily="49" charset="0"/>
              </a:rPr>
              <a:t>&lt;meta name="keywords"</a:t>
            </a:r>
          </a:p>
          <a:p>
            <a:r>
              <a:rPr lang="en-US" dirty="0">
                <a:latin typeface="Courier New" pitchFamily="49" charset="0"/>
                <a:cs typeface="Courier New" pitchFamily="49" charset="0"/>
              </a:rPr>
              <a:t>content="words to associate with your page (comma separated)" /&gt;</a:t>
            </a:r>
          </a:p>
          <a:p>
            <a:r>
              <a:rPr lang="en-US" dirty="0">
                <a:latin typeface="Courier New" pitchFamily="49" charset="0"/>
                <a:cs typeface="Courier New" pitchFamily="49" charset="0"/>
              </a:rPr>
              <a:t>&lt;/head&gt;                                               </a:t>
            </a:r>
            <a:r>
              <a:rPr lang="en-US" i="1" dirty="0">
                <a:solidFill>
                  <a:schemeClr val="tx1">
                    <a:lumMod val="50000"/>
                    <a:lumOff val="50000"/>
                  </a:schemeClr>
                </a:solidFill>
                <a:latin typeface="Consolas" pitchFamily="49" charset="0"/>
                <a:cs typeface="Consolas" pitchFamily="49" charset="0"/>
              </a:rPr>
              <a:t>HTML</a:t>
            </a:r>
          </a:p>
        </p:txBody>
      </p:sp>
      <p:sp>
        <p:nvSpPr>
          <p:cNvPr id="9" name="Content Placeholder 2"/>
          <p:cNvSpPr>
            <a:spLocks noGrp="1"/>
          </p:cNvSpPr>
          <p:nvPr>
            <p:ph sz="quarter" idx="1"/>
          </p:nvPr>
        </p:nvSpPr>
        <p:spPr>
          <a:xfrm>
            <a:off x="612648" y="4495800"/>
            <a:ext cx="8153400" cy="1600200"/>
          </a:xfrm>
        </p:spPr>
        <p:txBody>
          <a:bodyPr/>
          <a:lstStyle/>
          <a:p>
            <a:r>
              <a:rPr lang="en-US" sz="2800" dirty="0"/>
              <a:t>these are suggestions to search engines about how to index your page</a:t>
            </a:r>
          </a:p>
          <a:p>
            <a:r>
              <a:rPr lang="en-US" sz="2800" dirty="0"/>
              <a:t>the search engine may choose to ignore them (why?)</a:t>
            </a:r>
          </a:p>
        </p:txBody>
      </p:sp>
      <p:sp>
        <p:nvSpPr>
          <p:cNvPr id="3" name="Footer Placeholder 2"/>
          <p:cNvSpPr>
            <a:spLocks noGrp="1"/>
          </p:cNvSpPr>
          <p:nvPr>
            <p:ph type="ftr" sz="quarter" idx="11"/>
          </p:nvPr>
        </p:nvSpPr>
        <p:spPr/>
        <p:txBody>
          <a:bodyPr/>
          <a:lstStyle/>
          <a:p>
            <a:r>
              <a:rPr lang="en-US" dirty="0"/>
              <a:t>CS6314-WPL</a:t>
            </a:r>
          </a:p>
        </p:txBody>
      </p:sp>
    </p:spTree>
    <p:extLst>
      <p:ext uri="{BB962C8B-B14F-4D97-AF65-F5344CB8AC3E}">
        <p14:creationId xmlns:p14="http://schemas.microsoft.com/office/powerpoint/2010/main" val="17728363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t>
            </a:r>
            <a:r>
              <a:rPr lang="en-US" dirty="0" err="1"/>
              <a:t>vs</a:t>
            </a:r>
            <a:r>
              <a:rPr lang="en-US" dirty="0"/>
              <a:t> XHTML</a:t>
            </a:r>
          </a:p>
        </p:txBody>
      </p:sp>
      <p:sp>
        <p:nvSpPr>
          <p:cNvPr id="4" name="Footer Placeholder 3"/>
          <p:cNvSpPr>
            <a:spLocks noGrp="1"/>
          </p:cNvSpPr>
          <p:nvPr>
            <p:ph type="ftr" sz="quarter" idx="11"/>
          </p:nvPr>
        </p:nvSpPr>
        <p:spPr/>
        <p:txBody>
          <a:bodyPr/>
          <a:lstStyle/>
          <a:p>
            <a:r>
              <a:rPr lang="en-US"/>
              <a:t>CS6314-WPL</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43</a:t>
            </a:fld>
            <a:endParaRPr lang="en-US"/>
          </a:p>
        </p:txBody>
      </p:sp>
      <p:sp>
        <p:nvSpPr>
          <p:cNvPr id="6" name="Rectangle 5"/>
          <p:cNvSpPr/>
          <p:nvPr/>
        </p:nvSpPr>
        <p:spPr>
          <a:xfrm>
            <a:off x="685800" y="1600200"/>
            <a:ext cx="7620000" cy="3970318"/>
          </a:xfrm>
          <a:prstGeom prst="rect">
            <a:avLst/>
          </a:prstGeom>
        </p:spPr>
        <p:txBody>
          <a:bodyPr wrap="square">
            <a:spAutoFit/>
          </a:bodyPr>
          <a:lstStyle/>
          <a:p>
            <a:r>
              <a:rPr lang="en-US" dirty="0"/>
              <a:t>The Most Important Differences from HTML:</a:t>
            </a:r>
          </a:p>
          <a:p>
            <a:r>
              <a:rPr lang="en-US" b="1" dirty="0"/>
              <a:t>Document Structure</a:t>
            </a:r>
          </a:p>
          <a:p>
            <a:r>
              <a:rPr lang="en-US" dirty="0"/>
              <a:t>XHTML DOCTYPE is mandatory</a:t>
            </a:r>
          </a:p>
          <a:p>
            <a:r>
              <a:rPr lang="en-US" dirty="0"/>
              <a:t>The </a:t>
            </a:r>
            <a:r>
              <a:rPr lang="en-US" dirty="0" err="1"/>
              <a:t>xmlns</a:t>
            </a:r>
            <a:r>
              <a:rPr lang="en-US" dirty="0"/>
              <a:t> attribute in &lt;html&gt; is mandatory</a:t>
            </a:r>
          </a:p>
          <a:p>
            <a:r>
              <a:rPr lang="en-US" dirty="0"/>
              <a:t>&lt;html&gt;, &lt;head&gt;, &lt;title&gt;, and &lt;body&gt; are mandatory</a:t>
            </a:r>
          </a:p>
          <a:p>
            <a:r>
              <a:rPr lang="en-US" b="1" dirty="0"/>
              <a:t>XHTML Elements</a:t>
            </a:r>
          </a:p>
          <a:p>
            <a:r>
              <a:rPr lang="en-US" dirty="0"/>
              <a:t>XHTML elements must be properly nested</a:t>
            </a:r>
          </a:p>
          <a:p>
            <a:r>
              <a:rPr lang="en-US" dirty="0"/>
              <a:t>XHTML elements must always be closed</a:t>
            </a:r>
          </a:p>
          <a:p>
            <a:r>
              <a:rPr lang="en-US" dirty="0"/>
              <a:t>XHTML elements must be in lowercase</a:t>
            </a:r>
          </a:p>
          <a:p>
            <a:r>
              <a:rPr lang="en-US" dirty="0"/>
              <a:t>XHTML documents must have one root element</a:t>
            </a:r>
          </a:p>
          <a:p>
            <a:r>
              <a:rPr lang="en-US" b="1" dirty="0"/>
              <a:t>XHTML Attributes</a:t>
            </a:r>
          </a:p>
          <a:p>
            <a:r>
              <a:rPr lang="en-US" dirty="0"/>
              <a:t>Attribute names must be in lower case</a:t>
            </a:r>
          </a:p>
          <a:p>
            <a:r>
              <a:rPr lang="en-US" dirty="0"/>
              <a:t>Attribute values must be quoted</a:t>
            </a:r>
          </a:p>
          <a:p>
            <a:r>
              <a:rPr lang="en-US" dirty="0"/>
              <a:t>Attribute minimization is forbidden</a:t>
            </a:r>
          </a:p>
        </p:txBody>
      </p:sp>
    </p:spTree>
    <p:extLst>
      <p:ext uri="{BB962C8B-B14F-4D97-AF65-F5344CB8AC3E}">
        <p14:creationId xmlns:p14="http://schemas.microsoft.com/office/powerpoint/2010/main" val="4407152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a:t>
            </a:r>
          </a:p>
        </p:txBody>
      </p:sp>
      <p:pic>
        <p:nvPicPr>
          <p:cNvPr id="6" name="Content Placeholder 5" descr="Screen Shot 2017-01-17 at 8.28.18 AM.png"/>
          <p:cNvPicPr>
            <a:picLocks noGrp="1" noChangeAspect="1"/>
          </p:cNvPicPr>
          <p:nvPr>
            <p:ph sz="quarter" idx="1"/>
          </p:nvPr>
        </p:nvPicPr>
        <p:blipFill>
          <a:blip r:embed="rId2">
            <a:extLst>
              <a:ext uri="{28A0092B-C50C-407E-A947-70E740481C1C}">
                <a14:useLocalDpi xmlns:a14="http://schemas.microsoft.com/office/drawing/2010/main" val="0"/>
              </a:ext>
            </a:extLst>
          </a:blip>
          <a:srcRect l="2965" r="2965"/>
          <a:stretch>
            <a:fillRect/>
          </a:stretch>
        </p:blipFill>
        <p:spPr/>
      </p:pic>
      <p:sp>
        <p:nvSpPr>
          <p:cNvPr id="4" name="Footer Placeholder 3"/>
          <p:cNvSpPr>
            <a:spLocks noGrp="1"/>
          </p:cNvSpPr>
          <p:nvPr>
            <p:ph type="ftr" sz="quarter" idx="11"/>
          </p:nvPr>
        </p:nvSpPr>
        <p:spPr/>
        <p:txBody>
          <a:bodyPr/>
          <a:lstStyle/>
          <a:p>
            <a:r>
              <a:rPr lang="en-US"/>
              <a:t>CS6314-WPL</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44</a:t>
            </a:fld>
            <a:endParaRPr lang="en-US"/>
          </a:p>
        </p:txBody>
      </p:sp>
    </p:spTree>
    <p:extLst>
      <p:ext uri="{BB962C8B-B14F-4D97-AF65-F5344CB8AC3E}">
        <p14:creationId xmlns:p14="http://schemas.microsoft.com/office/powerpoint/2010/main" val="1150140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Title &lt;title&gt;</a:t>
            </a:r>
          </a:p>
        </p:txBody>
      </p:sp>
      <p:sp>
        <p:nvSpPr>
          <p:cNvPr id="3" name="Content Placeholder 2"/>
          <p:cNvSpPr>
            <a:spLocks noGrp="1"/>
          </p:cNvSpPr>
          <p:nvPr>
            <p:ph sz="quarter" idx="1"/>
          </p:nvPr>
        </p:nvSpPr>
        <p:spPr>
          <a:xfrm>
            <a:off x="609600" y="4038600"/>
            <a:ext cx="8153400" cy="1219200"/>
          </a:xfrm>
        </p:spPr>
        <p:txBody>
          <a:bodyPr/>
          <a:lstStyle/>
          <a:p>
            <a:r>
              <a:rPr lang="en-US" dirty="0"/>
              <a:t>Placed within the head of the page</a:t>
            </a:r>
          </a:p>
          <a:p>
            <a:r>
              <a:rPr lang="en-US" dirty="0"/>
              <a:t>Displayed in web browser’s title mark and when bookmarking the page</a:t>
            </a:r>
          </a:p>
        </p:txBody>
      </p:sp>
      <p:sp>
        <p:nvSpPr>
          <p:cNvPr id="4" name="Footer Placeholder 3"/>
          <p:cNvSpPr>
            <a:spLocks noGrp="1"/>
          </p:cNvSpPr>
          <p:nvPr>
            <p:ph type="ftr" sz="quarter" idx="11"/>
          </p:nvPr>
        </p:nvSpPr>
        <p:spPr/>
        <p:txBody>
          <a:bodyPr/>
          <a:lstStyle/>
          <a:p>
            <a:r>
              <a:rPr lang="en-US" dirty="0"/>
              <a:t>CS6314-WPL</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5</a:t>
            </a:fld>
            <a:endParaRPr lang="en-US"/>
          </a:p>
        </p:txBody>
      </p:sp>
      <p:sp>
        <p:nvSpPr>
          <p:cNvPr id="6" name="TextBox 5"/>
          <p:cNvSpPr txBox="1"/>
          <p:nvPr/>
        </p:nvSpPr>
        <p:spPr>
          <a:xfrm>
            <a:off x="609600" y="1524000"/>
            <a:ext cx="8153400" cy="1477328"/>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nsolas" pitchFamily="49" charset="0"/>
                <a:cs typeface="Consolas" pitchFamily="49" charset="0"/>
              </a:rPr>
              <a:t>…</a:t>
            </a:r>
          </a:p>
          <a:p>
            <a:r>
              <a:rPr lang="en-US" dirty="0">
                <a:latin typeface="Consolas" pitchFamily="49" charset="0"/>
                <a:cs typeface="Consolas" pitchFamily="49" charset="0"/>
              </a:rPr>
              <a:t>	</a:t>
            </a:r>
            <a:r>
              <a:rPr lang="en-US" dirty="0">
                <a:latin typeface="Courier New" pitchFamily="49" charset="0"/>
                <a:cs typeface="Courier New" pitchFamily="49" charset="0"/>
              </a:rPr>
              <a:t>&lt;head&gt;</a:t>
            </a:r>
          </a:p>
          <a:p>
            <a:r>
              <a:rPr lang="en-US" dirty="0">
                <a:latin typeface="Courier New" pitchFamily="49" charset="0"/>
                <a:cs typeface="Courier New" pitchFamily="49" charset="0"/>
              </a:rPr>
              <a:t>		</a:t>
            </a:r>
            <a:r>
              <a:rPr lang="en-US" b="1" dirty="0">
                <a:latin typeface="Courier New" pitchFamily="49" charset="0"/>
                <a:cs typeface="Courier New" pitchFamily="49" charset="0"/>
              </a:rPr>
              <a:t>&lt;title&gt; Harry Potter &lt;/title&gt;</a:t>
            </a:r>
          </a:p>
          <a:p>
            <a:r>
              <a:rPr lang="en-US" dirty="0">
                <a:latin typeface="Courier New" pitchFamily="49" charset="0"/>
                <a:cs typeface="Courier New" pitchFamily="49" charset="0"/>
              </a:rPr>
              <a:t>	&lt;/head&gt;</a:t>
            </a:r>
          </a:p>
          <a:p>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HTML</a:t>
            </a:r>
          </a:p>
        </p:txBody>
      </p:sp>
    </p:spTree>
    <p:extLst>
      <p:ext uri="{BB962C8B-B14F-4D97-AF65-F5344CB8AC3E}">
        <p14:creationId xmlns:p14="http://schemas.microsoft.com/office/powerpoint/2010/main" val="522345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Paragraph &lt;p&gt;</a:t>
            </a:r>
          </a:p>
        </p:txBody>
      </p:sp>
      <p:sp>
        <p:nvSpPr>
          <p:cNvPr id="3" name="Content Placeholder 2"/>
          <p:cNvSpPr>
            <a:spLocks noGrp="1"/>
          </p:cNvSpPr>
          <p:nvPr>
            <p:ph sz="quarter" idx="1"/>
          </p:nvPr>
        </p:nvSpPr>
        <p:spPr>
          <a:xfrm>
            <a:off x="612648" y="5257800"/>
            <a:ext cx="8153400" cy="1828800"/>
          </a:xfrm>
        </p:spPr>
        <p:txBody>
          <a:bodyPr/>
          <a:lstStyle/>
          <a:p>
            <a:r>
              <a:rPr lang="en-US" dirty="0"/>
              <a:t>Placed within the body of the page</a:t>
            </a:r>
          </a:p>
          <a:p>
            <a:pPr marL="0" indent="0">
              <a:buNone/>
            </a:pPr>
            <a:endParaRPr lang="en-US" dirty="0"/>
          </a:p>
        </p:txBody>
      </p:sp>
      <p:sp>
        <p:nvSpPr>
          <p:cNvPr id="4" name="Footer Placeholder 3"/>
          <p:cNvSpPr>
            <a:spLocks noGrp="1"/>
          </p:cNvSpPr>
          <p:nvPr>
            <p:ph type="ftr" sz="quarter" idx="11"/>
          </p:nvPr>
        </p:nvSpPr>
        <p:spPr/>
        <p:txBody>
          <a:bodyPr/>
          <a:lstStyle/>
          <a:p>
            <a:r>
              <a:rPr lang="en-US" dirty="0"/>
              <a:t>CS6314-WPL</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6</a:t>
            </a:fld>
            <a:endParaRPr lang="en-US"/>
          </a:p>
        </p:txBody>
      </p:sp>
      <p:sp>
        <p:nvSpPr>
          <p:cNvPr id="6" name="TextBox 5"/>
          <p:cNvSpPr txBox="1"/>
          <p:nvPr/>
        </p:nvSpPr>
        <p:spPr>
          <a:xfrm>
            <a:off x="609600" y="1524000"/>
            <a:ext cx="8153400" cy="2585323"/>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nsolas" pitchFamily="49" charset="0"/>
                <a:cs typeface="Consolas" pitchFamily="49" charset="0"/>
              </a:rPr>
              <a:t>…</a:t>
            </a:r>
          </a:p>
          <a:p>
            <a:r>
              <a:rPr lang="en-US" dirty="0">
                <a:latin typeface="Consolas" pitchFamily="49" charset="0"/>
                <a:cs typeface="Consolas" pitchFamily="49" charset="0"/>
              </a:rPr>
              <a:t>	</a:t>
            </a:r>
            <a:r>
              <a:rPr lang="en-US" dirty="0">
                <a:latin typeface="Courier New" pitchFamily="49" charset="0"/>
                <a:cs typeface="Courier New" pitchFamily="49" charset="0"/>
              </a:rPr>
              <a:t>&lt;body&gt;</a:t>
            </a:r>
          </a:p>
          <a:p>
            <a:r>
              <a:rPr lang="en-US" dirty="0">
                <a:latin typeface="Courier New" pitchFamily="49" charset="0"/>
                <a:cs typeface="Courier New" pitchFamily="49" charset="0"/>
              </a:rPr>
              <a:t>		</a:t>
            </a:r>
            <a:r>
              <a:rPr lang="en-US" b="1" dirty="0">
                <a:latin typeface="Courier New" pitchFamily="49" charset="0"/>
                <a:cs typeface="Courier New" pitchFamily="49" charset="0"/>
              </a:rPr>
              <a:t>&lt;p&gt; </a:t>
            </a:r>
            <a:r>
              <a:rPr lang="en-US" i="1" dirty="0">
                <a:latin typeface="Courier New" pitchFamily="49" charset="0"/>
                <a:cs typeface="Courier New" pitchFamily="49" charset="0"/>
              </a:rPr>
              <a:t>Harry Potter and the Deathly Hallows</a:t>
            </a:r>
            <a:r>
              <a:rPr lang="en-US" dirty="0">
                <a:latin typeface="Courier New" pitchFamily="49" charset="0"/>
                <a:cs typeface="Courier New" pitchFamily="49" charset="0"/>
              </a:rPr>
              <a:t>, </a:t>
            </a:r>
          </a:p>
          <a:p>
            <a:r>
              <a:rPr lang="en-US" dirty="0">
                <a:latin typeface="Courier New" pitchFamily="49" charset="0"/>
                <a:cs typeface="Courier New" pitchFamily="49" charset="0"/>
              </a:rPr>
              <a:t>the last book in the series, begins directly after the events of the sixth book.</a:t>
            </a:r>
          </a:p>
          <a:p>
            <a:r>
              <a:rPr lang="en-US" dirty="0">
                <a:latin typeface="Courier New" pitchFamily="49" charset="0"/>
                <a:cs typeface="Courier New" pitchFamily="49" charset="0"/>
              </a:rPr>
              <a:t>Voldemort       has completed his ascension to power and gains       control of the Ministry of Magic</a:t>
            </a:r>
            <a:r>
              <a:rPr lang="en-US" b="1" dirty="0">
                <a:latin typeface="Courier New" pitchFamily="49" charset="0"/>
                <a:cs typeface="Courier New" pitchFamily="49" charset="0"/>
              </a:rPr>
              <a:t>&lt;/p&gt;</a:t>
            </a:r>
          </a:p>
          <a:p>
            <a:r>
              <a:rPr lang="en-US" dirty="0">
                <a:latin typeface="Courier New" pitchFamily="49" charset="0"/>
                <a:cs typeface="Courier New" pitchFamily="49" charset="0"/>
              </a:rPr>
              <a:t>	&lt;/body&gt;</a:t>
            </a:r>
          </a:p>
          <a:p>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09600" y="4057471"/>
            <a:ext cx="8153400" cy="1292662"/>
          </a:xfrm>
          <a:prstGeom prst="rect">
            <a:avLst/>
          </a:prstGeom>
          <a:noFill/>
          <a:ln w="19050">
            <a:solidFill>
              <a:schemeClr val="tx1"/>
            </a:solidFill>
          </a:ln>
        </p:spPr>
        <p:txBody>
          <a:bodyPr wrap="square" rtlCol="0">
            <a:spAutoFit/>
          </a:bodyPr>
          <a:lstStyle/>
          <a:p>
            <a:r>
              <a:rPr lang="en-US" sz="2000" dirty="0">
                <a:latin typeface="Times New Roman" pitchFamily="18" charset="0"/>
                <a:cs typeface="Times New Roman" pitchFamily="18" charset="0"/>
              </a:rPr>
              <a:t>Harry Potter and the Deathly Hallows,  the last book in the series, begins directly after the events of the sixth book. Voldemort has completed his ascension to power and gains control of the Ministry of Magic</a:t>
            </a:r>
          </a:p>
          <a:p>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3545616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Headings &lt;h1&gt;, &lt;h2&gt;, … &lt;h6&gt;</a:t>
            </a:r>
          </a:p>
        </p:txBody>
      </p:sp>
      <p:sp>
        <p:nvSpPr>
          <p:cNvPr id="4" name="Footer Placeholder 3"/>
          <p:cNvSpPr>
            <a:spLocks noGrp="1"/>
          </p:cNvSpPr>
          <p:nvPr>
            <p:ph type="ftr" sz="quarter" idx="11"/>
          </p:nvPr>
        </p:nvSpPr>
        <p:spPr/>
        <p:txBody>
          <a:bodyPr/>
          <a:lstStyle/>
          <a:p>
            <a:r>
              <a:rPr lang="en-US" dirty="0"/>
              <a:t>CS6314-WPL</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7</a:t>
            </a:fld>
            <a:endParaRPr lang="en-US"/>
          </a:p>
        </p:txBody>
      </p:sp>
      <p:sp>
        <p:nvSpPr>
          <p:cNvPr id="6" name="TextBox 5"/>
          <p:cNvSpPr txBox="1"/>
          <p:nvPr/>
        </p:nvSpPr>
        <p:spPr>
          <a:xfrm>
            <a:off x="609600" y="1524000"/>
            <a:ext cx="8153400" cy="1200329"/>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&lt;h1&gt; Harry Potter &lt;/h1&gt;</a:t>
            </a:r>
          </a:p>
          <a:p>
            <a:r>
              <a:rPr lang="en-US" dirty="0">
                <a:latin typeface="Courier New" pitchFamily="49" charset="0"/>
                <a:cs typeface="Courier New" pitchFamily="49" charset="0"/>
              </a:rPr>
              <a:t>&lt;h2&gt; Books &lt;/h2&gt;</a:t>
            </a:r>
          </a:p>
          <a:p>
            <a:r>
              <a:rPr lang="en-US" dirty="0">
                <a:latin typeface="Courier New" pitchFamily="49" charset="0"/>
                <a:cs typeface="Courier New" pitchFamily="49" charset="0"/>
              </a:rPr>
              <a:t>&lt;h3&gt; Harry Potter and the Philosopher’s Stone &lt;/h3&gt;</a:t>
            </a:r>
          </a:p>
          <a:p>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09600" y="3258741"/>
            <a:ext cx="8153400" cy="1846659"/>
          </a:xfrm>
          <a:prstGeom prst="rect">
            <a:avLst/>
          </a:prstGeom>
          <a:noFill/>
          <a:ln w="19050">
            <a:solidFill>
              <a:schemeClr val="tx1"/>
            </a:solidFill>
          </a:ln>
        </p:spPr>
        <p:txBody>
          <a:bodyPr wrap="square" rtlCol="0">
            <a:spAutoFit/>
          </a:bodyPr>
          <a:lstStyle/>
          <a:p>
            <a:r>
              <a:rPr lang="en-US" sz="4000" b="1" dirty="0">
                <a:latin typeface="Times New Roman" pitchFamily="18" charset="0"/>
                <a:cs typeface="Times New Roman" pitchFamily="18" charset="0"/>
              </a:rPr>
              <a:t>Harry Potter</a:t>
            </a:r>
          </a:p>
          <a:p>
            <a:r>
              <a:rPr lang="en-US" sz="3200" b="1" dirty="0">
                <a:latin typeface="Times New Roman" pitchFamily="18" charset="0"/>
                <a:cs typeface="Times New Roman" pitchFamily="18" charset="0"/>
              </a:rPr>
              <a:t>Books</a:t>
            </a:r>
          </a:p>
          <a:p>
            <a:r>
              <a:rPr lang="en-US" sz="2400" b="1" dirty="0">
                <a:latin typeface="Times New Roman" pitchFamily="18" charset="0"/>
                <a:cs typeface="Times New Roman" pitchFamily="18" charset="0"/>
              </a:rPr>
              <a:t>Harry Potter and the Philosopher’s Stone</a:t>
            </a:r>
          </a:p>
          <a:p>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1045596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Horizontal rule &lt;</a:t>
            </a:r>
            <a:r>
              <a:rPr lang="en-US" dirty="0" err="1"/>
              <a:t>hr</a:t>
            </a:r>
            <a:r>
              <a:rPr lang="en-US" dirty="0"/>
              <a:t> /&gt;</a:t>
            </a:r>
          </a:p>
        </p:txBody>
      </p:sp>
      <p:sp>
        <p:nvSpPr>
          <p:cNvPr id="3" name="Content Placeholder 2"/>
          <p:cNvSpPr>
            <a:spLocks noGrp="1"/>
          </p:cNvSpPr>
          <p:nvPr>
            <p:ph sz="quarter" idx="1"/>
          </p:nvPr>
        </p:nvSpPr>
        <p:spPr>
          <a:xfrm>
            <a:off x="612648" y="4876800"/>
            <a:ext cx="8153400" cy="1219200"/>
          </a:xfrm>
        </p:spPr>
        <p:txBody>
          <a:bodyPr/>
          <a:lstStyle/>
          <a:p>
            <a:r>
              <a:rPr lang="en-US" dirty="0"/>
              <a:t>Should be immediately closed with </a:t>
            </a:r>
            <a:r>
              <a:rPr lang="en-US" dirty="0">
                <a:latin typeface="Courier New" pitchFamily="49" charset="0"/>
                <a:cs typeface="Courier New" pitchFamily="49" charset="0"/>
              </a:rPr>
              <a:t>/&gt;</a:t>
            </a:r>
          </a:p>
        </p:txBody>
      </p:sp>
      <p:sp>
        <p:nvSpPr>
          <p:cNvPr id="4" name="Footer Placeholder 3"/>
          <p:cNvSpPr>
            <a:spLocks noGrp="1"/>
          </p:cNvSpPr>
          <p:nvPr>
            <p:ph type="ftr" sz="quarter" idx="11"/>
          </p:nvPr>
        </p:nvSpPr>
        <p:spPr/>
        <p:txBody>
          <a:bodyPr/>
          <a:lstStyle/>
          <a:p>
            <a:r>
              <a:rPr lang="en-US" dirty="0"/>
              <a:t>CS6314-WPL</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8</a:t>
            </a:fld>
            <a:endParaRPr lang="en-US"/>
          </a:p>
        </p:txBody>
      </p:sp>
      <p:sp>
        <p:nvSpPr>
          <p:cNvPr id="6" name="TextBox 5"/>
          <p:cNvSpPr txBox="1"/>
          <p:nvPr/>
        </p:nvSpPr>
        <p:spPr>
          <a:xfrm>
            <a:off x="609600" y="1524000"/>
            <a:ext cx="8153400" cy="1200329"/>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&lt;p&gt; First paragraph &lt;/p&gt;</a:t>
            </a:r>
          </a:p>
          <a:p>
            <a:r>
              <a:rPr lang="en-US" b="1" dirty="0">
                <a:latin typeface="Courier New" pitchFamily="49" charset="0"/>
                <a:cs typeface="Courier New" pitchFamily="49" charset="0"/>
              </a:rPr>
              <a:t>&lt;</a:t>
            </a:r>
            <a:r>
              <a:rPr lang="en-US" b="1" dirty="0" err="1">
                <a:latin typeface="Courier New" pitchFamily="49" charset="0"/>
                <a:cs typeface="Courier New" pitchFamily="49" charset="0"/>
              </a:rPr>
              <a:t>hr</a:t>
            </a:r>
            <a:r>
              <a:rPr lang="en-US" b="1" dirty="0">
                <a:latin typeface="Courier New" pitchFamily="49" charset="0"/>
                <a:cs typeface="Courier New" pitchFamily="49" charset="0"/>
              </a:rPr>
              <a:t> /&gt;</a:t>
            </a:r>
          </a:p>
          <a:p>
            <a:r>
              <a:rPr lang="en-US" dirty="0">
                <a:latin typeface="Courier New" pitchFamily="49" charset="0"/>
                <a:cs typeface="Courier New" pitchFamily="49" charset="0"/>
              </a:rPr>
              <a:t>&lt;p&gt; Second Paragraph &lt;/p&gt;</a:t>
            </a:r>
          </a:p>
          <a:p>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609600" y="3048000"/>
            <a:ext cx="8153400" cy="707886"/>
          </a:xfrm>
          <a:prstGeom prst="rect">
            <a:avLst/>
          </a:prstGeom>
          <a:noFill/>
          <a:ln w="19050">
            <a:solidFill>
              <a:schemeClr val="tx1"/>
            </a:solidFill>
          </a:ln>
        </p:spPr>
        <p:txBody>
          <a:bodyPr wrap="square" rtlCol="0">
            <a:spAutoFit/>
          </a:bodyPr>
          <a:lstStyle/>
          <a:p>
            <a:r>
              <a:rPr lang="en-US" sz="2000" dirty="0">
                <a:latin typeface="Times New Roman" pitchFamily="18" charset="0"/>
                <a:cs typeface="Times New Roman" pitchFamily="18" charset="0"/>
              </a:rPr>
              <a:t>First Paragraph</a:t>
            </a:r>
          </a:p>
          <a:p>
            <a:endParaRPr lang="en-US" sz="2000" dirty="0">
              <a:latin typeface="Times New Roman" pitchFamily="18" charset="0"/>
              <a:cs typeface="Times New Roman" pitchFamily="18" charset="0"/>
            </a:endParaRPr>
          </a:p>
        </p:txBody>
      </p:sp>
      <p:sp>
        <p:nvSpPr>
          <p:cNvPr id="8" name="TextBox 7"/>
          <p:cNvSpPr txBox="1"/>
          <p:nvPr/>
        </p:nvSpPr>
        <p:spPr>
          <a:xfrm>
            <a:off x="609600" y="3724870"/>
            <a:ext cx="8153400" cy="677108"/>
          </a:xfrm>
          <a:prstGeom prst="rect">
            <a:avLst/>
          </a:prstGeom>
          <a:noFill/>
          <a:ln w="19050">
            <a:noFill/>
          </a:ln>
        </p:spPr>
        <p:txBody>
          <a:bodyPr wrap="square" rtlCol="0">
            <a:spAutoFit/>
          </a:bodyPr>
          <a:lstStyle/>
          <a:p>
            <a:r>
              <a:rPr lang="en-US" sz="2000" dirty="0">
                <a:latin typeface="Times New Roman" pitchFamily="18" charset="0"/>
                <a:cs typeface="Times New Roman" pitchFamily="18" charset="0"/>
              </a:rPr>
              <a:t>Second Paragraph</a:t>
            </a:r>
          </a:p>
          <a:p>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output</a:t>
            </a:r>
          </a:p>
        </p:txBody>
      </p:sp>
      <p:cxnSp>
        <p:nvCxnSpPr>
          <p:cNvPr id="10" name="Straight Connector 9"/>
          <p:cNvCxnSpPr/>
          <p:nvPr/>
        </p:nvCxnSpPr>
        <p:spPr>
          <a:xfrm>
            <a:off x="609600" y="3657600"/>
            <a:ext cx="0" cy="6463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763000" y="3657600"/>
            <a:ext cx="0" cy="6463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09600" y="4303931"/>
            <a:ext cx="8153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886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and Inline Statements</a:t>
            </a:r>
          </a:p>
        </p:txBody>
      </p:sp>
      <p:sp>
        <p:nvSpPr>
          <p:cNvPr id="3" name="Content Placeholder 2"/>
          <p:cNvSpPr>
            <a:spLocks noGrp="1"/>
          </p:cNvSpPr>
          <p:nvPr>
            <p:ph sz="quarter" idx="1"/>
          </p:nvPr>
        </p:nvSpPr>
        <p:spPr>
          <a:xfrm>
            <a:off x="612648" y="3733800"/>
            <a:ext cx="8153400" cy="2362200"/>
          </a:xfrm>
        </p:spPr>
        <p:txBody>
          <a:bodyPr/>
          <a:lstStyle/>
          <a:p>
            <a:r>
              <a:rPr lang="en-US" dirty="0"/>
              <a:t>Block elements contain an entire large region of content</a:t>
            </a:r>
          </a:p>
          <a:p>
            <a:pPr lvl="1"/>
            <a:r>
              <a:rPr lang="en-US" dirty="0"/>
              <a:t>examples: paragraphs, lists, table cells,h1</a:t>
            </a:r>
          </a:p>
          <a:p>
            <a:pPr lvl="1"/>
            <a:r>
              <a:rPr lang="en-US" dirty="0"/>
              <a:t>the browser places a margin of whitespace between block elements for separation</a:t>
            </a:r>
          </a:p>
        </p:txBody>
      </p:sp>
      <p:sp>
        <p:nvSpPr>
          <p:cNvPr id="4" name="Footer Placeholder 3"/>
          <p:cNvSpPr>
            <a:spLocks noGrp="1"/>
          </p:cNvSpPr>
          <p:nvPr>
            <p:ph type="ftr" sz="quarter" idx="11"/>
          </p:nvPr>
        </p:nvSpPr>
        <p:spPr/>
        <p:txBody>
          <a:bodyPr/>
          <a:lstStyle/>
          <a:p>
            <a:r>
              <a:rPr lang="en-US" dirty="0"/>
              <a:t>CS6314-WPL</a:t>
            </a:r>
          </a:p>
        </p:txBody>
      </p:sp>
      <p:sp>
        <p:nvSpPr>
          <p:cNvPr id="5" name="Slide Number Placeholder 4"/>
          <p:cNvSpPr>
            <a:spLocks noGrp="1"/>
          </p:cNvSpPr>
          <p:nvPr>
            <p:ph type="sldNum" sz="quarter" idx="12"/>
          </p:nvPr>
        </p:nvSpPr>
        <p:spPr/>
        <p:txBody>
          <a:bodyPr>
            <a:normAutofit fontScale="85000" lnSpcReduction="20000"/>
          </a:bodyPr>
          <a:lstStyle/>
          <a:p>
            <a:fld id="{CC76F15A-3445-4ED0-A4DF-DE4BBF06AE1A}" type="slidenum">
              <a:rPr lang="en-US" smtClean="0"/>
              <a:t>9</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600200"/>
            <a:ext cx="9067800" cy="2133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872914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heme2">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Theme2</Template>
  <TotalTime>3229</TotalTime>
  <Words>3738</Words>
  <Application>Microsoft Office PowerPoint</Application>
  <PresentationFormat>On-screen Show (4:3)</PresentationFormat>
  <Paragraphs>545</Paragraphs>
  <Slides>44</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Calibri</vt:lpstr>
      <vt:lpstr>Consolas</vt:lpstr>
      <vt:lpstr>Courier New</vt:lpstr>
      <vt:lpstr>Times New Roman</vt:lpstr>
      <vt:lpstr>Tw Cen MT</vt:lpstr>
      <vt:lpstr>Wingdings</vt:lpstr>
      <vt:lpstr>Wingdings 2</vt:lpstr>
      <vt:lpstr>Theme2</vt:lpstr>
      <vt:lpstr>Basic HTML</vt:lpstr>
      <vt:lpstr>Hypertext Markup Language (HTML)</vt:lpstr>
      <vt:lpstr>XHTML </vt:lpstr>
      <vt:lpstr>Structure of XHTML page</vt:lpstr>
      <vt:lpstr>Page Title &lt;title&gt;</vt:lpstr>
      <vt:lpstr>Paragraph &lt;p&gt;</vt:lpstr>
      <vt:lpstr>Headings &lt;h1&gt;, &lt;h2&gt;, … &lt;h6&gt;</vt:lpstr>
      <vt:lpstr>Horizontal rule &lt;hr /&gt;</vt:lpstr>
      <vt:lpstr>Block and Inline Statements</vt:lpstr>
      <vt:lpstr>Block and Inline Statements (cont.)</vt:lpstr>
      <vt:lpstr>More HTML tags</vt:lpstr>
      <vt:lpstr>More HTML tags</vt:lpstr>
      <vt:lpstr>Links &lt;a&gt;</vt:lpstr>
      <vt:lpstr>More about anchors</vt:lpstr>
      <vt:lpstr>Nesting tags</vt:lpstr>
      <vt:lpstr>Images &lt;img&gt;</vt:lpstr>
      <vt:lpstr>More about images</vt:lpstr>
      <vt:lpstr>Line Break &lt;br&gt;</vt:lpstr>
      <vt:lpstr>Comments &lt;!-- … -- &gt;</vt:lpstr>
      <vt:lpstr>Phrase elements &lt;em&gt;, &lt;strong&gt;</vt:lpstr>
      <vt:lpstr>Unordered list: &lt;ul&gt;, &lt;li&gt;</vt:lpstr>
      <vt:lpstr>More about unordered lists</vt:lpstr>
      <vt:lpstr>More about unordered lists (cont.)</vt:lpstr>
      <vt:lpstr>Ordered list &lt;ol&gt;</vt:lpstr>
      <vt:lpstr>Common error: Not closing a list</vt:lpstr>
      <vt:lpstr>Common Error: Improper nested list placement</vt:lpstr>
      <vt:lpstr>Definition list &lt;dl&gt;, &lt;dt&gt;, &lt;dd&gt;</vt:lpstr>
      <vt:lpstr>Tables &lt;table&gt;, &lt;tr&gt;, &lt;td&gt;</vt:lpstr>
      <vt:lpstr>Table headers, captions: &lt;th&gt;, &lt;caption&gt;</vt:lpstr>
      <vt:lpstr>Quotations &lt;blockquote&gt;</vt:lpstr>
      <vt:lpstr>Inline quotations &lt;q&gt;</vt:lpstr>
      <vt:lpstr>HTML Character Entities</vt:lpstr>
      <vt:lpstr>Inline quotations &lt;q&gt;</vt:lpstr>
      <vt:lpstr>Computer code &lt;code&gt;</vt:lpstr>
      <vt:lpstr>Preformatted text &lt;pre&gt;</vt:lpstr>
      <vt:lpstr>Preformatted text &lt;pre&gt;</vt:lpstr>
      <vt:lpstr>Web Standards</vt:lpstr>
      <vt:lpstr>W3C XHTML Validator</vt:lpstr>
      <vt:lpstr>Web page metadata &lt;meta&gt;</vt:lpstr>
      <vt:lpstr>meta element to aid browser / web server</vt:lpstr>
      <vt:lpstr>meta element to describe the page</vt:lpstr>
      <vt:lpstr>meta element to aid search engines </vt:lpstr>
      <vt:lpstr>HTML vs XHTML</vt:lpstr>
      <vt:lpstr>HTML5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HTML</dc:title>
  <dc:creator>Xenia Mountrouidou</dc:creator>
  <cp:lastModifiedBy>Mandal, Enakshi Prasenjit</cp:lastModifiedBy>
  <cp:revision>147</cp:revision>
  <dcterms:created xsi:type="dcterms:W3CDTF">2011-07-15T02:30:34Z</dcterms:created>
  <dcterms:modified xsi:type="dcterms:W3CDTF">2020-02-12T01:29:33Z</dcterms:modified>
</cp:coreProperties>
</file>