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8"/>
  </p:notesMasterIdLst>
  <p:handoutMasterIdLst>
    <p:handoutMasterId r:id="rId79"/>
  </p:handoutMasterIdLst>
  <p:sldIdLst>
    <p:sldId id="290" r:id="rId2"/>
    <p:sldId id="788" r:id="rId3"/>
    <p:sldId id="919" r:id="rId4"/>
    <p:sldId id="790" r:id="rId5"/>
    <p:sldId id="792" r:id="rId6"/>
    <p:sldId id="862" r:id="rId7"/>
    <p:sldId id="794" r:id="rId8"/>
    <p:sldId id="797" r:id="rId9"/>
    <p:sldId id="798" r:id="rId10"/>
    <p:sldId id="799" r:id="rId11"/>
    <p:sldId id="800" r:id="rId12"/>
    <p:sldId id="801" r:id="rId13"/>
    <p:sldId id="864" r:id="rId14"/>
    <p:sldId id="865" r:id="rId15"/>
    <p:sldId id="866" r:id="rId16"/>
    <p:sldId id="868" r:id="rId17"/>
    <p:sldId id="867" r:id="rId18"/>
    <p:sldId id="869" r:id="rId19"/>
    <p:sldId id="870" r:id="rId20"/>
    <p:sldId id="871" r:id="rId21"/>
    <p:sldId id="872" r:id="rId22"/>
    <p:sldId id="873" r:id="rId23"/>
    <p:sldId id="874" r:id="rId24"/>
    <p:sldId id="877" r:id="rId25"/>
    <p:sldId id="879" r:id="rId26"/>
    <p:sldId id="880" r:id="rId27"/>
    <p:sldId id="882" r:id="rId28"/>
    <p:sldId id="883" r:id="rId29"/>
    <p:sldId id="891" r:id="rId30"/>
    <p:sldId id="802" r:id="rId31"/>
    <p:sldId id="804" r:id="rId32"/>
    <p:sldId id="805" r:id="rId33"/>
    <p:sldId id="806" r:id="rId34"/>
    <p:sldId id="807" r:id="rId35"/>
    <p:sldId id="808" r:id="rId36"/>
    <p:sldId id="809" r:id="rId37"/>
    <p:sldId id="811" r:id="rId38"/>
    <p:sldId id="813" r:id="rId39"/>
    <p:sldId id="812" r:id="rId40"/>
    <p:sldId id="814" r:id="rId41"/>
    <p:sldId id="816" r:id="rId42"/>
    <p:sldId id="817" r:id="rId43"/>
    <p:sldId id="832" r:id="rId44"/>
    <p:sldId id="834" r:id="rId45"/>
    <p:sldId id="836" r:id="rId46"/>
    <p:sldId id="839" r:id="rId47"/>
    <p:sldId id="841" r:id="rId48"/>
    <p:sldId id="843" r:id="rId49"/>
    <p:sldId id="846" r:id="rId50"/>
    <p:sldId id="884" r:id="rId51"/>
    <p:sldId id="887" r:id="rId52"/>
    <p:sldId id="849" r:id="rId53"/>
    <p:sldId id="886" r:id="rId54"/>
    <p:sldId id="888" r:id="rId55"/>
    <p:sldId id="854" r:id="rId56"/>
    <p:sldId id="855" r:id="rId57"/>
    <p:sldId id="857" r:id="rId58"/>
    <p:sldId id="858" r:id="rId59"/>
    <p:sldId id="859" r:id="rId60"/>
    <p:sldId id="860" r:id="rId61"/>
    <p:sldId id="889" r:id="rId62"/>
    <p:sldId id="890" r:id="rId63"/>
    <p:sldId id="896" r:id="rId64"/>
    <p:sldId id="897" r:id="rId65"/>
    <p:sldId id="898" r:id="rId66"/>
    <p:sldId id="903" r:id="rId67"/>
    <p:sldId id="900" r:id="rId68"/>
    <p:sldId id="921" r:id="rId69"/>
    <p:sldId id="920" r:id="rId70"/>
    <p:sldId id="922" r:id="rId71"/>
    <p:sldId id="909" r:id="rId72"/>
    <p:sldId id="910" r:id="rId73"/>
    <p:sldId id="911" r:id="rId74"/>
    <p:sldId id="923" r:id="rId75"/>
    <p:sldId id="914" r:id="rId76"/>
    <p:sldId id="916" r:id="rId77"/>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0000" autoAdjust="0"/>
  </p:normalViewPr>
  <p:slideViewPr>
    <p:cSldViewPr>
      <p:cViewPr>
        <p:scale>
          <a:sx n="99" d="100"/>
          <a:sy n="99" d="100"/>
        </p:scale>
        <p:origin x="-18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5" d="100"/>
          <a:sy n="55" d="100"/>
        </p:scale>
        <p:origin x="-2874" y="-90"/>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5363" name="Rectangle 3"/>
          <p:cNvSpPr>
            <a:spLocks noGrp="1" noChangeArrowheads="1"/>
          </p:cNvSpPr>
          <p:nvPr>
            <p:ph type="dt" sz="quarter" idx="1"/>
          </p:nvPr>
        </p:nvSpPr>
        <p:spPr bwMode="auto">
          <a:xfrm>
            <a:off x="3970734"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r" defTabSz="909252" eaLnBrk="1" hangingPunct="1">
              <a:defRPr sz="1100">
                <a:latin typeface="Arial" charset="0"/>
              </a:defRPr>
            </a:lvl1pPr>
          </a:lstStyle>
          <a:p>
            <a:pPr>
              <a:defRPr/>
            </a:pPr>
            <a:endParaRPr lang="en-US"/>
          </a:p>
        </p:txBody>
      </p:sp>
      <p:sp>
        <p:nvSpPr>
          <p:cNvPr id="15364" name="Rectangle 4"/>
          <p:cNvSpPr>
            <a:spLocks noGrp="1" noChangeArrowheads="1"/>
          </p:cNvSpPr>
          <p:nvPr>
            <p:ph type="ftr" sz="quarter" idx="2"/>
          </p:nvPr>
        </p:nvSpPr>
        <p:spPr bwMode="auto">
          <a:xfrm>
            <a:off x="1"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5365" name="Rectangle 5"/>
          <p:cNvSpPr>
            <a:spLocks noGrp="1" noChangeArrowheads="1"/>
          </p:cNvSpPr>
          <p:nvPr>
            <p:ph type="sldNum" sz="quarter" idx="3"/>
          </p:nvPr>
        </p:nvSpPr>
        <p:spPr bwMode="auto">
          <a:xfrm>
            <a:off x="3970734"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r" defTabSz="908381" eaLnBrk="1" hangingPunct="1">
              <a:defRPr sz="1100"/>
            </a:lvl1pPr>
          </a:lstStyle>
          <a:p>
            <a:pPr>
              <a:defRPr/>
            </a:pPr>
            <a:fld id="{543AD976-27C3-4F1A-B473-CDA2D875A87C}" type="slidenum">
              <a:rPr lang="en-US" altLang="en-US"/>
              <a:pPr>
                <a:defRPr/>
              </a:pPr>
              <a:t>‹#›</a:t>
            </a:fld>
            <a:endParaRPr lang="en-US" altLang="en-US"/>
          </a:p>
        </p:txBody>
      </p:sp>
    </p:spTree>
    <p:extLst>
      <p:ext uri="{BB962C8B-B14F-4D97-AF65-F5344CB8AC3E}">
        <p14:creationId xmlns:p14="http://schemas.microsoft.com/office/powerpoint/2010/main" val="2681538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1267" name="Rectangle 3"/>
          <p:cNvSpPr>
            <a:spLocks noGrp="1" noChangeArrowheads="1"/>
          </p:cNvSpPr>
          <p:nvPr>
            <p:ph type="dt" idx="1"/>
          </p:nvPr>
        </p:nvSpPr>
        <p:spPr bwMode="auto">
          <a:xfrm>
            <a:off x="3970734"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r" defTabSz="909252" eaLnBrk="1" hangingPunct="1">
              <a:defRPr sz="1100">
                <a:latin typeface="Arial"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701346" y="4416099"/>
            <a:ext cx="5607711" cy="418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3970734"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r" defTabSz="908381" eaLnBrk="1" hangingPunct="1">
              <a:defRPr sz="1100"/>
            </a:lvl1pPr>
          </a:lstStyle>
          <a:p>
            <a:pPr>
              <a:defRPr/>
            </a:pPr>
            <a:fld id="{9181919A-E978-43BD-BB61-C26A9B63DE84}" type="slidenum">
              <a:rPr lang="en-US" altLang="en-US"/>
              <a:pPr>
                <a:defRPr/>
              </a:pPr>
              <a:t>‹#›</a:t>
            </a:fld>
            <a:endParaRPr lang="en-US" altLang="en-US"/>
          </a:p>
        </p:txBody>
      </p:sp>
    </p:spTree>
    <p:extLst>
      <p:ext uri="{BB962C8B-B14F-4D97-AF65-F5344CB8AC3E}">
        <p14:creationId xmlns:p14="http://schemas.microsoft.com/office/powerpoint/2010/main" val="4136398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07271">
              <a:defRPr>
                <a:solidFill>
                  <a:schemeClr val="tx1"/>
                </a:solidFill>
                <a:latin typeface="Arial" charset="0"/>
              </a:defRPr>
            </a:lvl1pPr>
            <a:lvl2pPr marL="743564" indent="-286104" defTabSz="907271">
              <a:defRPr>
                <a:solidFill>
                  <a:schemeClr val="tx1"/>
                </a:solidFill>
                <a:latin typeface="Arial" charset="0"/>
              </a:defRPr>
            </a:lvl2pPr>
            <a:lvl3pPr marL="1144415" indent="-227965" defTabSz="907271">
              <a:defRPr>
                <a:solidFill>
                  <a:schemeClr val="tx1"/>
                </a:solidFill>
                <a:latin typeface="Arial" charset="0"/>
              </a:defRPr>
            </a:lvl3pPr>
            <a:lvl4pPr marL="1603405" indent="-227965" defTabSz="907271">
              <a:defRPr>
                <a:solidFill>
                  <a:schemeClr val="tx1"/>
                </a:solidFill>
                <a:latin typeface="Arial" charset="0"/>
              </a:defRPr>
            </a:lvl4pPr>
            <a:lvl5pPr marL="2060866" indent="-227965" defTabSz="907271">
              <a:defRPr>
                <a:solidFill>
                  <a:schemeClr val="tx1"/>
                </a:solidFill>
                <a:latin typeface="Arial" charset="0"/>
              </a:defRPr>
            </a:lvl5pPr>
            <a:lvl6pPr marL="2501496" indent="-227965" defTabSz="907271" eaLnBrk="0" fontAlgn="base" hangingPunct="0">
              <a:spcBef>
                <a:spcPct val="0"/>
              </a:spcBef>
              <a:spcAft>
                <a:spcPct val="0"/>
              </a:spcAft>
              <a:defRPr>
                <a:solidFill>
                  <a:schemeClr val="tx1"/>
                </a:solidFill>
                <a:latin typeface="Arial" charset="0"/>
              </a:defRPr>
            </a:lvl6pPr>
            <a:lvl7pPr marL="2942126" indent="-227965" defTabSz="907271" eaLnBrk="0" fontAlgn="base" hangingPunct="0">
              <a:spcBef>
                <a:spcPct val="0"/>
              </a:spcBef>
              <a:spcAft>
                <a:spcPct val="0"/>
              </a:spcAft>
              <a:defRPr>
                <a:solidFill>
                  <a:schemeClr val="tx1"/>
                </a:solidFill>
                <a:latin typeface="Arial" charset="0"/>
              </a:defRPr>
            </a:lvl7pPr>
            <a:lvl8pPr marL="3382757" indent="-227965" defTabSz="907271" eaLnBrk="0" fontAlgn="base" hangingPunct="0">
              <a:spcBef>
                <a:spcPct val="0"/>
              </a:spcBef>
              <a:spcAft>
                <a:spcPct val="0"/>
              </a:spcAft>
              <a:defRPr>
                <a:solidFill>
                  <a:schemeClr val="tx1"/>
                </a:solidFill>
                <a:latin typeface="Arial" charset="0"/>
              </a:defRPr>
            </a:lvl8pPr>
            <a:lvl9pPr marL="3823387" indent="-227965" defTabSz="907271" eaLnBrk="0" fontAlgn="base" hangingPunct="0">
              <a:spcBef>
                <a:spcPct val="0"/>
              </a:spcBef>
              <a:spcAft>
                <a:spcPct val="0"/>
              </a:spcAft>
              <a:defRPr>
                <a:solidFill>
                  <a:schemeClr val="tx1"/>
                </a:solidFill>
                <a:latin typeface="Arial" charset="0"/>
              </a:defRPr>
            </a:lvl9pPr>
          </a:lstStyle>
          <a:p>
            <a:fld id="{12AF087D-CC80-45F4-8F39-13B60A3A7342}" type="slidenum">
              <a:rPr lang="en-US" altLang="en-US" smtClean="0"/>
              <a:pPr/>
              <a:t>1</a:t>
            </a:fld>
            <a:endParaRPr lang="en-US" alt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641C5C-352F-4EF4-B5A4-F20F04C6B771}" type="slidenum">
              <a:rPr lang="en-GB" altLang="en-US"/>
              <a:pPr/>
              <a:t>11</a:t>
            </a:fld>
            <a:endParaRPr lang="en-GB" altLang="en-US"/>
          </a:p>
        </p:txBody>
      </p:sp>
      <p:sp>
        <p:nvSpPr>
          <p:cNvPr id="10444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12</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13</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14</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15</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200" b="0" i="0" kern="1200" dirty="0" smtClean="0">
                <a:solidFill>
                  <a:schemeClr val="tx1"/>
                </a:solidFill>
                <a:effectLst/>
                <a:latin typeface="Arial" charset="0"/>
                <a:ea typeface="+mn-ea"/>
                <a:cs typeface="+mn-cs"/>
              </a:rPr>
              <a:t> A static variable exists only in a local function scope, but it does not lose its value when program execution leaves this scope.</a:t>
            </a:r>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BF444D-ED36-4419-8336-1AC79FB2D629}" type="slidenum">
              <a:rPr lang="en-GB" altLang="en-US"/>
              <a:pPr/>
              <a:t>22</a:t>
            </a:fld>
            <a:endParaRPr lang="en-GB" altLang="en-US"/>
          </a:p>
        </p:txBody>
      </p:sp>
      <p:sp>
        <p:nvSpPr>
          <p:cNvPr id="12595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FE7F0D-8F4E-4A6E-992A-EA40E3DD6D4B}" type="slidenum">
              <a:rPr lang="en-GB" altLang="en-US"/>
              <a:pPr/>
              <a:t>23</a:t>
            </a:fld>
            <a:endParaRPr lang="en-GB" altLang="en-US"/>
          </a:p>
        </p:txBody>
      </p:sp>
      <p:sp>
        <p:nvSpPr>
          <p:cNvPr id="12697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786AE8-9927-4768-A0A7-4639A259FE3A}" type="slidenum">
              <a:rPr lang="en-GB" altLang="en-US"/>
              <a:pPr/>
              <a:t>24</a:t>
            </a:fld>
            <a:endParaRPr lang="en-GB" altLang="en-US"/>
          </a:p>
        </p:txBody>
      </p:sp>
      <p:sp>
        <p:nvSpPr>
          <p:cNvPr id="13004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2DCF897-8507-4492-8B01-4371B48F397F}" type="slidenum">
              <a:rPr lang="en-GB" altLang="en-US"/>
              <a:pPr/>
              <a:t>25</a:t>
            </a:fld>
            <a:endParaRPr lang="en-GB" altLang="en-US"/>
          </a:p>
        </p:txBody>
      </p:sp>
      <p:sp>
        <p:nvSpPr>
          <p:cNvPr id="13209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E8C6976-900C-406C-86FC-D2C895ABD5EA}" type="slidenum">
              <a:rPr lang="en-GB" altLang="en-US"/>
              <a:pPr/>
              <a:t>26</a:t>
            </a:fld>
            <a:endParaRPr lang="en-GB" altLang="en-US"/>
          </a:p>
        </p:txBody>
      </p:sp>
      <p:sp>
        <p:nvSpPr>
          <p:cNvPr id="13312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634C567-0DF6-464B-9C2C-9A6D4EFAA5CD}" type="slidenum">
              <a:rPr lang="en-GB" altLang="en-US"/>
              <a:pPr/>
              <a:t>2</a:t>
            </a:fld>
            <a:endParaRPr lang="en-GB" altLang="en-US"/>
          </a:p>
        </p:txBody>
      </p:sp>
      <p:sp>
        <p:nvSpPr>
          <p:cNvPr id="9216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t>As of December 2017, PHP makes up over 83% of server side languages used on the internet. Much of that is made up of PHP-based content management systems such as </a:t>
            </a:r>
            <a:r>
              <a:rPr lang="en-US" altLang="en-US" dirty="0" err="1" smtClean="0"/>
              <a:t>WordPress</a:t>
            </a:r>
            <a:r>
              <a:rPr lang="en-US" altLang="en-US" dirty="0" smtClean="0"/>
              <a:t>, but even if you remove pre-built CMS from the equation, PHP still makes up over 54% of the web.</a:t>
            </a:r>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E0403B-0CDF-4B3A-B2A2-893D96B1702C}" type="slidenum">
              <a:rPr lang="en-GB" altLang="en-US"/>
              <a:pPr/>
              <a:t>27</a:t>
            </a:fld>
            <a:endParaRPr lang="en-GB" altLang="en-US"/>
          </a:p>
        </p:txBody>
      </p:sp>
      <p:sp>
        <p:nvSpPr>
          <p:cNvPr id="13516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33E8C8-768A-415E-A79F-E39557AD1CC3}" type="slidenum">
              <a:rPr lang="en-GB" altLang="en-US"/>
              <a:pPr/>
              <a:t>28</a:t>
            </a:fld>
            <a:endParaRPr lang="en-GB" altLang="en-US"/>
          </a:p>
        </p:txBody>
      </p:sp>
      <p:sp>
        <p:nvSpPr>
          <p:cNvPr id="13619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E8C6976-900C-406C-86FC-D2C895ABD5EA}" type="slidenum">
              <a:rPr lang="en-GB" altLang="en-US"/>
              <a:pPr/>
              <a:t>29</a:t>
            </a:fld>
            <a:endParaRPr lang="en-GB" altLang="en-US"/>
          </a:p>
        </p:txBody>
      </p:sp>
      <p:sp>
        <p:nvSpPr>
          <p:cNvPr id="13312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B212EEB-70C1-41AD-A5DE-D26E7770CC6A}" type="slidenum">
              <a:rPr lang="en-GB" altLang="en-US"/>
              <a:pPr/>
              <a:t>30</a:t>
            </a:fld>
            <a:endParaRPr lang="en-GB" altLang="en-US"/>
          </a:p>
        </p:txBody>
      </p:sp>
      <p:sp>
        <p:nvSpPr>
          <p:cNvPr id="10649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5BB861F-885F-47FD-BC22-3138624FD0F5}" type="slidenum">
              <a:rPr lang="en-GB" altLang="en-US"/>
              <a:pPr/>
              <a:t>31</a:t>
            </a:fld>
            <a:endParaRPr lang="en-GB" altLang="en-US"/>
          </a:p>
        </p:txBody>
      </p:sp>
      <p:sp>
        <p:nvSpPr>
          <p:cNvPr id="10854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C93B308-9FE6-48E7-8C3E-711D066046EB}" type="slidenum">
              <a:rPr lang="en-GB" altLang="en-US"/>
              <a:pPr/>
              <a:t>32</a:t>
            </a:fld>
            <a:endParaRPr lang="en-GB" altLang="en-US"/>
          </a:p>
        </p:txBody>
      </p:sp>
      <p:sp>
        <p:nvSpPr>
          <p:cNvPr id="10956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E6F7629-D158-4195-B65B-FC5296EC86EC}" type="slidenum">
              <a:rPr lang="en-GB" altLang="en-US"/>
              <a:pPr/>
              <a:t>33</a:t>
            </a:fld>
            <a:endParaRPr lang="en-GB" altLang="en-US"/>
          </a:p>
        </p:txBody>
      </p:sp>
      <p:sp>
        <p:nvSpPr>
          <p:cNvPr id="11059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9E1319B-65F6-47F8-8A0B-24C2DD65BF88}" type="slidenum">
              <a:rPr lang="en-GB" altLang="en-US"/>
              <a:pPr/>
              <a:t>34</a:t>
            </a:fld>
            <a:endParaRPr lang="en-GB" altLang="en-US"/>
          </a:p>
        </p:txBody>
      </p:sp>
      <p:sp>
        <p:nvSpPr>
          <p:cNvPr id="11161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17DCD74-429E-4CEB-88A1-EF103BE76E58}" type="slidenum">
              <a:rPr lang="en-GB" altLang="en-US"/>
              <a:pPr/>
              <a:t>35</a:t>
            </a:fld>
            <a:endParaRPr lang="en-GB" altLang="en-US"/>
          </a:p>
        </p:txBody>
      </p:sp>
      <p:sp>
        <p:nvSpPr>
          <p:cNvPr id="11264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90E5118-6EA6-418C-8F0D-C40DCEB737DE}" type="slidenum">
              <a:rPr lang="en-GB" altLang="en-US"/>
              <a:pPr/>
              <a:t>36</a:t>
            </a:fld>
            <a:endParaRPr lang="en-GB" altLang="en-US"/>
          </a:p>
        </p:txBody>
      </p:sp>
      <p:sp>
        <p:nvSpPr>
          <p:cNvPr id="11366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http://w3techs.com/technologies/overview/programming_language/all</a:t>
            </a:r>
          </a:p>
          <a:p>
            <a:endParaRPr lang="en-US" dirty="0" smtClean="0"/>
          </a:p>
          <a:p>
            <a:r>
              <a:rPr lang="en-US" dirty="0" smtClean="0"/>
              <a:t>Server-side JavaScript (</a:t>
            </a:r>
            <a:r>
              <a:rPr lang="en-US" dirty="0" err="1" smtClean="0"/>
              <a:t>Node.js</a:t>
            </a:r>
            <a:r>
              <a:rPr lang="en-US" dirty="0" smtClean="0"/>
              <a:t>) is currently the fastest growing server-side technology.</a:t>
            </a:r>
            <a:endParaRPr lang="en-US" dirty="0"/>
          </a:p>
        </p:txBody>
      </p:sp>
      <p:sp>
        <p:nvSpPr>
          <p:cNvPr id="4" name="Slide Number Placeholder 3"/>
          <p:cNvSpPr>
            <a:spLocks noGrp="1"/>
          </p:cNvSpPr>
          <p:nvPr>
            <p:ph type="sldNum" sz="quarter" idx="10"/>
          </p:nvPr>
        </p:nvSpPr>
        <p:spPr/>
        <p:txBody>
          <a:bodyPr/>
          <a:lstStyle/>
          <a:p>
            <a:fld id="{326470A3-3B91-45B9-B993-C552766E61DA}" type="slidenum">
              <a:rPr lang="en-US" smtClean="0"/>
              <a:t>3</a:t>
            </a:fld>
            <a:endParaRPr lang="en-US"/>
          </a:p>
        </p:txBody>
      </p:sp>
    </p:spTree>
    <p:extLst>
      <p:ext uri="{BB962C8B-B14F-4D97-AF65-F5344CB8AC3E}">
        <p14:creationId xmlns:p14="http://schemas.microsoft.com/office/powerpoint/2010/main" val="3722042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8FCF0D5-C784-4235-A248-DBE10CCB5C9F}" type="slidenum">
              <a:rPr lang="en-GB" altLang="en-US"/>
              <a:pPr/>
              <a:t>37</a:t>
            </a:fld>
            <a:endParaRPr lang="en-GB" altLang="en-US"/>
          </a:p>
        </p:txBody>
      </p:sp>
      <p:sp>
        <p:nvSpPr>
          <p:cNvPr id="11571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019EF9-CFDA-42E1-AD1E-C09196FD3272}" type="slidenum">
              <a:rPr lang="en-GB" altLang="en-US"/>
              <a:pPr/>
              <a:t>38</a:t>
            </a:fld>
            <a:endParaRPr lang="en-GB" altLang="en-US"/>
          </a:p>
        </p:txBody>
      </p:sp>
      <p:sp>
        <p:nvSpPr>
          <p:cNvPr id="11776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7653196-B6BE-4BF6-B9D2-2A47D4779C6D}" type="slidenum">
              <a:rPr lang="en-GB" altLang="en-US"/>
              <a:pPr/>
              <a:t>39</a:t>
            </a:fld>
            <a:endParaRPr lang="en-GB" altLang="en-US"/>
          </a:p>
        </p:txBody>
      </p:sp>
      <p:sp>
        <p:nvSpPr>
          <p:cNvPr id="11673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E729722-30D3-4A6D-93CF-E6AD0E0D90FD}" type="slidenum">
              <a:rPr lang="en-GB" altLang="en-US"/>
              <a:pPr/>
              <a:t>40</a:t>
            </a:fld>
            <a:endParaRPr lang="en-GB" altLang="en-US"/>
          </a:p>
        </p:txBody>
      </p:sp>
      <p:sp>
        <p:nvSpPr>
          <p:cNvPr id="11878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A34C361-40C5-4519-BA2F-D14F76364344}" type="slidenum">
              <a:rPr lang="en-GB" altLang="en-US"/>
              <a:pPr/>
              <a:t>41</a:t>
            </a:fld>
            <a:endParaRPr lang="en-GB" altLang="en-US"/>
          </a:p>
        </p:txBody>
      </p:sp>
      <p:sp>
        <p:nvSpPr>
          <p:cNvPr id="12083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E7C2FA6-9BB6-4381-9E48-4E0CAD89D033}" type="slidenum">
              <a:rPr lang="en-GB" altLang="en-US"/>
              <a:pPr/>
              <a:t>42</a:t>
            </a:fld>
            <a:endParaRPr lang="en-GB" altLang="en-US"/>
          </a:p>
        </p:txBody>
      </p:sp>
      <p:sp>
        <p:nvSpPr>
          <p:cNvPr id="12185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B9972F6-F969-4F4A-996E-74E492D8F130}" type="slidenum">
              <a:rPr lang="en-GB" altLang="en-US"/>
              <a:pPr/>
              <a:t>43</a:t>
            </a:fld>
            <a:endParaRPr lang="en-GB" altLang="en-US"/>
          </a:p>
        </p:txBody>
      </p:sp>
      <p:sp>
        <p:nvSpPr>
          <p:cNvPr id="13721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403A10-98A1-48AF-9504-104F469EC501}" type="slidenum">
              <a:rPr lang="en-GB" altLang="en-US"/>
              <a:pPr/>
              <a:t>44</a:t>
            </a:fld>
            <a:endParaRPr lang="en-GB" altLang="en-US"/>
          </a:p>
        </p:txBody>
      </p:sp>
      <p:sp>
        <p:nvSpPr>
          <p:cNvPr id="13926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383A028-D465-4694-893C-24FE9A850C0A}" type="slidenum">
              <a:rPr lang="en-GB" altLang="en-US"/>
              <a:pPr/>
              <a:t>45</a:t>
            </a:fld>
            <a:endParaRPr lang="en-GB" altLang="en-US"/>
          </a:p>
        </p:txBody>
      </p:sp>
      <p:sp>
        <p:nvSpPr>
          <p:cNvPr id="14131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44D0F5-6E82-419C-8828-0155BEDA1BA1}" type="slidenum">
              <a:rPr lang="en-GB" altLang="en-US"/>
              <a:pPr/>
              <a:t>46</a:t>
            </a:fld>
            <a:endParaRPr lang="en-GB" altLang="en-US"/>
          </a:p>
        </p:txBody>
      </p:sp>
      <p:sp>
        <p:nvSpPr>
          <p:cNvPr id="14438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35086E-36D0-461C-A9D8-11CD009E650E}" type="slidenum">
              <a:rPr lang="en-GB" altLang="en-US"/>
              <a:pPr/>
              <a:t>4</a:t>
            </a:fld>
            <a:endParaRPr lang="en-GB" altLang="en-US"/>
          </a:p>
        </p:txBody>
      </p:sp>
      <p:sp>
        <p:nvSpPr>
          <p:cNvPr id="9420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D9907E1-9856-43DC-9295-CD26F1E31F36}" type="slidenum">
              <a:rPr lang="en-GB" altLang="en-US"/>
              <a:pPr/>
              <a:t>47</a:t>
            </a:fld>
            <a:endParaRPr lang="en-GB" altLang="en-US"/>
          </a:p>
        </p:txBody>
      </p:sp>
      <p:sp>
        <p:nvSpPr>
          <p:cNvPr id="14643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EA03E06-7201-4BFE-A5D8-43B257739F18}" type="slidenum">
              <a:rPr lang="en-GB" altLang="en-US"/>
              <a:pPr/>
              <a:t>48</a:t>
            </a:fld>
            <a:endParaRPr lang="en-GB" altLang="en-US"/>
          </a:p>
        </p:txBody>
      </p:sp>
      <p:sp>
        <p:nvSpPr>
          <p:cNvPr id="14848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848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9BD00D7-300A-43FB-9ED0-555142704D23}" type="slidenum">
              <a:rPr lang="en-GB" altLang="en-US"/>
              <a:pPr/>
              <a:t>49</a:t>
            </a:fld>
            <a:endParaRPr lang="en-GB" altLang="en-US"/>
          </a:p>
        </p:txBody>
      </p:sp>
      <p:sp>
        <p:nvSpPr>
          <p:cNvPr id="15155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9BD00D7-300A-43FB-9ED0-555142704D23}" type="slidenum">
              <a:rPr lang="en-GB" altLang="en-US"/>
              <a:pPr/>
              <a:t>50</a:t>
            </a:fld>
            <a:endParaRPr lang="en-GB" altLang="en-US"/>
          </a:p>
        </p:txBody>
      </p:sp>
      <p:sp>
        <p:nvSpPr>
          <p:cNvPr id="15155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D1B397-F939-4F3B-9751-AB6FF70E3626}" type="slidenum">
              <a:rPr lang="en-GB" altLang="en-US"/>
              <a:pPr/>
              <a:t>51</a:t>
            </a:fld>
            <a:endParaRPr lang="en-GB" altLang="en-US"/>
          </a:p>
        </p:txBody>
      </p:sp>
      <p:sp>
        <p:nvSpPr>
          <p:cNvPr id="1546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D1B397-F939-4F3B-9751-AB6FF70E3626}" type="slidenum">
              <a:rPr lang="en-GB" altLang="en-US"/>
              <a:pPr/>
              <a:t>52</a:t>
            </a:fld>
            <a:endParaRPr lang="en-GB" altLang="en-US"/>
          </a:p>
        </p:txBody>
      </p:sp>
      <p:sp>
        <p:nvSpPr>
          <p:cNvPr id="1546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D1B397-F939-4F3B-9751-AB6FF70E3626}" type="slidenum">
              <a:rPr lang="en-GB" altLang="en-US"/>
              <a:pPr/>
              <a:t>53</a:t>
            </a:fld>
            <a:endParaRPr lang="en-GB" altLang="en-US"/>
          </a:p>
        </p:txBody>
      </p:sp>
      <p:sp>
        <p:nvSpPr>
          <p:cNvPr id="1546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033EE26-B875-4927-B13F-25D0205E0AC6}" type="slidenum">
              <a:rPr lang="en-GB" altLang="en-US"/>
              <a:pPr/>
              <a:t>55</a:t>
            </a:fld>
            <a:endParaRPr lang="en-GB" altLang="en-US"/>
          </a:p>
        </p:txBody>
      </p:sp>
      <p:sp>
        <p:nvSpPr>
          <p:cNvPr id="15974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974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13FB15B-8DD8-4772-81F1-052045235EE5}" type="slidenum">
              <a:rPr lang="en-GB" altLang="en-US"/>
              <a:pPr/>
              <a:t>56</a:t>
            </a:fld>
            <a:endParaRPr lang="en-GB" altLang="en-US"/>
          </a:p>
        </p:txBody>
      </p:sp>
      <p:sp>
        <p:nvSpPr>
          <p:cNvPr id="16076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C348343-F4B0-44F1-BD4C-5A00401944C9}" type="slidenum">
              <a:rPr lang="en-GB" altLang="en-US"/>
              <a:pPr/>
              <a:t>57</a:t>
            </a:fld>
            <a:endParaRPr lang="en-GB" altLang="en-US"/>
          </a:p>
        </p:txBody>
      </p:sp>
      <p:sp>
        <p:nvSpPr>
          <p:cNvPr id="16281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767C9C2-C81C-4314-BAE2-936610209D9E}" type="slidenum">
              <a:rPr lang="en-GB" altLang="en-US"/>
              <a:pPr/>
              <a:t>5</a:t>
            </a:fld>
            <a:endParaRPr lang="en-GB" altLang="en-US"/>
          </a:p>
        </p:txBody>
      </p:sp>
      <p:sp>
        <p:nvSpPr>
          <p:cNvPr id="9625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997F33D-7190-4960-B2CB-0843B07F408E}" type="slidenum">
              <a:rPr lang="en-GB" altLang="en-US"/>
              <a:pPr/>
              <a:t>58</a:t>
            </a:fld>
            <a:endParaRPr lang="en-GB" altLang="en-US"/>
          </a:p>
        </p:txBody>
      </p:sp>
      <p:sp>
        <p:nvSpPr>
          <p:cNvPr id="16384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t>Appends form-data inside the body of the HTTP request</a:t>
            </a:r>
            <a:endParaRPr lang="en-US"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0A8A29-26E1-4E19-ABB4-5814D663B01D}" type="slidenum">
              <a:rPr lang="en-GB" altLang="en-US"/>
              <a:pPr/>
              <a:t>59</a:t>
            </a:fld>
            <a:endParaRPr lang="en-GB" altLang="en-US"/>
          </a:p>
        </p:txBody>
      </p:sp>
      <p:sp>
        <p:nvSpPr>
          <p:cNvPr id="16486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45F7A5-E0DE-4C56-8527-FC24F6F531CB}" type="slidenum">
              <a:rPr lang="en-GB" altLang="en-US"/>
              <a:pPr/>
              <a:t>60</a:t>
            </a:fld>
            <a:endParaRPr lang="en-GB" altLang="en-US"/>
          </a:p>
        </p:txBody>
      </p:sp>
      <p:sp>
        <p:nvSpPr>
          <p:cNvPr id="16588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Discussion:</a:t>
            </a:r>
            <a:r>
              <a:rPr lang="en-US" baseline="0" dirty="0" smtClean="0"/>
              <a:t> Which type of validations is better or best? Server-side validation or client-side validation?</a:t>
            </a:r>
          </a:p>
          <a:p>
            <a:r>
              <a:rPr lang="en-US" dirty="0" smtClean="0"/>
              <a:t>http://</a:t>
            </a:r>
            <a:r>
              <a:rPr lang="en-US" dirty="0" err="1" smtClean="0"/>
              <a:t>stackoverflow.com</a:t>
            </a:r>
            <a:r>
              <a:rPr lang="en-US" dirty="0" smtClean="0"/>
              <a:t>/questions/162159/</a:t>
            </a:r>
            <a:r>
              <a:rPr lang="en-US" dirty="0" err="1" smtClean="0"/>
              <a:t>javascript</a:t>
            </a:r>
            <a:r>
              <a:rPr lang="en-US" dirty="0" smtClean="0"/>
              <a:t>-client-side-</a:t>
            </a:r>
            <a:r>
              <a:rPr lang="en-US" dirty="0" err="1" smtClean="0"/>
              <a:t>vs</a:t>
            </a:r>
            <a:r>
              <a:rPr lang="en-US" dirty="0" smtClean="0"/>
              <a:t>-server-side-validation</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62</a:t>
            </a:fld>
            <a:endParaRPr lang="en-US" altLang="en-US"/>
          </a:p>
        </p:txBody>
      </p:sp>
    </p:spTree>
    <p:extLst>
      <p:ext uri="{BB962C8B-B14F-4D97-AF65-F5344CB8AC3E}">
        <p14:creationId xmlns:p14="http://schemas.microsoft.com/office/powerpoint/2010/main" val="6523432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www.tutorialspoint.com</a:t>
            </a:r>
            <a:r>
              <a:rPr lang="en-US" dirty="0" smtClean="0"/>
              <a:t>/</a:t>
            </a:r>
            <a:r>
              <a:rPr lang="en-US" dirty="0" err="1" smtClean="0"/>
              <a:t>php</a:t>
            </a:r>
            <a:r>
              <a:rPr lang="en-US" dirty="0" smtClean="0"/>
              <a:t>/</a:t>
            </a:r>
            <a:r>
              <a:rPr lang="en-US" dirty="0" err="1" smtClean="0"/>
              <a:t>php_sessions.htm</a:t>
            </a:r>
            <a:endParaRPr lang="en-US" dirty="0" smtClean="0"/>
          </a:p>
          <a:p>
            <a:r>
              <a:rPr lang="en-US" dirty="0" smtClean="0"/>
              <a:t>PHPSESSID</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65</a:t>
            </a:fld>
            <a:endParaRPr lang="en-US" altLang="en-US"/>
          </a:p>
        </p:txBody>
      </p:sp>
    </p:spTree>
    <p:extLst>
      <p:ext uri="{BB962C8B-B14F-4D97-AF65-F5344CB8AC3E}">
        <p14:creationId xmlns:p14="http://schemas.microsoft.com/office/powerpoint/2010/main" val="41106746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 (Secure Hash Algorithm) is a</a:t>
            </a:r>
            <a:r>
              <a:rPr lang="en-US" baseline="0" dirty="0" smtClean="0"/>
              <a:t> </a:t>
            </a:r>
            <a:r>
              <a:rPr lang="en-US" dirty="0" smtClean="0"/>
              <a:t>cryptographic hash function.</a:t>
            </a:r>
            <a:r>
              <a:rPr lang="en-US" baseline="0" dirty="0" smtClean="0"/>
              <a:t> </a:t>
            </a:r>
            <a:r>
              <a:rPr lang="en-US" dirty="0" smtClean="0"/>
              <a:t>SHA-256 algorithm generates an almost-unique, fixed size 256-bit (32-byte) hash. Hash is a one way function – it cannot be decrypted back. This makes it suitable for password validation</a:t>
            </a:r>
            <a:r>
              <a:rPr lang="en-US" baseline="0" dirty="0" smtClean="0"/>
              <a:t> and </a:t>
            </a:r>
            <a:r>
              <a:rPr lang="en-US" dirty="0" smtClean="0"/>
              <a:t>digital signatures.</a:t>
            </a:r>
          </a:p>
          <a:p>
            <a:endParaRPr lang="en-US" dirty="0" smtClean="0"/>
          </a:p>
          <a:p>
            <a:r>
              <a:rPr lang="en-US" dirty="0" smtClean="0"/>
              <a:t>Hashing is using an cryptographic algorithm to convert data like a password into a fixed length string of characters called a fingerprint. Salting is a way to randomize hashes by adding a random string (which is called a salt) before a password is hashed, which makes it much more difficult to crack the password hash.</a:t>
            </a:r>
          </a:p>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67</a:t>
            </a:fld>
            <a:endParaRPr lang="en-US" altLang="en-US"/>
          </a:p>
        </p:txBody>
      </p:sp>
    </p:spTree>
    <p:extLst>
      <p:ext uri="{BB962C8B-B14F-4D97-AF65-F5344CB8AC3E}">
        <p14:creationId xmlns:p14="http://schemas.microsoft.com/office/powerpoint/2010/main" val="992643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9E5A86-CC32-4B36-999E-BC9348292B18}" type="slidenum">
              <a:rPr lang="en-GB" altLang="en-US"/>
              <a:pPr/>
              <a:t>7</a:t>
            </a:fld>
            <a:endParaRPr lang="en-GB" altLang="en-US"/>
          </a:p>
        </p:txBody>
      </p:sp>
      <p:sp>
        <p:nvSpPr>
          <p:cNvPr id="9830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87C526-F017-42DB-8267-C6EBFF1E2EF1}" type="slidenum">
              <a:rPr lang="en-GB" altLang="en-US"/>
              <a:pPr/>
              <a:t>8</a:t>
            </a:fld>
            <a:endParaRPr lang="en-GB" altLang="en-US"/>
          </a:p>
        </p:txBody>
      </p:sp>
      <p:sp>
        <p:nvSpPr>
          <p:cNvPr id="10137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E2C96C3-7DBA-43DE-82A8-AD015AFC586D}" type="slidenum">
              <a:rPr lang="en-GB" altLang="en-US"/>
              <a:pPr/>
              <a:t>9</a:t>
            </a:fld>
            <a:endParaRPr lang="en-GB" altLang="en-US"/>
          </a:p>
        </p:txBody>
      </p:sp>
      <p:sp>
        <p:nvSpPr>
          <p:cNvPr id="10240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EB6D5A-5A54-45C9-89E9-215FF02DC828}" type="slidenum">
              <a:rPr lang="en-GB" altLang="en-US"/>
              <a:pPr/>
              <a:t>10</a:t>
            </a:fld>
            <a:endParaRPr lang="en-GB" altLang="en-US"/>
          </a:p>
        </p:txBody>
      </p:sp>
      <p:sp>
        <p:nvSpPr>
          <p:cNvPr id="1034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
          <p:cNvSpPr>
            <a:spLocks/>
          </p:cNvSpPr>
          <p:nvPr userDrawn="1"/>
        </p:nvSpPr>
        <p:spPr bwMode="auto">
          <a:xfrm>
            <a:off x="654050" y="3160713"/>
            <a:ext cx="8078788" cy="79375"/>
          </a:xfrm>
          <a:custGeom>
            <a:avLst/>
            <a:gdLst>
              <a:gd name="T0" fmla="*/ 0 w 5089"/>
              <a:gd name="T1" fmla="*/ 0 h 1"/>
              <a:gd name="T2" fmla="*/ 2147483647 w 5089"/>
              <a:gd name="T3" fmla="*/ 0 h 1"/>
              <a:gd name="T4" fmla="*/ 0 60000 65536"/>
              <a:gd name="T5" fmla="*/ 0 60000 65536"/>
            </a:gdLst>
            <a:ahLst/>
            <a:cxnLst>
              <a:cxn ang="T4">
                <a:pos x="T0" y="T1"/>
              </a:cxn>
              <a:cxn ang="T5">
                <a:pos x="T2" y="T3"/>
              </a:cxn>
            </a:cxnLst>
            <a:rect l="0" t="0" r="r" b="b"/>
            <a:pathLst>
              <a:path w="5089" h="1">
                <a:moveTo>
                  <a:pt x="0" y="0"/>
                </a:moveTo>
                <a:lnTo>
                  <a:pt x="5089" y="0"/>
                </a:lnTo>
              </a:path>
            </a:pathLst>
          </a:custGeom>
          <a:noFill/>
          <a:ln w="2857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Rectangle 6"/>
          <p:cNvSpPr>
            <a:spLocks noGrp="1" noChangeArrowheads="1"/>
          </p:cNvSpPr>
          <p:nvPr>
            <p:ph type="ctrTitle"/>
          </p:nvPr>
        </p:nvSpPr>
        <p:spPr>
          <a:xfrm>
            <a:off x="1219200" y="838200"/>
            <a:ext cx="6781800" cy="1900238"/>
          </a:xfrm>
        </p:spPr>
        <p:txBody>
          <a:bodyPr anchorCtr="1"/>
          <a:lstStyle>
            <a:lvl1pPr algn="ctr">
              <a:defRPr sz="4400" b="1"/>
            </a:lvl1pPr>
          </a:lstStyle>
          <a:p>
            <a:pPr lvl="0"/>
            <a:r>
              <a:rPr lang="en-US" noProof="0" smtClean="0"/>
              <a:t>Click to edit Master title style</a:t>
            </a:r>
          </a:p>
        </p:txBody>
      </p:sp>
      <p:sp>
        <p:nvSpPr>
          <p:cNvPr id="5127" name="Rectangle 7"/>
          <p:cNvSpPr>
            <a:spLocks noGrp="1" noChangeArrowheads="1"/>
          </p:cNvSpPr>
          <p:nvPr>
            <p:ph type="subTitle" idx="1"/>
          </p:nvPr>
        </p:nvSpPr>
        <p:spPr>
          <a:xfrm>
            <a:off x="1422400" y="4235450"/>
            <a:ext cx="6400800" cy="1266825"/>
          </a:xfrm>
        </p:spPr>
        <p:txBody>
          <a:bodyPr/>
          <a:lstStyle>
            <a:lvl1pPr marL="0" indent="0" algn="ctr">
              <a:buFont typeface="Wingdings" pitchFamily="2" charset="2"/>
              <a:buNone/>
              <a:defRPr sz="3200">
                <a:latin typeface="Arial" charset="0"/>
              </a:defRPr>
            </a:lvl1pPr>
          </a:lstStyle>
          <a:p>
            <a:pPr lvl="0"/>
            <a:r>
              <a:rPr lang="en-US" noProof="0" smtClean="0"/>
              <a:t>Click to edit Master</a:t>
            </a:r>
          </a:p>
          <a:p>
            <a:pPr lvl="0"/>
            <a:r>
              <a:rPr lang="en-US" noProof="0" smtClean="0"/>
              <a:t> subtitle style</a:t>
            </a:r>
          </a:p>
        </p:txBody>
      </p:sp>
    </p:spTree>
    <p:extLst>
      <p:ext uri="{BB962C8B-B14F-4D97-AF65-F5344CB8AC3E}">
        <p14:creationId xmlns:p14="http://schemas.microsoft.com/office/powerpoint/2010/main" val="26265796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fld id="{7D4F2D73-60C2-4758-BD57-98A57B5B9898}"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10902874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77825"/>
            <a:ext cx="2038350" cy="5970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77825"/>
            <a:ext cx="5962650" cy="5970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fld id="{F01B25DA-58B8-465F-8567-BDA053966ECE}"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6007316"/>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a:t>Click to edit Master title style</a:t>
            </a:r>
          </a:p>
        </p:txBody>
      </p:sp>
      <p:sp>
        <p:nvSpPr>
          <p:cNvPr id="3" name="Date Placeholder 2"/>
          <p:cNvSpPr>
            <a:spLocks noGrp="1"/>
          </p:cNvSpPr>
          <p:nvPr>
            <p:ph type="dt" idx="10"/>
          </p:nvPr>
        </p:nvSpPr>
        <p:spPr>
          <a:xfrm>
            <a:off x="456481" y="6247376"/>
            <a:ext cx="2128320" cy="472370"/>
          </a:xfrm>
          <a:prstGeom prst="rect">
            <a:avLst/>
          </a:prstGeom>
        </p:spPr>
        <p:txBody>
          <a:bodyPr lIns="82945" tIns="41473" rIns="82945" bIns="41473"/>
          <a:lstStyle>
            <a:lvl1pPr>
              <a:defRPr/>
            </a:lvl1pPr>
          </a:lstStyle>
          <a:p>
            <a:endParaRPr lang="en-GB" altLang="en-US"/>
          </a:p>
        </p:txBody>
      </p:sp>
      <p:sp>
        <p:nvSpPr>
          <p:cNvPr id="4" name="Footer Placeholder 3"/>
          <p:cNvSpPr>
            <a:spLocks noGrp="1"/>
          </p:cNvSpPr>
          <p:nvPr>
            <p:ph type="ftr" idx="11"/>
          </p:nvPr>
        </p:nvSpPr>
        <p:spPr>
          <a:xfrm>
            <a:off x="3127680" y="6247376"/>
            <a:ext cx="2897280" cy="472370"/>
          </a:xfrm>
        </p:spPr>
        <p:txBody>
          <a:bodyPr/>
          <a:lstStyle>
            <a:lvl1pPr>
              <a:defRPr/>
            </a:lvl1pPr>
          </a:lstStyle>
          <a:p>
            <a:endParaRPr lang="en-GB" altLang="en-US" dirty="0"/>
          </a:p>
        </p:txBody>
      </p:sp>
      <p:sp>
        <p:nvSpPr>
          <p:cNvPr id="5" name="Slide Number Placeholder 4"/>
          <p:cNvSpPr>
            <a:spLocks noGrp="1"/>
          </p:cNvSpPr>
          <p:nvPr>
            <p:ph type="sldNum" idx="12"/>
          </p:nvPr>
        </p:nvSpPr>
        <p:spPr>
          <a:xfrm>
            <a:off x="6556321" y="6247376"/>
            <a:ext cx="2128320" cy="472370"/>
          </a:xfrm>
        </p:spPr>
        <p:txBody>
          <a:bodyPr/>
          <a:lstStyle>
            <a:lvl1pPr>
              <a:defRPr/>
            </a:lvl1pPr>
          </a:lstStyle>
          <a:p>
            <a:fld id="{8123D97B-FB41-454B-AABA-D49B8A70D403}" type="slidenum">
              <a:rPr lang="en-GB" altLang="en-US"/>
              <a:pPr/>
              <a:t>‹#›</a:t>
            </a:fld>
            <a:endParaRPr lang="en-GB" altLang="en-US"/>
          </a:p>
        </p:txBody>
      </p:sp>
    </p:spTree>
    <p:extLst>
      <p:ext uri="{BB962C8B-B14F-4D97-AF65-F5344CB8AC3E}">
        <p14:creationId xmlns:p14="http://schemas.microsoft.com/office/powerpoint/2010/main" val="216426292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7772400" cy="1020762"/>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a:xfrm>
            <a:off x="914400" y="1646237"/>
            <a:ext cx="6400800" cy="4525963"/>
          </a:xfrm>
        </p:spPr>
        <p:txBody>
          <a:bodyPr/>
          <a:lstStyle>
            <a:lvl1pPr marL="0" indent="0">
              <a:spcAft>
                <a:spcPts val="1200"/>
              </a:spcAft>
              <a:buNone/>
              <a:defRPr sz="2200">
                <a:solidFill>
                  <a:schemeClr val="tx1"/>
                </a:solidFill>
              </a:defRPr>
            </a:lvl1pPr>
            <a:lvl2pPr marL="461963" indent="-4763">
              <a:spcAft>
                <a:spcPts val="1200"/>
              </a:spcAft>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914400" y="838200"/>
            <a:ext cx="6400800" cy="304800"/>
          </a:xfrm>
        </p:spPr>
        <p:txBody>
          <a:bodyPr>
            <a:normAutofit/>
          </a:bodyPr>
          <a:lstStyle>
            <a:lvl1pPr>
              <a:buNone/>
              <a:defRPr sz="1500">
                <a:latin typeface="Rockwell" pitchFamily="18" charset="0"/>
              </a:defRPr>
            </a:lvl1pPr>
          </a:lstStyle>
          <a:p>
            <a:pPr lvl="0"/>
            <a:r>
              <a:rPr lang="en-US" dirty="0" smtClean="0"/>
              <a:t>Enter subtitle</a:t>
            </a:r>
            <a:endParaRPr lang="en-US" dirty="0"/>
          </a:p>
        </p:txBody>
      </p:sp>
    </p:spTree>
    <p:extLst>
      <p:ext uri="{BB962C8B-B14F-4D97-AF65-F5344CB8AC3E}">
        <p14:creationId xmlns:p14="http://schemas.microsoft.com/office/powerpoint/2010/main" val="142567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94D67B3-BBA6-4263-9DE8-B67C3B9576CF}" type="slidenum">
              <a:rPr lang="en-US" altLang="en-US"/>
              <a:pPr>
                <a:defRPr/>
              </a:pPr>
              <a:t>‹#›</a:t>
            </a:fld>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40747458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p:txBody>
          <a:bodyPr/>
          <a:lstStyle>
            <a:lvl1pPr>
              <a:defRPr/>
            </a:lvl1pPr>
          </a:lstStyle>
          <a:p>
            <a:pPr>
              <a:defRPr/>
            </a:pPr>
            <a:fld id="{70A11A28-AE54-41EB-9FD8-D5FA91D957A2}"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34125106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39838"/>
            <a:ext cx="40005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39838"/>
            <a:ext cx="40005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p:txBody>
          <a:bodyPr/>
          <a:lstStyle>
            <a:lvl1pPr>
              <a:defRPr/>
            </a:lvl1pPr>
          </a:lstStyle>
          <a:p>
            <a:pPr>
              <a:defRPr/>
            </a:pPr>
            <a:fld id="{0FE98206-8A8F-4178-AAB4-C13D2913499D}" type="slidenum">
              <a:rPr lang="en-US" altLang="en-US"/>
              <a:pPr>
                <a:defRPr/>
              </a:pPr>
              <a:t>‹#›</a:t>
            </a:fld>
            <a:endParaRPr lang="en-US" altLang="en-US"/>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92160075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p:txBody>
          <a:bodyPr/>
          <a:lstStyle>
            <a:lvl1pPr>
              <a:defRPr/>
            </a:lvl1pPr>
          </a:lstStyle>
          <a:p>
            <a:pPr>
              <a:defRPr/>
            </a:pPr>
            <a:fld id="{92DFF747-BE2C-40FD-8307-A72B3B73ECE7}" type="slidenum">
              <a:rPr lang="en-US" altLang="en-US"/>
              <a:pPr>
                <a:defRPr/>
              </a:pPr>
              <a:t>‹#›</a:t>
            </a:fld>
            <a:endParaRPr lang="en-US" altLang="en-US"/>
          </a:p>
        </p:txBody>
      </p:sp>
      <p:sp>
        <p:nvSpPr>
          <p:cNvPr id="8"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89106214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p:txBody>
          <a:bodyPr/>
          <a:lstStyle>
            <a:lvl1pPr>
              <a:defRPr/>
            </a:lvl1pPr>
          </a:lstStyle>
          <a:p>
            <a:pPr>
              <a:defRPr/>
            </a:pPr>
            <a:fld id="{9E889080-8920-4B3C-A571-4E6D9EBEC5C6}" type="slidenum">
              <a:rPr lang="en-US" altLang="en-US"/>
              <a:pPr>
                <a:defRPr/>
              </a:pPr>
              <a:t>‹#›</a:t>
            </a:fld>
            <a:endParaRPr lang="en-US" altLang="en-US"/>
          </a:p>
        </p:txBody>
      </p:sp>
      <p:sp>
        <p:nvSpPr>
          <p:cNvPr id="4"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08818542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p:txBody>
          <a:bodyPr/>
          <a:lstStyle>
            <a:lvl1pPr>
              <a:defRPr/>
            </a:lvl1pPr>
          </a:lstStyle>
          <a:p>
            <a:pPr>
              <a:defRPr/>
            </a:pPr>
            <a:fld id="{5F8D2641-FB01-4092-A3D5-8141ABDB0A31}" type="slidenum">
              <a:rPr lang="en-US" altLang="en-US"/>
              <a:pPr>
                <a:defRPr/>
              </a:pPr>
              <a:t>‹#›</a:t>
            </a:fld>
            <a:endParaRPr lang="en-US" altLang="en-US"/>
          </a:p>
        </p:txBody>
      </p:sp>
      <p:sp>
        <p:nvSpPr>
          <p:cNvPr id="3"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15379928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34CF3F77-C3E5-4512-90D7-55C69CEA5D6A}" type="slidenum">
              <a:rPr lang="en-US" altLang="en-US"/>
              <a:pPr>
                <a:defRPr/>
              </a:pPr>
              <a:t>‹#›</a:t>
            </a:fld>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6339051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p:txBody>
          <a:bodyPr/>
          <a:lstStyle>
            <a:lvl1pPr>
              <a:defRPr/>
            </a:lvl1pPr>
          </a:lstStyle>
          <a:p>
            <a:pPr>
              <a:defRPr/>
            </a:pPr>
            <a:fld id="{082996AC-CDBE-42F3-818F-FB4C110D1796}" type="slidenum">
              <a:rPr lang="en-US" altLang="en-US"/>
              <a:pPr>
                <a:defRPr/>
              </a:pPr>
              <a:t>‹#›</a:t>
            </a:fld>
            <a:endParaRPr lang="en-US" altLang="en-US"/>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66071106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Freeform 4"/>
          <p:cNvSpPr>
            <a:spLocks/>
          </p:cNvSpPr>
          <p:nvPr/>
        </p:nvSpPr>
        <p:spPr bwMode="auto">
          <a:xfrm>
            <a:off x="471488" y="1122363"/>
            <a:ext cx="8078787" cy="79375"/>
          </a:xfrm>
          <a:custGeom>
            <a:avLst/>
            <a:gdLst>
              <a:gd name="T0" fmla="*/ 0 w 5089"/>
              <a:gd name="T1" fmla="*/ 0 h 1"/>
              <a:gd name="T2" fmla="*/ 2147483647 w 5089"/>
              <a:gd name="T3" fmla="*/ 0 h 1"/>
              <a:gd name="T4" fmla="*/ 0 60000 65536"/>
              <a:gd name="T5" fmla="*/ 0 60000 65536"/>
            </a:gdLst>
            <a:ahLst/>
            <a:cxnLst>
              <a:cxn ang="T4">
                <a:pos x="T0" y="T1"/>
              </a:cxn>
              <a:cxn ang="T5">
                <a:pos x="T2" y="T3"/>
              </a:cxn>
            </a:cxnLst>
            <a:rect l="0" t="0" r="r" b="b"/>
            <a:pathLst>
              <a:path w="5089" h="1">
                <a:moveTo>
                  <a:pt x="0" y="0"/>
                </a:moveTo>
                <a:lnTo>
                  <a:pt x="5089" y="0"/>
                </a:lnTo>
              </a:path>
            </a:pathLst>
          </a:custGeom>
          <a:noFill/>
          <a:ln w="2857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5"/>
          <p:cNvSpPr>
            <a:spLocks noGrp="1" noChangeArrowheads="1"/>
          </p:cNvSpPr>
          <p:nvPr>
            <p:ph type="title"/>
          </p:nvPr>
        </p:nvSpPr>
        <p:spPr bwMode="auto">
          <a:xfrm>
            <a:off x="457200" y="377825"/>
            <a:ext cx="81534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6"/>
          <p:cNvSpPr>
            <a:spLocks noGrp="1" noChangeArrowheads="1"/>
          </p:cNvSpPr>
          <p:nvPr>
            <p:ph type="body" idx="1"/>
          </p:nvPr>
        </p:nvSpPr>
        <p:spPr bwMode="auto">
          <a:xfrm>
            <a:off x="457200" y="1239838"/>
            <a:ext cx="8153400"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4104" name="Rectangle 8"/>
          <p:cNvSpPr>
            <a:spLocks noGrp="1" noChangeArrowheads="1"/>
          </p:cNvSpPr>
          <p:nvPr>
            <p:ph type="sldNum" sz="quarter" idx="4"/>
          </p:nvPr>
        </p:nvSpPr>
        <p:spPr bwMode="auto">
          <a:xfrm>
            <a:off x="7951788" y="6386513"/>
            <a:ext cx="768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0EA43E7C-B1E6-4A5C-97BE-AC9E952D528F}" type="slidenum">
              <a:rPr lang="en-US" altLang="en-US"/>
              <a:pPr>
                <a:defRPr/>
              </a:pPr>
              <a:t>‹#›</a:t>
            </a:fld>
            <a:endParaRPr lang="en-US" altLang="en-US"/>
          </a:p>
        </p:txBody>
      </p:sp>
      <p:sp>
        <p:nvSpPr>
          <p:cNvPr id="4105" name="Rectangle 9"/>
          <p:cNvSpPr>
            <a:spLocks noGrp="1" noChangeArrowheads="1"/>
          </p:cNvSpPr>
          <p:nvPr>
            <p:ph type="ftr" sz="quarter" idx="3"/>
          </p:nvPr>
        </p:nvSpPr>
        <p:spPr bwMode="auto">
          <a:xfrm>
            <a:off x="381000" y="6424613"/>
            <a:ext cx="82613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82" r:id="rId1"/>
    <p:sldLayoutId id="2147483780" r:id="rId2"/>
    <p:sldLayoutId id="2147483783" r:id="rId3"/>
    <p:sldLayoutId id="2147483784" r:id="rId4"/>
    <p:sldLayoutId id="2147483785" r:id="rId5"/>
    <p:sldLayoutId id="2147483786" r:id="rId6"/>
    <p:sldLayoutId id="2147483787" r:id="rId7"/>
    <p:sldLayoutId id="2147483781" r:id="rId8"/>
    <p:sldLayoutId id="2147483788" r:id="rId9"/>
    <p:sldLayoutId id="2147483789" r:id="rId10"/>
    <p:sldLayoutId id="2147483790" r:id="rId11"/>
    <p:sldLayoutId id="2147483791" r:id="rId12"/>
    <p:sldLayoutId id="2147483792" r:id="rId13"/>
  </p:sldLayoutIdLst>
  <p:timing>
    <p:tnLst>
      <p:par>
        <p:cTn xmlns:p14="http://schemas.microsoft.com/office/powerpoint/2010/main" id="1" dur="indefinite" restart="never" nodeType="tmRoot"/>
      </p:par>
    </p:tnLst>
  </p:timing>
  <p:hf sldNum="0" hdr="0" dt="0"/>
  <p:txStyles>
    <p:titleStyle>
      <a:lvl1pPr algn="l" rtl="0" eaLnBrk="0" fontAlgn="base" hangingPunct="0">
        <a:lnSpc>
          <a:spcPct val="80000"/>
        </a:lnSpc>
        <a:spcBef>
          <a:spcPct val="0"/>
        </a:spcBef>
        <a:spcAft>
          <a:spcPct val="0"/>
        </a:spcAft>
        <a:defRPr sz="3600">
          <a:solidFill>
            <a:schemeClr val="tx2"/>
          </a:solidFill>
          <a:latin typeface="+mj-lt"/>
          <a:ea typeface="+mj-ea"/>
          <a:cs typeface="+mj-cs"/>
        </a:defRPr>
      </a:lvl1pPr>
      <a:lvl2pPr algn="l" rtl="0" eaLnBrk="0" fontAlgn="base" hangingPunct="0">
        <a:lnSpc>
          <a:spcPct val="80000"/>
        </a:lnSpc>
        <a:spcBef>
          <a:spcPct val="0"/>
        </a:spcBef>
        <a:spcAft>
          <a:spcPct val="0"/>
        </a:spcAft>
        <a:defRPr sz="3600">
          <a:solidFill>
            <a:schemeClr val="tx2"/>
          </a:solidFill>
          <a:latin typeface="Times New Roman" pitchFamily="18" charset="0"/>
        </a:defRPr>
      </a:lvl2pPr>
      <a:lvl3pPr algn="l" rtl="0" eaLnBrk="0" fontAlgn="base" hangingPunct="0">
        <a:lnSpc>
          <a:spcPct val="80000"/>
        </a:lnSpc>
        <a:spcBef>
          <a:spcPct val="0"/>
        </a:spcBef>
        <a:spcAft>
          <a:spcPct val="0"/>
        </a:spcAft>
        <a:defRPr sz="3600">
          <a:solidFill>
            <a:schemeClr val="tx2"/>
          </a:solidFill>
          <a:latin typeface="Times New Roman" pitchFamily="18" charset="0"/>
        </a:defRPr>
      </a:lvl3pPr>
      <a:lvl4pPr algn="l" rtl="0" eaLnBrk="0" fontAlgn="base" hangingPunct="0">
        <a:lnSpc>
          <a:spcPct val="80000"/>
        </a:lnSpc>
        <a:spcBef>
          <a:spcPct val="0"/>
        </a:spcBef>
        <a:spcAft>
          <a:spcPct val="0"/>
        </a:spcAft>
        <a:defRPr sz="3600">
          <a:solidFill>
            <a:schemeClr val="tx2"/>
          </a:solidFill>
          <a:latin typeface="Times New Roman" pitchFamily="18" charset="0"/>
        </a:defRPr>
      </a:lvl4pPr>
      <a:lvl5pPr algn="l" rtl="0" eaLnBrk="0" fontAlgn="base" hangingPunct="0">
        <a:lnSpc>
          <a:spcPct val="80000"/>
        </a:lnSpc>
        <a:spcBef>
          <a:spcPct val="0"/>
        </a:spcBef>
        <a:spcAft>
          <a:spcPct val="0"/>
        </a:spcAft>
        <a:defRPr sz="3600">
          <a:solidFill>
            <a:schemeClr val="tx2"/>
          </a:solidFill>
          <a:latin typeface="Times New Roman" pitchFamily="18" charset="0"/>
        </a:defRPr>
      </a:lvl5pPr>
      <a:lvl6pPr marL="457200" algn="l" rtl="0" fontAlgn="base">
        <a:lnSpc>
          <a:spcPct val="80000"/>
        </a:lnSpc>
        <a:spcBef>
          <a:spcPct val="0"/>
        </a:spcBef>
        <a:spcAft>
          <a:spcPct val="0"/>
        </a:spcAft>
        <a:defRPr sz="3600">
          <a:solidFill>
            <a:schemeClr val="tx2"/>
          </a:solidFill>
          <a:latin typeface="Times New Roman" pitchFamily="18" charset="0"/>
        </a:defRPr>
      </a:lvl6pPr>
      <a:lvl7pPr marL="914400" algn="l" rtl="0" fontAlgn="base">
        <a:lnSpc>
          <a:spcPct val="80000"/>
        </a:lnSpc>
        <a:spcBef>
          <a:spcPct val="0"/>
        </a:spcBef>
        <a:spcAft>
          <a:spcPct val="0"/>
        </a:spcAft>
        <a:defRPr sz="3600">
          <a:solidFill>
            <a:schemeClr val="tx2"/>
          </a:solidFill>
          <a:latin typeface="Times New Roman" pitchFamily="18" charset="0"/>
        </a:defRPr>
      </a:lvl7pPr>
      <a:lvl8pPr marL="1371600" algn="l" rtl="0" fontAlgn="base">
        <a:lnSpc>
          <a:spcPct val="80000"/>
        </a:lnSpc>
        <a:spcBef>
          <a:spcPct val="0"/>
        </a:spcBef>
        <a:spcAft>
          <a:spcPct val="0"/>
        </a:spcAft>
        <a:defRPr sz="3600">
          <a:solidFill>
            <a:schemeClr val="tx2"/>
          </a:solidFill>
          <a:latin typeface="Times New Roman" pitchFamily="18" charset="0"/>
        </a:defRPr>
      </a:lvl8pPr>
      <a:lvl9pPr marL="1828800" algn="l" rtl="0" fontAlgn="base">
        <a:lnSpc>
          <a:spcPct val="80000"/>
        </a:lnSpc>
        <a:spcBef>
          <a:spcPct val="0"/>
        </a:spcBef>
        <a:spcAft>
          <a:spcPct val="0"/>
        </a:spcAft>
        <a:defRPr sz="36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6699"/>
        </a:buClr>
        <a:buSzPct val="150000"/>
        <a:buFont typeface="OCR A Extended" pitchFamily="50" charset="0"/>
        <a:buChar char="-"/>
        <a:defRPr>
          <a:solidFill>
            <a:schemeClr val="tx1"/>
          </a:solidFill>
          <a:latin typeface="+mn-lt"/>
        </a:defRPr>
      </a:lvl2pPr>
      <a:lvl3pPr marL="1143000" indent="-228600" algn="l" rtl="0" eaLnBrk="0" fontAlgn="base" hangingPunct="0">
        <a:spcBef>
          <a:spcPct val="20000"/>
        </a:spcBef>
        <a:spcAft>
          <a:spcPct val="0"/>
        </a:spcAft>
        <a:buClr>
          <a:schemeClr val="accent1"/>
        </a:buClr>
        <a:buSzPct val="55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85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php.net/manual/en/language.variables.scope.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php.n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mamp.info/en/index.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US" altLang="en-US" dirty="0" smtClean="0"/>
              <a:t>PHP</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04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All </a:t>
            </a:r>
            <a:r>
              <a:rPr lang="en-GB" altLang="en-US" dirty="0"/>
              <a:t>variables in PHP start with a $ sign </a:t>
            </a:r>
            <a:r>
              <a:rPr lang="en-GB" altLang="en-US" dirty="0" smtClean="0"/>
              <a:t>symbol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Variables are used for: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storing values, like text strings, numbers or arrays (e.g. </a:t>
            </a:r>
            <a:r>
              <a:rPr lang="en-GB" altLang="en-US" dirty="0" smtClean="0"/>
              <a:t>$y=5)</a:t>
            </a:r>
            <a:endParaRPr lang="en-GB" altLang="en-US" dirty="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hold </a:t>
            </a:r>
            <a:r>
              <a:rPr lang="en-US" dirty="0" smtClean="0"/>
              <a:t>expressions ($z=$x+$y)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 variable </a:t>
            </a:r>
            <a:r>
              <a:rPr lang="en-US" dirty="0" smtClean="0"/>
              <a:t>name: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must </a:t>
            </a:r>
            <a:r>
              <a:rPr lang="en-US" dirty="0"/>
              <a:t>start with a letter or the underscore </a:t>
            </a:r>
            <a:r>
              <a:rPr lang="en-US" dirty="0" smtClean="0"/>
              <a:t>character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cannot </a:t>
            </a:r>
            <a:r>
              <a:rPr lang="en-US" dirty="0"/>
              <a:t>start with a </a:t>
            </a:r>
            <a:r>
              <a:rPr lang="en-US" dirty="0" smtClean="0"/>
              <a:t>number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can </a:t>
            </a:r>
            <a:r>
              <a:rPr lang="en-US" dirty="0"/>
              <a:t>only contain alpha-numeric characters and underscores (A-z, 0-9, and _ </a:t>
            </a:r>
            <a:r>
              <a:rPr lang="en-US" dirty="0" smtClean="0"/>
              <a:t>)</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a:t>
            </a:r>
            <a:r>
              <a:rPr lang="en-US" dirty="0" smtClean="0"/>
              <a:t>s case sensitive i.e. $lower </a:t>
            </a:r>
            <a:r>
              <a:rPr lang="en-US" dirty="0"/>
              <a:t>and </a:t>
            </a:r>
            <a:r>
              <a:rPr lang="en-US" dirty="0" smtClean="0"/>
              <a:t>$LOWER </a:t>
            </a:r>
            <a:r>
              <a:rPr lang="en-US" dirty="0"/>
              <a:t>are two different </a:t>
            </a:r>
            <a:r>
              <a:rPr lang="en-US" dirty="0" smtClean="0"/>
              <a:t>variables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should </a:t>
            </a:r>
            <a:r>
              <a:rPr lang="en-GB" altLang="en-US" dirty="0"/>
              <a:t>not contain </a:t>
            </a:r>
            <a:r>
              <a:rPr lang="en-GB" altLang="en-US" dirty="0" smtClean="0"/>
              <a:t>spaces</a:t>
            </a:r>
          </a:p>
          <a:p>
            <a:pPr lvl="2">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variable name </a:t>
            </a:r>
            <a:r>
              <a:rPr lang="en-GB" altLang="en-US" dirty="0" smtClean="0"/>
              <a:t>that is </a:t>
            </a:r>
            <a:r>
              <a:rPr lang="en-GB" altLang="en-US" dirty="0"/>
              <a:t>more than one word, </a:t>
            </a:r>
            <a:r>
              <a:rPr lang="en-GB" altLang="en-US" dirty="0" smtClean="0"/>
              <a:t>should </a:t>
            </a:r>
            <a:r>
              <a:rPr lang="en-GB" altLang="en-US" dirty="0"/>
              <a:t>be separated with an underscore ($</a:t>
            </a:r>
            <a:r>
              <a:rPr lang="en-GB" altLang="en-US" dirty="0" err="1"/>
              <a:t>my_string</a:t>
            </a:r>
            <a:r>
              <a:rPr lang="en-GB" altLang="en-US" dirty="0"/>
              <a:t>) or with capitalization ($</a:t>
            </a:r>
            <a:r>
              <a:rPr lang="en-GB" altLang="en-US" dirty="0" err="1"/>
              <a:t>myString</a:t>
            </a:r>
            <a:r>
              <a:rPr lang="en-GB" altLang="en-US" dirty="0"/>
              <a:t>)</a:t>
            </a:r>
            <a:r>
              <a:rPr lang="x-none" altLang="en-US" dirty="0" smtClean="0"/>
              <a:t>‏</a:t>
            </a:r>
            <a:endParaRPr 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 variable is created </a:t>
            </a:r>
            <a:r>
              <a:rPr lang="en-US" dirty="0" smtClean="0"/>
              <a:t>when a value is assigned to it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2292428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1506"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PHP, a variable does not need to be declared before adding a value to </a:t>
            </a:r>
            <a:r>
              <a:rPr lang="en-GB" altLang="en-US" dirty="0" smtClean="0"/>
              <a:t>it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automatically converts the variable to the correct data type, depending on its value</a:t>
            </a:r>
            <a:r>
              <a:rPr lang="en-GB" altLang="en-US" dirty="0" smtClean="0"/>
              <a: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Examples: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$txt=“Hello World!”;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$x=16;</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$y=10.5;</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4254182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a:bodyPr>
          <a:lstStyle/>
          <a:p>
            <a:r>
              <a:rPr lang="en-US" dirty="0" smtClean="0"/>
              <a:t>Variables </a:t>
            </a:r>
            <a:r>
              <a:rPr lang="en-US" dirty="0"/>
              <a:t>can be declared anywhere in the </a:t>
            </a:r>
            <a:r>
              <a:rPr lang="en-US" dirty="0" smtClean="0"/>
              <a:t>PHP script</a:t>
            </a:r>
            <a:endParaRPr lang="en-US" dirty="0"/>
          </a:p>
          <a:p>
            <a:r>
              <a:rPr lang="en-US" dirty="0"/>
              <a:t>The scope of a variable is the part of the script where the variable can be </a:t>
            </a:r>
            <a:r>
              <a:rPr lang="en-US" dirty="0" smtClean="0"/>
              <a:t>referenced/used</a:t>
            </a:r>
            <a:endParaRPr lang="en-US" dirty="0"/>
          </a:p>
          <a:p>
            <a:r>
              <a:rPr lang="en-US" dirty="0"/>
              <a:t>PHP has three different variable scopes:</a:t>
            </a:r>
          </a:p>
          <a:p>
            <a:pPr lvl="1"/>
            <a:r>
              <a:rPr lang="en-US" dirty="0" smtClean="0"/>
              <a:t>Local</a:t>
            </a:r>
          </a:p>
          <a:p>
            <a:pPr lvl="1"/>
            <a:r>
              <a:rPr lang="en-US" dirty="0" smtClean="0"/>
              <a:t>Global</a:t>
            </a:r>
          </a:p>
          <a:p>
            <a:pPr lvl="1"/>
            <a:r>
              <a:rPr lang="en-US" dirty="0" smtClean="0"/>
              <a:t>Static</a:t>
            </a:r>
          </a:p>
          <a:p>
            <a:pPr lvl="1"/>
            <a:endParaRPr lang="en-US" dirty="0"/>
          </a:p>
          <a:p>
            <a:pPr marL="342900" lvl="1" indent="-342900">
              <a:buClr>
                <a:schemeClr val="bg2"/>
              </a:buClr>
              <a:buSzPct val="75000"/>
              <a:buFont typeface="Wingdings" pitchFamily="2" charset="2"/>
              <a:buChar char="n"/>
            </a:pPr>
            <a:r>
              <a:rPr lang="en-US" dirty="0" smtClean="0">
                <a:hlinkClick r:id="rId3"/>
              </a:rPr>
              <a:t>http</a:t>
            </a:r>
            <a:r>
              <a:rPr lang="en-US" dirty="0">
                <a:hlinkClick r:id="rId3"/>
              </a:rPr>
              <a:t>://php.net/manual/en/language.variables.scope.php</a:t>
            </a:r>
            <a:endParaRPr 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46966786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fontScale="85000" lnSpcReduction="20000"/>
          </a:bodyPr>
          <a:lstStyle/>
          <a:p>
            <a:r>
              <a:rPr lang="en-US" dirty="0" smtClean="0"/>
              <a:t>Local</a:t>
            </a:r>
          </a:p>
          <a:p>
            <a:pPr lvl="1"/>
            <a:r>
              <a:rPr lang="en-US" dirty="0" smtClean="0"/>
              <a:t>variable </a:t>
            </a:r>
            <a:r>
              <a:rPr lang="en-US" dirty="0"/>
              <a:t>declared within a function has a LOCAL SCOPE and can only be accessed within that </a:t>
            </a:r>
            <a:r>
              <a:rPr lang="en-US" dirty="0" smtClean="0"/>
              <a:t>function</a:t>
            </a:r>
          </a:p>
          <a:p>
            <a:r>
              <a:rPr lang="en-US" dirty="0" smtClean="0"/>
              <a:t>Global</a:t>
            </a:r>
          </a:p>
          <a:p>
            <a:pPr lvl="1"/>
            <a:r>
              <a:rPr lang="en-US" dirty="0" smtClean="0"/>
              <a:t>variable declared outside a function has a GLOBAL SCOPE and can only be accessed outside a function</a:t>
            </a:r>
          </a:p>
          <a:p>
            <a:pPr lvl="1"/>
            <a:endParaRPr lang="en-US" dirty="0" smtClean="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smtClean="0"/>
              <a:t>php</a:t>
            </a:r>
            <a:endParaRPr lang="en-US" dirty="0" smtClean="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a:t>
            </a:r>
            <a:r>
              <a:rPr lang="en-US" dirty="0"/>
              <a:t>x=5; // global </a:t>
            </a:r>
            <a:r>
              <a:rPr lang="en-US" dirty="0" smtClean="0"/>
              <a:t>scope</a:t>
            </a:r>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a:r>
            <a:br>
              <a:rPr lang="en-US" dirty="0"/>
            </a:br>
            <a:r>
              <a:rPr lang="en-US" dirty="0" smtClean="0"/>
              <a:t>function </a:t>
            </a:r>
            <a:r>
              <a:rPr lang="en-US" dirty="0" err="1"/>
              <a:t>myTest</a:t>
            </a:r>
            <a:r>
              <a:rPr lang="en-US" dirty="0"/>
              <a:t>()</a:t>
            </a:r>
            <a:br>
              <a:rPr lang="en-US" dirty="0"/>
            </a:br>
            <a:r>
              <a:rPr lang="en-US" dirty="0" smtClean="0"/>
              <a:t>{</a:t>
            </a:r>
            <a:r>
              <a:rPr lang="en-US" dirty="0"/>
              <a:t/>
            </a:r>
            <a:br>
              <a:rPr lang="en-US" dirty="0"/>
            </a:br>
            <a:r>
              <a:rPr lang="en-US" dirty="0" smtClean="0"/>
              <a:t>      $</a:t>
            </a:r>
            <a:r>
              <a:rPr lang="en-US" dirty="0"/>
              <a:t>y=10; // local scope</a:t>
            </a:r>
            <a:br>
              <a:rPr lang="en-US" dirty="0"/>
            </a:br>
            <a:r>
              <a:rPr lang="en-US" dirty="0" smtClean="0"/>
              <a:t>      echo </a:t>
            </a:r>
            <a:r>
              <a:rPr lang="en-US" dirty="0"/>
              <a:t>"&lt;p&gt;Test variables inside the function:&lt;p&gt;";</a:t>
            </a:r>
            <a:br>
              <a:rPr lang="en-US" dirty="0"/>
            </a:br>
            <a:r>
              <a:rPr lang="en-US" dirty="0" smtClean="0"/>
              <a:t>      echo </a:t>
            </a:r>
            <a:r>
              <a:rPr lang="en-US" dirty="0"/>
              <a:t>"Variable x is: $x";</a:t>
            </a:r>
            <a:br>
              <a:rPr lang="en-US" dirty="0"/>
            </a:br>
            <a:r>
              <a:rPr lang="en-US" dirty="0" smtClean="0"/>
              <a:t>      echo </a:t>
            </a:r>
            <a:r>
              <a:rPr lang="en-US" dirty="0"/>
              <a:t>"&lt;</a:t>
            </a:r>
            <a:r>
              <a:rPr lang="en-US" dirty="0" err="1"/>
              <a:t>br</a:t>
            </a:r>
            <a:r>
              <a:rPr lang="en-US" dirty="0"/>
              <a:t>&gt;";</a:t>
            </a:r>
            <a:br>
              <a:rPr lang="en-US" dirty="0"/>
            </a:br>
            <a:r>
              <a:rPr lang="en-US" dirty="0" smtClean="0"/>
              <a:t>      echo </a:t>
            </a:r>
            <a:r>
              <a:rPr lang="en-US" dirty="0"/>
              <a:t>"Variable y is: $y";</a:t>
            </a:r>
            <a:br>
              <a:rPr lang="en-US" dirty="0"/>
            </a:br>
            <a:r>
              <a:rPr lang="en-US" dirty="0" smtClean="0"/>
              <a:t>}   </a:t>
            </a:r>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a:r>
            <a:br>
              <a:rPr lang="en-US" dirty="0"/>
            </a:br>
            <a:r>
              <a:rPr lang="en-US" dirty="0" err="1" smtClean="0"/>
              <a:t>myTest</a:t>
            </a:r>
            <a:r>
              <a:rPr lang="en-US" dirty="0"/>
              <a:t>();</a:t>
            </a:r>
            <a:br>
              <a:rPr lang="en-US" dirty="0"/>
            </a:br>
            <a:r>
              <a:rPr lang="en-US" dirty="0" smtClean="0"/>
              <a:t>echo </a:t>
            </a:r>
            <a:r>
              <a:rPr lang="en-US" dirty="0"/>
              <a:t>"&lt;p&gt;Test variables outside the function:&lt;p&gt;";</a:t>
            </a:r>
            <a:br>
              <a:rPr lang="en-US" dirty="0"/>
            </a:br>
            <a:r>
              <a:rPr lang="en-US" dirty="0" smtClean="0"/>
              <a:t>echo </a:t>
            </a:r>
            <a:r>
              <a:rPr lang="en-US" dirty="0"/>
              <a:t>"Variable x is: $x";</a:t>
            </a:r>
            <a:br>
              <a:rPr lang="en-US" dirty="0"/>
            </a:br>
            <a:r>
              <a:rPr lang="en-US" dirty="0" smtClean="0"/>
              <a:t>echo </a:t>
            </a:r>
            <a:r>
              <a:rPr lang="en-US" dirty="0"/>
              <a:t>"&lt;</a:t>
            </a:r>
            <a:r>
              <a:rPr lang="en-US" dirty="0" err="1"/>
              <a:t>br</a:t>
            </a:r>
            <a:r>
              <a:rPr lang="en-US" dirty="0"/>
              <a:t>&gt;";</a:t>
            </a:r>
            <a:br>
              <a:rPr lang="en-US" dirty="0"/>
            </a:br>
            <a:r>
              <a:rPr lang="en-US" dirty="0" smtClean="0"/>
              <a:t>echo </a:t>
            </a:r>
            <a:r>
              <a:rPr lang="en-US" dirty="0"/>
              <a:t>"Variable y is: $y";</a:t>
            </a:r>
            <a:br>
              <a:rPr lang="en-US" dirty="0"/>
            </a:br>
            <a:r>
              <a:rPr lang="en-US" dirty="0"/>
              <a:t>?&gt; </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6540446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fontScale="92500" lnSpcReduction="20000"/>
          </a:bodyPr>
          <a:lstStyle/>
          <a:p>
            <a:r>
              <a:rPr lang="en-US" dirty="0" smtClean="0"/>
              <a:t>Global (continued)</a:t>
            </a:r>
          </a:p>
          <a:p>
            <a:pPr lvl="1"/>
            <a:r>
              <a:rPr lang="en-US" dirty="0" smtClean="0"/>
              <a:t>Exception:</a:t>
            </a:r>
          </a:p>
          <a:p>
            <a:pPr lvl="2"/>
            <a:r>
              <a:rPr lang="en-US" i="1" dirty="0" smtClean="0"/>
              <a:t>global</a:t>
            </a:r>
            <a:r>
              <a:rPr lang="en-US" dirty="0" smtClean="0"/>
              <a:t> </a:t>
            </a:r>
            <a:r>
              <a:rPr lang="en-US" dirty="0"/>
              <a:t>keyword is used to access a global variable from within a </a:t>
            </a:r>
            <a:r>
              <a:rPr lang="en-US" dirty="0" smtClean="0"/>
              <a:t>function</a:t>
            </a:r>
            <a:endParaRPr lang="en-US" dirty="0"/>
          </a:p>
          <a:p>
            <a:pPr lvl="2"/>
            <a:r>
              <a:rPr lang="en-US" dirty="0" smtClean="0"/>
              <a:t>use </a:t>
            </a:r>
            <a:r>
              <a:rPr lang="en-US" dirty="0"/>
              <a:t>the global keyword before the variables (inside the function</a:t>
            </a:r>
            <a:r>
              <a:rPr lang="en-US" dirty="0" smtClean="0"/>
              <a:t>)</a:t>
            </a:r>
          </a:p>
          <a:p>
            <a:pPr lvl="2"/>
            <a:r>
              <a:rPr lang="en-US" dirty="0"/>
              <a:t>PHP also stores all global variables in an array called $GLOBALS[</a:t>
            </a:r>
            <a:r>
              <a:rPr lang="en-US" i="1" dirty="0"/>
              <a:t>index</a:t>
            </a:r>
            <a:r>
              <a:rPr lang="en-US" dirty="0"/>
              <a:t>]. The </a:t>
            </a:r>
            <a:r>
              <a:rPr lang="en-US" i="1" dirty="0"/>
              <a:t>index</a:t>
            </a:r>
            <a:r>
              <a:rPr lang="en-US" dirty="0"/>
              <a:t> holds the name of the variable. This array is also accessible from within functions and can be used to update global variables directly.</a:t>
            </a:r>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&lt;?</a:t>
            </a:r>
            <a:r>
              <a:rPr lang="es-ES" dirty="0" err="1"/>
              <a:t>php</a:t>
            </a:r>
            <a:r>
              <a:rPr lang="es-ES" dirty="0"/>
              <a:t/>
            </a:r>
            <a:br>
              <a:rPr lang="es-ES" dirty="0"/>
            </a:br>
            <a:r>
              <a:rPr lang="es-ES" dirty="0" smtClean="0"/>
              <a:t>$x=5;</a:t>
            </a:r>
            <a:br>
              <a:rPr lang="es-ES" dirty="0" smtClean="0"/>
            </a:br>
            <a:r>
              <a:rPr lang="es-ES" dirty="0" smtClean="0"/>
              <a:t>$y=10;</a:t>
            </a:r>
            <a:br>
              <a:rPr lang="es-ES" dirty="0" smtClean="0"/>
            </a:br>
            <a:r>
              <a:rPr lang="es-ES" dirty="0" smtClean="0"/>
              <a:t/>
            </a:r>
            <a:br>
              <a:rPr lang="es-ES" dirty="0" smtClean="0"/>
            </a:br>
            <a:r>
              <a:rPr lang="es-ES" dirty="0" err="1" smtClean="0"/>
              <a:t>function</a:t>
            </a:r>
            <a:r>
              <a:rPr lang="es-ES" dirty="0" smtClean="0"/>
              <a:t> </a:t>
            </a:r>
            <a:r>
              <a:rPr lang="es-ES" dirty="0" err="1" smtClean="0"/>
              <a:t>myTest</a:t>
            </a:r>
            <a:r>
              <a:rPr lang="es-ES" dirty="0" smtClean="0"/>
              <a:t>()</a:t>
            </a:r>
            <a:br>
              <a:rPr lang="es-ES" dirty="0" smtClean="0"/>
            </a:br>
            <a:r>
              <a:rPr lang="es-ES" dirty="0" smtClean="0"/>
              <a:t>{</a:t>
            </a:r>
            <a:br>
              <a:rPr lang="es-ES" dirty="0" smtClean="0"/>
            </a:br>
            <a:r>
              <a:rPr lang="es-ES" dirty="0" smtClean="0"/>
              <a:t>    global $</a:t>
            </a:r>
            <a:r>
              <a:rPr lang="es-ES" dirty="0" err="1" smtClean="0"/>
              <a:t>x,$y</a:t>
            </a:r>
            <a:r>
              <a:rPr lang="es-ES" dirty="0" smtClean="0"/>
              <a:t>;</a:t>
            </a:r>
            <a:br>
              <a:rPr lang="es-ES" dirty="0" smtClean="0"/>
            </a:br>
            <a:r>
              <a:rPr lang="es-ES" dirty="0" smtClean="0"/>
              <a:t>    $y=$x+$y;</a:t>
            </a:r>
            <a:br>
              <a:rPr lang="es-ES" dirty="0" smtClean="0"/>
            </a:br>
            <a:r>
              <a:rPr lang="es-ES" dirty="0" smtClean="0"/>
              <a:t>}</a:t>
            </a:r>
            <a:br>
              <a:rPr lang="es-ES" dirty="0" smtClean="0"/>
            </a:br>
            <a:r>
              <a:rPr lang="es-ES" dirty="0" smtClean="0"/>
              <a:t/>
            </a:r>
            <a:br>
              <a:rPr lang="es-ES" dirty="0" smtClean="0"/>
            </a:br>
            <a:r>
              <a:rPr lang="es-ES" dirty="0" err="1" smtClean="0"/>
              <a:t>myTest</a:t>
            </a:r>
            <a:r>
              <a:rPr lang="es-ES" dirty="0" smtClean="0"/>
              <a:t>();</a:t>
            </a:r>
            <a:br>
              <a:rPr lang="es-ES" dirty="0" smtClean="0"/>
            </a:br>
            <a:r>
              <a:rPr lang="es-ES" dirty="0" smtClean="0"/>
              <a:t>echo $y; // outputs 15</a:t>
            </a:r>
            <a:br>
              <a:rPr lang="es-ES" dirty="0" smtClean="0"/>
            </a:br>
            <a:r>
              <a:rPr lang="es-ES" dirty="0" smtClean="0"/>
              <a:t>?&gt; </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
        <p:nvSpPr>
          <p:cNvPr id="3" name="Rectangle 2"/>
          <p:cNvSpPr/>
          <p:nvPr/>
        </p:nvSpPr>
        <p:spPr>
          <a:xfrm>
            <a:off x="3880709" y="3387974"/>
            <a:ext cx="5107865" cy="3046988"/>
          </a:xfrm>
          <a:prstGeom prst="rect">
            <a:avLst/>
          </a:prstGeom>
        </p:spPr>
        <p:txBody>
          <a:bodyPr wrap="square">
            <a:spAutoFit/>
          </a:bodyPr>
          <a:lstStyle/>
          <a:p>
            <a:r>
              <a:rPr lang="en-US" sz="1600" dirty="0"/>
              <a:t>&lt;?</a:t>
            </a:r>
            <a:r>
              <a:rPr lang="en-US" sz="1600" dirty="0" err="1"/>
              <a:t>php</a:t>
            </a:r>
            <a:r>
              <a:rPr lang="en-US" sz="1600" dirty="0"/>
              <a:t/>
            </a:r>
            <a:br>
              <a:rPr lang="en-US" sz="1600" dirty="0"/>
            </a:br>
            <a:r>
              <a:rPr lang="en-US" sz="1600" dirty="0"/>
              <a:t> </a:t>
            </a:r>
            <a:r>
              <a:rPr lang="en-US" sz="1600" dirty="0" smtClean="0"/>
              <a:t>$</a:t>
            </a:r>
            <a:r>
              <a:rPr lang="en-US" sz="1600" dirty="0"/>
              <a:t>x=5;</a:t>
            </a:r>
            <a:br>
              <a:rPr lang="en-US" sz="1600" dirty="0"/>
            </a:br>
            <a:r>
              <a:rPr lang="en-US" sz="1600" dirty="0" smtClean="0"/>
              <a:t> $</a:t>
            </a:r>
            <a:r>
              <a:rPr lang="en-US" sz="1600" dirty="0"/>
              <a:t>y=10;</a:t>
            </a:r>
            <a:br>
              <a:rPr lang="en-US" sz="1600" dirty="0"/>
            </a:br>
            <a:r>
              <a:rPr lang="en-US" sz="1600" dirty="0"/>
              <a:t/>
            </a:r>
            <a:br>
              <a:rPr lang="en-US" sz="1600" dirty="0"/>
            </a:br>
            <a:r>
              <a:rPr lang="en-US" sz="1600" dirty="0" smtClean="0"/>
              <a:t> function </a:t>
            </a:r>
            <a:r>
              <a:rPr lang="en-US" sz="1600" dirty="0" err="1"/>
              <a:t>myTest</a:t>
            </a:r>
            <a:r>
              <a:rPr lang="en-US" sz="1600" dirty="0"/>
              <a:t>()</a:t>
            </a:r>
            <a:br>
              <a:rPr lang="en-US" sz="1600" dirty="0"/>
            </a:br>
            <a:r>
              <a:rPr lang="en-US" sz="1600" dirty="0" smtClean="0"/>
              <a:t> {</a:t>
            </a:r>
            <a:r>
              <a:rPr lang="en-US" sz="1600" dirty="0"/>
              <a:t/>
            </a:r>
            <a:br>
              <a:rPr lang="en-US" sz="1600" dirty="0"/>
            </a:br>
            <a:r>
              <a:rPr lang="en-US" sz="1600" dirty="0" smtClean="0"/>
              <a:t>      $</a:t>
            </a:r>
            <a:r>
              <a:rPr lang="en-US" sz="1600" dirty="0"/>
              <a:t>GLOBALS['y']=$GLOBALS['x']+$GLOBALS['y'];</a:t>
            </a:r>
            <a:br>
              <a:rPr lang="en-US" sz="1600" dirty="0"/>
            </a:br>
            <a:r>
              <a:rPr lang="en-US" sz="1600" dirty="0" smtClean="0"/>
              <a:t> } </a:t>
            </a:r>
            <a:r>
              <a:rPr lang="en-US" sz="1600" dirty="0"/>
              <a:t/>
            </a:r>
            <a:br>
              <a:rPr lang="en-US" sz="1600" dirty="0"/>
            </a:br>
            <a:r>
              <a:rPr lang="en-US" sz="1600" dirty="0"/>
              <a:t/>
            </a:r>
            <a:br>
              <a:rPr lang="en-US" sz="1600" dirty="0"/>
            </a:br>
            <a:r>
              <a:rPr lang="en-US" sz="1600" dirty="0" smtClean="0"/>
              <a:t> </a:t>
            </a:r>
            <a:r>
              <a:rPr lang="en-US" sz="1600" dirty="0" err="1" smtClean="0"/>
              <a:t>myTest</a:t>
            </a:r>
            <a:r>
              <a:rPr lang="en-US" sz="1600" dirty="0"/>
              <a:t>();</a:t>
            </a:r>
            <a:br>
              <a:rPr lang="en-US" sz="1600" dirty="0"/>
            </a:br>
            <a:r>
              <a:rPr lang="en-US" sz="1600" dirty="0" smtClean="0"/>
              <a:t> echo </a:t>
            </a:r>
            <a:r>
              <a:rPr lang="en-US" sz="1600" dirty="0"/>
              <a:t>$y; // outputs 15</a:t>
            </a:r>
            <a:br>
              <a:rPr lang="en-US" sz="1600" dirty="0"/>
            </a:br>
            <a:r>
              <a:rPr lang="en-US" sz="1600" dirty="0"/>
              <a:t>?&gt; </a:t>
            </a:r>
          </a:p>
        </p:txBody>
      </p:sp>
    </p:spTree>
    <p:extLst>
      <p:ext uri="{BB962C8B-B14F-4D97-AF65-F5344CB8AC3E}">
        <p14:creationId xmlns:p14="http://schemas.microsoft.com/office/powerpoint/2010/main" val="36917354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lnSpcReduction="10000"/>
          </a:bodyPr>
          <a:lstStyle/>
          <a:p>
            <a:r>
              <a:rPr lang="en-US" dirty="0" smtClean="0"/>
              <a:t>Static</a:t>
            </a:r>
          </a:p>
          <a:p>
            <a:pPr lvl="1"/>
            <a:r>
              <a:rPr lang="en-US" dirty="0" smtClean="0"/>
              <a:t>a </a:t>
            </a:r>
            <a:r>
              <a:rPr lang="en-US" dirty="0"/>
              <a:t>variable that has been allocated statically—whose lifetime or "extent" extends across the entire run of the </a:t>
            </a:r>
            <a:r>
              <a:rPr lang="en-US" dirty="0" smtClean="0"/>
              <a:t>program</a:t>
            </a:r>
          </a:p>
          <a:p>
            <a:pPr lvl="1"/>
            <a:endParaRPr lang="en-US" dirty="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a:t/>
            </a:r>
            <a:br>
              <a:rPr lang="en-US" dirty="0"/>
            </a:br>
            <a:r>
              <a:rPr lang="en-US" dirty="0" smtClean="0"/>
              <a:t>function </a:t>
            </a:r>
            <a:r>
              <a:rPr lang="en-US" dirty="0" err="1"/>
              <a:t>myTest</a:t>
            </a:r>
            <a:r>
              <a:rPr lang="en-US" dirty="0"/>
              <a:t>()</a:t>
            </a:r>
            <a:br>
              <a:rPr lang="en-US" dirty="0"/>
            </a:br>
            <a:r>
              <a:rPr lang="en-US" dirty="0" smtClean="0"/>
              <a:t>{</a:t>
            </a:r>
            <a:r>
              <a:rPr lang="en-US" dirty="0"/>
              <a:t/>
            </a:r>
            <a:br>
              <a:rPr lang="en-US" dirty="0"/>
            </a:br>
            <a:r>
              <a:rPr lang="en-US" dirty="0" smtClean="0"/>
              <a:t>	static </a:t>
            </a:r>
            <a:r>
              <a:rPr lang="en-US" dirty="0"/>
              <a:t>$x=0;</a:t>
            </a:r>
            <a:br>
              <a:rPr lang="en-US" dirty="0"/>
            </a:br>
            <a:r>
              <a:rPr lang="en-US" dirty="0" smtClean="0"/>
              <a:t>	echo </a:t>
            </a:r>
            <a:r>
              <a:rPr lang="en-US" dirty="0"/>
              <a:t>$x;</a:t>
            </a:r>
            <a:br>
              <a:rPr lang="en-US" dirty="0"/>
            </a:br>
            <a:r>
              <a:rPr lang="en-US" dirty="0" smtClean="0"/>
              <a:t>	$</a:t>
            </a:r>
            <a:r>
              <a:rPr lang="en-US" dirty="0"/>
              <a:t>x++;</a:t>
            </a:r>
            <a:br>
              <a:rPr lang="en-US" dirty="0"/>
            </a:br>
            <a:r>
              <a:rPr lang="en-US" dirty="0" smtClean="0"/>
              <a:t>}</a:t>
            </a:r>
            <a:r>
              <a:rPr lang="en-US" dirty="0"/>
              <a:t/>
            </a:r>
            <a:br>
              <a:rPr lang="en-US" dirty="0"/>
            </a:br>
            <a:r>
              <a:rPr lang="en-US" dirty="0"/>
              <a:t/>
            </a:r>
            <a:br>
              <a:rPr lang="en-US" dirty="0"/>
            </a:br>
            <a:r>
              <a:rPr lang="en-US" dirty="0" err="1" smtClean="0"/>
              <a:t>myTest</a:t>
            </a:r>
            <a:r>
              <a:rPr lang="en-US" dirty="0"/>
              <a:t>();</a:t>
            </a:r>
            <a:br>
              <a:rPr lang="en-US" dirty="0"/>
            </a:br>
            <a:r>
              <a:rPr lang="en-US" dirty="0" err="1" smtClean="0"/>
              <a:t>myTest</a:t>
            </a:r>
            <a:r>
              <a:rPr lang="en-US" dirty="0"/>
              <a:t>();</a:t>
            </a:r>
            <a:br>
              <a:rPr lang="en-US" dirty="0"/>
            </a:br>
            <a:r>
              <a:rPr lang="en-US" dirty="0" err="1" smtClean="0"/>
              <a:t>myTest</a:t>
            </a:r>
            <a:r>
              <a:rPr lang="en-US" dirty="0"/>
              <a:t>();</a:t>
            </a:r>
            <a:br>
              <a:rPr lang="en-US" dirty="0"/>
            </a:br>
            <a:r>
              <a:rPr lang="en-US" dirty="0"/>
              <a:t/>
            </a:r>
            <a:br>
              <a:rPr lang="en-US" dirty="0"/>
            </a:br>
            <a:r>
              <a:rPr lang="en-US" dirty="0"/>
              <a:t>?&gt; </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22520201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Output Statements</a:t>
            </a:r>
            <a:endParaRPr lang="en-US" dirty="0"/>
          </a:p>
        </p:txBody>
      </p:sp>
      <p:sp>
        <p:nvSpPr>
          <p:cNvPr id="3" name="Content Placeholder 2"/>
          <p:cNvSpPr>
            <a:spLocks noGrp="1"/>
          </p:cNvSpPr>
          <p:nvPr>
            <p:ph idx="1"/>
          </p:nvPr>
        </p:nvSpPr>
        <p:spPr/>
        <p:txBody>
          <a:bodyPr/>
          <a:lstStyle/>
          <a:p>
            <a:r>
              <a:rPr lang="en-US" dirty="0" smtClean="0"/>
              <a:t>The two PHP output statements are:</a:t>
            </a:r>
          </a:p>
          <a:p>
            <a:pPr lvl="1"/>
            <a:r>
              <a:rPr lang="en-US" dirty="0" smtClean="0"/>
              <a:t>echo</a:t>
            </a:r>
          </a:p>
          <a:p>
            <a:pPr lvl="2"/>
            <a:r>
              <a:rPr lang="en-US" dirty="0"/>
              <a:t>output one or more </a:t>
            </a:r>
            <a:r>
              <a:rPr lang="en-US" dirty="0" smtClean="0"/>
              <a:t>strings</a:t>
            </a:r>
          </a:p>
          <a:p>
            <a:pPr marL="1371600" lvl="3" indent="0">
              <a:buNone/>
            </a:pPr>
            <a:r>
              <a:rPr lang="en-US" dirty="0"/>
              <a:t>&lt;?</a:t>
            </a:r>
            <a:r>
              <a:rPr lang="en-US" dirty="0" err="1" smtClean="0"/>
              <a:t>php</a:t>
            </a:r>
            <a:endParaRPr lang="en-US" dirty="0" smtClean="0"/>
          </a:p>
          <a:p>
            <a:pPr marL="1371600" lvl="3" indent="0">
              <a:buNone/>
            </a:pPr>
            <a:r>
              <a:rPr lang="en-US" dirty="0" smtClean="0"/>
              <a:t>$</a:t>
            </a:r>
            <a:r>
              <a:rPr lang="en-US" dirty="0"/>
              <a:t>txt1</a:t>
            </a:r>
            <a:r>
              <a:rPr lang="en-US" dirty="0" smtClean="0"/>
              <a:t>=“Echo this text";</a:t>
            </a:r>
            <a:r>
              <a:rPr lang="en-US" dirty="0"/>
              <a:t/>
            </a:r>
            <a:br>
              <a:rPr lang="en-US" dirty="0"/>
            </a:br>
            <a:r>
              <a:rPr lang="en-US" dirty="0" smtClean="0"/>
              <a:t>$</a:t>
            </a:r>
            <a:r>
              <a:rPr lang="en-US" dirty="0"/>
              <a:t>cars=array("</a:t>
            </a:r>
            <a:r>
              <a:rPr lang="en-US" dirty="0" err="1"/>
              <a:t>Volvo","BMW","Toyota</a:t>
            </a:r>
            <a:r>
              <a:rPr lang="en-US" dirty="0" smtClean="0"/>
              <a:t>");</a:t>
            </a:r>
          </a:p>
          <a:p>
            <a:pPr marL="1371600" lvl="3" indent="0">
              <a:buNone/>
            </a:pPr>
            <a:r>
              <a:rPr lang="en-US" dirty="0"/>
              <a:t/>
            </a:r>
            <a:br>
              <a:rPr lang="en-US" dirty="0"/>
            </a:br>
            <a:r>
              <a:rPr lang="en-US" dirty="0" smtClean="0"/>
              <a:t>echo </a:t>
            </a:r>
            <a:r>
              <a:rPr lang="en-US" dirty="0"/>
              <a:t>"&lt;h2&gt;PHP is fun!&lt;/h2</a:t>
            </a:r>
            <a:r>
              <a:rPr lang="en-US" dirty="0" smtClean="0"/>
              <a:t>&gt;";</a:t>
            </a:r>
          </a:p>
          <a:p>
            <a:pPr marL="1371600" lvl="3" indent="0">
              <a:buNone/>
            </a:pPr>
            <a:r>
              <a:rPr lang="en-US" dirty="0" smtClean="0"/>
              <a:t>echo </a:t>
            </a:r>
            <a:r>
              <a:rPr lang="en-US" dirty="0"/>
              <a:t>"&lt;</a:t>
            </a:r>
            <a:r>
              <a:rPr lang="en-US" dirty="0" err="1"/>
              <a:t>br</a:t>
            </a:r>
            <a:r>
              <a:rPr lang="en-US" dirty="0"/>
              <a:t>&gt;";</a:t>
            </a:r>
            <a:br>
              <a:rPr lang="en-US" dirty="0"/>
            </a:br>
            <a:r>
              <a:rPr lang="en-US" dirty="0" smtClean="0"/>
              <a:t>echo </a:t>
            </a:r>
            <a:r>
              <a:rPr lang="en-US" dirty="0"/>
              <a:t>"This", " string", " was", " made", " with multiple </a:t>
            </a:r>
            <a:r>
              <a:rPr lang="en-US" dirty="0" smtClean="0"/>
              <a:t>strings.";</a:t>
            </a:r>
          </a:p>
          <a:p>
            <a:pPr marL="1371600" lvl="3" indent="0">
              <a:buNone/>
            </a:pPr>
            <a:r>
              <a:rPr lang="en-US" dirty="0" smtClean="0"/>
              <a:t>echo </a:t>
            </a:r>
            <a:r>
              <a:rPr lang="en-US" dirty="0"/>
              <a:t>$txt1;</a:t>
            </a:r>
            <a:br>
              <a:rPr lang="en-US" dirty="0"/>
            </a:br>
            <a:r>
              <a:rPr lang="en-US" dirty="0" smtClean="0"/>
              <a:t>echo “Again </a:t>
            </a:r>
            <a:r>
              <a:rPr lang="en-US" dirty="0"/>
              <a:t>$txt2";</a:t>
            </a:r>
            <a:br>
              <a:rPr lang="en-US" dirty="0"/>
            </a:br>
            <a:r>
              <a:rPr lang="en-US" dirty="0" smtClean="0"/>
              <a:t>echo </a:t>
            </a:r>
            <a:r>
              <a:rPr lang="en-US" dirty="0"/>
              <a:t>"My car is a {$cars[0]}";</a:t>
            </a:r>
            <a:br>
              <a:rPr lang="en-US" dirty="0"/>
            </a:br>
            <a:r>
              <a:rPr lang="en-US" dirty="0"/>
              <a:t>?&gt; </a:t>
            </a:r>
            <a:endParaRPr lang="en-US" dirty="0" smtClean="0"/>
          </a:p>
          <a:p>
            <a:pPr marL="914400" lvl="2" indent="0">
              <a:buNone/>
            </a:pPr>
            <a:endParaRPr lang="en-US" dirty="0" smtClean="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08991508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Output Statements</a:t>
            </a:r>
            <a:endParaRPr lang="en-US" dirty="0"/>
          </a:p>
        </p:txBody>
      </p:sp>
      <p:sp>
        <p:nvSpPr>
          <p:cNvPr id="3" name="Content Placeholder 2"/>
          <p:cNvSpPr>
            <a:spLocks noGrp="1"/>
          </p:cNvSpPr>
          <p:nvPr>
            <p:ph idx="1"/>
          </p:nvPr>
        </p:nvSpPr>
        <p:spPr/>
        <p:txBody>
          <a:bodyPr/>
          <a:lstStyle/>
          <a:p>
            <a:pPr lvl="1"/>
            <a:r>
              <a:rPr lang="en-US" dirty="0" smtClean="0"/>
              <a:t>print</a:t>
            </a:r>
          </a:p>
          <a:p>
            <a:pPr lvl="2"/>
            <a:r>
              <a:rPr lang="en-US" dirty="0"/>
              <a:t>can only output one string, and returns always </a:t>
            </a:r>
            <a:r>
              <a:rPr lang="en-US" dirty="0" smtClean="0"/>
              <a:t>1</a:t>
            </a:r>
          </a:p>
          <a:p>
            <a:pPr marL="1371600" lvl="3" indent="0">
              <a:buNone/>
            </a:pPr>
            <a:r>
              <a:rPr lang="en-US" dirty="0"/>
              <a:t>&lt;?</a:t>
            </a:r>
            <a:r>
              <a:rPr lang="en-US" dirty="0" err="1"/>
              <a:t>php</a:t>
            </a:r>
            <a:endParaRPr lang="en-US" dirty="0"/>
          </a:p>
          <a:p>
            <a:pPr marL="1371600" lvl="3" indent="0">
              <a:buNone/>
            </a:pPr>
            <a:r>
              <a:rPr lang="en-US" dirty="0" smtClean="0"/>
              <a:t>$</a:t>
            </a:r>
            <a:r>
              <a:rPr lang="en-US" dirty="0"/>
              <a:t>txt1</a:t>
            </a:r>
            <a:r>
              <a:rPr lang="en-US" dirty="0" smtClean="0"/>
              <a:t>=“Print </a:t>
            </a:r>
            <a:r>
              <a:rPr lang="en-US" dirty="0"/>
              <a:t>this text";</a:t>
            </a:r>
            <a:br>
              <a:rPr lang="en-US" dirty="0"/>
            </a:br>
            <a:r>
              <a:rPr lang="en-US" dirty="0" smtClean="0"/>
              <a:t>$</a:t>
            </a:r>
            <a:r>
              <a:rPr lang="en-US" dirty="0"/>
              <a:t>cars=array("</a:t>
            </a:r>
            <a:r>
              <a:rPr lang="en-US" dirty="0" err="1"/>
              <a:t>Volvo","BMW","Toyota</a:t>
            </a:r>
            <a:r>
              <a:rPr lang="en-US" dirty="0"/>
              <a:t>");</a:t>
            </a:r>
          </a:p>
          <a:p>
            <a:pPr marL="1371600" lvl="3" indent="0">
              <a:buNone/>
            </a:pPr>
            <a:r>
              <a:rPr lang="en-US" dirty="0"/>
              <a:t/>
            </a:r>
            <a:br>
              <a:rPr lang="en-US" dirty="0"/>
            </a:br>
            <a:r>
              <a:rPr lang="en-US" dirty="0" smtClean="0"/>
              <a:t>print </a:t>
            </a:r>
            <a:r>
              <a:rPr lang="en-US" dirty="0"/>
              <a:t>"&lt;h2&gt;PHP is fun!&lt;/h2&gt;";</a:t>
            </a:r>
          </a:p>
          <a:p>
            <a:pPr marL="1371600" lvl="3" indent="0">
              <a:buNone/>
            </a:pPr>
            <a:r>
              <a:rPr lang="en-US" dirty="0" smtClean="0"/>
              <a:t>print </a:t>
            </a:r>
            <a:r>
              <a:rPr lang="en-US" dirty="0"/>
              <a:t>"&lt;</a:t>
            </a:r>
            <a:r>
              <a:rPr lang="en-US" dirty="0" err="1"/>
              <a:t>br</a:t>
            </a:r>
            <a:r>
              <a:rPr lang="en-US" dirty="0"/>
              <a:t>&gt;";</a:t>
            </a:r>
            <a:br>
              <a:rPr lang="en-US" dirty="0"/>
            </a:br>
            <a:r>
              <a:rPr lang="en-US" dirty="0" smtClean="0"/>
              <a:t>print </a:t>
            </a:r>
            <a:r>
              <a:rPr lang="en-US" dirty="0"/>
              <a:t>$txt1;</a:t>
            </a:r>
            <a:br>
              <a:rPr lang="en-US" dirty="0"/>
            </a:br>
            <a:r>
              <a:rPr lang="en-US" dirty="0" smtClean="0"/>
              <a:t>print </a:t>
            </a:r>
            <a:r>
              <a:rPr lang="en-US" dirty="0"/>
              <a:t>“Again $txt2";</a:t>
            </a:r>
            <a:br>
              <a:rPr lang="en-US" dirty="0"/>
            </a:br>
            <a:r>
              <a:rPr lang="en-US" dirty="0" smtClean="0"/>
              <a:t>print </a:t>
            </a:r>
            <a:r>
              <a:rPr lang="en-US" dirty="0"/>
              <a:t>"My car is a {$cars[0]}";</a:t>
            </a:r>
            <a:br>
              <a:rPr lang="en-US" dirty="0"/>
            </a:br>
            <a:r>
              <a:rPr lang="en-US" dirty="0"/>
              <a:t>?&gt; </a:t>
            </a:r>
          </a:p>
          <a:p>
            <a:pPr lvl="2"/>
            <a:endParaRPr lang="en-US" dirty="0"/>
          </a:p>
          <a:p>
            <a:r>
              <a:rPr lang="en-US" dirty="0"/>
              <a:t>Note: </a:t>
            </a:r>
            <a:r>
              <a:rPr lang="en-US" dirty="0" smtClean="0"/>
              <a:t>output strings for both echo() and print() can </a:t>
            </a:r>
            <a:r>
              <a:rPr lang="en-US" dirty="0"/>
              <a:t>contain HTML markup</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3496743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lstStyle/>
          <a:p>
            <a:r>
              <a:rPr lang="en-US" dirty="0" smtClean="0"/>
              <a:t>String</a:t>
            </a:r>
          </a:p>
          <a:p>
            <a:pPr lvl="1"/>
            <a:r>
              <a:rPr lang="en-US" dirty="0" smtClean="0"/>
              <a:t>a </a:t>
            </a:r>
            <a:r>
              <a:rPr lang="en-US" dirty="0"/>
              <a:t>sequence of </a:t>
            </a:r>
            <a:r>
              <a:rPr lang="en-US" dirty="0" smtClean="0"/>
              <a:t>characters </a:t>
            </a:r>
            <a:r>
              <a:rPr lang="en-US" dirty="0"/>
              <a:t>inside </a:t>
            </a:r>
            <a:r>
              <a:rPr lang="en-US" dirty="0" smtClean="0"/>
              <a:t>single or double quotes</a:t>
            </a:r>
          </a:p>
          <a:p>
            <a:pPr lvl="2"/>
            <a:r>
              <a:rPr lang="en-US" dirty="0"/>
              <a:t>$x = "Hello world</a:t>
            </a:r>
            <a:r>
              <a:rPr lang="en-US" dirty="0" smtClean="0"/>
              <a:t>!";</a:t>
            </a:r>
          </a:p>
          <a:p>
            <a:pPr lvl="2"/>
            <a:r>
              <a:rPr lang="en-US" dirty="0" smtClean="0"/>
              <a:t>$</a:t>
            </a:r>
            <a:r>
              <a:rPr lang="en-US" dirty="0"/>
              <a:t>x = 'Hello world</a:t>
            </a:r>
            <a:r>
              <a:rPr lang="en-US" dirty="0" smtClean="0"/>
              <a:t>!';</a:t>
            </a:r>
          </a:p>
          <a:p>
            <a:r>
              <a:rPr lang="en-US" dirty="0" smtClean="0"/>
              <a:t>Integer</a:t>
            </a:r>
          </a:p>
          <a:p>
            <a:pPr lvl="1"/>
            <a:r>
              <a:rPr lang="en-US" dirty="0" smtClean="0"/>
              <a:t>three </a:t>
            </a:r>
            <a:r>
              <a:rPr lang="en-US" dirty="0"/>
              <a:t>formats: </a:t>
            </a:r>
            <a:endParaRPr lang="en-US" dirty="0" smtClean="0"/>
          </a:p>
          <a:p>
            <a:pPr lvl="2"/>
            <a:r>
              <a:rPr lang="en-US" dirty="0" smtClean="0"/>
              <a:t>Decimal</a:t>
            </a:r>
          </a:p>
          <a:p>
            <a:pPr lvl="3"/>
            <a:r>
              <a:rPr lang="en-US" dirty="0"/>
              <a:t>$x = 5985</a:t>
            </a:r>
            <a:r>
              <a:rPr lang="en-US" dirty="0" smtClean="0"/>
              <a:t>;</a:t>
            </a:r>
          </a:p>
          <a:p>
            <a:pPr lvl="3"/>
            <a:r>
              <a:rPr lang="en-US" dirty="0"/>
              <a:t>$x = -345;</a:t>
            </a:r>
            <a:endParaRPr lang="en-US" dirty="0" smtClean="0"/>
          </a:p>
          <a:p>
            <a:pPr lvl="2"/>
            <a:r>
              <a:rPr lang="en-US" dirty="0"/>
              <a:t>Hexadecimal (prefixed with </a:t>
            </a:r>
            <a:r>
              <a:rPr lang="en-US" dirty="0" smtClean="0"/>
              <a:t>0x)</a:t>
            </a:r>
          </a:p>
          <a:p>
            <a:pPr lvl="3"/>
            <a:r>
              <a:rPr lang="en-US" dirty="0"/>
              <a:t>$x = 0x8C;</a:t>
            </a:r>
            <a:endParaRPr lang="en-US" dirty="0" smtClean="0"/>
          </a:p>
          <a:p>
            <a:pPr lvl="2"/>
            <a:r>
              <a:rPr lang="en-US" dirty="0" smtClean="0"/>
              <a:t>octal (prefixed </a:t>
            </a:r>
            <a:r>
              <a:rPr lang="en-US" dirty="0"/>
              <a:t>with 0)</a:t>
            </a:r>
          </a:p>
          <a:p>
            <a:pPr lvl="3"/>
            <a:r>
              <a:rPr lang="en-US" dirty="0"/>
              <a:t>$x = 047</a:t>
            </a:r>
            <a:r>
              <a:rPr lang="en-US" dirty="0" smtClean="0"/>
              <a: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7938563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lstStyle/>
          <a:p>
            <a:r>
              <a:rPr lang="en-US" dirty="0" smtClean="0"/>
              <a:t>Floating Point Number</a:t>
            </a:r>
          </a:p>
          <a:p>
            <a:pPr lvl="1"/>
            <a:r>
              <a:rPr lang="en-US" dirty="0" smtClean="0"/>
              <a:t>number </a:t>
            </a:r>
            <a:r>
              <a:rPr lang="en-US" dirty="0"/>
              <a:t>with a decimal point or </a:t>
            </a:r>
            <a:r>
              <a:rPr lang="en-US" dirty="0" smtClean="0"/>
              <a:t>in </a:t>
            </a:r>
            <a:r>
              <a:rPr lang="en-US" dirty="0"/>
              <a:t>exponential </a:t>
            </a:r>
            <a:r>
              <a:rPr lang="en-US" dirty="0" smtClean="0"/>
              <a:t>form</a:t>
            </a:r>
          </a:p>
          <a:p>
            <a:pPr lvl="2"/>
            <a:r>
              <a:rPr lang="en-US" dirty="0"/>
              <a:t>$x = 10.365</a:t>
            </a:r>
            <a:r>
              <a:rPr lang="en-US" dirty="0" smtClean="0"/>
              <a:t>;</a:t>
            </a:r>
          </a:p>
          <a:p>
            <a:pPr lvl="2"/>
            <a:r>
              <a:rPr lang="en-US" dirty="0" smtClean="0"/>
              <a:t>$</a:t>
            </a:r>
            <a:r>
              <a:rPr lang="en-US" dirty="0"/>
              <a:t>x = 2.4e3</a:t>
            </a:r>
            <a:r>
              <a:rPr lang="en-US" dirty="0" smtClean="0"/>
              <a:t>;</a:t>
            </a:r>
          </a:p>
          <a:p>
            <a:pPr lvl="2"/>
            <a:r>
              <a:rPr lang="en-US" dirty="0" smtClean="0"/>
              <a:t>$</a:t>
            </a:r>
            <a:r>
              <a:rPr lang="en-US" dirty="0"/>
              <a:t>x = 8E-5</a:t>
            </a:r>
            <a:r>
              <a:rPr lang="en-US" dirty="0" smtClean="0"/>
              <a:t>;</a:t>
            </a:r>
          </a:p>
          <a:p>
            <a:r>
              <a:rPr lang="en-US" dirty="0" smtClean="0"/>
              <a:t>Boolean</a:t>
            </a:r>
          </a:p>
          <a:p>
            <a:pPr lvl="1"/>
            <a:r>
              <a:rPr lang="en-US" dirty="0" smtClean="0"/>
              <a:t>True or false</a:t>
            </a:r>
          </a:p>
          <a:p>
            <a:pPr lvl="2"/>
            <a:r>
              <a:rPr lang="en-US" dirty="0"/>
              <a:t>$x=true</a:t>
            </a:r>
            <a:r>
              <a:rPr lang="en-US" dirty="0" smtClean="0"/>
              <a:t>;</a:t>
            </a:r>
          </a:p>
          <a:p>
            <a:pPr lvl="2"/>
            <a:r>
              <a:rPr lang="en-US" dirty="0" smtClean="0"/>
              <a:t>$</a:t>
            </a:r>
            <a:r>
              <a:rPr lang="en-US" dirty="0"/>
              <a:t>y=false</a:t>
            </a:r>
            <a:r>
              <a:rPr lang="en-US" dirty="0" smtClean="0"/>
              <a:t>;</a:t>
            </a:r>
          </a:p>
          <a:p>
            <a:r>
              <a:rPr lang="en-US" dirty="0" smtClean="0"/>
              <a:t>Array</a:t>
            </a:r>
          </a:p>
          <a:p>
            <a:pPr lvl="1"/>
            <a:r>
              <a:rPr lang="en-US" dirty="0" smtClean="0"/>
              <a:t>stores </a:t>
            </a:r>
            <a:r>
              <a:rPr lang="en-US" dirty="0"/>
              <a:t>multiple values in one single </a:t>
            </a:r>
            <a:r>
              <a:rPr lang="en-US" dirty="0" smtClean="0"/>
              <a:t>variable</a:t>
            </a:r>
          </a:p>
          <a:p>
            <a:pPr lvl="2"/>
            <a:r>
              <a:rPr lang="en-US" dirty="0"/>
              <a:t>$cars=array("</a:t>
            </a:r>
            <a:r>
              <a:rPr lang="en-US" dirty="0" err="1"/>
              <a:t>Volvo","BMW","Toyota</a:t>
            </a:r>
            <a:r>
              <a:rPr lang="en-US" dirty="0" smtClean="0"/>
              <a:t>");</a:t>
            </a:r>
          </a:p>
          <a:p>
            <a:pPr marL="0" indent="0">
              <a:buNone/>
            </a:pPr>
            <a:r>
              <a:rPr lang="en-US" dirty="0"/>
              <a:t/>
            </a:r>
            <a:br>
              <a:rPr lang="en-US" dirty="0"/>
            </a:br>
            <a:r>
              <a:rPr lang="en-US" dirty="0" smtClean="0"/>
              <a: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589304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Introduction</a:t>
            </a:r>
          </a:p>
        </p:txBody>
      </p:sp>
      <p:sp>
        <p:nvSpPr>
          <p:cNvPr id="9218"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PHP is a recursive </a:t>
            </a:r>
            <a:r>
              <a:rPr lang="en-GB" altLang="en-US" dirty="0" smtClean="0"/>
              <a:t>acronym (or </a:t>
            </a:r>
            <a:r>
              <a:rPr lang="en-GB" altLang="en-US" dirty="0" err="1" smtClean="0"/>
              <a:t>backronym</a:t>
            </a:r>
            <a:r>
              <a:rPr lang="en-GB" altLang="en-US" dirty="0" smtClean="0"/>
              <a:t>) </a:t>
            </a:r>
            <a:r>
              <a:rPr lang="en-GB" altLang="en-US" dirty="0"/>
              <a:t>for “PHP: Hypertext </a:t>
            </a:r>
            <a:r>
              <a:rPr lang="en-GB" altLang="en-US" dirty="0" err="1"/>
              <a:t>Preprocessor</a:t>
            </a:r>
            <a:r>
              <a:rPr lang="en-GB" altLang="en-US" dirty="0" smtClean="0"/>
              <a:t>” </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a widely-used open source </a:t>
            </a:r>
            <a:r>
              <a:rPr lang="en-GB" altLang="en-US" dirty="0" smtClean="0"/>
              <a:t>general-purpose scripting </a:t>
            </a:r>
            <a:r>
              <a:rPr lang="en-GB" altLang="en-US" dirty="0"/>
              <a:t>language that is especially suited for web development and can be embedded into </a:t>
            </a:r>
            <a:r>
              <a:rPr lang="en-GB" altLang="en-US" dirty="0" smtClean="0"/>
              <a:t>HTML </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dirty="0"/>
              <a:t>As of December 2017, PHP makes up over 83% of server side languages used on the internet. Much of that is made up of PHP-based content management systems such as </a:t>
            </a:r>
            <a:r>
              <a:rPr lang="en-US" altLang="en-US" dirty="0" err="1"/>
              <a:t>WordPress</a:t>
            </a:r>
            <a:r>
              <a:rPr lang="en-US" altLang="en-US" dirty="0"/>
              <a:t>, but even if you remove pre-built CMS from the equation, PHP still makes up over 54% of the web.</a:t>
            </a:r>
          </a:p>
          <a:p>
            <a:pPr marL="45720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runs on different platforms (Windows, </a:t>
            </a:r>
            <a:r>
              <a:rPr lang="en-GB" altLang="en-US" dirty="0" smtClean="0"/>
              <a:t>Linux/Unix</a:t>
            </a:r>
            <a:r>
              <a:rPr lang="en-GB" altLang="en-US" dirty="0"/>
              <a:t>, etc.)</a:t>
            </a:r>
            <a:r>
              <a:rPr lang="x-none" altLang="en-US" dirty="0" smtClean="0"/>
              <a:t>‏</a:t>
            </a:r>
            <a:endParaRPr lang="en-US"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compatible with almost all servers used today (Apache, IIS, etc.)</a:t>
            </a:r>
            <a:r>
              <a:rPr lang="x-none" altLang="en-US" dirty="0" smtClean="0"/>
              <a:t>‏</a:t>
            </a:r>
            <a:endParaRPr lang="en-US"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FREE to download from the official PHP resource: </a:t>
            </a:r>
            <a:r>
              <a:rPr lang="en-GB" altLang="en-US" dirty="0" smtClean="0">
                <a:hlinkClick r:id="rId3"/>
              </a:rPr>
              <a:t>www.php.net</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easy to learn and runs efficiently on the server side</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8069202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normAutofit lnSpcReduction="10000"/>
          </a:bodyPr>
          <a:lstStyle/>
          <a:p>
            <a:r>
              <a:rPr lang="en-US" dirty="0" smtClean="0"/>
              <a:t>Object</a:t>
            </a:r>
          </a:p>
          <a:p>
            <a:pPr lvl="1"/>
            <a:r>
              <a:rPr lang="en-US" dirty="0"/>
              <a:t>stores data and information on how to process that </a:t>
            </a:r>
            <a:r>
              <a:rPr lang="en-US" dirty="0" smtClean="0"/>
              <a:t>data</a:t>
            </a:r>
          </a:p>
          <a:p>
            <a:pPr lvl="1"/>
            <a:r>
              <a:rPr lang="en-US" dirty="0"/>
              <a:t>u</a:t>
            </a:r>
            <a:r>
              <a:rPr lang="en-US" dirty="0" smtClean="0"/>
              <a:t>se </a:t>
            </a:r>
            <a:r>
              <a:rPr lang="en-US" i="1" dirty="0" smtClean="0"/>
              <a:t>class</a:t>
            </a:r>
            <a:r>
              <a:rPr lang="en-US" dirty="0" smtClean="0"/>
              <a:t> keyword to </a:t>
            </a:r>
            <a:r>
              <a:rPr lang="en-US" dirty="0"/>
              <a:t>declare a </a:t>
            </a:r>
            <a:r>
              <a:rPr lang="en-US" dirty="0" smtClean="0"/>
              <a:t>structure </a:t>
            </a:r>
            <a:r>
              <a:rPr lang="en-US" dirty="0"/>
              <a:t>that can contain properties and </a:t>
            </a:r>
            <a:r>
              <a:rPr lang="en-US" dirty="0" smtClean="0"/>
              <a:t>methods</a:t>
            </a:r>
          </a:p>
          <a:p>
            <a:pPr lvl="1"/>
            <a:r>
              <a:rPr lang="en-US" dirty="0"/>
              <a:t>c</a:t>
            </a:r>
            <a:r>
              <a:rPr lang="en-US" dirty="0" smtClean="0"/>
              <a:t>reate instances/objects </a:t>
            </a:r>
            <a:r>
              <a:rPr lang="en-US" dirty="0"/>
              <a:t>of that class</a:t>
            </a:r>
          </a:p>
          <a:p>
            <a:pPr marL="857250" lvl="2" indent="0">
              <a:buNone/>
            </a:pPr>
            <a:r>
              <a:rPr lang="en-US" dirty="0"/>
              <a:t>&lt;?</a:t>
            </a:r>
            <a:r>
              <a:rPr lang="en-US" dirty="0" err="1"/>
              <a:t>php</a:t>
            </a:r>
            <a:r>
              <a:rPr lang="en-US" dirty="0"/>
              <a:t/>
            </a:r>
            <a:br>
              <a:rPr lang="en-US" dirty="0"/>
            </a:br>
            <a:r>
              <a:rPr lang="en-US" dirty="0" smtClean="0"/>
              <a:t>class Car</a:t>
            </a:r>
            <a:br>
              <a:rPr lang="en-US" dirty="0" smtClean="0"/>
            </a:br>
            <a:r>
              <a:rPr lang="en-US" dirty="0" smtClean="0"/>
              <a:t>{</a:t>
            </a:r>
            <a:br>
              <a:rPr lang="en-US" dirty="0" smtClean="0"/>
            </a:br>
            <a:r>
              <a:rPr lang="en-US" dirty="0" smtClean="0"/>
              <a:t>    </a:t>
            </a:r>
            <a:r>
              <a:rPr lang="en-US" dirty="0" err="1" smtClean="0"/>
              <a:t>var</a:t>
            </a:r>
            <a:r>
              <a:rPr lang="en-US" dirty="0" smtClean="0"/>
              <a:t> $color;</a:t>
            </a:r>
            <a:br>
              <a:rPr lang="en-US" dirty="0" smtClean="0"/>
            </a:br>
            <a:r>
              <a:rPr lang="en-US" dirty="0" smtClean="0"/>
              <a:t>    function Car($color="green") </a:t>
            </a:r>
            <a:br>
              <a:rPr lang="en-US" dirty="0" smtClean="0"/>
            </a:br>
            <a:r>
              <a:rPr lang="en-US" dirty="0" smtClean="0"/>
              <a:t>    {</a:t>
            </a:r>
            <a:br>
              <a:rPr lang="en-US" dirty="0" smtClean="0"/>
            </a:br>
            <a:r>
              <a:rPr lang="en-US" dirty="0" smtClean="0"/>
              <a:t>      $this-&gt;color = $color;</a:t>
            </a:r>
            <a:br>
              <a:rPr lang="en-US" dirty="0" smtClean="0"/>
            </a:br>
            <a:r>
              <a:rPr lang="en-US" dirty="0" smtClean="0"/>
              <a:t>    }</a:t>
            </a:r>
            <a:br>
              <a:rPr lang="en-US" dirty="0" smtClean="0"/>
            </a:br>
            <a:r>
              <a:rPr lang="en-US" dirty="0" smtClean="0"/>
              <a:t>    function </a:t>
            </a:r>
            <a:r>
              <a:rPr lang="en-US" dirty="0" err="1" smtClean="0"/>
              <a:t>what_color</a:t>
            </a:r>
            <a:r>
              <a:rPr lang="en-US" dirty="0" smtClean="0"/>
              <a:t>() </a:t>
            </a:r>
            <a:br>
              <a:rPr lang="en-US" dirty="0" smtClean="0"/>
            </a:br>
            <a:r>
              <a:rPr lang="en-US" dirty="0" smtClean="0"/>
              <a:t>    {</a:t>
            </a:r>
            <a:br>
              <a:rPr lang="en-US" dirty="0" smtClean="0"/>
            </a:br>
            <a:r>
              <a:rPr lang="en-US" dirty="0" smtClean="0"/>
              <a:t>      return $this-&gt;color;</a:t>
            </a:r>
            <a:br>
              <a:rPr lang="en-US" dirty="0" smtClean="0"/>
            </a:br>
            <a:r>
              <a:rPr lang="en-US" dirty="0" smtClean="0"/>
              <a:t>    }</a:t>
            </a:r>
            <a:br>
              <a:rPr lang="en-US" dirty="0" smtClean="0"/>
            </a:br>
            <a:r>
              <a:rPr lang="en-US" dirty="0" smtClean="0"/>
              <a:t>}</a:t>
            </a:r>
            <a:br>
              <a:rPr lang="en-US" dirty="0" smtClean="0"/>
            </a:br>
            <a:r>
              <a:rPr lang="en-US" dirty="0" smtClean="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995048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normAutofit/>
          </a:bodyPr>
          <a:lstStyle/>
          <a:p>
            <a:r>
              <a:rPr lang="en-US" dirty="0" smtClean="0"/>
              <a:t>NULL value</a:t>
            </a:r>
          </a:p>
          <a:p>
            <a:pPr lvl="1"/>
            <a:r>
              <a:rPr lang="en-US" dirty="0" smtClean="0"/>
              <a:t>NULL </a:t>
            </a:r>
            <a:r>
              <a:rPr lang="en-US" dirty="0"/>
              <a:t>is the only possible value of data type </a:t>
            </a:r>
            <a:r>
              <a:rPr lang="en-US" dirty="0" smtClean="0"/>
              <a:t>NULL</a:t>
            </a:r>
          </a:p>
          <a:p>
            <a:pPr lvl="1"/>
            <a:r>
              <a:rPr lang="en-US" dirty="0" smtClean="0"/>
              <a:t>NULL </a:t>
            </a:r>
            <a:r>
              <a:rPr lang="en-US" dirty="0"/>
              <a:t>value represents that a variable has no value.</a:t>
            </a:r>
          </a:p>
          <a:p>
            <a:pPr lvl="1"/>
            <a:r>
              <a:rPr lang="en-US" dirty="0" smtClean="0"/>
              <a:t>Variables </a:t>
            </a:r>
            <a:r>
              <a:rPr lang="en-US" dirty="0"/>
              <a:t>can be emptied by setting the value to </a:t>
            </a:r>
            <a:r>
              <a:rPr lang="en-US" dirty="0" smtClean="0"/>
              <a:t>NULL</a:t>
            </a:r>
          </a:p>
          <a:p>
            <a:pPr lvl="1"/>
            <a:r>
              <a:rPr lang="en-US" dirty="0" smtClean="0"/>
              <a:t>Example: $x=null</a:t>
            </a:r>
            <a:r>
              <a:rPr lang="en-US" dirty="0"/>
              <a:t>;</a:t>
            </a:r>
          </a:p>
          <a:p>
            <a:pPr lvl="1"/>
            <a:endParaRPr lang="en-US" dirty="0" smtClean="0"/>
          </a:p>
          <a:p>
            <a:r>
              <a:rPr lang="en-US" dirty="0" smtClean="0"/>
              <a:t>The </a:t>
            </a:r>
            <a:r>
              <a:rPr lang="en-US" dirty="0"/>
              <a:t>PHP </a:t>
            </a:r>
            <a:r>
              <a:rPr lang="en-US" dirty="0" err="1"/>
              <a:t>var_dump</a:t>
            </a:r>
            <a:r>
              <a:rPr lang="en-US" dirty="0"/>
              <a:t>() function returns the data type and value of variables</a:t>
            </a:r>
            <a:r>
              <a:rPr lang="en-US" dirty="0" smtClean="0"/>
              <a:t>:</a:t>
            </a:r>
          </a:p>
          <a:p>
            <a:pPr marL="400050" lvl="1" indent="0">
              <a:buNone/>
            </a:pPr>
            <a:r>
              <a:rPr lang="en-US" dirty="0"/>
              <a:t>&lt;?</a:t>
            </a:r>
            <a:r>
              <a:rPr lang="en-US" dirty="0" err="1"/>
              <a:t>php</a:t>
            </a:r>
            <a:r>
              <a:rPr lang="en-US" dirty="0"/>
              <a:t/>
            </a:r>
            <a:br>
              <a:rPr lang="en-US" dirty="0"/>
            </a:br>
            <a:r>
              <a:rPr lang="en-US" dirty="0"/>
              <a:t>$a = array(1, 2, array("a", "b", "c"));</a:t>
            </a:r>
            <a:br>
              <a:rPr lang="en-US" dirty="0"/>
            </a:br>
            <a:r>
              <a:rPr lang="en-US" dirty="0" err="1"/>
              <a:t>var_dump</a:t>
            </a:r>
            <a:r>
              <a:rPr lang="en-US" dirty="0"/>
              <a:t>($a);</a:t>
            </a:r>
            <a:br>
              <a:rPr lang="en-US" dirty="0"/>
            </a:br>
            <a:r>
              <a:rPr lang="en-US" dirty="0"/>
              <a:t>?&gt; </a:t>
            </a:r>
          </a:p>
          <a:p>
            <a:pPr marL="0" indent="0">
              <a:buNone/>
            </a:pPr>
            <a:r>
              <a:rPr lang="en-US" dirty="0" smtClean="0"/>
              <a:t>     	         The </a:t>
            </a:r>
            <a:r>
              <a:rPr lang="en-US" dirty="0"/>
              <a:t>above example will output</a:t>
            </a:r>
            <a:r>
              <a:rPr lang="en-US" dirty="0" smtClean="0"/>
              <a:t>:</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Rectangle 4"/>
          <p:cNvSpPr/>
          <p:nvPr/>
        </p:nvSpPr>
        <p:spPr>
          <a:xfrm>
            <a:off x="5916175" y="3582620"/>
            <a:ext cx="3072400" cy="2862322"/>
          </a:xfrm>
          <a:prstGeom prst="rect">
            <a:avLst/>
          </a:prstGeom>
        </p:spPr>
        <p:txBody>
          <a:bodyPr wrap="square">
            <a:spAutoFit/>
          </a:bodyPr>
          <a:lstStyle/>
          <a:p>
            <a:pPr marL="400050" lvl="1" indent="0">
              <a:buNone/>
            </a:pPr>
            <a:r>
              <a:rPr lang="en-US" sz="1200" dirty="0"/>
              <a:t>array(3) {</a:t>
            </a:r>
          </a:p>
          <a:p>
            <a:pPr marL="400050" lvl="1" indent="0">
              <a:buNone/>
            </a:pPr>
            <a:r>
              <a:rPr lang="en-US" sz="1200" dirty="0"/>
              <a:t>  [0]=&gt;</a:t>
            </a:r>
          </a:p>
          <a:p>
            <a:pPr marL="400050" lvl="1" indent="0">
              <a:buNone/>
            </a:pPr>
            <a:r>
              <a:rPr lang="en-US" sz="1200" dirty="0"/>
              <a:t>  </a:t>
            </a:r>
            <a:r>
              <a:rPr lang="en-US" sz="1200" dirty="0" err="1"/>
              <a:t>int</a:t>
            </a:r>
            <a:r>
              <a:rPr lang="en-US" sz="1200" dirty="0"/>
              <a:t>(1)</a:t>
            </a:r>
          </a:p>
          <a:p>
            <a:pPr marL="400050" lvl="1" indent="0">
              <a:buNone/>
            </a:pPr>
            <a:r>
              <a:rPr lang="en-US" sz="1200" dirty="0"/>
              <a:t>  [1]=&gt;</a:t>
            </a:r>
          </a:p>
          <a:p>
            <a:pPr marL="400050" lvl="1" indent="0">
              <a:buNone/>
            </a:pPr>
            <a:r>
              <a:rPr lang="en-US" sz="1200" dirty="0"/>
              <a:t>  </a:t>
            </a:r>
            <a:r>
              <a:rPr lang="en-US" sz="1200" dirty="0" err="1"/>
              <a:t>int</a:t>
            </a:r>
            <a:r>
              <a:rPr lang="en-US" sz="1200" dirty="0"/>
              <a:t>(2)</a:t>
            </a:r>
          </a:p>
          <a:p>
            <a:pPr marL="400050" lvl="1" indent="0">
              <a:buNone/>
            </a:pPr>
            <a:r>
              <a:rPr lang="en-US" sz="1200" dirty="0"/>
              <a:t>  [2]=&gt;</a:t>
            </a:r>
          </a:p>
          <a:p>
            <a:pPr marL="400050" lvl="1" indent="0">
              <a:buNone/>
            </a:pPr>
            <a:r>
              <a:rPr lang="en-US" sz="1200" dirty="0"/>
              <a:t>  array(3) {</a:t>
            </a:r>
          </a:p>
          <a:p>
            <a:pPr marL="400050" lvl="1" indent="0">
              <a:buNone/>
            </a:pPr>
            <a:r>
              <a:rPr lang="en-US" sz="1200" dirty="0"/>
              <a:t>    [0]=&gt;</a:t>
            </a:r>
          </a:p>
          <a:p>
            <a:pPr marL="400050" lvl="1" indent="0">
              <a:buNone/>
            </a:pPr>
            <a:r>
              <a:rPr lang="en-US" sz="1200" dirty="0"/>
              <a:t>    string(1) "a"</a:t>
            </a:r>
          </a:p>
          <a:p>
            <a:pPr marL="400050" lvl="1" indent="0">
              <a:buNone/>
            </a:pPr>
            <a:r>
              <a:rPr lang="en-US" sz="1200" dirty="0"/>
              <a:t>    [1]=&gt;</a:t>
            </a:r>
          </a:p>
          <a:p>
            <a:pPr marL="400050" lvl="1" indent="0">
              <a:buNone/>
            </a:pPr>
            <a:r>
              <a:rPr lang="en-US" sz="1200" dirty="0"/>
              <a:t>    string(1) "b"</a:t>
            </a:r>
          </a:p>
          <a:p>
            <a:pPr marL="400050" lvl="1" indent="0">
              <a:buNone/>
            </a:pPr>
            <a:r>
              <a:rPr lang="en-US" sz="1200" dirty="0"/>
              <a:t>    [2]=&gt;</a:t>
            </a:r>
          </a:p>
          <a:p>
            <a:pPr marL="400050" lvl="1" indent="0">
              <a:buNone/>
            </a:pPr>
            <a:r>
              <a:rPr lang="en-US" sz="1200" dirty="0"/>
              <a:t>    string(1) "c"</a:t>
            </a:r>
          </a:p>
          <a:p>
            <a:pPr marL="400050" lvl="1" indent="0">
              <a:buNone/>
            </a:pPr>
            <a:r>
              <a:rPr lang="en-US" sz="1200" dirty="0"/>
              <a:t>  }</a:t>
            </a:r>
          </a:p>
          <a:p>
            <a:pPr marL="400050" lvl="1" indent="0">
              <a:buNone/>
            </a:pPr>
            <a:r>
              <a:rPr lang="en-US" sz="1200" dirty="0"/>
              <a:t>}</a:t>
            </a:r>
          </a:p>
        </p:txBody>
      </p:sp>
    </p:spTree>
    <p:extLst>
      <p:ext uri="{BB962C8B-B14F-4D97-AF65-F5344CB8AC3E}">
        <p14:creationId xmlns:p14="http://schemas.microsoft.com/office/powerpoint/2010/main" val="10466496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Arrays</a:t>
            </a:r>
          </a:p>
        </p:txBody>
      </p:sp>
      <p:sp>
        <p:nvSpPr>
          <p:cNvPr id="43010"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In PHP, there are three kind of </a:t>
            </a:r>
            <a:r>
              <a:rPr lang="en-GB" altLang="en-US" dirty="0" smtClean="0"/>
              <a:t>arrays: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Numeric </a:t>
            </a:r>
            <a:r>
              <a:rPr lang="en-GB" altLang="en-US" b="1" dirty="0">
                <a:solidFill>
                  <a:srgbClr val="800000"/>
                </a:solidFill>
              </a:rPr>
              <a:t>array</a:t>
            </a:r>
            <a:r>
              <a:rPr lang="en-GB" altLang="en-US" dirty="0"/>
              <a:t> - An array with a numeric </a:t>
            </a:r>
            <a:r>
              <a:rPr lang="en-GB" altLang="en-US" dirty="0" smtClean="0"/>
              <a:t>index</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Associative </a:t>
            </a:r>
            <a:r>
              <a:rPr lang="en-GB" altLang="en-US" b="1" dirty="0">
                <a:solidFill>
                  <a:srgbClr val="800000"/>
                </a:solidFill>
              </a:rPr>
              <a:t>array</a:t>
            </a:r>
            <a:r>
              <a:rPr lang="en-GB" altLang="en-US" dirty="0"/>
              <a:t> - An array where each ID key is associated with a </a:t>
            </a:r>
            <a:r>
              <a:rPr lang="en-GB" altLang="en-US" dirty="0" smtClean="0"/>
              <a:t>value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Multidimensional </a:t>
            </a:r>
            <a:r>
              <a:rPr lang="en-GB" altLang="en-US" b="1" dirty="0">
                <a:solidFill>
                  <a:srgbClr val="800000"/>
                </a:solidFill>
              </a:rPr>
              <a:t>array</a:t>
            </a:r>
            <a:r>
              <a:rPr lang="en-GB" altLang="en-US" dirty="0"/>
              <a:t> - An array containing one or more arrays</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535486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Numeric Arrays</a:t>
            </a:r>
          </a:p>
        </p:txBody>
      </p:sp>
      <p:sp>
        <p:nvSpPr>
          <p:cNvPr id="4403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numeric array stores each array element with a numeric </a:t>
            </a:r>
            <a:r>
              <a:rPr lang="en-GB" altLang="en-US" dirty="0" smtClean="0"/>
              <a:t>index</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There </a:t>
            </a:r>
            <a:r>
              <a:rPr lang="en-GB" altLang="en-US" dirty="0"/>
              <a:t>are two methods to create a numeric </a:t>
            </a:r>
            <a:r>
              <a:rPr lang="en-GB" altLang="en-US" dirty="0" smtClean="0"/>
              <a:t>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the following example the index is automatically assigned (the index starts at 0</a:t>
            </a:r>
            <a:r>
              <a:rPr lang="en-GB" altLang="en-US" dirty="0" smtClean="0"/>
              <a: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the following example we assign the index manually:</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927" y="2737710"/>
            <a:ext cx="4833463" cy="6144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448" y="4273910"/>
            <a:ext cx="5743465" cy="16846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363400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Associative Arrays</a:t>
            </a:r>
          </a:p>
        </p:txBody>
      </p:sp>
      <p:sp>
        <p:nvSpPr>
          <p:cNvPr id="47106"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With </a:t>
            </a:r>
            <a:r>
              <a:rPr lang="en-GB" altLang="en-US" dirty="0"/>
              <a:t>an associative array, each ID key is associated with a </a:t>
            </a:r>
            <a:r>
              <a:rPr lang="en-GB" altLang="en-US" dirty="0" smtClean="0"/>
              <a:t>value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When </a:t>
            </a:r>
            <a:r>
              <a:rPr lang="en-GB" altLang="en-US" dirty="0"/>
              <a:t>storing data about specific named values, a numerical array is not always the best way to do </a:t>
            </a:r>
            <a:r>
              <a:rPr lang="en-GB" altLang="en-US" dirty="0" smtClean="0"/>
              <a:t>it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With </a:t>
            </a:r>
            <a:r>
              <a:rPr lang="en-GB" altLang="en-US" dirty="0"/>
              <a:t>associative arrays we can use the values as keys and assign values to </a:t>
            </a:r>
            <a:r>
              <a:rPr lang="en-GB" altLang="en-US" dirty="0" smtClean="0"/>
              <a:t>them</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this example we use an array to assign ages to the different </a:t>
            </a:r>
            <a:r>
              <a:rPr lang="en-GB" altLang="en-US" dirty="0" smtClean="0"/>
              <a:t>persons: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This </a:t>
            </a:r>
            <a:r>
              <a:rPr lang="en-GB" altLang="en-US" dirty="0"/>
              <a:t>example is the same as the one above, but shows a different way of creating the array:</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525" y="3659429"/>
            <a:ext cx="5921174" cy="576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935" y="5042010"/>
            <a:ext cx="3204845" cy="115003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5394966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Associative Arrays</a:t>
            </a:r>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01" y="1355184"/>
            <a:ext cx="5401298" cy="31491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76137163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sp>
        <p:nvSpPr>
          <p:cNvPr id="5017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In a multidimensional array, each element in the main array can also be an </a:t>
            </a:r>
            <a:r>
              <a:rPr lang="en-GB" altLang="en-US" dirty="0" smtClean="0"/>
              <a:t>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And </a:t>
            </a:r>
            <a:r>
              <a:rPr lang="en-GB" altLang="en-US" dirty="0"/>
              <a:t>each element in the sub-array can be an array, and so </a:t>
            </a:r>
            <a:r>
              <a:rPr lang="en-GB" altLang="en-US" dirty="0" smtClean="0"/>
              <a:t>on</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175" y="2449402"/>
            <a:ext cx="5654125" cy="37447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4344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00" y="1239916"/>
            <a:ext cx="4394450" cy="37820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9027900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90" y="1278320"/>
            <a:ext cx="4723815" cy="23177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62012188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sp>
        <p:nvSpPr>
          <p:cNvPr id="5017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marL="0"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&lt;?</a:t>
            </a:r>
            <a:r>
              <a:rPr lang="en-US" dirty="0" err="1" smtClean="0"/>
              <a:t>php</a:t>
            </a:r>
            <a:endParaRPr lang="en-US" dirty="0" smtClean="0"/>
          </a:p>
          <a:p>
            <a:pPr marL="0"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$cars = array</a:t>
            </a:r>
            <a:br>
              <a:rPr lang="en-US" dirty="0"/>
            </a:br>
            <a:r>
              <a:rPr lang="en-US" dirty="0" smtClean="0"/>
              <a:t> (</a:t>
            </a:r>
            <a:r>
              <a:rPr lang="en-US" dirty="0"/>
              <a:t/>
            </a:r>
            <a:br>
              <a:rPr lang="en-US" dirty="0"/>
            </a:br>
            <a:r>
              <a:rPr lang="en-US" dirty="0"/>
              <a:t>  array("Volvo",22,18),</a:t>
            </a:r>
            <a:br>
              <a:rPr lang="en-US" dirty="0"/>
            </a:br>
            <a:r>
              <a:rPr lang="en-US" dirty="0"/>
              <a:t>  array("BMW",15,13),</a:t>
            </a:r>
            <a:br>
              <a:rPr lang="en-US" dirty="0"/>
            </a:br>
            <a:r>
              <a:rPr lang="en-US" dirty="0"/>
              <a:t>  array("Saab",5,2),</a:t>
            </a:r>
            <a:br>
              <a:rPr lang="en-US" dirty="0"/>
            </a:br>
            <a:r>
              <a:rPr lang="en-US" dirty="0"/>
              <a:t>  array("Land Rover",17,15)</a:t>
            </a:r>
            <a:br>
              <a:rPr lang="en-US" dirty="0"/>
            </a:br>
            <a:r>
              <a:rPr lang="en-US" dirty="0"/>
              <a:t>  );</a:t>
            </a:r>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echo </a:t>
            </a:r>
            <a:r>
              <a:rPr lang="en-US" dirty="0"/>
              <a:t>$cars[0][0].": In stock: ".$cars[0][1].", sold: ".$cars[0][2].".&lt;</a:t>
            </a:r>
            <a:r>
              <a:rPr lang="en-US" dirty="0" err="1"/>
              <a:t>br</a:t>
            </a:r>
            <a:r>
              <a:rPr lang="en-US" dirty="0"/>
              <a:t>&gt;";</a:t>
            </a:r>
            <a:br>
              <a:rPr lang="en-US" dirty="0"/>
            </a:br>
            <a:r>
              <a:rPr lang="en-US" dirty="0"/>
              <a:t>echo $cars[1][0].": In stock: ".$cars[1][1].", sold: ".$cars[1][2].".&lt;</a:t>
            </a:r>
            <a:r>
              <a:rPr lang="en-US" dirty="0" err="1"/>
              <a:t>br</a:t>
            </a:r>
            <a:r>
              <a:rPr lang="en-US" dirty="0"/>
              <a:t>&gt;";</a:t>
            </a:r>
            <a:br>
              <a:rPr lang="en-US" dirty="0"/>
            </a:br>
            <a:r>
              <a:rPr lang="en-US" dirty="0"/>
              <a:t>echo $cars[2][0].": In stock: ".$cars[2][1].", sold: ".$cars[2][2].".&lt;</a:t>
            </a:r>
            <a:r>
              <a:rPr lang="en-US" dirty="0" err="1"/>
              <a:t>br</a:t>
            </a:r>
            <a:r>
              <a:rPr lang="en-US" dirty="0"/>
              <a:t>&gt;";</a:t>
            </a:r>
            <a:br>
              <a:rPr lang="en-US" dirty="0"/>
            </a:br>
            <a:r>
              <a:rPr lang="en-US" dirty="0"/>
              <a:t>echo $cars[3][0].": In stock: ".$cars[3][1].", sold: ".$cars[3][2].".&lt;</a:t>
            </a:r>
            <a:r>
              <a:rPr lang="en-US" dirty="0" err="1"/>
              <a:t>br</a:t>
            </a:r>
            <a:r>
              <a:rPr lang="en-US" dirty="0" smtClean="0"/>
              <a:t>&gt;";</a:t>
            </a:r>
          </a:p>
          <a:p>
            <a:pPr marL="0"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
            </a:r>
            <a:br>
              <a:rPr lang="en-US" dirty="0" smtClean="0"/>
            </a:br>
            <a:r>
              <a:rPr lang="en-US" dirty="0" smtClean="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18800607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Share</a:t>
            </a:r>
            <a:endParaRPr lang="en-US" dirty="0"/>
          </a:p>
        </p:txBody>
      </p:sp>
      <p:sp>
        <p:nvSpPr>
          <p:cNvPr id="3" name="Content Placeholder 2"/>
          <p:cNvSpPr>
            <a:spLocks noGrp="1"/>
          </p:cNvSpPr>
          <p:nvPr>
            <p:ph idx="1"/>
          </p:nvPr>
        </p:nvSpPr>
        <p:spPr>
          <a:xfrm>
            <a:off x="385855" y="1393535"/>
            <a:ext cx="8534400" cy="4724400"/>
          </a:xfrm>
        </p:spPr>
        <p:txBody>
          <a:bodyPr>
            <a:normAutofit/>
          </a:bodyPr>
          <a:lstStyle/>
          <a:p>
            <a:r>
              <a:rPr lang="en-US" sz="1800" dirty="0"/>
              <a:t>This diagram shows the percentages of websites using various server-side programming languages. </a:t>
            </a:r>
            <a:r>
              <a:rPr lang="en-US" sz="1800" dirty="0" smtClean="0"/>
              <a:t>The </a:t>
            </a:r>
            <a:r>
              <a:rPr lang="en-US" sz="1800" dirty="0"/>
              <a:t>reports are updated </a:t>
            </a:r>
            <a:r>
              <a:rPr lang="en-US" sz="1800" dirty="0" smtClean="0"/>
              <a:t>daily. PHP </a:t>
            </a:r>
            <a:r>
              <a:rPr lang="en-US" sz="1800" dirty="0"/>
              <a:t>is used by 81.8% of all the websites whose server-side programming language we know</a:t>
            </a:r>
            <a:r>
              <a:rPr lang="en-US" sz="1800" dirty="0" smtClean="0"/>
              <a:t>. (Survey on June 29, 2015)</a:t>
            </a:r>
            <a:endParaRPr lang="en-US" sz="1800" dirty="0"/>
          </a:p>
        </p:txBody>
      </p:sp>
      <p:pic>
        <p:nvPicPr>
          <p:cNvPr id="7" name="Picture 6"/>
          <p:cNvPicPr>
            <a:picLocks noChangeAspect="1"/>
          </p:cNvPicPr>
          <p:nvPr/>
        </p:nvPicPr>
        <p:blipFill>
          <a:blip r:embed="rId3"/>
          <a:stretch>
            <a:fillRect/>
          </a:stretch>
        </p:blipFill>
        <p:spPr>
          <a:xfrm>
            <a:off x="347450" y="2622496"/>
            <a:ext cx="4600897" cy="2841969"/>
          </a:xfrm>
          <a:prstGeom prst="rect">
            <a:avLst/>
          </a:prstGeom>
        </p:spPr>
      </p:pic>
      <p:pic>
        <p:nvPicPr>
          <p:cNvPr id="5" name="Picture 4" descr="Screen Shot 2019-09-26 at 10.10.1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7645" y="2622495"/>
            <a:ext cx="4116238" cy="3450240"/>
          </a:xfrm>
          <a:prstGeom prst="rect">
            <a:avLst/>
          </a:prstGeom>
        </p:spPr>
      </p:pic>
    </p:spTree>
    <p:extLst>
      <p:ext uri="{BB962C8B-B14F-4D97-AF65-F5344CB8AC3E}">
        <p14:creationId xmlns:p14="http://schemas.microsoft.com/office/powerpoint/2010/main" val="360847415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Concatenation</a:t>
            </a:r>
          </a:p>
        </p:txBody>
      </p:sp>
      <p:sp>
        <p:nvSpPr>
          <p:cNvPr id="2355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concatenation operator (.)  is used to put two string values </a:t>
            </a:r>
            <a:r>
              <a:rPr lang="en-GB" altLang="en-US" dirty="0" smtClean="0"/>
              <a:t>together</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To </a:t>
            </a:r>
            <a:r>
              <a:rPr lang="en-GB" altLang="en-US" dirty="0"/>
              <a:t>concatenate two string variables together, use the concatenation operator</a:t>
            </a:r>
            <a:r>
              <a:rPr lang="en-GB" altLang="en-US" dirty="0" smtClean="0"/>
              <a:t>:</a:t>
            </a:r>
          </a:p>
          <a:p>
            <a:pPr marL="1371600" lvl="3" indent="0">
              <a:buNone/>
            </a:pPr>
            <a:r>
              <a:rPr lang="en-US" dirty="0"/>
              <a:t>&lt;?</a:t>
            </a:r>
            <a:r>
              <a:rPr lang="en-US" dirty="0" err="1"/>
              <a:t>php</a:t>
            </a:r>
            <a:endParaRPr lang="en-US" dirty="0"/>
          </a:p>
          <a:p>
            <a:pPr marL="1371600" lvl="3" indent="0">
              <a:buNone/>
            </a:pPr>
            <a:r>
              <a:rPr lang="en-US" dirty="0"/>
              <a:t>    </a:t>
            </a:r>
            <a:r>
              <a:rPr lang="en-US" dirty="0" smtClean="0"/>
              <a:t>$</a:t>
            </a:r>
            <a:r>
              <a:rPr lang="en-US" dirty="0" err="1" smtClean="0"/>
              <a:t>first_name</a:t>
            </a:r>
            <a:r>
              <a:rPr lang="en-US" dirty="0" smtClean="0"/>
              <a:t>=“John";</a:t>
            </a:r>
            <a:r>
              <a:rPr lang="en-US" dirty="0"/>
              <a:t/>
            </a:r>
            <a:br>
              <a:rPr lang="en-US" dirty="0"/>
            </a:br>
            <a:r>
              <a:rPr lang="en-US" dirty="0"/>
              <a:t>    </a:t>
            </a:r>
            <a:r>
              <a:rPr lang="en-US" dirty="0" smtClean="0"/>
              <a:t>$</a:t>
            </a:r>
            <a:r>
              <a:rPr lang="en-US" dirty="0" err="1" smtClean="0"/>
              <a:t>last_name</a:t>
            </a:r>
            <a:r>
              <a:rPr lang="en-US" dirty="0" smtClean="0"/>
              <a:t>=“Smith”;</a:t>
            </a:r>
            <a:endParaRPr lang="en-US" dirty="0"/>
          </a:p>
          <a:p>
            <a:pPr marL="1371600" lvl="3" indent="0">
              <a:buNone/>
            </a:pPr>
            <a:r>
              <a:rPr lang="en-US" dirty="0"/>
              <a:t> </a:t>
            </a:r>
            <a:r>
              <a:rPr lang="en-US" dirty="0" smtClean="0"/>
              <a:t>   $</a:t>
            </a:r>
            <a:r>
              <a:rPr lang="en-US" dirty="0" err="1" smtClean="0"/>
              <a:t>full_name</a:t>
            </a:r>
            <a:r>
              <a:rPr lang="en-US" dirty="0" smtClean="0"/>
              <a:t>=$</a:t>
            </a:r>
            <a:r>
              <a:rPr lang="en-US" dirty="0" err="1" smtClean="0"/>
              <a:t>first_name</a:t>
            </a:r>
            <a:r>
              <a:rPr lang="en-US" dirty="0" smtClean="0"/>
              <a:t> . $</a:t>
            </a:r>
            <a:r>
              <a:rPr lang="en-US" dirty="0" err="1" smtClean="0"/>
              <a:t>last_name</a:t>
            </a:r>
            <a:r>
              <a:rPr lang="en-US" dirty="0" smtClean="0"/>
              <a:t>;</a:t>
            </a:r>
            <a:r>
              <a:rPr lang="en-US" dirty="0"/>
              <a:t/>
            </a:r>
            <a:br>
              <a:rPr lang="en-US" dirty="0"/>
            </a:br>
            <a:r>
              <a:rPr lang="en-US" dirty="0" smtClean="0"/>
              <a:t>?&gt; </a:t>
            </a:r>
            <a:endParaRPr lang="en-US" dirty="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7961074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sp>
        <p:nvSpPr>
          <p:cNvPr id="2560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Operators are used to operate on values. There are four classifications of </a:t>
            </a:r>
            <a:r>
              <a:rPr lang="en-GB" altLang="en-US" dirty="0" smtClean="0"/>
              <a:t>operators: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Arithmetic</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Assignment</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Comparison</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Logical</a:t>
            </a: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3525232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080" y="1286056"/>
            <a:ext cx="8301600" cy="478850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19694809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65" y="1393536"/>
            <a:ext cx="7450570" cy="279794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33230850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40" y="1508751"/>
            <a:ext cx="7333360" cy="266729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19784384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75" y="1355130"/>
            <a:ext cx="6895475" cy="3322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2726190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072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Very </a:t>
            </a:r>
            <a:r>
              <a:rPr lang="en-GB" altLang="en-US" dirty="0"/>
              <a:t>often when you write code, you want to perform different actions for different </a:t>
            </a:r>
            <a:r>
              <a:rPr lang="en-GB" altLang="en-US" dirty="0" smtClean="0"/>
              <a:t>decisions.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has the following </a:t>
            </a:r>
            <a:r>
              <a:rPr lang="en-GB" altLang="en-US" dirty="0"/>
              <a:t>conditional </a:t>
            </a:r>
            <a:r>
              <a:rPr lang="en-GB" altLang="en-US" dirty="0" smtClean="0"/>
              <a:t>statements: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if</a:t>
            </a:r>
            <a:r>
              <a:rPr lang="en-GB" altLang="en-US" dirty="0" smtClean="0"/>
              <a:t> </a:t>
            </a:r>
            <a:r>
              <a:rPr lang="en-GB" altLang="en-US" dirty="0"/>
              <a:t>statement - use this statement to execute some code only if a specified condition is </a:t>
            </a:r>
            <a:r>
              <a:rPr lang="en-GB" altLang="en-US" dirty="0" smtClean="0"/>
              <a:t>true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if</a:t>
            </a:r>
            <a:r>
              <a:rPr lang="en-GB" altLang="en-US" b="1" dirty="0">
                <a:solidFill>
                  <a:srgbClr val="0000FF"/>
                </a:solidFill>
              </a:rPr>
              <a:t>...else</a:t>
            </a:r>
            <a:r>
              <a:rPr lang="en-GB" altLang="en-US" dirty="0"/>
              <a:t> statement - use this statement to execute some code if a condition is true and another code if the condition is </a:t>
            </a:r>
            <a:r>
              <a:rPr lang="en-GB" altLang="en-US" dirty="0" smtClean="0"/>
              <a:t>false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if</a:t>
            </a:r>
            <a:r>
              <a:rPr lang="en-GB" altLang="en-US" b="1" dirty="0">
                <a:solidFill>
                  <a:srgbClr val="0000FF"/>
                </a:solidFill>
              </a:rPr>
              <a:t>...</a:t>
            </a:r>
            <a:r>
              <a:rPr lang="en-GB" altLang="en-US" b="1" dirty="0" err="1">
                <a:solidFill>
                  <a:srgbClr val="0000FF"/>
                </a:solidFill>
              </a:rPr>
              <a:t>elseif</a:t>
            </a:r>
            <a:r>
              <a:rPr lang="en-GB" altLang="en-US" b="1" dirty="0">
                <a:solidFill>
                  <a:srgbClr val="0000FF"/>
                </a:solidFill>
              </a:rPr>
              <a:t>....else</a:t>
            </a:r>
            <a:r>
              <a:rPr lang="en-GB" altLang="en-US" dirty="0"/>
              <a:t> statement - use this statement to select one of several blocks of code to be </a:t>
            </a:r>
            <a:r>
              <a:rPr lang="en-GB" altLang="en-US" dirty="0" smtClean="0"/>
              <a:t>executed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switch</a:t>
            </a:r>
            <a:r>
              <a:rPr lang="en-GB" altLang="en-US" dirty="0" smtClean="0"/>
              <a:t> </a:t>
            </a:r>
            <a:r>
              <a:rPr lang="en-GB" altLang="en-US" dirty="0"/>
              <a:t>statement - use this statement to select one of many blocks of code to be executed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81224319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277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following example will output "Have a nice weekend!" if the current day is Friday:</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362" y="2200040"/>
            <a:ext cx="4661296" cy="25347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45750016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481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Lst>
            </a:pPr>
            <a:r>
              <a:rPr lang="en-GB" altLang="en-US" dirty="0"/>
              <a:t>If more than one line should be executed if a condition is true/false, the lines should be enclosed within curly braces </a:t>
            </a:r>
            <a:r>
              <a:rPr lang="en-GB" altLang="en-US" b="1" dirty="0">
                <a:solidFill>
                  <a:srgbClr val="0000FF"/>
                </a:solidFill>
              </a:rPr>
              <a:t>{ }</a:t>
            </a: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890" y="2008016"/>
            <a:ext cx="3264425" cy="332884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8066343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3794"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Use the </a:t>
            </a:r>
            <a:r>
              <a:rPr lang="en-GB" altLang="en-US" b="1" dirty="0">
                <a:solidFill>
                  <a:srgbClr val="0000FF"/>
                </a:solidFill>
              </a:rPr>
              <a:t>if....else</a:t>
            </a:r>
            <a:r>
              <a:rPr lang="en-GB" altLang="en-US" dirty="0"/>
              <a:t> statement to execute some code if a condition is true and another code if a condition is false.</a:t>
            </a: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80" y="2123230"/>
            <a:ext cx="3110805" cy="28234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7576790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Introduction</a:t>
            </a:r>
          </a:p>
        </p:txBody>
      </p:sp>
      <p:sp>
        <p:nvSpPr>
          <p:cNvPr id="11266"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ts val="0"/>
              </a:spcBef>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Instead of lots of commands to output HTML (as seen in C or Perl), PHP pages contain HTML with embedded code that does "something"</a:t>
            </a:r>
          </a:p>
          <a:p>
            <a:pPr>
              <a:spcBef>
                <a:spcPts val="0"/>
              </a:spcBef>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PHP code is enclosed in special start and end processing instructions </a:t>
            </a:r>
            <a:r>
              <a:rPr lang="en-GB" altLang="en-US" b="1" dirty="0" smtClean="0">
                <a:solidFill>
                  <a:srgbClr val="0000FF"/>
                </a:solidFill>
              </a:rPr>
              <a:t>&lt;?</a:t>
            </a:r>
            <a:r>
              <a:rPr lang="en-GB" altLang="en-US" b="1" dirty="0" err="1" smtClean="0">
                <a:solidFill>
                  <a:srgbClr val="0000FF"/>
                </a:solidFill>
              </a:rPr>
              <a:t>php</a:t>
            </a:r>
            <a:r>
              <a:rPr lang="en-GB" altLang="en-US" dirty="0" smtClean="0"/>
              <a:t> and </a:t>
            </a:r>
            <a:r>
              <a:rPr lang="en-GB" altLang="en-US" b="1" dirty="0" smtClean="0">
                <a:solidFill>
                  <a:srgbClr val="0000FF"/>
                </a:solidFill>
              </a:rPr>
              <a:t>?&gt;</a:t>
            </a:r>
            <a:r>
              <a:rPr lang="en-GB" altLang="en-US" dirty="0" smtClean="0"/>
              <a:t>  that allow you to jump into and out of "PHP mode."</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550" y="3275380"/>
            <a:ext cx="6326887" cy="30181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768253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584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Lst>
            </a:pPr>
            <a:r>
              <a:rPr lang="en-GB" altLang="en-US" dirty="0"/>
              <a:t>The following example will output "Have a nice weekend!" if the current day is Friday, and "Have a nice Sunday!" if the current day is Sunday. Otherwise it will output "Have a nice day!":</a:t>
            </a:r>
          </a:p>
        </p:txBody>
      </p:sp>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271" y="2238445"/>
            <a:ext cx="2841970" cy="30318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2088157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789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Use the switch statement to select one of many blocks of code to be executed.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a:t>
            </a:r>
            <a:r>
              <a:rPr lang="en-GB" altLang="en-US" dirty="0"/>
              <a:t>switches, first we have a single expression n (most often a variable), that is evaluated once. </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value of the expression is then compared with the values for each case in the structure. If there is a match, the block of code associated with that case is executed. </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Use </a:t>
            </a:r>
            <a:r>
              <a:rPr lang="en-GB" altLang="en-US" dirty="0"/>
              <a:t>break to prevent the code from running into the next case automatically. The default statement is used if no match is found.</a:t>
            </a:r>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170" y="4312315"/>
            <a:ext cx="5351648" cy="19879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571709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21" y="1201510"/>
            <a:ext cx="3216301" cy="41477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23894473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a:t>
            </a:r>
          </a:p>
        </p:txBody>
      </p:sp>
      <p:sp>
        <p:nvSpPr>
          <p:cNvPr id="5427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PHP, we have the following looping </a:t>
            </a:r>
            <a:r>
              <a:rPr lang="en-GB" altLang="en-US" dirty="0" smtClean="0"/>
              <a:t>statements: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while</a:t>
            </a:r>
            <a:r>
              <a:rPr lang="en-GB" altLang="en-US" dirty="0" smtClean="0"/>
              <a:t> </a:t>
            </a:r>
            <a:r>
              <a:rPr lang="en-GB" altLang="en-US" dirty="0"/>
              <a:t>- loops through a block of code while a specified condition is </a:t>
            </a:r>
            <a:r>
              <a:rPr lang="en-GB" altLang="en-US" dirty="0" smtClean="0"/>
              <a:t>true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do</a:t>
            </a:r>
            <a:r>
              <a:rPr lang="en-GB" altLang="en-US" b="1" dirty="0">
                <a:solidFill>
                  <a:srgbClr val="0000FF"/>
                </a:solidFill>
              </a:rPr>
              <a:t>...while</a:t>
            </a:r>
            <a:r>
              <a:rPr lang="en-GB" altLang="en-US" dirty="0"/>
              <a:t> - loops through a block of code once, and then repeats the loop as long as a specified condition is </a:t>
            </a:r>
            <a:r>
              <a:rPr lang="en-GB" altLang="en-US" dirty="0" smtClean="0"/>
              <a:t>true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for</a:t>
            </a:r>
            <a:r>
              <a:rPr lang="en-GB" altLang="en-US" dirty="0" smtClean="0"/>
              <a:t> </a:t>
            </a:r>
            <a:r>
              <a:rPr lang="en-GB" altLang="en-US" dirty="0"/>
              <a:t>- loops through a block of code a specified number of </a:t>
            </a:r>
            <a:r>
              <a:rPr lang="en-GB" altLang="en-US" dirty="0" smtClean="0"/>
              <a:t>times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err="1" smtClean="0">
                <a:solidFill>
                  <a:srgbClr val="0000FF"/>
                </a:solidFill>
              </a:rPr>
              <a:t>foreach</a:t>
            </a:r>
            <a:r>
              <a:rPr lang="en-GB" altLang="en-US" dirty="0" smtClean="0"/>
              <a:t> </a:t>
            </a:r>
            <a:r>
              <a:rPr lang="en-GB" altLang="en-US" dirty="0"/>
              <a:t>- loops through a block of code for each element in an 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46675382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While</a:t>
            </a:r>
          </a:p>
        </p:txBody>
      </p:sp>
      <p:sp>
        <p:nvSpPr>
          <p:cNvPr id="5632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while loop executes a block of code while a condition is </a:t>
            </a:r>
            <a:r>
              <a:rPr lang="en-GB" altLang="en-US" dirty="0" smtClean="0"/>
              <a:t>true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example below defines a loop that starts </a:t>
            </a:r>
            <a:r>
              <a:rPr lang="en-GB" altLang="en-US" dirty="0" smtClean="0"/>
              <a:t>with </a:t>
            </a:r>
            <a:r>
              <a:rPr lang="en-GB" altLang="en-US" dirty="0" err="1" smtClean="0"/>
              <a:t>i</a:t>
            </a:r>
            <a:r>
              <a:rPr lang="en-GB" altLang="en-US" dirty="0" smtClean="0"/>
              <a:t>=1. The </a:t>
            </a:r>
            <a:r>
              <a:rPr lang="en-GB" altLang="en-US" dirty="0"/>
              <a:t>loop </a:t>
            </a:r>
            <a:r>
              <a:rPr lang="en-GB" altLang="en-US" dirty="0" smtClean="0"/>
              <a:t>will continue </a:t>
            </a:r>
            <a:r>
              <a:rPr lang="en-GB" altLang="en-US" dirty="0"/>
              <a:t>to run </a:t>
            </a:r>
            <a:r>
              <a:rPr lang="en-GB" altLang="en-US" dirty="0" smtClean="0"/>
              <a:t>as long </a:t>
            </a:r>
            <a:r>
              <a:rPr lang="en-GB" altLang="en-US" dirty="0"/>
              <a:t>as </a:t>
            </a:r>
            <a:r>
              <a:rPr lang="en-GB" altLang="en-US" dirty="0" err="1"/>
              <a:t>i</a:t>
            </a:r>
            <a:r>
              <a:rPr lang="en-GB" altLang="en-US" dirty="0"/>
              <a:t> is </a:t>
            </a:r>
            <a:r>
              <a:rPr lang="en-GB" altLang="en-US" dirty="0" smtClean="0"/>
              <a:t>less than</a:t>
            </a:r>
            <a:r>
              <a:rPr lang="en-GB" altLang="en-US" dirty="0"/>
              <a:t>, or equal to </a:t>
            </a:r>
            <a:r>
              <a:rPr lang="en-GB" altLang="en-US" dirty="0" smtClean="0"/>
              <a:t>5. </a:t>
            </a:r>
            <a:r>
              <a:rPr lang="en-GB" altLang="en-US" dirty="0" err="1" smtClean="0"/>
              <a:t>i</a:t>
            </a:r>
            <a:r>
              <a:rPr lang="en-GB" altLang="en-US" dirty="0" smtClean="0"/>
              <a:t> </a:t>
            </a:r>
            <a:r>
              <a:rPr lang="en-GB" altLang="en-US" dirty="0"/>
              <a:t>will increase by </a:t>
            </a:r>
            <a:r>
              <a:rPr lang="en-GB" altLang="en-US" dirty="0" smtClean="0"/>
              <a:t>1 each </a:t>
            </a:r>
            <a:r>
              <a:rPr lang="en-GB" altLang="en-US" dirty="0"/>
              <a:t>time the </a:t>
            </a:r>
            <a:r>
              <a:rPr lang="en-GB" altLang="en-US" dirty="0" smtClean="0"/>
              <a:t>loop runs</a:t>
            </a:r>
            <a:r>
              <a:rPr lang="en-GB" altLang="en-US" dirty="0"/>
              <a:t>:</a:t>
            </a:r>
          </a:p>
        </p:txBody>
      </p:sp>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650" y="2698844"/>
            <a:ext cx="3686880" cy="28124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10431316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Do ... While</a:t>
            </a:r>
          </a:p>
        </p:txBody>
      </p:sp>
      <p:sp>
        <p:nvSpPr>
          <p:cNvPr id="5837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do...while statement will always execute the block of code once, it will then check the condition, and repeat the loop while the condition is </a:t>
            </a:r>
            <a:r>
              <a:rPr lang="en-GB" altLang="en-US" dirty="0" smtClean="0"/>
              <a:t>true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example below defines </a:t>
            </a:r>
            <a:r>
              <a:rPr lang="en-GB" altLang="en-US" dirty="0"/>
              <a:t>a loop that starts with </a:t>
            </a:r>
            <a:r>
              <a:rPr lang="en-GB" altLang="en-US" dirty="0" err="1"/>
              <a:t>i</a:t>
            </a:r>
            <a:r>
              <a:rPr lang="en-GB" altLang="en-US" dirty="0"/>
              <a:t>=1. It will then increment </a:t>
            </a:r>
            <a:r>
              <a:rPr lang="en-GB" altLang="en-US" dirty="0" err="1"/>
              <a:t>i</a:t>
            </a:r>
            <a:r>
              <a:rPr lang="en-GB" altLang="en-US" dirty="0"/>
              <a:t> with 1, and write some output. Then the condition is checked, and the loop will continue to run as long as </a:t>
            </a:r>
            <a:r>
              <a:rPr lang="en-GB" altLang="en-US" dirty="0" err="1"/>
              <a:t>i</a:t>
            </a:r>
            <a:r>
              <a:rPr lang="en-GB" altLang="en-US" dirty="0"/>
              <a:t> is less than, or equal to 5:</a:t>
            </a:r>
          </a:p>
        </p:txBody>
      </p:sp>
      <p:sp>
        <p:nvSpPr>
          <p:cNvPr id="2" name="Footer Placeholder 1"/>
          <p:cNvSpPr>
            <a:spLocks noGrp="1"/>
          </p:cNvSpPr>
          <p:nvPr>
            <p:ph type="ftr" sz="quarter" idx="11"/>
          </p:nvPr>
        </p:nvSpPr>
        <p:spPr/>
        <p:txBody>
          <a:bodyPr/>
          <a:lstStyle/>
          <a:p>
            <a:pPr>
              <a:defRPr/>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344" y="3198569"/>
            <a:ext cx="3878905" cy="311508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0813540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For</a:t>
            </a:r>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80" y="1239915"/>
            <a:ext cx="6215800" cy="18430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
        <p:nvSpPr>
          <p:cNvPr id="4" name="Rectangle 3"/>
          <p:cNvSpPr/>
          <p:nvPr/>
        </p:nvSpPr>
        <p:spPr>
          <a:xfrm>
            <a:off x="808310" y="3275380"/>
            <a:ext cx="7527380" cy="1754326"/>
          </a:xfrm>
          <a:prstGeom prst="rect">
            <a:avLst/>
          </a:prstGeom>
        </p:spPr>
        <p:txBody>
          <a:bodyPr wrap="square">
            <a:spAutoFit/>
          </a:bodyPr>
          <a:lstStyle/>
          <a:p>
            <a:pPr marL="285750" indent="-285750">
              <a:buFont typeface="Arial" panose="020B0604020202020204"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err="1" smtClean="0">
                <a:solidFill>
                  <a:srgbClr val="800000"/>
                </a:solidFill>
              </a:rPr>
              <a:t>init</a:t>
            </a:r>
            <a:r>
              <a:rPr lang="en-GB" altLang="en-US" dirty="0"/>
              <a:t>: Mostly used to set a counter (but can be any code to be executed once at the beginning of the loop)</a:t>
            </a:r>
            <a:r>
              <a:rPr lang="x-none" altLang="en-US" dirty="0" smtClean="0"/>
              <a:t>‏</a:t>
            </a:r>
            <a:endParaRPr lang="en-US" altLang="en-US" dirty="0" smtClean="0"/>
          </a:p>
          <a:p>
            <a:pPr marL="285750" indent="-285750">
              <a:buFont typeface="Arial" panose="020B0604020202020204"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condition</a:t>
            </a:r>
            <a:r>
              <a:rPr lang="en-GB" altLang="en-US" dirty="0"/>
              <a:t>: Evaluated for each loop iteration. If it evaluates to TRUE, the loop continues. If it evaluates to FALSE, the loop </a:t>
            </a:r>
            <a:r>
              <a:rPr lang="en-GB" altLang="en-US" dirty="0" smtClean="0"/>
              <a:t>ends.</a:t>
            </a:r>
          </a:p>
          <a:p>
            <a:pPr marL="285750" indent="-285750">
              <a:buFont typeface="Arial" panose="020B0604020202020204"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increment</a:t>
            </a:r>
            <a:r>
              <a:rPr lang="en-GB" altLang="en-US" dirty="0"/>
              <a:t>: Mostly used to increment a counter (but can be any code to be executed at the end of the loop)</a:t>
            </a:r>
            <a:r>
              <a:rPr lang="x-none" altLang="en-US" dirty="0"/>
              <a:t>‏</a:t>
            </a:r>
            <a:endParaRPr lang="en-GB" altLang="en-US" dirty="0"/>
          </a:p>
        </p:txBody>
      </p:sp>
    </p:spTree>
    <p:extLst>
      <p:ext uri="{BB962C8B-B14F-4D97-AF65-F5344CB8AC3E}">
        <p14:creationId xmlns:p14="http://schemas.microsoft.com/office/powerpoint/2010/main" val="78005215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For</a:t>
            </a:r>
          </a:p>
        </p:txBody>
      </p:sp>
      <p:sp>
        <p:nvSpPr>
          <p:cNvPr id="6349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example below defines a loop that starts with </a:t>
            </a:r>
            <a:r>
              <a:rPr lang="en-GB" altLang="en-US" dirty="0" err="1"/>
              <a:t>i</a:t>
            </a:r>
            <a:r>
              <a:rPr lang="en-GB" altLang="en-US" dirty="0"/>
              <a:t>=1. The loop will continue to run as long as </a:t>
            </a:r>
            <a:r>
              <a:rPr lang="en-GB" altLang="en-US" dirty="0" err="1"/>
              <a:t>i</a:t>
            </a:r>
            <a:r>
              <a:rPr lang="en-GB" altLang="en-US" dirty="0"/>
              <a:t> is less than, or equal to 5. </a:t>
            </a:r>
            <a:r>
              <a:rPr lang="en-GB" altLang="en-US" dirty="0" err="1"/>
              <a:t>i</a:t>
            </a:r>
            <a:r>
              <a:rPr lang="en-GB" altLang="en-US" dirty="0"/>
              <a:t> will increase by 1 each time the loop runs:</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840" y="2353660"/>
            <a:ext cx="3725285" cy="246408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03663307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Foreach</a:t>
            </a:r>
          </a:p>
        </p:txBody>
      </p:sp>
      <p:sp>
        <p:nvSpPr>
          <p:cNvPr id="6553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a:t>
            </a:r>
            <a:r>
              <a:rPr lang="en-GB" altLang="en-US" dirty="0"/>
              <a:t>every loop iteration, the value of the current array element is assigned to $value (and the array pointer is moved by one) - so on the next loop iteration, you'll be looking at the next array value</a:t>
            </a:r>
            <a:r>
              <a:rPr lang="en-GB" altLang="en-US" dirty="0" smtClean="0"/>
              <a: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following example demonstrates a loop that will print the values of the given 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030" y="2123231"/>
            <a:ext cx="2918780" cy="12076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800" y="4081885"/>
            <a:ext cx="2707911" cy="23811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1876953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a:t>
            </a:r>
          </a:p>
        </p:txBody>
      </p:sp>
      <p:sp>
        <p:nvSpPr>
          <p:cNvPr id="68610"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To prevent a script </a:t>
            </a:r>
            <a:r>
              <a:rPr lang="en-GB" altLang="en-US" dirty="0"/>
              <a:t>from being executed when the page loads, you can put it into a </a:t>
            </a:r>
            <a:r>
              <a:rPr lang="en-GB" altLang="en-US" dirty="0" smtClean="0"/>
              <a:t>function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Give </a:t>
            </a:r>
            <a:r>
              <a:rPr lang="en-GB" altLang="en-US" dirty="0"/>
              <a:t>the function a name that reflects what the function </a:t>
            </a:r>
            <a:r>
              <a:rPr lang="en-GB" altLang="en-US" dirty="0" smtClean="0"/>
              <a:t>does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function name can start with a letter or underscore (not a number)</a:t>
            </a:r>
            <a:r>
              <a:rPr lang="x-none" altLang="en-US" dirty="0"/>
              <a:t>‏</a:t>
            </a: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function will be executed by a call to the </a:t>
            </a:r>
            <a:r>
              <a:rPr lang="en-GB" altLang="en-US" dirty="0" smtClean="0"/>
              <a:t>function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You </a:t>
            </a:r>
            <a:r>
              <a:rPr lang="en-GB" altLang="en-US" dirty="0"/>
              <a:t>may call a function from anywhere within a </a:t>
            </a:r>
            <a:r>
              <a:rPr lang="en-GB" altLang="en-US" dirty="0" smtClean="0"/>
              <a:t>page</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897" y="2891330"/>
            <a:ext cx="3099309" cy="14339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9264235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Introduction</a:t>
            </a:r>
          </a:p>
        </p:txBody>
      </p:sp>
      <p:sp>
        <p:nvSpPr>
          <p:cNvPr id="13314"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PHP code is executed on the server, generating HTML which is then sent to the client. The client would receive the results of running that script, but would not know what the underlying code </a:t>
            </a:r>
            <a:r>
              <a:rPr lang="en-GB" altLang="en-US" dirty="0" smtClean="0"/>
              <a:t>was.</a:t>
            </a:r>
          </a:p>
        </p:txBody>
      </p:sp>
      <p:sp>
        <p:nvSpPr>
          <p:cNvPr id="2" name="Footer Placeholder 1"/>
          <p:cNvSpPr>
            <a:spLocks noGrp="1"/>
          </p:cNvSpPr>
          <p:nvPr>
            <p:ph type="ftr" sz="quarter" idx="11"/>
          </p:nvPr>
        </p:nvSpPr>
        <p:spPr/>
        <p:txBody>
          <a:bodyPr/>
          <a:lstStyle/>
          <a:p>
            <a:pPr>
              <a:defRPr/>
            </a:pPr>
            <a:endParaRPr lang="en-US" dirty="0"/>
          </a:p>
        </p:txBody>
      </p:sp>
      <p:sp>
        <p:nvSpPr>
          <p:cNvPr id="6" name="AutoShape 1"/>
          <p:cNvSpPr>
            <a:spLocks noChangeArrowheads="1"/>
          </p:cNvSpPr>
          <p:nvPr/>
        </p:nvSpPr>
        <p:spPr bwMode="auto">
          <a:xfrm>
            <a:off x="1353821" y="2189117"/>
            <a:ext cx="5760699" cy="3827007"/>
          </a:xfrm>
          <a:prstGeom prst="roundRect">
            <a:avLst>
              <a:gd name="adj" fmla="val 28"/>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556" y="2528993"/>
            <a:ext cx="4620808" cy="33009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AutoShape 3"/>
          <p:cNvSpPr>
            <a:spLocks noChangeArrowheads="1"/>
          </p:cNvSpPr>
          <p:nvPr/>
        </p:nvSpPr>
        <p:spPr bwMode="auto">
          <a:xfrm>
            <a:off x="4956050" y="5464465"/>
            <a:ext cx="2081660" cy="365451"/>
          </a:xfrm>
          <a:prstGeom prst="roundRect">
            <a:avLst>
              <a:gd name="adj" fmla="val 38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Tree>
    <p:extLst>
      <p:ext uri="{BB962C8B-B14F-4D97-AF65-F5344CB8AC3E}">
        <p14:creationId xmlns:p14="http://schemas.microsoft.com/office/powerpoint/2010/main" val="11583167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a:t>
            </a:r>
          </a:p>
        </p:txBody>
      </p:sp>
      <p:sp>
        <p:nvSpPr>
          <p:cNvPr id="68610"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function will be executed by a call to the </a:t>
            </a:r>
            <a:r>
              <a:rPr lang="en-GB" altLang="en-US" dirty="0" smtClean="0"/>
              <a:t>function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You </a:t>
            </a:r>
            <a:r>
              <a:rPr lang="en-GB" altLang="en-US" dirty="0"/>
              <a:t>may call a function from anywhere within a </a:t>
            </a:r>
            <a:r>
              <a:rPr lang="en-GB" altLang="en-US" dirty="0" smtClean="0"/>
              <a:t>page</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001" y="2008015"/>
            <a:ext cx="2548784" cy="298160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2081269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 - Parameters</a:t>
            </a:r>
          </a:p>
        </p:txBody>
      </p:sp>
      <p:sp>
        <p:nvSpPr>
          <p:cNvPr id="716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Adding parameters: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Parameters </a:t>
            </a:r>
            <a:r>
              <a:rPr lang="en-GB" altLang="en-US" dirty="0"/>
              <a:t>are specified after the function name, inside the parentheses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smtClean="0"/>
              <a:t>	function </a:t>
            </a:r>
            <a:r>
              <a:rPr lang="en-US" dirty="0" err="1"/>
              <a:t>familyName</a:t>
            </a:r>
            <a:r>
              <a:rPr lang="en-US" dirty="0"/>
              <a:t>($</a:t>
            </a:r>
            <a:r>
              <a:rPr lang="en-US" dirty="0" err="1"/>
              <a:t>fname</a:t>
            </a:r>
            <a:r>
              <a:rPr lang="en-US" dirty="0"/>
              <a:t>,$year)</a:t>
            </a:r>
            <a:br>
              <a:rPr lang="en-US" dirty="0"/>
            </a:br>
            <a:r>
              <a:rPr lang="en-US" dirty="0" smtClean="0"/>
              <a:t>	{</a:t>
            </a:r>
            <a:r>
              <a:rPr lang="en-US" dirty="0"/>
              <a:t/>
            </a:r>
            <a:br>
              <a:rPr lang="en-US" dirty="0"/>
            </a:br>
            <a:r>
              <a:rPr lang="en-US" dirty="0" smtClean="0"/>
              <a:t>		echo </a:t>
            </a:r>
            <a:r>
              <a:rPr lang="en-US" dirty="0"/>
              <a:t>"$</a:t>
            </a:r>
            <a:r>
              <a:rPr lang="en-US" dirty="0" err="1"/>
              <a:t>fname</a:t>
            </a:r>
            <a:r>
              <a:rPr lang="en-US" dirty="0"/>
              <a:t> </a:t>
            </a:r>
            <a:r>
              <a:rPr lang="en-US" dirty="0" err="1"/>
              <a:t>Refsnes</a:t>
            </a:r>
            <a:r>
              <a:rPr lang="en-US" dirty="0"/>
              <a:t>. Born in $year &lt;</a:t>
            </a:r>
            <a:r>
              <a:rPr lang="en-US" dirty="0" err="1"/>
              <a:t>br</a:t>
            </a:r>
            <a:r>
              <a:rPr lang="en-US" dirty="0"/>
              <a:t>&gt;";</a:t>
            </a:r>
            <a:br>
              <a:rPr lang="en-US" dirty="0"/>
            </a:br>
            <a:r>
              <a:rPr lang="en-US" dirty="0" smtClean="0"/>
              <a:t>	}</a:t>
            </a:r>
            <a:r>
              <a:rPr lang="en-US" dirty="0"/>
              <a:t/>
            </a:r>
            <a:br>
              <a:rPr lang="en-US" dirty="0"/>
            </a:br>
            <a:r>
              <a:rPr lang="en-US" dirty="0"/>
              <a:t/>
            </a:r>
            <a:br>
              <a:rPr lang="en-US" dirty="0"/>
            </a:br>
            <a:r>
              <a:rPr lang="en-US" dirty="0" smtClean="0"/>
              <a:t>	</a:t>
            </a:r>
            <a:r>
              <a:rPr lang="en-US" dirty="0" err="1" smtClean="0"/>
              <a:t>familyName</a:t>
            </a:r>
            <a:r>
              <a:rPr lang="en-US" dirty="0"/>
              <a:t>("Hege","1975");</a:t>
            </a:r>
            <a:br>
              <a:rPr lang="en-US" dirty="0"/>
            </a:br>
            <a:r>
              <a:rPr lang="en-US" dirty="0" smtClean="0"/>
              <a:t>	</a:t>
            </a:r>
            <a:r>
              <a:rPr lang="en-US" dirty="0" err="1" smtClean="0"/>
              <a:t>familyName</a:t>
            </a:r>
            <a:r>
              <a:rPr lang="en-US" dirty="0"/>
              <a:t>("Stale","1978");</a:t>
            </a:r>
            <a:br>
              <a:rPr lang="en-US" dirty="0"/>
            </a:br>
            <a:r>
              <a:rPr lang="en-US" dirty="0" smtClean="0"/>
              <a:t>	</a:t>
            </a:r>
            <a:r>
              <a:rPr lang="en-US" dirty="0" err="1" smtClean="0"/>
              <a:t>familyName</a:t>
            </a:r>
            <a:r>
              <a:rPr lang="en-US" dirty="0"/>
              <a:t>("Kai Jim","1983");</a:t>
            </a:r>
            <a:br>
              <a:rPr lang="en-US" dirty="0"/>
            </a:br>
            <a:r>
              <a:rPr lang="en-US" dirty="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15412821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 - Parameters</a:t>
            </a:r>
          </a:p>
        </p:txBody>
      </p:sp>
      <p:sp>
        <p:nvSpPr>
          <p:cNvPr id="716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Parameter with default value:</a:t>
            </a:r>
            <a:endParaRPr lang="en-GB" altLang="en-US" dirty="0"/>
          </a:p>
          <a:p>
            <a:pPr marL="45720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smtClean="0"/>
              <a:t>	function </a:t>
            </a:r>
            <a:r>
              <a:rPr lang="en-US" dirty="0" err="1" smtClean="0"/>
              <a:t>setHeight</a:t>
            </a:r>
            <a:r>
              <a:rPr lang="en-US" dirty="0" smtClean="0"/>
              <a:t>($</a:t>
            </a:r>
            <a:r>
              <a:rPr lang="en-US" dirty="0" err="1" smtClean="0"/>
              <a:t>minheight</a:t>
            </a:r>
            <a:r>
              <a:rPr lang="en-US" dirty="0" smtClean="0"/>
              <a:t>=50)</a:t>
            </a:r>
            <a:br>
              <a:rPr lang="en-US" dirty="0" smtClean="0"/>
            </a:br>
            <a:r>
              <a:rPr lang="en-US" dirty="0" smtClean="0"/>
              <a:t>	{</a:t>
            </a:r>
            <a:br>
              <a:rPr lang="en-US" dirty="0" smtClean="0"/>
            </a:br>
            <a:r>
              <a:rPr lang="en-US" dirty="0" smtClean="0"/>
              <a:t>		echo "The height is : $</a:t>
            </a:r>
            <a:r>
              <a:rPr lang="en-US" dirty="0" err="1" smtClean="0"/>
              <a:t>minheight</a:t>
            </a:r>
            <a:r>
              <a:rPr lang="en-US" dirty="0" smtClean="0"/>
              <a:t> &lt;</a:t>
            </a:r>
            <a:r>
              <a:rPr lang="en-US" dirty="0" err="1" smtClean="0"/>
              <a:t>br</a:t>
            </a:r>
            <a:r>
              <a:rPr lang="en-US" dirty="0" smtClean="0"/>
              <a:t>&gt;";</a:t>
            </a:r>
            <a:br>
              <a:rPr lang="en-US" dirty="0" smtClean="0"/>
            </a:br>
            <a:r>
              <a:rPr lang="en-US" dirty="0" smtClean="0"/>
              <a:t>	}</a:t>
            </a:r>
            <a:br>
              <a:rPr lang="en-US" dirty="0" smtClean="0"/>
            </a:br>
            <a:r>
              <a:rPr lang="en-US" dirty="0" smtClean="0"/>
              <a:t/>
            </a:r>
            <a:br>
              <a:rPr lang="en-US" dirty="0" smtClean="0"/>
            </a:br>
            <a:r>
              <a:rPr lang="en-US" dirty="0" smtClean="0"/>
              <a:t>	</a:t>
            </a:r>
            <a:r>
              <a:rPr lang="en-US" dirty="0" err="1" smtClean="0"/>
              <a:t>setHeight</a:t>
            </a:r>
            <a:r>
              <a:rPr lang="en-US" dirty="0" smtClean="0"/>
              <a:t>(350);</a:t>
            </a:r>
            <a:br>
              <a:rPr lang="en-US" dirty="0" smtClean="0"/>
            </a:br>
            <a:r>
              <a:rPr lang="en-US" dirty="0" smtClean="0"/>
              <a:t>	</a:t>
            </a:r>
            <a:r>
              <a:rPr lang="en-US" dirty="0" err="1" smtClean="0"/>
              <a:t>setHeight</a:t>
            </a:r>
            <a:r>
              <a:rPr lang="en-US" dirty="0" smtClean="0"/>
              <a:t>(); // will use the default value of 50</a:t>
            </a:r>
            <a:br>
              <a:rPr lang="en-US" dirty="0" smtClean="0"/>
            </a:br>
            <a:r>
              <a:rPr lang="en-US" dirty="0" smtClean="0"/>
              <a:t>	</a:t>
            </a:r>
            <a:r>
              <a:rPr lang="en-US" dirty="0" err="1" smtClean="0"/>
              <a:t>setHeight</a:t>
            </a:r>
            <a:r>
              <a:rPr lang="en-US" dirty="0" smtClean="0"/>
              <a:t>(135);</a:t>
            </a:r>
            <a:br>
              <a:rPr lang="en-US" dirty="0" smtClean="0"/>
            </a:br>
            <a:r>
              <a:rPr lang="en-US" dirty="0" smtClean="0"/>
              <a:t>	</a:t>
            </a:r>
            <a:r>
              <a:rPr lang="en-US" dirty="0" err="1" smtClean="0"/>
              <a:t>setHeight</a:t>
            </a:r>
            <a:r>
              <a:rPr lang="en-US" dirty="0" smtClean="0"/>
              <a:t>(80);</a:t>
            </a:r>
            <a:br>
              <a:rPr lang="en-US" dirty="0" smtClean="0"/>
            </a:br>
            <a:r>
              <a:rPr lang="en-US" dirty="0" smtClean="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5782369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 - Parameters</a:t>
            </a:r>
          </a:p>
        </p:txBody>
      </p:sp>
      <p:sp>
        <p:nvSpPr>
          <p:cNvPr id="716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Return a value:</a:t>
            </a:r>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smtClean="0"/>
              <a:t>	function </a:t>
            </a:r>
            <a:r>
              <a:rPr lang="en-US" dirty="0"/>
              <a:t>sum($</a:t>
            </a:r>
            <a:r>
              <a:rPr lang="en-US" dirty="0" err="1"/>
              <a:t>x,$y</a:t>
            </a:r>
            <a:r>
              <a:rPr lang="en-US" dirty="0"/>
              <a:t>)</a:t>
            </a:r>
            <a:br>
              <a:rPr lang="en-US" dirty="0"/>
            </a:br>
            <a:r>
              <a:rPr lang="en-US" dirty="0" smtClean="0"/>
              <a:t>	{</a:t>
            </a:r>
            <a:r>
              <a:rPr lang="en-US" dirty="0"/>
              <a:t/>
            </a:r>
            <a:br>
              <a:rPr lang="en-US" dirty="0"/>
            </a:br>
            <a:r>
              <a:rPr lang="en-US" dirty="0" smtClean="0"/>
              <a:t>		$</a:t>
            </a:r>
            <a:r>
              <a:rPr lang="en-US" dirty="0"/>
              <a:t>z=$x+$y;</a:t>
            </a:r>
            <a:br>
              <a:rPr lang="en-US" dirty="0"/>
            </a:br>
            <a:r>
              <a:rPr lang="en-US" dirty="0" smtClean="0"/>
              <a:t>		return </a:t>
            </a:r>
            <a:r>
              <a:rPr lang="en-US" dirty="0"/>
              <a:t>$z;</a:t>
            </a:r>
            <a:br>
              <a:rPr lang="en-US" dirty="0"/>
            </a:br>
            <a:r>
              <a:rPr lang="en-US" dirty="0" smtClean="0"/>
              <a:t>	}</a:t>
            </a:r>
            <a:r>
              <a:rPr lang="en-US" dirty="0"/>
              <a:t/>
            </a:r>
            <a:br>
              <a:rPr lang="en-US" dirty="0"/>
            </a:br>
            <a:r>
              <a:rPr lang="en-US" dirty="0"/>
              <a:t/>
            </a:r>
            <a:br>
              <a:rPr lang="en-US" dirty="0"/>
            </a:br>
            <a:r>
              <a:rPr lang="en-US" dirty="0" smtClean="0"/>
              <a:t>	echo </a:t>
            </a:r>
            <a:r>
              <a:rPr lang="en-US" dirty="0"/>
              <a:t>"5 + 10 = " . sum(5,10) . "&lt;</a:t>
            </a:r>
            <a:r>
              <a:rPr lang="en-US" dirty="0" err="1"/>
              <a:t>br</a:t>
            </a:r>
            <a:r>
              <a:rPr lang="en-US" dirty="0"/>
              <a:t>&gt;";</a:t>
            </a:r>
            <a:br>
              <a:rPr lang="en-US" dirty="0"/>
            </a:br>
            <a:r>
              <a:rPr lang="en-US" dirty="0" smtClean="0"/>
              <a:t>	echo </a:t>
            </a:r>
            <a:r>
              <a:rPr lang="en-US" dirty="0"/>
              <a:t>"7 + 13 = " . sum(7,13) . "&lt;</a:t>
            </a:r>
            <a:r>
              <a:rPr lang="en-US" dirty="0" err="1"/>
              <a:t>br</a:t>
            </a:r>
            <a:r>
              <a:rPr lang="en-US" dirty="0"/>
              <a:t>&gt;";</a:t>
            </a:r>
            <a:br>
              <a:rPr lang="en-US" dirty="0"/>
            </a:br>
            <a:r>
              <a:rPr lang="en-US" dirty="0" smtClean="0"/>
              <a:t>	echo </a:t>
            </a:r>
            <a:r>
              <a:rPr lang="en-US" dirty="0"/>
              <a:t>"2 + 4 = " . sum(2,4);</a:t>
            </a:r>
            <a:br>
              <a:rPr lang="en-US" dirty="0"/>
            </a:br>
            <a:r>
              <a:rPr lang="en-US" dirty="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17793647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Predefined Global 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Several predefined variables in PHP are "</a:t>
            </a:r>
            <a:r>
              <a:rPr lang="en-US" dirty="0" err="1"/>
              <a:t>superglobals</a:t>
            </a:r>
            <a:r>
              <a:rPr lang="en-US" dirty="0"/>
              <a:t>", which means that they are always accessible, regardless of </a:t>
            </a:r>
            <a:r>
              <a:rPr lang="en-US" dirty="0" smtClean="0"/>
              <a:t>scope</a:t>
            </a:r>
          </a:p>
          <a:p>
            <a:r>
              <a:rPr lang="en-US" dirty="0" smtClean="0"/>
              <a:t>Accessible from </a:t>
            </a:r>
            <a:r>
              <a:rPr lang="en-US" dirty="0"/>
              <a:t>any function, class or file without having to do anything </a:t>
            </a:r>
            <a:r>
              <a:rPr lang="en-US" dirty="0" smtClean="0"/>
              <a:t>special</a:t>
            </a:r>
            <a:endParaRPr lang="en-US" dirty="0"/>
          </a:p>
          <a:p>
            <a:r>
              <a:rPr lang="en-US" dirty="0"/>
              <a:t>The PHP </a:t>
            </a:r>
            <a:r>
              <a:rPr lang="en-US" dirty="0" smtClean="0"/>
              <a:t>predefined global </a:t>
            </a:r>
            <a:r>
              <a:rPr lang="en-US" dirty="0"/>
              <a:t>variables are:</a:t>
            </a:r>
          </a:p>
          <a:p>
            <a:pPr lvl="1"/>
            <a:r>
              <a:rPr lang="en-US" dirty="0"/>
              <a:t>$GLOBALS: which is used to access </a:t>
            </a:r>
            <a:r>
              <a:rPr lang="en-US" dirty="0" smtClean="0"/>
              <a:t>user defined global </a:t>
            </a:r>
            <a:r>
              <a:rPr lang="en-US" dirty="0"/>
              <a:t>variables from anywhere in the PHP </a:t>
            </a:r>
            <a:r>
              <a:rPr lang="en-US" dirty="0" smtClean="0"/>
              <a:t>script</a:t>
            </a:r>
            <a:endParaRPr lang="en-US" dirty="0"/>
          </a:p>
          <a:p>
            <a:pPr lvl="1"/>
            <a:r>
              <a:rPr lang="en-US" dirty="0"/>
              <a:t>$_</a:t>
            </a:r>
            <a:r>
              <a:rPr lang="en-US" dirty="0" smtClean="0"/>
              <a:t>SERVER: </a:t>
            </a:r>
            <a:r>
              <a:rPr lang="en-US" dirty="0"/>
              <a:t>holds information about headers, paths, and script locations</a:t>
            </a:r>
          </a:p>
          <a:p>
            <a:pPr lvl="1"/>
            <a:r>
              <a:rPr lang="en-US" dirty="0"/>
              <a:t>$_REQUEST: used to collect data after submitting an HTML form</a:t>
            </a:r>
          </a:p>
          <a:p>
            <a:pPr lvl="1"/>
            <a:r>
              <a:rPr lang="en-US" dirty="0"/>
              <a:t>$_POST: used to collect form data after submitting an HTML form with method="post"</a:t>
            </a:r>
          </a:p>
          <a:p>
            <a:pPr lvl="1"/>
            <a:r>
              <a:rPr lang="en-US" dirty="0"/>
              <a:t>$_GET: used to collect form data after submitting an HTML form with method="get</a:t>
            </a:r>
            <a:r>
              <a:rPr lang="en-US" dirty="0" smtClean="0"/>
              <a:t>"</a:t>
            </a:r>
            <a:endParaRPr lang="en-US" dirty="0"/>
          </a:p>
          <a:p>
            <a:pPr lvl="1"/>
            <a:r>
              <a:rPr lang="en-US" dirty="0"/>
              <a:t>$_FILES: </a:t>
            </a:r>
            <a:r>
              <a:rPr lang="en-US" dirty="0" smtClean="0"/>
              <a:t>used to access the files uploaded </a:t>
            </a:r>
            <a:r>
              <a:rPr lang="en-US" dirty="0"/>
              <a:t>from a client computer to the remote server</a:t>
            </a:r>
          </a:p>
          <a:p>
            <a:pPr lvl="1"/>
            <a:r>
              <a:rPr lang="en-US" dirty="0"/>
              <a:t>$_</a:t>
            </a:r>
            <a:r>
              <a:rPr lang="en-US" dirty="0" smtClean="0"/>
              <a:t>ENV: </a:t>
            </a:r>
            <a:r>
              <a:rPr lang="en-US" dirty="0"/>
              <a:t>used to access </a:t>
            </a:r>
            <a:r>
              <a:rPr lang="en-US" dirty="0" smtClean="0"/>
              <a:t>the environment variables</a:t>
            </a:r>
            <a:endParaRPr lang="en-US" dirty="0"/>
          </a:p>
          <a:p>
            <a:pPr lvl="1"/>
            <a:r>
              <a:rPr lang="en-US" dirty="0"/>
              <a:t>$_COOKIE: used to retrieve a cookie value</a:t>
            </a:r>
          </a:p>
          <a:p>
            <a:pPr lvl="1"/>
            <a:r>
              <a:rPr lang="en-US" dirty="0"/>
              <a:t>$_SESSION: </a:t>
            </a:r>
            <a:r>
              <a:rPr lang="en-US" dirty="0" smtClean="0"/>
              <a:t>used to </a:t>
            </a:r>
            <a:r>
              <a:rPr lang="en-US" dirty="0"/>
              <a:t>store and retrieve session variables</a:t>
            </a:r>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31715490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$_GET Function</a:t>
            </a:r>
          </a:p>
        </p:txBody>
      </p:sp>
      <p:sp>
        <p:nvSpPr>
          <p:cNvPr id="7680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built-in $_GET function is used to collect values from a form sent with </a:t>
            </a:r>
            <a:r>
              <a:rPr lang="en-GB" altLang="en-US" dirty="0" smtClean="0"/>
              <a:t>the </a:t>
            </a:r>
            <a:r>
              <a:rPr lang="en-GB" altLang="en-US" i="1" dirty="0" smtClean="0"/>
              <a:t>method=“get”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Information </a:t>
            </a:r>
            <a:r>
              <a:rPr lang="en-GB" altLang="en-US" dirty="0"/>
              <a:t>sent from a form with the GET method is visible to everyone (it will be displayed in the browser's address bar) and has limits on the amount of information to send (max. </a:t>
            </a:r>
            <a:r>
              <a:rPr lang="en-GB" altLang="en-US" dirty="0" smtClean="0"/>
              <a:t>2000 characters on most browsers)</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4351576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$_GET Function</a:t>
            </a:r>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http://www.example.com/welcome.php?fname=Peter&amp;age=37</a:t>
            </a:r>
            <a:endParaRPr lang="en-US" dirty="0"/>
          </a:p>
        </p:txBody>
      </p:sp>
      <p:pic>
        <p:nvPicPr>
          <p:cNvPr id="77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281" y="1337901"/>
            <a:ext cx="4571704" cy="15240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742" y="4465935"/>
            <a:ext cx="5480078" cy="9085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9" name="Text Box 5"/>
          <p:cNvSpPr txBox="1">
            <a:spLocks noChangeArrowheads="1"/>
          </p:cNvSpPr>
          <p:nvPr/>
        </p:nvSpPr>
        <p:spPr bwMode="auto">
          <a:xfrm>
            <a:off x="769905" y="3621025"/>
            <a:ext cx="6619680" cy="321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5pPr>
            <a:lvl6pPr marL="15367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6pPr>
            <a:lvl7pPr marL="19939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7pPr>
            <a:lvl8pPr marL="24511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8pPr>
            <a:lvl9pPr marL="29083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9pPr>
          </a:lstStyle>
          <a:p>
            <a:pPr algn="ctr"/>
            <a:r>
              <a:rPr lang="en-GB" altLang="en-US" dirty="0">
                <a:solidFill>
                  <a:srgbClr val="DC2300"/>
                </a:solidFill>
              </a:rPr>
              <a:t>Notice how the URL carries the information after the file name.</a:t>
            </a:r>
          </a:p>
        </p:txBody>
      </p:sp>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02956759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$_GET Function</a:t>
            </a:r>
          </a:p>
        </p:txBody>
      </p:sp>
      <p:sp>
        <p:nvSpPr>
          <p:cNvPr id="7987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When </a:t>
            </a:r>
            <a:r>
              <a:rPr lang="en-GB" altLang="en-US" dirty="0"/>
              <a:t>using </a:t>
            </a:r>
            <a:r>
              <a:rPr lang="en-GB" altLang="en-US" i="1" dirty="0"/>
              <a:t>method="get"</a:t>
            </a:r>
            <a:r>
              <a:rPr lang="en-GB" altLang="en-US" dirty="0"/>
              <a:t> in HTML forms, all variable names and values are displayed in the </a:t>
            </a:r>
            <a:r>
              <a:rPr lang="en-GB" altLang="en-US" dirty="0" smtClean="0"/>
              <a:t>URL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This </a:t>
            </a:r>
            <a:r>
              <a:rPr lang="en-GB" altLang="en-US" dirty="0"/>
              <a:t>method should not be used when sending passwords or other sensitive </a:t>
            </a:r>
            <a:r>
              <a:rPr lang="en-GB" altLang="en-US" dirty="0" smtClean="0"/>
              <a:t>information!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However</a:t>
            </a:r>
            <a:r>
              <a:rPr lang="en-GB" altLang="en-US" dirty="0"/>
              <a:t>, because the variables are displayed in the URL, it is possible to bookmark the page. This can be useful in some </a:t>
            </a:r>
            <a:r>
              <a:rPr lang="en-GB" altLang="en-US" dirty="0" smtClean="0"/>
              <a:t>cases.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get method is not suitable for large variable values; the value cannot exceed </a:t>
            </a:r>
            <a:r>
              <a:rPr lang="en-GB" altLang="en-US" dirty="0" smtClean="0"/>
              <a:t>2000 chars on most browsers.</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96185135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$_POST Function</a:t>
            </a:r>
          </a:p>
        </p:txBody>
      </p:sp>
      <p:sp>
        <p:nvSpPr>
          <p:cNvPr id="80898"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built-in $_POST function is used to collect values from a form sent with </a:t>
            </a:r>
            <a:r>
              <a:rPr lang="en-GB" altLang="en-US" i="1" dirty="0"/>
              <a:t>method="</a:t>
            </a:r>
            <a:r>
              <a:rPr lang="en-GB" altLang="en-US" i="1" dirty="0" smtClean="0"/>
              <a:t>post</a:t>
            </a:r>
            <a:r>
              <a:rPr lang="en-GB" altLang="en-US" i="1" dirty="0" smtClean="0"/>
              <a:t>“</a:t>
            </a:r>
            <a:endParaRPr lang="en-GB" altLang="en-US" i="1"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dirty="0"/>
              <a:t>Appends form-data inside the body of the HTTP </a:t>
            </a:r>
            <a:r>
              <a:rPr lang="en-US" altLang="en-US" dirty="0" smtClean="0"/>
              <a:t>request</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Information </a:t>
            </a:r>
            <a:r>
              <a:rPr lang="en-GB" altLang="en-US" dirty="0"/>
              <a:t>sent from a form with the POST method is invisible to others and has no limits on the amount of information to </a:t>
            </a:r>
            <a:r>
              <a:rPr lang="en-GB" altLang="en-US" dirty="0" smtClean="0"/>
              <a:t>send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Note</a:t>
            </a:r>
            <a:r>
              <a:rPr lang="en-GB" altLang="en-US" dirty="0"/>
              <a:t>: However, there is an 8 Mb max size for the POST method, by default (can be changed by setting the </a:t>
            </a:r>
            <a:r>
              <a:rPr lang="en-GB" altLang="en-US" dirty="0" err="1"/>
              <a:t>post_max_size</a:t>
            </a:r>
            <a:r>
              <a:rPr lang="en-GB" altLang="en-US" dirty="0"/>
              <a:t> in the php.ini file).</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31573069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$_POST Function</a:t>
            </a:r>
          </a:p>
        </p:txBody>
      </p:sp>
      <p:pic>
        <p:nvPicPr>
          <p:cNvPr id="81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85" y="1692329"/>
            <a:ext cx="5339195" cy="113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170" y="3621025"/>
            <a:ext cx="5987285" cy="6257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24" name="Text Box 4"/>
          <p:cNvSpPr txBox="1">
            <a:spLocks noChangeArrowheads="1"/>
          </p:cNvSpPr>
          <p:nvPr/>
        </p:nvSpPr>
        <p:spPr bwMode="auto">
          <a:xfrm>
            <a:off x="616285" y="3198570"/>
            <a:ext cx="7066080" cy="321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5pPr>
            <a:lvl6pPr marL="15367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6pPr>
            <a:lvl7pPr marL="19939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7pPr>
            <a:lvl8pPr marL="24511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8pPr>
            <a:lvl9pPr marL="29083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9pPr>
          </a:lstStyle>
          <a:p>
            <a:pPr algn="ctr"/>
            <a:r>
              <a:rPr lang="en-GB" altLang="en-US" dirty="0">
                <a:solidFill>
                  <a:srgbClr val="DC2300"/>
                </a:solidFill>
              </a:rPr>
              <a:t>And here is what the code of </a:t>
            </a:r>
            <a:r>
              <a:rPr lang="en-GB" altLang="en-US" dirty="0" err="1">
                <a:solidFill>
                  <a:srgbClr val="DC2300"/>
                </a:solidFill>
              </a:rPr>
              <a:t>action.php</a:t>
            </a:r>
            <a:r>
              <a:rPr lang="en-GB" altLang="en-US" dirty="0">
                <a:solidFill>
                  <a:srgbClr val="DC2300"/>
                </a:solidFill>
              </a:rPr>
              <a:t> might look like:</a:t>
            </a:r>
          </a:p>
        </p:txBody>
      </p:sp>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96324732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Introduction</a:t>
            </a:r>
            <a:endParaRPr lang="en-US" dirty="0"/>
          </a:p>
        </p:txBody>
      </p:sp>
      <p:sp>
        <p:nvSpPr>
          <p:cNvPr id="3" name="Content Placeholder 2"/>
          <p:cNvSpPr>
            <a:spLocks noGrp="1"/>
          </p:cNvSpPr>
          <p:nvPr>
            <p:ph idx="1"/>
          </p:nvPr>
        </p:nvSpPr>
        <p:spPr/>
        <p:txBody>
          <a:bodyPr/>
          <a:lstStyle/>
          <a:p>
            <a:r>
              <a:rPr lang="en-US" dirty="0"/>
              <a:t>PHP </a:t>
            </a:r>
            <a:r>
              <a:rPr lang="en-US" dirty="0" smtClean="0"/>
              <a:t>files:</a:t>
            </a:r>
          </a:p>
          <a:p>
            <a:pPr lvl="1"/>
            <a:r>
              <a:rPr lang="en-US" dirty="0" smtClean="0"/>
              <a:t>contain </a:t>
            </a:r>
            <a:r>
              <a:rPr lang="en-US" dirty="0"/>
              <a:t>text, HTML, CSS, JavaScript, and PHP code</a:t>
            </a:r>
          </a:p>
          <a:p>
            <a:pPr lvl="1"/>
            <a:r>
              <a:rPr lang="en-US" dirty="0" smtClean="0"/>
              <a:t>are </a:t>
            </a:r>
            <a:r>
              <a:rPr lang="en-US" dirty="0"/>
              <a:t>executed on the server, and the result is returned to the browser as plain HTML</a:t>
            </a:r>
          </a:p>
          <a:p>
            <a:pPr lvl="1"/>
            <a:r>
              <a:rPr lang="en-US" dirty="0" smtClean="0"/>
              <a:t>have </a:t>
            </a:r>
            <a:r>
              <a:rPr lang="en-US" dirty="0"/>
              <a:t>extension ".</a:t>
            </a:r>
            <a:r>
              <a:rPr lang="en-US" dirty="0" err="1" smtClean="0"/>
              <a:t>php</a:t>
            </a:r>
            <a:r>
              <a:rPr lang="en-US" dirty="0" smtClean="0"/>
              <a:t>“</a:t>
            </a:r>
          </a:p>
          <a:p>
            <a:r>
              <a:rPr lang="en-US" dirty="0"/>
              <a:t>PHP </a:t>
            </a:r>
            <a:r>
              <a:rPr lang="en-US" dirty="0" smtClean="0"/>
              <a:t>can:</a:t>
            </a:r>
          </a:p>
          <a:p>
            <a:pPr lvl="1"/>
            <a:r>
              <a:rPr lang="en-US" dirty="0" smtClean="0"/>
              <a:t>generate </a:t>
            </a:r>
            <a:r>
              <a:rPr lang="en-US" dirty="0"/>
              <a:t>dynamic page content</a:t>
            </a:r>
          </a:p>
          <a:p>
            <a:pPr lvl="1"/>
            <a:r>
              <a:rPr lang="en-US" dirty="0" smtClean="0"/>
              <a:t>create</a:t>
            </a:r>
            <a:r>
              <a:rPr lang="en-US" dirty="0"/>
              <a:t>, open, read, write, delete, and close files on the server</a:t>
            </a:r>
          </a:p>
          <a:p>
            <a:pPr lvl="1"/>
            <a:r>
              <a:rPr lang="en-US" dirty="0" smtClean="0"/>
              <a:t>collect </a:t>
            </a:r>
            <a:r>
              <a:rPr lang="en-US" dirty="0"/>
              <a:t>form data</a:t>
            </a:r>
          </a:p>
          <a:p>
            <a:pPr lvl="1"/>
            <a:r>
              <a:rPr lang="en-US" dirty="0" smtClean="0"/>
              <a:t>send </a:t>
            </a:r>
            <a:r>
              <a:rPr lang="en-US" dirty="0"/>
              <a:t>and receive cookies</a:t>
            </a:r>
          </a:p>
          <a:p>
            <a:pPr lvl="1"/>
            <a:r>
              <a:rPr lang="en-US" dirty="0" smtClean="0"/>
              <a:t>add</a:t>
            </a:r>
            <a:r>
              <a:rPr lang="en-US" dirty="0"/>
              <a:t>, delete, modify data in your database</a:t>
            </a:r>
          </a:p>
          <a:p>
            <a:pPr lvl="1"/>
            <a:r>
              <a:rPr lang="en-US" dirty="0" smtClean="0"/>
              <a:t>restrict </a:t>
            </a:r>
            <a:r>
              <a:rPr lang="en-US" dirty="0"/>
              <a:t>users to access some pages on your website</a:t>
            </a:r>
          </a:p>
          <a:p>
            <a:pPr lvl="1"/>
            <a:r>
              <a:rPr lang="en-US" dirty="0" smtClean="0"/>
              <a:t>encrypt </a:t>
            </a:r>
            <a:r>
              <a:rPr lang="en-US" dirty="0"/>
              <a:t>data</a:t>
            </a:r>
          </a:p>
          <a:p>
            <a:pPr lvl="1"/>
            <a:r>
              <a:rPr lang="en-US" dirty="0"/>
              <a:t>a</a:t>
            </a:r>
            <a:r>
              <a:rPr lang="en-US" dirty="0" smtClean="0"/>
              <a:t>lso output images</a:t>
            </a:r>
            <a:r>
              <a:rPr lang="en-US" dirty="0"/>
              <a:t>, PDF files, and even Flash </a:t>
            </a:r>
            <a:r>
              <a:rPr lang="en-US" dirty="0" smtClean="0"/>
              <a:t>movies</a:t>
            </a:r>
          </a:p>
          <a:p>
            <a:pPr lvl="1"/>
            <a:r>
              <a:rPr lang="en-US" dirty="0" smtClean="0"/>
              <a:t>also </a:t>
            </a:r>
            <a:r>
              <a:rPr lang="en-US" dirty="0"/>
              <a:t>output any text, such as XHTML and </a:t>
            </a:r>
            <a:r>
              <a:rPr lang="en-US" dirty="0" smtClean="0"/>
              <a:t>XML</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91066047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$_POST Function</a:t>
            </a:r>
          </a:p>
        </p:txBody>
      </p:sp>
      <p:sp>
        <p:nvSpPr>
          <p:cNvPr id="82946"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Apart from </a:t>
            </a:r>
            <a:r>
              <a:rPr lang="en-GB" altLang="en-US" b="1" dirty="0" err="1">
                <a:solidFill>
                  <a:srgbClr val="0000FF"/>
                </a:solidFill>
              </a:rPr>
              <a:t>htmlspecialchars</a:t>
            </a:r>
            <a:r>
              <a:rPr lang="en-GB" altLang="en-US" b="1" dirty="0">
                <a:solidFill>
                  <a:srgbClr val="0000FF"/>
                </a:solidFill>
              </a:rPr>
              <a:t>()</a:t>
            </a:r>
            <a:r>
              <a:rPr lang="en-GB" altLang="en-US" dirty="0"/>
              <a:t> and </a:t>
            </a:r>
            <a:r>
              <a:rPr lang="en-GB" altLang="en-US" b="1" dirty="0">
                <a:solidFill>
                  <a:srgbClr val="0000FF"/>
                </a:solidFill>
              </a:rPr>
              <a:t>(</a:t>
            </a:r>
            <a:r>
              <a:rPr lang="en-GB" altLang="en-US" b="1" dirty="0" err="1">
                <a:solidFill>
                  <a:srgbClr val="0000FF"/>
                </a:solidFill>
              </a:rPr>
              <a:t>int</a:t>
            </a:r>
            <a:r>
              <a:rPr lang="en-GB" altLang="en-US" b="1" dirty="0">
                <a:solidFill>
                  <a:srgbClr val="0000FF"/>
                </a:solidFill>
              </a:rPr>
              <a:t>)</a:t>
            </a:r>
            <a:r>
              <a:rPr lang="en-GB" altLang="en-US" dirty="0"/>
              <a:t>, it should be obvious what this does. </a:t>
            </a:r>
            <a:r>
              <a:rPr lang="en-GB" altLang="en-US" b="1" dirty="0" err="1"/>
              <a:t>htmlspecialchars</a:t>
            </a:r>
            <a:r>
              <a:rPr lang="en-GB" altLang="en-US" b="1" dirty="0"/>
              <a:t>()</a:t>
            </a:r>
            <a:r>
              <a:rPr lang="en-GB" altLang="en-US" dirty="0"/>
              <a:t> makes sure any characters that are special in html are properly encoded so people can't inject HTML tags or </a:t>
            </a:r>
            <a:r>
              <a:rPr lang="en-GB" altLang="en-US" dirty="0" err="1"/>
              <a:t>Javascript</a:t>
            </a:r>
            <a:r>
              <a:rPr lang="en-GB" altLang="en-US" dirty="0"/>
              <a:t> into your </a:t>
            </a:r>
            <a:r>
              <a:rPr lang="en-GB" altLang="en-US" dirty="0" smtClean="0"/>
              <a:t>page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a:t>
            </a:r>
            <a:r>
              <a:rPr lang="en-GB" altLang="en-US" dirty="0"/>
              <a:t>the age field, since we know it is a number, we can just convert it to an integer which will automatically get rid of any stray characters. The </a:t>
            </a:r>
            <a:r>
              <a:rPr lang="en-GB" altLang="en-US" b="1" dirty="0">
                <a:solidFill>
                  <a:srgbClr val="0000FF"/>
                </a:solidFill>
              </a:rPr>
              <a:t>$_POST['name']</a:t>
            </a:r>
            <a:r>
              <a:rPr lang="en-GB" altLang="en-US" dirty="0"/>
              <a:t> and </a:t>
            </a:r>
            <a:r>
              <a:rPr lang="en-GB" altLang="en-US" b="1" dirty="0">
                <a:solidFill>
                  <a:srgbClr val="0000FF"/>
                </a:solidFill>
              </a:rPr>
              <a:t>$_POST['age']</a:t>
            </a:r>
            <a:r>
              <a:rPr lang="en-GB" altLang="en-US" dirty="0"/>
              <a:t>  variables are automatically set for you by PHP. </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53902019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Form Validation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&lt;?</a:t>
            </a:r>
            <a:r>
              <a:rPr lang="en-US" dirty="0" err="1"/>
              <a:t>php</a:t>
            </a:r>
            <a:endParaRPr lang="en-US" dirty="0" smtClean="0"/>
          </a:p>
          <a:p>
            <a:pPr marL="400050" lvl="1" indent="0">
              <a:buNone/>
            </a:pPr>
            <a:r>
              <a:rPr lang="en-US" dirty="0"/>
              <a:t/>
            </a:r>
            <a:br>
              <a:rPr lang="en-US" dirty="0"/>
            </a:br>
            <a:r>
              <a:rPr lang="en-US" dirty="0" smtClean="0"/>
              <a:t>// define variables and set to empty values</a:t>
            </a:r>
            <a:br>
              <a:rPr lang="en-US" dirty="0" smtClean="0"/>
            </a:br>
            <a:r>
              <a:rPr lang="en-US" dirty="0" smtClean="0"/>
              <a:t>$name = $email = $gender = $comment = $website = "";</a:t>
            </a:r>
            <a:br>
              <a:rPr lang="en-US" dirty="0" smtClean="0"/>
            </a:br>
            <a:r>
              <a:rPr lang="en-US" dirty="0" smtClean="0"/>
              <a:t/>
            </a:r>
            <a:br>
              <a:rPr lang="en-US" dirty="0" smtClean="0"/>
            </a:br>
            <a:r>
              <a:rPr lang="en-US" dirty="0" smtClean="0"/>
              <a:t>if ($_SERVER["REQUEST_METHOD"] == "POST")</a:t>
            </a:r>
            <a:br>
              <a:rPr lang="en-US" dirty="0" smtClean="0"/>
            </a:br>
            <a:r>
              <a:rPr lang="en-US" dirty="0" smtClean="0"/>
              <a:t>{</a:t>
            </a:r>
            <a:br>
              <a:rPr lang="en-US" dirty="0" smtClean="0"/>
            </a:br>
            <a:r>
              <a:rPr lang="en-US" dirty="0" smtClean="0"/>
              <a:t>  $name = </a:t>
            </a:r>
            <a:r>
              <a:rPr lang="en-US" dirty="0" err="1" smtClean="0"/>
              <a:t>test_input</a:t>
            </a:r>
            <a:r>
              <a:rPr lang="en-US" dirty="0" smtClean="0"/>
              <a:t>($_POST["name"]);</a:t>
            </a:r>
            <a:br>
              <a:rPr lang="en-US" dirty="0" smtClean="0"/>
            </a:br>
            <a:r>
              <a:rPr lang="en-US" dirty="0" smtClean="0"/>
              <a:t>  $email = </a:t>
            </a:r>
            <a:r>
              <a:rPr lang="en-US" dirty="0" err="1" smtClean="0"/>
              <a:t>test_input</a:t>
            </a:r>
            <a:r>
              <a:rPr lang="en-US" dirty="0" smtClean="0"/>
              <a:t>($_POST["email"]);</a:t>
            </a:r>
            <a:br>
              <a:rPr lang="en-US" dirty="0" smtClean="0"/>
            </a:br>
            <a:r>
              <a:rPr lang="en-US" dirty="0" smtClean="0"/>
              <a:t>  $website = </a:t>
            </a:r>
            <a:r>
              <a:rPr lang="en-US" dirty="0" err="1" smtClean="0"/>
              <a:t>test_input</a:t>
            </a:r>
            <a:r>
              <a:rPr lang="en-US" dirty="0" smtClean="0"/>
              <a:t>($_POST["website"]);</a:t>
            </a:r>
            <a:br>
              <a:rPr lang="en-US" dirty="0" smtClean="0"/>
            </a:br>
            <a:r>
              <a:rPr lang="en-US" dirty="0" smtClean="0"/>
              <a:t>  $comment = </a:t>
            </a:r>
            <a:r>
              <a:rPr lang="en-US" dirty="0" err="1" smtClean="0"/>
              <a:t>test_input</a:t>
            </a:r>
            <a:r>
              <a:rPr lang="en-US" dirty="0" smtClean="0"/>
              <a:t>($_POST["comment"]);</a:t>
            </a:r>
            <a:br>
              <a:rPr lang="en-US" dirty="0" smtClean="0"/>
            </a:br>
            <a:r>
              <a:rPr lang="en-US" dirty="0" smtClean="0"/>
              <a:t>  $gender = </a:t>
            </a:r>
            <a:r>
              <a:rPr lang="en-US" dirty="0" err="1" smtClean="0"/>
              <a:t>test_input</a:t>
            </a:r>
            <a:r>
              <a:rPr lang="en-US" dirty="0" smtClean="0"/>
              <a:t>($_POST["gender"]);</a:t>
            </a:r>
            <a:br>
              <a:rPr lang="en-US" dirty="0" smtClean="0"/>
            </a:br>
            <a:r>
              <a:rPr lang="en-US" dirty="0" smtClean="0"/>
              <a:t>}</a:t>
            </a:r>
            <a:br>
              <a:rPr lang="en-US" dirty="0" smtClean="0"/>
            </a:br>
            <a:r>
              <a:rPr lang="en-US" dirty="0" smtClean="0"/>
              <a:t/>
            </a:r>
            <a:br>
              <a:rPr lang="en-US" dirty="0" smtClean="0"/>
            </a:br>
            <a:r>
              <a:rPr lang="en-US" dirty="0" smtClean="0"/>
              <a:t>function </a:t>
            </a:r>
            <a:r>
              <a:rPr lang="en-US" dirty="0" err="1" smtClean="0"/>
              <a:t>test_input</a:t>
            </a:r>
            <a:r>
              <a:rPr lang="en-US" dirty="0" smtClean="0"/>
              <a:t>($data)</a:t>
            </a:r>
            <a:br>
              <a:rPr lang="en-US" dirty="0" smtClean="0"/>
            </a:br>
            <a:r>
              <a:rPr lang="en-US" dirty="0" smtClean="0"/>
              <a:t>{</a:t>
            </a:r>
            <a:br>
              <a:rPr lang="en-US" dirty="0" smtClean="0"/>
            </a:br>
            <a:r>
              <a:rPr lang="en-US" dirty="0" smtClean="0"/>
              <a:t>  $data = trim($data);</a:t>
            </a:r>
            <a:br>
              <a:rPr lang="en-US" dirty="0" smtClean="0"/>
            </a:br>
            <a:r>
              <a:rPr lang="en-US" dirty="0" smtClean="0"/>
              <a:t>  $data = </a:t>
            </a:r>
            <a:r>
              <a:rPr lang="en-US" dirty="0" err="1" smtClean="0"/>
              <a:t>stripslashes</a:t>
            </a:r>
            <a:r>
              <a:rPr lang="en-US" dirty="0" smtClean="0"/>
              <a:t>($data);</a:t>
            </a:r>
            <a:br>
              <a:rPr lang="en-US" dirty="0" smtClean="0"/>
            </a:br>
            <a:r>
              <a:rPr lang="en-US" dirty="0" smtClean="0"/>
              <a:t>  $data = </a:t>
            </a:r>
            <a:r>
              <a:rPr lang="en-US" dirty="0" err="1" smtClean="0"/>
              <a:t>htmlspecialchars</a:t>
            </a:r>
            <a:r>
              <a:rPr lang="en-US" dirty="0" smtClean="0"/>
              <a:t>($data);</a:t>
            </a:r>
            <a:br>
              <a:rPr lang="en-US" dirty="0" smtClean="0"/>
            </a:br>
            <a:r>
              <a:rPr lang="en-US" dirty="0" smtClean="0"/>
              <a:t>  return $data;</a:t>
            </a:r>
            <a:br>
              <a:rPr lang="en-US" dirty="0" smtClean="0"/>
            </a:br>
            <a:r>
              <a:rPr lang="en-US" dirty="0" smtClean="0"/>
              <a:t>}</a:t>
            </a:r>
            <a:br>
              <a:rPr lang="en-US" dirty="0" smtClean="0"/>
            </a:br>
            <a:endParaRPr lang="en-US" dirty="0" smtClean="0"/>
          </a:p>
          <a:p>
            <a:pPr marL="0" indent="0">
              <a:buNone/>
            </a:pPr>
            <a:r>
              <a:rPr lang="en-US" dirty="0" smtClean="0"/>
              <a:t>?&gt;</a:t>
            </a: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15415958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Form Validation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&lt;?</a:t>
            </a:r>
            <a:r>
              <a:rPr lang="en-US" dirty="0" err="1" smtClean="0"/>
              <a:t>php</a:t>
            </a:r>
            <a:endParaRPr lang="en-US" dirty="0" smtClean="0"/>
          </a:p>
          <a:p>
            <a:pPr marL="400050" lvl="1" indent="0">
              <a:buNone/>
            </a:pPr>
            <a:r>
              <a:rPr lang="en-US" dirty="0" smtClean="0"/>
              <a:t/>
            </a:r>
            <a:br>
              <a:rPr lang="en-US" dirty="0" smtClean="0"/>
            </a:br>
            <a:r>
              <a:rPr lang="en-US" dirty="0" smtClean="0"/>
              <a:t>// define variables and set to empty values</a:t>
            </a:r>
            <a:br>
              <a:rPr lang="en-US" dirty="0" smtClean="0"/>
            </a:br>
            <a:r>
              <a:rPr lang="en-US" dirty="0" smtClean="0"/>
              <a:t>$</a:t>
            </a:r>
            <a:r>
              <a:rPr lang="en-US" dirty="0" err="1" smtClean="0"/>
              <a:t>nameErr</a:t>
            </a:r>
            <a:r>
              <a:rPr lang="en-US" dirty="0" smtClean="0"/>
              <a:t> = $</a:t>
            </a:r>
            <a:r>
              <a:rPr lang="en-US" dirty="0" err="1" smtClean="0"/>
              <a:t>emailErr</a:t>
            </a:r>
            <a:r>
              <a:rPr lang="en-US" dirty="0" smtClean="0"/>
              <a:t> = "";</a:t>
            </a:r>
            <a:br>
              <a:rPr lang="en-US" dirty="0" smtClean="0"/>
            </a:br>
            <a:r>
              <a:rPr lang="en-US" dirty="0" smtClean="0"/>
              <a:t>$name = $email = "";</a:t>
            </a:r>
            <a:br>
              <a:rPr lang="en-US" dirty="0" smtClean="0"/>
            </a:br>
            <a:r>
              <a:rPr lang="en-US" dirty="0" smtClean="0"/>
              <a:t>if ($_SERVER["REQUEST_METHOD"] == "POST")</a:t>
            </a:r>
            <a:br>
              <a:rPr lang="en-US" dirty="0" smtClean="0"/>
            </a:br>
            <a:r>
              <a:rPr lang="en-US" dirty="0" smtClean="0"/>
              <a:t>{</a:t>
            </a:r>
            <a:br>
              <a:rPr lang="en-US" dirty="0" smtClean="0"/>
            </a:br>
            <a:r>
              <a:rPr lang="en-US" dirty="0" smtClean="0"/>
              <a:t/>
            </a:r>
            <a:br>
              <a:rPr lang="en-US" dirty="0" smtClean="0"/>
            </a:br>
            <a:r>
              <a:rPr lang="en-US" dirty="0" smtClean="0"/>
              <a:t>  if (empty($_POST["name"]))</a:t>
            </a:r>
            <a:br>
              <a:rPr lang="en-US" dirty="0" smtClean="0"/>
            </a:br>
            <a:r>
              <a:rPr lang="en-US" dirty="0" smtClean="0"/>
              <a:t>  {$</a:t>
            </a:r>
            <a:r>
              <a:rPr lang="en-US" dirty="0" err="1" smtClean="0"/>
              <a:t>nameErr</a:t>
            </a:r>
            <a:r>
              <a:rPr lang="en-US" dirty="0" smtClean="0"/>
              <a:t> = "Name is required";}</a:t>
            </a:r>
            <a:br>
              <a:rPr lang="en-US" dirty="0" smtClean="0"/>
            </a:br>
            <a:r>
              <a:rPr lang="en-US" dirty="0" smtClean="0"/>
              <a:t>  else</a:t>
            </a:r>
            <a:br>
              <a:rPr lang="en-US" dirty="0" smtClean="0"/>
            </a:br>
            <a:r>
              <a:rPr lang="en-US" dirty="0" smtClean="0"/>
              <a:t>  {</a:t>
            </a:r>
          </a:p>
          <a:p>
            <a:pPr marL="400050" lvl="1" indent="0">
              <a:buNone/>
            </a:pPr>
            <a:r>
              <a:rPr lang="en-US" dirty="0" smtClean="0"/>
              <a:t>        $name = </a:t>
            </a:r>
            <a:r>
              <a:rPr lang="en-US" dirty="0" err="1" smtClean="0"/>
              <a:t>test_input</a:t>
            </a:r>
            <a:r>
              <a:rPr lang="en-US" dirty="0" smtClean="0"/>
              <a:t>($_POST["name"]);</a:t>
            </a:r>
          </a:p>
          <a:p>
            <a:pPr marL="800100" lvl="2" indent="0">
              <a:buNone/>
            </a:pPr>
            <a:r>
              <a:rPr lang="en-US" dirty="0"/>
              <a:t>if (!</a:t>
            </a:r>
            <a:r>
              <a:rPr lang="en-US" dirty="0" err="1"/>
              <a:t>preg_match</a:t>
            </a:r>
            <a:r>
              <a:rPr lang="en-US" dirty="0"/>
              <a:t>("/^[a-</a:t>
            </a:r>
            <a:r>
              <a:rPr lang="en-US" dirty="0" err="1"/>
              <a:t>zA</a:t>
            </a:r>
            <a:r>
              <a:rPr lang="en-US" dirty="0"/>
              <a:t>-Z ]*$/",$name))</a:t>
            </a:r>
            <a:br>
              <a:rPr lang="en-US" dirty="0"/>
            </a:br>
            <a:r>
              <a:rPr lang="en-US" dirty="0" smtClean="0"/>
              <a:t>{</a:t>
            </a:r>
            <a:r>
              <a:rPr lang="en-US" dirty="0"/>
              <a:t/>
            </a:r>
            <a:br>
              <a:rPr lang="en-US" dirty="0"/>
            </a:br>
            <a:r>
              <a:rPr lang="en-US" dirty="0"/>
              <a:t>  </a:t>
            </a:r>
            <a:r>
              <a:rPr lang="en-US" dirty="0" smtClean="0"/>
              <a:t>   $</a:t>
            </a:r>
            <a:r>
              <a:rPr lang="en-US" dirty="0" err="1"/>
              <a:t>nameErr</a:t>
            </a:r>
            <a:r>
              <a:rPr lang="en-US" dirty="0"/>
              <a:t> = "Only letters and white space allowed"; </a:t>
            </a:r>
            <a:br>
              <a:rPr lang="en-US" dirty="0"/>
            </a:br>
            <a:r>
              <a:rPr lang="en-US" dirty="0" smtClean="0"/>
              <a:t>}</a:t>
            </a:r>
          </a:p>
          <a:p>
            <a:pPr marL="400050" lvl="1" indent="0">
              <a:buNone/>
            </a:pPr>
            <a:r>
              <a:rPr lang="en-US" dirty="0"/>
              <a:t> </a:t>
            </a:r>
            <a:r>
              <a:rPr lang="en-US" dirty="0" smtClean="0"/>
              <a:t> }</a:t>
            </a:r>
            <a:br>
              <a:rPr lang="en-US" dirty="0" smtClean="0"/>
            </a:br>
            <a:r>
              <a:rPr lang="en-US" dirty="0" smtClean="0"/>
              <a:t>  if (empty($_POST["email"]))</a:t>
            </a:r>
            <a:br>
              <a:rPr lang="en-US" dirty="0" smtClean="0"/>
            </a:br>
            <a:r>
              <a:rPr lang="en-US" dirty="0" smtClean="0"/>
              <a:t>  {$</a:t>
            </a:r>
            <a:r>
              <a:rPr lang="en-US" dirty="0" err="1" smtClean="0"/>
              <a:t>emailErr</a:t>
            </a:r>
            <a:r>
              <a:rPr lang="en-US" dirty="0" smtClean="0"/>
              <a:t> = "Email is required";}</a:t>
            </a:r>
            <a:br>
              <a:rPr lang="en-US" dirty="0" smtClean="0"/>
            </a:br>
            <a:r>
              <a:rPr lang="en-US" dirty="0" smtClean="0"/>
              <a:t>  else</a:t>
            </a:r>
            <a:br>
              <a:rPr lang="en-US" dirty="0" smtClean="0"/>
            </a:br>
            <a:r>
              <a:rPr lang="en-US" dirty="0" smtClean="0"/>
              <a:t>  {</a:t>
            </a:r>
          </a:p>
          <a:p>
            <a:pPr marL="400050" lvl="1" indent="0">
              <a:buNone/>
            </a:pPr>
            <a:r>
              <a:rPr lang="en-US" dirty="0" smtClean="0"/>
              <a:t>          $email = </a:t>
            </a:r>
            <a:r>
              <a:rPr lang="en-US" dirty="0" err="1" smtClean="0"/>
              <a:t>test_input</a:t>
            </a:r>
            <a:r>
              <a:rPr lang="en-US" dirty="0" smtClean="0"/>
              <a:t>($_POST["email"]);}</a:t>
            </a:r>
          </a:p>
          <a:p>
            <a:pPr marL="800100" lvl="2" indent="0">
              <a:buNone/>
            </a:pPr>
            <a:r>
              <a:rPr lang="en-US" dirty="0" smtClean="0"/>
              <a:t>if </a:t>
            </a:r>
            <a:r>
              <a:rPr lang="en-US" dirty="0"/>
              <a:t>(!</a:t>
            </a:r>
            <a:r>
              <a:rPr lang="en-US" dirty="0" err="1"/>
              <a:t>preg_match</a:t>
            </a:r>
            <a:r>
              <a:rPr lang="en-US" dirty="0"/>
              <a:t>("/([\w\-]+\@[\w\-]+\.[\w\-]+)/",$email))</a:t>
            </a:r>
            <a:br>
              <a:rPr lang="en-US" dirty="0"/>
            </a:br>
            <a:r>
              <a:rPr lang="en-US" dirty="0" smtClean="0"/>
              <a:t>{</a:t>
            </a:r>
            <a:r>
              <a:rPr lang="en-US" dirty="0"/>
              <a:t/>
            </a:r>
            <a:br>
              <a:rPr lang="en-US" dirty="0"/>
            </a:br>
            <a:r>
              <a:rPr lang="en-US" dirty="0"/>
              <a:t>  $</a:t>
            </a:r>
            <a:r>
              <a:rPr lang="en-US" dirty="0" err="1"/>
              <a:t>emailErr</a:t>
            </a:r>
            <a:r>
              <a:rPr lang="en-US" dirty="0"/>
              <a:t> = "Invalid email format"; </a:t>
            </a:r>
            <a:br>
              <a:rPr lang="en-US" dirty="0"/>
            </a:br>
            <a:r>
              <a:rPr lang="en-US" dirty="0" smtClean="0"/>
              <a:t>}</a:t>
            </a:r>
          </a:p>
          <a:p>
            <a:pPr marL="400050" lvl="1" indent="0">
              <a:buNone/>
            </a:pPr>
            <a:r>
              <a:rPr lang="en-US" dirty="0"/>
              <a:t> </a:t>
            </a:r>
            <a:r>
              <a:rPr lang="en-US" dirty="0" smtClean="0"/>
              <a:t> }</a:t>
            </a:r>
          </a:p>
          <a:p>
            <a:pPr marL="0" indent="0">
              <a:buNone/>
            </a:pPr>
            <a:r>
              <a:rPr lang="en-US" dirty="0" smtClean="0"/>
              <a:t>?&gt;</a:t>
            </a:r>
            <a:endParaRPr lang="en-US" dirty="0"/>
          </a:p>
        </p:txBody>
      </p:sp>
    </p:spTree>
    <p:extLst>
      <p:ext uri="{BB962C8B-B14F-4D97-AF65-F5344CB8AC3E}">
        <p14:creationId xmlns:p14="http://schemas.microsoft.com/office/powerpoint/2010/main" val="10047570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Cookie</a:t>
            </a:r>
            <a:endParaRPr lang="en-US" dirty="0"/>
          </a:p>
        </p:txBody>
      </p:sp>
      <p:sp>
        <p:nvSpPr>
          <p:cNvPr id="3" name="Content Placeholder 2"/>
          <p:cNvSpPr>
            <a:spLocks noGrp="1"/>
          </p:cNvSpPr>
          <p:nvPr>
            <p:ph idx="1"/>
          </p:nvPr>
        </p:nvSpPr>
        <p:spPr/>
        <p:txBody>
          <a:bodyPr/>
          <a:lstStyle/>
          <a:p>
            <a:r>
              <a:rPr lang="en-US" dirty="0"/>
              <a:t>A cookie is often used to identify a </a:t>
            </a:r>
            <a:r>
              <a:rPr lang="en-US" dirty="0" smtClean="0"/>
              <a:t>user</a:t>
            </a:r>
          </a:p>
          <a:p>
            <a:r>
              <a:rPr lang="en-US" dirty="0" smtClean="0"/>
              <a:t>A </a:t>
            </a:r>
            <a:r>
              <a:rPr lang="en-US" dirty="0"/>
              <a:t>cookie is a small file that </a:t>
            </a:r>
            <a:r>
              <a:rPr lang="en-US" dirty="0" smtClean="0"/>
              <a:t>is stored on </a:t>
            </a:r>
            <a:r>
              <a:rPr lang="en-US" dirty="0"/>
              <a:t>the user's </a:t>
            </a:r>
            <a:r>
              <a:rPr lang="en-US" dirty="0" smtClean="0"/>
              <a:t>computer</a:t>
            </a:r>
          </a:p>
          <a:p>
            <a:r>
              <a:rPr lang="en-US" dirty="0" smtClean="0"/>
              <a:t>Each </a:t>
            </a:r>
            <a:r>
              <a:rPr lang="en-US" dirty="0"/>
              <a:t>time the same computer requests a page with a browser, it will send the cookie </a:t>
            </a:r>
            <a:r>
              <a:rPr lang="en-US" dirty="0" smtClean="0"/>
              <a:t>too</a:t>
            </a:r>
          </a:p>
          <a:p>
            <a:r>
              <a:rPr lang="en-US" dirty="0" smtClean="0"/>
              <a:t>With </a:t>
            </a:r>
            <a:r>
              <a:rPr lang="en-US" dirty="0"/>
              <a:t>PHP, you can both create and retrieve cookie </a:t>
            </a:r>
            <a:r>
              <a:rPr lang="en-US" dirty="0" smtClean="0"/>
              <a:t>values</a:t>
            </a:r>
          </a:p>
          <a:p>
            <a:pPr lvl="1"/>
            <a:r>
              <a:rPr lang="en-US" dirty="0" smtClean="0"/>
              <a:t>Create:</a:t>
            </a:r>
          </a:p>
          <a:p>
            <a:pPr lvl="2"/>
            <a:r>
              <a:rPr lang="en-US" dirty="0" err="1"/>
              <a:t>setcookie</a:t>
            </a:r>
            <a:r>
              <a:rPr lang="en-US" dirty="0"/>
              <a:t>(name, value, expire, path, domain); </a:t>
            </a:r>
            <a:endParaRPr lang="en-US" dirty="0" smtClean="0"/>
          </a:p>
          <a:p>
            <a:pPr lvl="3"/>
            <a:r>
              <a:rPr lang="en-US" dirty="0"/>
              <a:t>The </a:t>
            </a:r>
            <a:r>
              <a:rPr lang="en-US" dirty="0" err="1"/>
              <a:t>setcookie</a:t>
            </a:r>
            <a:r>
              <a:rPr lang="en-US" dirty="0"/>
              <a:t>() function must appear BEFORE the &lt;html&gt; </a:t>
            </a:r>
            <a:r>
              <a:rPr lang="en-US" dirty="0" smtClean="0"/>
              <a:t>tag</a:t>
            </a:r>
            <a:endParaRPr lang="en-US" dirty="0"/>
          </a:p>
          <a:p>
            <a:pPr marL="914400" lvl="2" indent="0">
              <a:buNone/>
            </a:pPr>
            <a:r>
              <a:rPr lang="en-US" dirty="0"/>
              <a:t>&lt;?</a:t>
            </a:r>
            <a:r>
              <a:rPr lang="en-US" dirty="0" err="1"/>
              <a:t>php</a:t>
            </a:r>
            <a:r>
              <a:rPr lang="en-US" dirty="0"/>
              <a:t/>
            </a:r>
            <a:br>
              <a:rPr lang="en-US" dirty="0"/>
            </a:br>
            <a:r>
              <a:rPr lang="en-US" dirty="0" err="1"/>
              <a:t>setcookie</a:t>
            </a:r>
            <a:r>
              <a:rPr lang="en-US" dirty="0"/>
              <a:t>("user", "Alex Porter", time()+3600);</a:t>
            </a:r>
            <a:br>
              <a:rPr lang="en-US" dirty="0"/>
            </a:br>
            <a:r>
              <a:rPr lang="en-US" dirty="0"/>
              <a:t>?&gt;</a:t>
            </a:r>
            <a:br>
              <a:rPr lang="en-US" dirty="0"/>
            </a:br>
            <a:r>
              <a:rPr lang="en-US" dirty="0"/>
              <a:t/>
            </a:r>
            <a:br>
              <a:rPr lang="en-US" dirty="0"/>
            </a:br>
            <a:r>
              <a:rPr lang="en-US" dirty="0"/>
              <a:t>&lt;html&gt;</a:t>
            </a:r>
            <a:br>
              <a:rPr lang="en-US" dirty="0"/>
            </a:br>
            <a:r>
              <a:rPr lang="en-US" dirty="0"/>
              <a: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30323820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Cookie</a:t>
            </a:r>
            <a:endParaRPr lang="en-US" dirty="0"/>
          </a:p>
        </p:txBody>
      </p:sp>
      <p:sp>
        <p:nvSpPr>
          <p:cNvPr id="3" name="Content Placeholder 2"/>
          <p:cNvSpPr>
            <a:spLocks noGrp="1"/>
          </p:cNvSpPr>
          <p:nvPr>
            <p:ph idx="1"/>
          </p:nvPr>
        </p:nvSpPr>
        <p:spPr/>
        <p:txBody>
          <a:bodyPr/>
          <a:lstStyle/>
          <a:p>
            <a:pPr lvl="1"/>
            <a:r>
              <a:rPr lang="en-US" dirty="0" smtClean="0"/>
              <a:t>Read/Retrieve:</a:t>
            </a:r>
          </a:p>
          <a:p>
            <a:pPr lvl="2"/>
            <a:r>
              <a:rPr lang="en-US" dirty="0"/>
              <a:t>The PHP $_COOKIE variable is used to retrieve a cookie </a:t>
            </a:r>
            <a:r>
              <a:rPr lang="en-US" dirty="0" smtClean="0"/>
              <a:t>value</a:t>
            </a:r>
          </a:p>
          <a:p>
            <a:pPr marL="914400" lvl="2" indent="0">
              <a:buNone/>
            </a:pPr>
            <a:endParaRPr lang="en-US" dirty="0" smtClean="0"/>
          </a:p>
          <a:p>
            <a:pPr marL="914400" lvl="2" indent="0">
              <a:buNone/>
            </a:pPr>
            <a:r>
              <a:rPr lang="en-US" dirty="0" smtClean="0"/>
              <a:t>&lt;</a:t>
            </a:r>
            <a:r>
              <a:rPr lang="en-US" dirty="0"/>
              <a:t>html&gt;</a:t>
            </a:r>
            <a:br>
              <a:rPr lang="en-US" dirty="0"/>
            </a:br>
            <a:r>
              <a:rPr lang="en-US" dirty="0"/>
              <a:t>&lt;body&gt;</a:t>
            </a:r>
            <a:br>
              <a:rPr lang="en-US" dirty="0"/>
            </a:br>
            <a:r>
              <a:rPr lang="en-US" dirty="0"/>
              <a:t/>
            </a:r>
            <a:br>
              <a:rPr lang="en-US" dirty="0"/>
            </a:br>
            <a:r>
              <a:rPr lang="en-US" dirty="0"/>
              <a:t>&lt;?</a:t>
            </a:r>
            <a:r>
              <a:rPr lang="en-US" dirty="0" err="1"/>
              <a:t>php</a:t>
            </a:r>
            <a:r>
              <a:rPr lang="en-US" dirty="0"/>
              <a:t/>
            </a:r>
            <a:br>
              <a:rPr lang="en-US" dirty="0"/>
            </a:br>
            <a:r>
              <a:rPr lang="en-US" dirty="0"/>
              <a:t>if (</a:t>
            </a:r>
            <a:r>
              <a:rPr lang="en-US" dirty="0" err="1"/>
              <a:t>isset</a:t>
            </a:r>
            <a:r>
              <a:rPr lang="en-US" dirty="0"/>
              <a:t>($_COOKIE["user"]))</a:t>
            </a:r>
            <a:br>
              <a:rPr lang="en-US" dirty="0"/>
            </a:br>
            <a:r>
              <a:rPr lang="en-US" dirty="0"/>
              <a:t>  echo "Welcome " . $_COOKIE["user"] . "!&lt;</a:t>
            </a:r>
            <a:r>
              <a:rPr lang="en-US" dirty="0" err="1"/>
              <a:t>br</a:t>
            </a:r>
            <a:r>
              <a:rPr lang="en-US" dirty="0"/>
              <a:t>&gt;";</a:t>
            </a:r>
            <a:br>
              <a:rPr lang="en-US" dirty="0"/>
            </a:br>
            <a:r>
              <a:rPr lang="en-US" dirty="0"/>
              <a:t>else</a:t>
            </a:r>
            <a:br>
              <a:rPr lang="en-US" dirty="0"/>
            </a:br>
            <a:r>
              <a:rPr lang="en-US" dirty="0"/>
              <a:t>  echo "Welcome guest!&lt;</a:t>
            </a:r>
            <a:r>
              <a:rPr lang="en-US" dirty="0" err="1"/>
              <a:t>br</a:t>
            </a:r>
            <a:r>
              <a:rPr lang="en-US" dirty="0"/>
              <a:t>&gt;";</a:t>
            </a:r>
            <a:br>
              <a:rPr lang="en-US" dirty="0"/>
            </a:br>
            <a:r>
              <a:rPr lang="en-US" dirty="0"/>
              <a:t>?&gt;</a:t>
            </a:r>
            <a:br>
              <a:rPr lang="en-US" dirty="0"/>
            </a:br>
            <a:r>
              <a:rPr lang="en-US" dirty="0"/>
              <a:t/>
            </a:r>
            <a:br>
              <a:rPr lang="en-US" dirty="0"/>
            </a:br>
            <a:r>
              <a:rPr lang="en-US" dirty="0"/>
              <a:t>&lt;/body&gt;</a:t>
            </a:r>
            <a:br>
              <a:rPr lang="en-US" dirty="0"/>
            </a:br>
            <a:r>
              <a:rPr lang="en-US" dirty="0"/>
              <a:t>&lt;/html&gt;. </a:t>
            </a:r>
          </a:p>
        </p:txBody>
      </p:sp>
    </p:spTree>
    <p:extLst>
      <p:ext uri="{BB962C8B-B14F-4D97-AF65-F5344CB8AC3E}">
        <p14:creationId xmlns:p14="http://schemas.microsoft.com/office/powerpoint/2010/main" val="126200120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Session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PHP session variable is used to store information about, or change settings for a user </a:t>
            </a:r>
            <a:r>
              <a:rPr lang="en-US" dirty="0" smtClean="0"/>
              <a:t>session on the server</a:t>
            </a:r>
          </a:p>
          <a:p>
            <a:r>
              <a:rPr lang="en-US" dirty="0" smtClean="0"/>
              <a:t>Session </a:t>
            </a:r>
            <a:r>
              <a:rPr lang="en-US" dirty="0"/>
              <a:t>variables hold information about one single user, and are available to all pages in one </a:t>
            </a:r>
            <a:r>
              <a:rPr lang="en-US" dirty="0" smtClean="0"/>
              <a:t>application</a:t>
            </a:r>
          </a:p>
          <a:p>
            <a:r>
              <a:rPr lang="en-US" dirty="0" smtClean="0"/>
              <a:t>A unique session id is associated with a user’s session</a:t>
            </a:r>
          </a:p>
          <a:p>
            <a:pPr lvl="1"/>
            <a:r>
              <a:rPr lang="en-US" dirty="0" smtClean="0"/>
              <a:t>Session id returned to the client inside a cookie</a:t>
            </a:r>
          </a:p>
          <a:p>
            <a:pPr lvl="1"/>
            <a:r>
              <a:rPr lang="en-US" dirty="0" smtClean="0"/>
              <a:t>Example use case: session based user authentication/authorization</a:t>
            </a:r>
          </a:p>
          <a:p>
            <a:r>
              <a:rPr lang="en-US" dirty="0" smtClean="0"/>
              <a:t>Starting/Resuming PHP Session:</a:t>
            </a:r>
          </a:p>
          <a:p>
            <a:pPr lvl="1"/>
            <a:r>
              <a:rPr lang="en-US" dirty="0" smtClean="0"/>
              <a:t>Before storing </a:t>
            </a:r>
            <a:r>
              <a:rPr lang="en-US" dirty="0"/>
              <a:t>user information in </a:t>
            </a:r>
            <a:r>
              <a:rPr lang="en-US" dirty="0" smtClean="0"/>
              <a:t>PHP session:</a:t>
            </a:r>
          </a:p>
          <a:p>
            <a:pPr lvl="2"/>
            <a:r>
              <a:rPr lang="en-US" dirty="0" smtClean="0"/>
              <a:t>first </a:t>
            </a:r>
            <a:r>
              <a:rPr lang="en-US" dirty="0"/>
              <a:t>start up the </a:t>
            </a:r>
            <a:r>
              <a:rPr lang="en-US" dirty="0" smtClean="0"/>
              <a:t>session</a:t>
            </a:r>
            <a:endParaRPr lang="en-US" dirty="0"/>
          </a:p>
          <a:p>
            <a:r>
              <a:rPr lang="en-US" smtClean="0"/>
              <a:t>Storing</a:t>
            </a:r>
            <a:r>
              <a:rPr lang="en-US" dirty="0" smtClean="0"/>
              <a:t>/Retrieve Session Variable:</a:t>
            </a:r>
          </a:p>
          <a:p>
            <a:pPr lvl="1"/>
            <a:r>
              <a:rPr lang="en-US" dirty="0"/>
              <a:t>PHP $_SESSION variable </a:t>
            </a:r>
            <a:r>
              <a:rPr lang="en-US" dirty="0" smtClean="0"/>
              <a:t>used to store </a:t>
            </a:r>
            <a:r>
              <a:rPr lang="en-US" dirty="0"/>
              <a:t>and retrieve session </a:t>
            </a:r>
            <a:r>
              <a:rPr lang="en-US" dirty="0" smtClean="0"/>
              <a:t>variables</a:t>
            </a:r>
          </a:p>
          <a:p>
            <a:r>
              <a:rPr lang="en-US" dirty="0" smtClean="0"/>
              <a:t>Delete Session Data:</a:t>
            </a:r>
          </a:p>
          <a:p>
            <a:pPr lvl="1"/>
            <a:r>
              <a:rPr lang="en-US" dirty="0" smtClean="0"/>
              <a:t>Use unset() function to delete </a:t>
            </a:r>
            <a:r>
              <a:rPr lang="en-US" dirty="0"/>
              <a:t>some session </a:t>
            </a:r>
            <a:r>
              <a:rPr lang="en-US" dirty="0" smtClean="0"/>
              <a:t>data</a:t>
            </a:r>
          </a:p>
          <a:p>
            <a:r>
              <a:rPr lang="en-US" dirty="0" smtClean="0"/>
              <a:t>Destroy Session:</a:t>
            </a:r>
          </a:p>
          <a:p>
            <a:pPr lvl="1"/>
            <a:r>
              <a:rPr lang="en-US" dirty="0" err="1" smtClean="0"/>
              <a:t>session_destroy</a:t>
            </a:r>
            <a:r>
              <a:rPr lang="en-US" dirty="0"/>
              <a:t>() </a:t>
            </a:r>
            <a:r>
              <a:rPr lang="en-US" dirty="0" smtClean="0"/>
              <a:t>function to destroy session</a:t>
            </a:r>
          </a:p>
          <a:p>
            <a:pPr lvl="1"/>
            <a:endParaRPr lang="en-US" dirty="0"/>
          </a:p>
          <a:p>
            <a:pPr lvl="1"/>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790243998"/>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Simple Login using Session</a:t>
            </a:r>
            <a:endParaRPr lang="en-US" dirty="0"/>
          </a:p>
        </p:txBody>
      </p:sp>
      <p:sp>
        <p:nvSpPr>
          <p:cNvPr id="3" name="Content Placeholder 2"/>
          <p:cNvSpPr>
            <a:spLocks noGrp="1"/>
          </p:cNvSpPr>
          <p:nvPr>
            <p:ph idx="1"/>
          </p:nvPr>
        </p:nvSpPr>
        <p:spPr/>
        <p:txBody>
          <a:bodyPr>
            <a:normAutofit fontScale="85000" lnSpcReduction="20000"/>
          </a:bodyPr>
          <a:lstStyle/>
          <a:p>
            <a:pPr marL="400050" lvl="1" indent="0">
              <a:buNone/>
            </a:pPr>
            <a:r>
              <a:rPr lang="en-US" dirty="0"/>
              <a:t>&lt;?</a:t>
            </a:r>
            <a:r>
              <a:rPr lang="en-US" dirty="0" err="1"/>
              <a:t>php</a:t>
            </a:r>
            <a:endParaRPr lang="en-US" dirty="0"/>
          </a:p>
          <a:p>
            <a:pPr marL="400050" lvl="1" indent="0">
              <a:buNone/>
            </a:pPr>
            <a:r>
              <a:rPr lang="en-US" dirty="0"/>
              <a:t>//Start session</a:t>
            </a:r>
          </a:p>
          <a:p>
            <a:pPr marL="400050" lvl="1" indent="0">
              <a:buNone/>
            </a:pPr>
            <a:r>
              <a:rPr lang="en-US" dirty="0" err="1"/>
              <a:t>session_start</a:t>
            </a:r>
            <a:r>
              <a:rPr lang="en-US" dirty="0"/>
              <a:t>();</a:t>
            </a:r>
          </a:p>
          <a:p>
            <a:pPr marL="400050" lvl="1" indent="0">
              <a:buNone/>
            </a:pPr>
            <a:r>
              <a:rPr lang="en-US" dirty="0"/>
              <a:t> </a:t>
            </a:r>
          </a:p>
          <a:p>
            <a:pPr marL="400050" lvl="1" indent="0">
              <a:buNone/>
            </a:pPr>
            <a:r>
              <a:rPr lang="en-US" dirty="0"/>
              <a:t>//Check whether the session variable SESS_MEMBER_ID is present or not</a:t>
            </a:r>
          </a:p>
          <a:p>
            <a:pPr marL="400050" lvl="1" indent="0">
              <a:buNone/>
            </a:pPr>
            <a:r>
              <a:rPr lang="en-US" dirty="0"/>
              <a:t>if(!</a:t>
            </a:r>
            <a:r>
              <a:rPr lang="en-US" dirty="0" err="1"/>
              <a:t>isset</a:t>
            </a:r>
            <a:r>
              <a:rPr lang="en-US" dirty="0"/>
              <a:t>($_SESSION['</a:t>
            </a:r>
            <a:r>
              <a:rPr lang="en-US" dirty="0" err="1"/>
              <a:t>sess_user_id</a:t>
            </a:r>
            <a:r>
              <a:rPr lang="en-US" dirty="0"/>
              <a:t>']) || (trim($_SESSION['</a:t>
            </a:r>
            <a:r>
              <a:rPr lang="en-US" dirty="0" err="1"/>
              <a:t>sess_user_id</a:t>
            </a:r>
            <a:r>
              <a:rPr lang="en-US" dirty="0"/>
              <a:t>']) == '')) {</a:t>
            </a:r>
          </a:p>
          <a:p>
            <a:pPr marL="400050" lvl="1" indent="0">
              <a:buNone/>
            </a:pPr>
            <a:r>
              <a:rPr lang="en-US" dirty="0" smtClean="0"/>
              <a:t>  header</a:t>
            </a:r>
            <a:r>
              <a:rPr lang="en-US" dirty="0"/>
              <a:t>("location: login.html");</a:t>
            </a:r>
          </a:p>
          <a:p>
            <a:pPr marL="400050" lvl="1" indent="0">
              <a:buNone/>
            </a:pPr>
            <a:r>
              <a:rPr lang="en-US" dirty="0" smtClean="0"/>
              <a:t>  exit</a:t>
            </a:r>
            <a:r>
              <a:rPr lang="en-US" dirty="0"/>
              <a:t>();</a:t>
            </a:r>
          </a:p>
          <a:p>
            <a:pPr marL="400050" lvl="1" indent="0">
              <a:buNone/>
            </a:pPr>
            <a:r>
              <a:rPr lang="en-US" dirty="0"/>
              <a:t>}</a:t>
            </a:r>
          </a:p>
          <a:p>
            <a:pPr marL="400050" lvl="1" indent="0">
              <a:buNone/>
            </a:pPr>
            <a:r>
              <a:rPr lang="en-US" dirty="0"/>
              <a:t>?&gt;</a:t>
            </a:r>
          </a:p>
          <a:p>
            <a:pPr marL="400050" lvl="1" indent="0">
              <a:buNone/>
            </a:pPr>
            <a:r>
              <a:rPr lang="en-US" dirty="0"/>
              <a:t>&lt;!DOCTYPE html PUBLIC "-//W3C//DTD XHTML 1.0 Transitional//EN" "http://www.w3.org/TR/xhtml1/DTD/xhtml1-transitional.dtd"&gt;</a:t>
            </a:r>
          </a:p>
          <a:p>
            <a:pPr marL="400050" lvl="1" indent="0">
              <a:buNone/>
            </a:pPr>
            <a:r>
              <a:rPr lang="en-US" dirty="0"/>
              <a:t>&lt;html </a:t>
            </a:r>
            <a:r>
              <a:rPr lang="en-US" dirty="0" err="1"/>
              <a:t>xmlns</a:t>
            </a:r>
            <a:r>
              <a:rPr lang="en-US" dirty="0"/>
              <a:t>="http://www.w3.org/1999/xhtml"&gt;</a:t>
            </a:r>
          </a:p>
          <a:p>
            <a:pPr marL="400050" lvl="1" indent="0">
              <a:buNone/>
            </a:pPr>
            <a:r>
              <a:rPr lang="en-US" dirty="0" smtClean="0"/>
              <a:t>  &lt;</a:t>
            </a:r>
            <a:r>
              <a:rPr lang="en-US" dirty="0"/>
              <a:t>head&gt;</a:t>
            </a:r>
          </a:p>
          <a:p>
            <a:pPr marL="400050" lvl="1" indent="0">
              <a:buNone/>
            </a:pPr>
            <a:r>
              <a:rPr lang="en-US" dirty="0" smtClean="0"/>
              <a:t>    &lt;</a:t>
            </a:r>
            <a:r>
              <a:rPr lang="en-US" dirty="0"/>
              <a:t>meta http-</a:t>
            </a:r>
            <a:r>
              <a:rPr lang="en-US" dirty="0" err="1"/>
              <a:t>equiv</a:t>
            </a:r>
            <a:r>
              <a:rPr lang="en-US" dirty="0"/>
              <a:t>="Content-Type" content="text/html; charset=utf-8" /&gt;</a:t>
            </a:r>
          </a:p>
          <a:p>
            <a:pPr marL="400050" lvl="1" indent="0">
              <a:buNone/>
            </a:pPr>
            <a:r>
              <a:rPr lang="en-US" dirty="0" smtClean="0"/>
              <a:t>    &lt;</a:t>
            </a:r>
            <a:r>
              <a:rPr lang="en-US" dirty="0"/>
              <a:t>title&gt;Home Page&lt;/title&gt;</a:t>
            </a:r>
          </a:p>
          <a:p>
            <a:pPr marL="400050" lvl="1" indent="0">
              <a:buNone/>
            </a:pPr>
            <a:r>
              <a:rPr lang="en-US" dirty="0" smtClean="0"/>
              <a:t>  &lt;/</a:t>
            </a:r>
            <a:r>
              <a:rPr lang="en-US" dirty="0"/>
              <a:t>head&gt;</a:t>
            </a:r>
          </a:p>
          <a:p>
            <a:pPr marL="400050" lvl="1" indent="0">
              <a:buNone/>
            </a:pPr>
            <a:r>
              <a:rPr lang="en-US" dirty="0"/>
              <a:t> </a:t>
            </a:r>
          </a:p>
          <a:p>
            <a:pPr marL="400050" lvl="1" indent="0">
              <a:buNone/>
            </a:pPr>
            <a:r>
              <a:rPr lang="en-US" dirty="0" smtClean="0"/>
              <a:t>  &lt;</a:t>
            </a:r>
            <a:r>
              <a:rPr lang="en-US" dirty="0"/>
              <a:t>body&gt;</a:t>
            </a:r>
          </a:p>
          <a:p>
            <a:pPr marL="400050" lvl="1" indent="0">
              <a:buNone/>
            </a:pPr>
            <a:r>
              <a:rPr lang="en-US" dirty="0" smtClean="0"/>
              <a:t>    &lt;</a:t>
            </a:r>
            <a:r>
              <a:rPr lang="en-US" dirty="0"/>
              <a:t>h1&gt;Welcome, &lt;?</a:t>
            </a:r>
            <a:r>
              <a:rPr lang="en-US" dirty="0" err="1"/>
              <a:t>php</a:t>
            </a:r>
            <a:r>
              <a:rPr lang="en-US" dirty="0"/>
              <a:t> echo $_SESSION["</a:t>
            </a:r>
            <a:r>
              <a:rPr lang="en-US" dirty="0" err="1"/>
              <a:t>sess_username</a:t>
            </a:r>
            <a:r>
              <a:rPr lang="en-US" dirty="0"/>
              <a:t>"] ?&gt;&lt;/h1&gt;</a:t>
            </a:r>
          </a:p>
          <a:p>
            <a:pPr marL="400050" lvl="1" indent="0">
              <a:buNone/>
            </a:pPr>
            <a:r>
              <a:rPr lang="en-US" dirty="0" smtClean="0"/>
              <a:t>  &lt;/</a:t>
            </a:r>
            <a:r>
              <a:rPr lang="en-US" dirty="0"/>
              <a:t>body&gt;</a:t>
            </a:r>
          </a:p>
          <a:p>
            <a:pPr marL="400050" lvl="1" indent="0">
              <a:buNone/>
            </a:pPr>
            <a:r>
              <a:rPr lang="en-US" dirty="0"/>
              <a:t>&lt;/html&gt;</a:t>
            </a:r>
          </a:p>
          <a:p>
            <a:pPr marL="400050" lvl="1" indent="0">
              <a:buNone/>
            </a:pP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19937431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Simple Login using Session</a:t>
            </a:r>
            <a:endParaRPr lang="en-US" dirty="0"/>
          </a:p>
        </p:txBody>
      </p:sp>
      <p:sp>
        <p:nvSpPr>
          <p:cNvPr id="3" name="Content Placeholder 2"/>
          <p:cNvSpPr>
            <a:spLocks noGrp="1"/>
          </p:cNvSpPr>
          <p:nvPr>
            <p:ph idx="1"/>
          </p:nvPr>
        </p:nvSpPr>
        <p:spPr/>
        <p:txBody>
          <a:bodyPr>
            <a:normAutofit fontScale="55000" lnSpcReduction="20000"/>
          </a:bodyPr>
          <a:lstStyle/>
          <a:p>
            <a:pPr marL="400050" lvl="1" indent="0">
              <a:buNone/>
            </a:pPr>
            <a:r>
              <a:rPr lang="en-US" dirty="0"/>
              <a:t>&lt;?</a:t>
            </a:r>
            <a:r>
              <a:rPr lang="en-US" dirty="0" err="1"/>
              <a:t>php</a:t>
            </a:r>
            <a:endParaRPr lang="en-US" dirty="0"/>
          </a:p>
          <a:p>
            <a:pPr marL="400050" lvl="1" indent="0">
              <a:buNone/>
            </a:pPr>
            <a:r>
              <a:rPr lang="en-US" dirty="0" err="1"/>
              <a:t>session_start</a:t>
            </a:r>
            <a:r>
              <a:rPr lang="en-US" dirty="0"/>
              <a:t>(); </a:t>
            </a:r>
          </a:p>
          <a:p>
            <a:pPr marL="400050" lvl="1" indent="0">
              <a:buNone/>
            </a:pPr>
            <a:endParaRPr lang="en-US" dirty="0"/>
          </a:p>
          <a:p>
            <a:pPr marL="400050" lvl="1" indent="0">
              <a:buNone/>
            </a:pPr>
            <a:r>
              <a:rPr lang="en-US" dirty="0"/>
              <a:t>$username = $_POST['username'];</a:t>
            </a:r>
          </a:p>
          <a:p>
            <a:pPr marL="400050" lvl="1" indent="0">
              <a:buNone/>
            </a:pPr>
            <a:r>
              <a:rPr lang="en-US" dirty="0"/>
              <a:t>$password = $_POST['password']; </a:t>
            </a:r>
          </a:p>
          <a:p>
            <a:pPr marL="400050" lvl="1" indent="0">
              <a:buNone/>
            </a:pPr>
            <a:r>
              <a:rPr lang="en-US" dirty="0"/>
              <a:t>$con=</a:t>
            </a:r>
            <a:r>
              <a:rPr lang="en-US" dirty="0" err="1"/>
              <a:t>mysqli_connect</a:t>
            </a:r>
            <a:r>
              <a:rPr lang="en-US" dirty="0"/>
              <a:t>("example.com","peter","abc123","my_db"); </a:t>
            </a:r>
          </a:p>
          <a:p>
            <a:pPr marL="400050" lvl="1" indent="0">
              <a:buNone/>
            </a:pPr>
            <a:r>
              <a:rPr lang="en-US" dirty="0" smtClean="0"/>
              <a:t>$</a:t>
            </a:r>
            <a:r>
              <a:rPr lang="en-US" dirty="0"/>
              <a:t>username = </a:t>
            </a:r>
            <a:r>
              <a:rPr lang="en-US" dirty="0" err="1"/>
              <a:t>mysql_real_escape_string</a:t>
            </a:r>
            <a:r>
              <a:rPr lang="en-US" dirty="0"/>
              <a:t>($username);</a:t>
            </a:r>
          </a:p>
          <a:p>
            <a:pPr marL="400050" lvl="1" indent="0">
              <a:buNone/>
            </a:pPr>
            <a:r>
              <a:rPr lang="en-US" dirty="0"/>
              <a:t>$query = "SELECT id, username, password, salt FROM member WHERE username = '$username';";</a:t>
            </a:r>
          </a:p>
          <a:p>
            <a:pPr marL="400050" lvl="1" indent="0">
              <a:buNone/>
            </a:pPr>
            <a:r>
              <a:rPr lang="en-US" dirty="0"/>
              <a:t>$result = </a:t>
            </a:r>
            <a:r>
              <a:rPr lang="en-US" dirty="0" err="1"/>
              <a:t>mysqli_query</a:t>
            </a:r>
            <a:r>
              <a:rPr lang="en-US" dirty="0"/>
              <a:t> </a:t>
            </a:r>
            <a:r>
              <a:rPr lang="en-US" dirty="0" smtClean="0"/>
              <a:t>(</a:t>
            </a:r>
            <a:r>
              <a:rPr lang="en-US" dirty="0"/>
              <a:t>$</a:t>
            </a:r>
            <a:r>
              <a:rPr lang="en-US" dirty="0" err="1" smtClean="0"/>
              <a:t>con,$query</a:t>
            </a:r>
            <a:r>
              <a:rPr lang="en-US" dirty="0" smtClean="0"/>
              <a:t>);</a:t>
            </a:r>
            <a:endParaRPr lang="en-US" dirty="0"/>
          </a:p>
          <a:p>
            <a:pPr marL="400050" lvl="1" indent="0">
              <a:buNone/>
            </a:pPr>
            <a:r>
              <a:rPr lang="en-US" dirty="0" smtClean="0"/>
              <a:t>if(</a:t>
            </a:r>
            <a:r>
              <a:rPr lang="en-US" dirty="0"/>
              <a:t>$result-&gt;</a:t>
            </a:r>
            <a:r>
              <a:rPr lang="en-US" dirty="0" err="1"/>
              <a:t>num_rows</a:t>
            </a:r>
            <a:r>
              <a:rPr lang="en-US" dirty="0" smtClean="0"/>
              <a:t> </a:t>
            </a:r>
            <a:r>
              <a:rPr lang="en-US" dirty="0"/>
              <a:t>== 0) // User not found. So, redirect to </a:t>
            </a:r>
            <a:r>
              <a:rPr lang="en-US" dirty="0" err="1"/>
              <a:t>login_form</a:t>
            </a:r>
            <a:r>
              <a:rPr lang="en-US" dirty="0"/>
              <a:t> again.</a:t>
            </a:r>
          </a:p>
          <a:p>
            <a:pPr marL="400050" lvl="1" indent="0">
              <a:buNone/>
            </a:pPr>
            <a:r>
              <a:rPr lang="en-US" dirty="0"/>
              <a:t>{</a:t>
            </a:r>
          </a:p>
          <a:p>
            <a:pPr marL="400050" lvl="1" indent="0">
              <a:buNone/>
            </a:pPr>
            <a:r>
              <a:rPr lang="en-US" dirty="0" smtClean="0"/>
              <a:t>  header</a:t>
            </a:r>
            <a:r>
              <a:rPr lang="en-US" dirty="0"/>
              <a:t>('Location: login.html</a:t>
            </a:r>
            <a:r>
              <a:rPr lang="en-US" dirty="0" smtClean="0"/>
              <a:t>');</a:t>
            </a:r>
          </a:p>
          <a:p>
            <a:pPr marL="400050" lvl="1" indent="0">
              <a:buNone/>
            </a:pPr>
            <a:r>
              <a:rPr lang="en-US" dirty="0" smtClean="0"/>
              <a:t>  exit();</a:t>
            </a:r>
            <a:endParaRPr lang="en-US" dirty="0"/>
          </a:p>
          <a:p>
            <a:pPr marL="400050" lvl="1" indent="0">
              <a:buNone/>
            </a:pPr>
            <a:r>
              <a:rPr lang="en-US" dirty="0"/>
              <a:t>} </a:t>
            </a:r>
          </a:p>
          <a:p>
            <a:pPr marL="400050" lvl="1" indent="0">
              <a:buNone/>
            </a:pPr>
            <a:endParaRPr lang="en-US" dirty="0"/>
          </a:p>
          <a:p>
            <a:pPr marL="400050" lvl="1" indent="0">
              <a:buNone/>
            </a:pPr>
            <a:r>
              <a:rPr lang="en-US" dirty="0"/>
              <a:t>$</a:t>
            </a:r>
            <a:r>
              <a:rPr lang="en-US" dirty="0" err="1"/>
              <a:t>userData</a:t>
            </a:r>
            <a:r>
              <a:rPr lang="en-US" dirty="0"/>
              <a:t> = </a:t>
            </a:r>
            <a:r>
              <a:rPr lang="en-US" dirty="0" err="1" smtClean="0"/>
              <a:t>mysqli_fetch_array</a:t>
            </a:r>
            <a:r>
              <a:rPr lang="en-US" dirty="0"/>
              <a:t>($result, MYSQL_ASSOC);</a:t>
            </a:r>
          </a:p>
          <a:p>
            <a:pPr marL="400050" lvl="1" indent="0">
              <a:buNone/>
            </a:pPr>
            <a:r>
              <a:rPr lang="en-US" dirty="0"/>
              <a:t>$hash = hash('sha256', $</a:t>
            </a:r>
            <a:r>
              <a:rPr lang="en-US" dirty="0" err="1"/>
              <a:t>userData</a:t>
            </a:r>
            <a:r>
              <a:rPr lang="en-US" dirty="0"/>
              <a:t>['salt'] . hash('sha256', $password) </a:t>
            </a:r>
            <a:r>
              <a:rPr lang="en-US" dirty="0" smtClean="0"/>
              <a:t>);</a:t>
            </a:r>
          </a:p>
          <a:p>
            <a:pPr marL="400050" lvl="1" indent="0">
              <a:buNone/>
            </a:pPr>
            <a:r>
              <a:rPr lang="en-US" dirty="0" err="1"/>
              <a:t>mysqli_close</a:t>
            </a:r>
            <a:r>
              <a:rPr lang="en-US" dirty="0"/>
              <a:t>($con);</a:t>
            </a:r>
          </a:p>
          <a:p>
            <a:pPr marL="400050" lvl="1" indent="0">
              <a:buNone/>
            </a:pPr>
            <a:endParaRPr lang="en-US" dirty="0"/>
          </a:p>
          <a:p>
            <a:pPr marL="400050" lvl="1" indent="0">
              <a:buNone/>
            </a:pPr>
            <a:r>
              <a:rPr lang="en-US" dirty="0"/>
              <a:t>if($hash != $</a:t>
            </a:r>
            <a:r>
              <a:rPr lang="en-US" dirty="0" err="1"/>
              <a:t>userData</a:t>
            </a:r>
            <a:r>
              <a:rPr lang="en-US" dirty="0"/>
              <a:t>['password']) // Incorrect password. So, redirect to </a:t>
            </a:r>
            <a:r>
              <a:rPr lang="en-US" dirty="0" err="1"/>
              <a:t>login_form</a:t>
            </a:r>
            <a:r>
              <a:rPr lang="en-US" dirty="0"/>
              <a:t> again.</a:t>
            </a:r>
          </a:p>
          <a:p>
            <a:pPr marL="400050" lvl="1" indent="0">
              <a:buNone/>
            </a:pPr>
            <a:r>
              <a:rPr lang="en-US" dirty="0"/>
              <a:t>{</a:t>
            </a:r>
          </a:p>
          <a:p>
            <a:pPr marL="400050" lvl="1" indent="0">
              <a:buNone/>
            </a:pPr>
            <a:r>
              <a:rPr lang="en-US" dirty="0" smtClean="0"/>
              <a:t>  header</a:t>
            </a:r>
            <a:r>
              <a:rPr lang="en-US" dirty="0"/>
              <a:t>('Location: login.html</a:t>
            </a:r>
            <a:r>
              <a:rPr lang="en-US" dirty="0" smtClean="0"/>
              <a:t>');</a:t>
            </a:r>
          </a:p>
          <a:p>
            <a:pPr marL="400050" lvl="1" indent="0">
              <a:buNone/>
            </a:pPr>
            <a:r>
              <a:rPr lang="en-US" dirty="0" smtClean="0"/>
              <a:t>  exit();</a:t>
            </a:r>
            <a:endParaRPr lang="en-US" dirty="0"/>
          </a:p>
          <a:p>
            <a:pPr marL="400050" lvl="1" indent="0">
              <a:buNone/>
            </a:pPr>
            <a:r>
              <a:rPr lang="en-US" dirty="0"/>
              <a:t>}else{ // Redirect to home page after successful login.</a:t>
            </a:r>
          </a:p>
          <a:p>
            <a:pPr marL="400050" lvl="1" indent="0">
              <a:buNone/>
            </a:pPr>
            <a:r>
              <a:rPr lang="en-US" dirty="0" smtClean="0"/>
              <a:t>  </a:t>
            </a:r>
            <a:r>
              <a:rPr lang="en-US" dirty="0" err="1" smtClean="0"/>
              <a:t>session_regenerate_id</a:t>
            </a:r>
            <a:r>
              <a:rPr lang="en-US" dirty="0" smtClean="0"/>
              <a:t>(); //recommended since the user session is now authenticated</a:t>
            </a:r>
            <a:endParaRPr lang="en-US" dirty="0"/>
          </a:p>
          <a:p>
            <a:pPr marL="400050" lvl="1" indent="0">
              <a:buNone/>
            </a:pPr>
            <a:r>
              <a:rPr lang="en-US" dirty="0" smtClean="0"/>
              <a:t>  $_</a:t>
            </a:r>
            <a:r>
              <a:rPr lang="en-US" dirty="0"/>
              <a:t>SESSION['</a:t>
            </a:r>
            <a:r>
              <a:rPr lang="en-US" dirty="0" err="1"/>
              <a:t>sess_user_id</a:t>
            </a:r>
            <a:r>
              <a:rPr lang="en-US" dirty="0"/>
              <a:t>'] = $</a:t>
            </a:r>
            <a:r>
              <a:rPr lang="en-US" dirty="0" err="1"/>
              <a:t>userData</a:t>
            </a:r>
            <a:r>
              <a:rPr lang="en-US" dirty="0"/>
              <a:t>['id'];</a:t>
            </a:r>
          </a:p>
          <a:p>
            <a:pPr marL="400050" lvl="1" indent="0">
              <a:buNone/>
            </a:pPr>
            <a:r>
              <a:rPr lang="en-US" dirty="0" smtClean="0"/>
              <a:t>  $_</a:t>
            </a:r>
            <a:r>
              <a:rPr lang="en-US" dirty="0"/>
              <a:t>SESSION['</a:t>
            </a:r>
            <a:r>
              <a:rPr lang="en-US" dirty="0" err="1"/>
              <a:t>sess_username</a:t>
            </a:r>
            <a:r>
              <a:rPr lang="en-US" dirty="0"/>
              <a:t>'] = $</a:t>
            </a:r>
            <a:r>
              <a:rPr lang="en-US" dirty="0" err="1"/>
              <a:t>userData</a:t>
            </a:r>
            <a:r>
              <a:rPr lang="en-US" dirty="0"/>
              <a:t>['username'];</a:t>
            </a:r>
          </a:p>
          <a:p>
            <a:pPr marL="400050" lvl="1" indent="0">
              <a:buNone/>
            </a:pPr>
            <a:r>
              <a:rPr lang="en-US" dirty="0" smtClean="0"/>
              <a:t>  </a:t>
            </a:r>
            <a:r>
              <a:rPr lang="en-US" dirty="0" err="1" smtClean="0"/>
              <a:t>session_write_close</a:t>
            </a:r>
            <a:r>
              <a:rPr lang="en-US" dirty="0"/>
              <a:t>();</a:t>
            </a:r>
          </a:p>
          <a:p>
            <a:pPr marL="400050" lvl="1" indent="0">
              <a:buNone/>
            </a:pPr>
            <a:r>
              <a:rPr lang="en-US" dirty="0" smtClean="0"/>
              <a:t>  header</a:t>
            </a:r>
            <a:r>
              <a:rPr lang="en-US" dirty="0"/>
              <a:t>('Location: </a:t>
            </a:r>
            <a:r>
              <a:rPr lang="en-US" dirty="0" err="1"/>
              <a:t>home.php</a:t>
            </a:r>
            <a:r>
              <a:rPr lang="en-US" dirty="0"/>
              <a:t>');</a:t>
            </a:r>
          </a:p>
          <a:p>
            <a:pPr marL="400050" lvl="1" indent="0">
              <a:buNone/>
            </a:pPr>
            <a:r>
              <a:rPr lang="en-US" dirty="0"/>
              <a:t>}</a:t>
            </a:r>
          </a:p>
          <a:p>
            <a:pPr marL="400050" lvl="1" indent="0">
              <a:buNone/>
            </a:pPr>
            <a:r>
              <a:rPr lang="en-US" dirty="0"/>
              <a:t>?&gt;</a:t>
            </a:r>
          </a:p>
          <a:p>
            <a:pPr marL="400050" lvl="1" indent="0">
              <a:buNone/>
            </a:pP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85852529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lstStyle/>
          <a:p>
            <a:r>
              <a:rPr lang="en-US" dirty="0"/>
              <a:t>&lt;?</a:t>
            </a:r>
            <a:r>
              <a:rPr lang="en-US" dirty="0" err="1"/>
              <a:t>php</a:t>
            </a:r>
            <a:endParaRPr lang="en-US" dirty="0"/>
          </a:p>
          <a:p>
            <a:r>
              <a:rPr lang="en-US" dirty="0"/>
              <a:t>$</a:t>
            </a:r>
            <a:r>
              <a:rPr lang="en-US" dirty="0" err="1"/>
              <a:t>servername</a:t>
            </a:r>
            <a:r>
              <a:rPr lang="en-US" dirty="0"/>
              <a:t> = "</a:t>
            </a:r>
            <a:r>
              <a:rPr lang="en-US" dirty="0" err="1"/>
              <a:t>localhost</a:t>
            </a:r>
            <a:r>
              <a:rPr lang="en-US" dirty="0"/>
              <a:t>";</a:t>
            </a:r>
          </a:p>
          <a:p>
            <a:r>
              <a:rPr lang="en-US" dirty="0"/>
              <a:t>$username = "username";</a:t>
            </a:r>
          </a:p>
          <a:p>
            <a:r>
              <a:rPr lang="en-US" dirty="0"/>
              <a:t>$password = "password";</a:t>
            </a:r>
          </a:p>
          <a:p>
            <a:endParaRPr lang="en-US" dirty="0"/>
          </a:p>
          <a:p>
            <a:r>
              <a:rPr lang="en-US" dirty="0"/>
              <a:t>// Create connection</a:t>
            </a:r>
          </a:p>
          <a:p>
            <a:r>
              <a:rPr lang="en-US" dirty="0"/>
              <a:t>$conn = </a:t>
            </a:r>
            <a:r>
              <a:rPr lang="en-US" dirty="0" err="1"/>
              <a:t>mysqli_connect</a:t>
            </a:r>
            <a:r>
              <a:rPr lang="en-US" dirty="0"/>
              <a:t>($</a:t>
            </a:r>
            <a:r>
              <a:rPr lang="en-US" dirty="0" err="1"/>
              <a:t>servername</a:t>
            </a:r>
            <a:r>
              <a:rPr lang="en-US" dirty="0"/>
              <a:t>, $username, $password);</a:t>
            </a:r>
          </a:p>
          <a:p>
            <a:endParaRPr lang="en-US" dirty="0"/>
          </a:p>
          <a:p>
            <a:r>
              <a:rPr lang="en-US" dirty="0"/>
              <a:t>// Check connection</a:t>
            </a:r>
          </a:p>
          <a:p>
            <a:r>
              <a:rPr lang="en-US" dirty="0"/>
              <a:t>if (!$conn) {</a:t>
            </a:r>
          </a:p>
          <a:p>
            <a:r>
              <a:rPr lang="en-US" dirty="0"/>
              <a:t>    die("Connection failed: " . </a:t>
            </a:r>
            <a:r>
              <a:rPr lang="en-US" dirty="0" err="1"/>
              <a:t>mysqli_connect_error</a:t>
            </a:r>
            <a:r>
              <a:rPr lang="en-US" dirty="0"/>
              <a:t>());</a:t>
            </a:r>
          </a:p>
          <a:p>
            <a:r>
              <a:rPr lang="en-US" dirty="0"/>
              <a:t>}</a:t>
            </a:r>
          </a:p>
          <a:p>
            <a:r>
              <a:rPr lang="en-US" dirty="0"/>
              <a:t>echo "Connected successfully";</a:t>
            </a:r>
          </a:p>
          <a:p>
            <a:r>
              <a:rPr lang="en-US" dirty="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75248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lstStyle/>
          <a:p>
            <a:r>
              <a:rPr lang="en-US" dirty="0"/>
              <a:t>&lt;?</a:t>
            </a:r>
            <a:r>
              <a:rPr lang="en-US" dirty="0" err="1"/>
              <a:t>php</a:t>
            </a:r>
            <a:endParaRPr lang="en-US" dirty="0"/>
          </a:p>
          <a:p>
            <a:r>
              <a:rPr lang="en-US" dirty="0"/>
              <a:t>$</a:t>
            </a:r>
            <a:r>
              <a:rPr lang="en-US" dirty="0" err="1"/>
              <a:t>servername</a:t>
            </a:r>
            <a:r>
              <a:rPr lang="en-US" dirty="0"/>
              <a:t> = "</a:t>
            </a:r>
            <a:r>
              <a:rPr lang="en-US" dirty="0" err="1"/>
              <a:t>localhost</a:t>
            </a:r>
            <a:r>
              <a:rPr lang="en-US" dirty="0"/>
              <a:t>";</a:t>
            </a:r>
          </a:p>
          <a:p>
            <a:r>
              <a:rPr lang="en-US" dirty="0"/>
              <a:t>$username = "username";</a:t>
            </a:r>
          </a:p>
          <a:p>
            <a:r>
              <a:rPr lang="en-US" dirty="0"/>
              <a:t>$password = "password";</a:t>
            </a:r>
          </a:p>
          <a:p>
            <a:endParaRPr lang="en-US" dirty="0"/>
          </a:p>
          <a:p>
            <a:r>
              <a:rPr lang="en-US" dirty="0"/>
              <a:t>// Create connection</a:t>
            </a:r>
          </a:p>
          <a:p>
            <a:r>
              <a:rPr lang="en-US" dirty="0"/>
              <a:t>$conn = new </a:t>
            </a:r>
            <a:r>
              <a:rPr lang="en-US" dirty="0" err="1"/>
              <a:t>mysqli</a:t>
            </a:r>
            <a:r>
              <a:rPr lang="en-US" dirty="0"/>
              <a:t>($</a:t>
            </a:r>
            <a:r>
              <a:rPr lang="en-US" dirty="0" err="1"/>
              <a:t>servername</a:t>
            </a:r>
            <a:r>
              <a:rPr lang="en-US" dirty="0"/>
              <a:t>, $username, $password);</a:t>
            </a:r>
          </a:p>
          <a:p>
            <a:endParaRPr lang="en-US" dirty="0"/>
          </a:p>
          <a:p>
            <a:r>
              <a:rPr lang="en-US" dirty="0"/>
              <a:t>// Check connection</a:t>
            </a:r>
          </a:p>
          <a:p>
            <a:r>
              <a:rPr lang="en-US" dirty="0"/>
              <a:t>if ($conn-&gt;</a:t>
            </a:r>
            <a:r>
              <a:rPr lang="en-US" dirty="0" err="1"/>
              <a:t>connect_error</a:t>
            </a:r>
            <a:r>
              <a:rPr lang="en-US" dirty="0"/>
              <a:t>) {</a:t>
            </a:r>
          </a:p>
          <a:p>
            <a:r>
              <a:rPr lang="en-US" dirty="0"/>
              <a:t>    die("Connection failed: " . $conn-&gt;</a:t>
            </a:r>
            <a:r>
              <a:rPr lang="en-US" dirty="0" err="1"/>
              <a:t>connect_error</a:t>
            </a:r>
            <a:r>
              <a:rPr lang="en-US" dirty="0"/>
              <a:t>);</a:t>
            </a:r>
          </a:p>
          <a:p>
            <a:r>
              <a:rPr lang="en-US" dirty="0"/>
              <a:t>} </a:t>
            </a:r>
          </a:p>
          <a:p>
            <a:r>
              <a:rPr lang="en-US" dirty="0"/>
              <a:t>echo "Connected successfully";</a:t>
            </a:r>
          </a:p>
          <a:p>
            <a:r>
              <a:rPr lang="en-US" dirty="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44649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Getting Started</a:t>
            </a:r>
          </a:p>
        </p:txBody>
      </p:sp>
      <p:sp>
        <p:nvSpPr>
          <p:cNvPr id="1536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both Windows and Mac, </a:t>
            </a:r>
            <a:r>
              <a:rPr lang="en-GB" altLang="en-US" dirty="0"/>
              <a:t>you can download and install MAMP</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hlinkClick r:id="rId3"/>
              </a:rPr>
              <a:t>http://www.mamp.info/en/index.html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Note: you might have to install additional support  for PHP:</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MySQL/</a:t>
            </a:r>
            <a:r>
              <a:rPr lang="en-GB" altLang="en-US" dirty="0" err="1" smtClean="0"/>
              <a:t>PostgreSQL</a:t>
            </a:r>
            <a:endParaRPr lang="en-GB" altLang="en-US" dirty="0" smtClean="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XML</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SOAP</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hlinkClick r:id="rId3"/>
            </a:endParaRP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hlinkClick r:id="rId3"/>
            </a:endParaRP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7946643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lstStyle/>
          <a:p>
            <a:r>
              <a:rPr lang="en-US" sz="1800" dirty="0"/>
              <a:t>&lt;?</a:t>
            </a:r>
            <a:r>
              <a:rPr lang="en-US" sz="1800" dirty="0" err="1"/>
              <a:t>php</a:t>
            </a:r>
            <a:endParaRPr lang="en-US" sz="1800" dirty="0"/>
          </a:p>
          <a:p>
            <a:r>
              <a:rPr lang="en-US" sz="1800" dirty="0"/>
              <a:t>$</a:t>
            </a:r>
            <a:r>
              <a:rPr lang="en-US" sz="1800" dirty="0" err="1"/>
              <a:t>servername</a:t>
            </a:r>
            <a:r>
              <a:rPr lang="en-US" sz="1800" dirty="0"/>
              <a:t> = "</a:t>
            </a:r>
            <a:r>
              <a:rPr lang="en-US" sz="1800" dirty="0" err="1"/>
              <a:t>localhost</a:t>
            </a:r>
            <a:r>
              <a:rPr lang="en-US" sz="1800" dirty="0"/>
              <a:t>";</a:t>
            </a:r>
          </a:p>
          <a:p>
            <a:r>
              <a:rPr lang="en-US" sz="1800" dirty="0"/>
              <a:t>$username = "username";</a:t>
            </a:r>
          </a:p>
          <a:p>
            <a:r>
              <a:rPr lang="en-US" sz="1800" dirty="0"/>
              <a:t>$password = "password";</a:t>
            </a:r>
          </a:p>
          <a:p>
            <a:r>
              <a:rPr lang="en-US" sz="1800" dirty="0" smtClean="0"/>
              <a:t>try </a:t>
            </a:r>
            <a:r>
              <a:rPr lang="en-US" sz="1800" dirty="0"/>
              <a:t>{</a:t>
            </a:r>
          </a:p>
          <a:p>
            <a:r>
              <a:rPr lang="en-US" sz="1800" dirty="0"/>
              <a:t>    $conn = new PDO("</a:t>
            </a:r>
            <a:r>
              <a:rPr lang="en-US" sz="1800" dirty="0" err="1"/>
              <a:t>mysql:host</a:t>
            </a:r>
            <a:r>
              <a:rPr lang="en-US" sz="1800" dirty="0"/>
              <a:t>=$</a:t>
            </a:r>
            <a:r>
              <a:rPr lang="en-US" sz="1800" dirty="0" err="1"/>
              <a:t>servername;dbname</a:t>
            </a:r>
            <a:r>
              <a:rPr lang="en-US" sz="1800" dirty="0"/>
              <a:t>=</a:t>
            </a:r>
            <a:r>
              <a:rPr lang="en-US" sz="1800" dirty="0" err="1"/>
              <a:t>myDB</a:t>
            </a:r>
            <a:r>
              <a:rPr lang="en-US" sz="1800" dirty="0"/>
              <a:t>", $username, $password);</a:t>
            </a:r>
          </a:p>
          <a:p>
            <a:r>
              <a:rPr lang="en-US" sz="1800" dirty="0"/>
              <a:t>    // set the PDO error mode to exception</a:t>
            </a:r>
          </a:p>
          <a:p>
            <a:r>
              <a:rPr lang="en-US" sz="1800" dirty="0"/>
              <a:t>    $conn-&gt;</a:t>
            </a:r>
            <a:r>
              <a:rPr lang="en-US" sz="1800" dirty="0" err="1"/>
              <a:t>setAttribute</a:t>
            </a:r>
            <a:r>
              <a:rPr lang="en-US" sz="1800" dirty="0"/>
              <a:t>(PDO::ATTR_ERRMODE, PDO::ERRMODE_EXCEPTION);</a:t>
            </a:r>
          </a:p>
          <a:p>
            <a:r>
              <a:rPr lang="en-US" sz="1800" dirty="0"/>
              <a:t>    echo "Connected successfully"; </a:t>
            </a:r>
          </a:p>
          <a:p>
            <a:r>
              <a:rPr lang="en-US" sz="1800" dirty="0" smtClean="0"/>
              <a:t> </a:t>
            </a:r>
            <a:r>
              <a:rPr lang="en-US" sz="1800" dirty="0"/>
              <a:t>}</a:t>
            </a:r>
          </a:p>
          <a:p>
            <a:r>
              <a:rPr lang="en-US" sz="1800" dirty="0"/>
              <a:t>catch(</a:t>
            </a:r>
            <a:r>
              <a:rPr lang="en-US" sz="1800" dirty="0" err="1"/>
              <a:t>PDOException</a:t>
            </a:r>
            <a:r>
              <a:rPr lang="en-US" sz="1800" dirty="0"/>
              <a:t> $e)</a:t>
            </a:r>
          </a:p>
          <a:p>
            <a:r>
              <a:rPr lang="en-US" sz="1800" dirty="0" smtClean="0"/>
              <a:t> </a:t>
            </a:r>
            <a:r>
              <a:rPr lang="en-US" sz="1800" dirty="0"/>
              <a:t>{</a:t>
            </a:r>
          </a:p>
          <a:p>
            <a:r>
              <a:rPr lang="en-US" sz="1800" dirty="0"/>
              <a:t>    echo "Connection failed: " . $e-&gt;</a:t>
            </a:r>
            <a:r>
              <a:rPr lang="en-US" sz="1800" dirty="0" err="1"/>
              <a:t>getMessage</a:t>
            </a:r>
            <a:r>
              <a:rPr lang="en-US" sz="1800" dirty="0"/>
              <a:t>();</a:t>
            </a:r>
          </a:p>
          <a:p>
            <a:r>
              <a:rPr lang="en-US" sz="1800" dirty="0" smtClean="0"/>
              <a:t> </a:t>
            </a:r>
            <a:r>
              <a:rPr lang="en-US" sz="1800" dirty="0"/>
              <a:t>}</a:t>
            </a:r>
          </a:p>
          <a:p>
            <a:r>
              <a:rPr lang="en-US" sz="1800" dirty="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899009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lstStyle/>
          <a:p>
            <a:r>
              <a:rPr lang="en-US" dirty="0" err="1" smtClean="0"/>
              <a:t>MySQLi</a:t>
            </a:r>
            <a:r>
              <a:rPr lang="en-US" dirty="0" smtClean="0"/>
              <a:t> - Procedural</a:t>
            </a:r>
          </a:p>
          <a:p>
            <a:r>
              <a:rPr lang="en-US" dirty="0" err="1" smtClean="0"/>
              <a:t>mysqli_close</a:t>
            </a:r>
            <a:r>
              <a:rPr lang="en-US" dirty="0"/>
              <a:t>($conn)</a:t>
            </a:r>
            <a:r>
              <a:rPr lang="en-US" dirty="0" smtClean="0"/>
              <a:t>;</a:t>
            </a:r>
          </a:p>
          <a:p>
            <a:endParaRPr lang="en-US" dirty="0"/>
          </a:p>
          <a:p>
            <a:endParaRPr lang="en-US" dirty="0" smtClean="0"/>
          </a:p>
          <a:p>
            <a:r>
              <a:rPr lang="en-US" dirty="0" err="1"/>
              <a:t>MySQLi</a:t>
            </a:r>
            <a:r>
              <a:rPr lang="en-US" dirty="0"/>
              <a:t> </a:t>
            </a:r>
            <a:r>
              <a:rPr lang="en-US" dirty="0" smtClean="0"/>
              <a:t>- </a:t>
            </a:r>
            <a:r>
              <a:rPr lang="en-US" smtClean="0"/>
              <a:t>Object oriented</a:t>
            </a:r>
            <a:endParaRPr lang="en-US" dirty="0" smtClean="0"/>
          </a:p>
          <a:p>
            <a:r>
              <a:rPr lang="en-US" smtClean="0"/>
              <a:t>$</a:t>
            </a:r>
            <a:r>
              <a:rPr lang="en-US" dirty="0"/>
              <a:t>conn-&gt;close()</a:t>
            </a:r>
            <a:r>
              <a:rPr lang="en-US" dirty="0" smtClean="0"/>
              <a:t>;</a:t>
            </a:r>
          </a:p>
          <a:p>
            <a:endParaRPr lang="en-US" dirty="0"/>
          </a:p>
          <a:p>
            <a:r>
              <a:rPr lang="en-US" dirty="0" smtClean="0"/>
              <a:t>PDO</a:t>
            </a:r>
          </a:p>
          <a:p>
            <a:r>
              <a:rPr lang="fr-FR" dirty="0"/>
              <a:t>$</a:t>
            </a:r>
            <a:r>
              <a:rPr lang="fr-FR" dirty="0" err="1"/>
              <a:t>conn</a:t>
            </a:r>
            <a:r>
              <a:rPr lang="fr-FR" dirty="0"/>
              <a:t> = </a:t>
            </a:r>
            <a:r>
              <a:rPr lang="fr-FR" dirty="0" err="1"/>
              <a:t>null</a:t>
            </a:r>
            <a:r>
              <a:rPr lang="fr-FR" dirty="0"/>
              <a:t>;</a:t>
            </a: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203065943"/>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Insert data into tables:</a:t>
            </a:r>
          </a:p>
          <a:p>
            <a:pPr lvl="1"/>
            <a:r>
              <a:rPr lang="en-US" dirty="0"/>
              <a:t>INSERT INTO </a:t>
            </a:r>
            <a:r>
              <a:rPr lang="en-US" dirty="0" err="1" smtClean="0"/>
              <a:t>table_name</a:t>
            </a:r>
            <a:r>
              <a:rPr lang="en-US" dirty="0" smtClean="0"/>
              <a:t> VALUES </a:t>
            </a:r>
            <a:r>
              <a:rPr lang="en-US" dirty="0"/>
              <a:t>(value1, value2, value3,...) </a:t>
            </a:r>
            <a:endParaRPr lang="en-US" dirty="0" smtClean="0"/>
          </a:p>
          <a:p>
            <a:pPr lvl="1"/>
            <a:r>
              <a:rPr lang="en-US" dirty="0"/>
              <a:t>INSERT INTO </a:t>
            </a:r>
            <a:r>
              <a:rPr lang="en-US" dirty="0" err="1"/>
              <a:t>table_name</a:t>
            </a:r>
            <a:r>
              <a:rPr lang="en-US" dirty="0"/>
              <a:t> (column1, column2, column3</a:t>
            </a:r>
            <a:r>
              <a:rPr lang="en-US" dirty="0" smtClean="0"/>
              <a:t>,...) VALUES </a:t>
            </a:r>
            <a:r>
              <a:rPr lang="en-US" dirty="0"/>
              <a:t>(value1, value2, value3,...) </a:t>
            </a:r>
            <a:endParaRPr lang="en-US" dirty="0" smtClean="0"/>
          </a:p>
          <a:p>
            <a:r>
              <a:rPr lang="en-US" dirty="0" smtClean="0"/>
              <a:t>MySQL:</a:t>
            </a:r>
          </a:p>
          <a:p>
            <a:pPr marL="400050" lvl="1" indent="0">
              <a:buNone/>
            </a:pPr>
            <a:r>
              <a:rPr lang="en-US" dirty="0"/>
              <a:t>&lt;?</a:t>
            </a:r>
            <a:r>
              <a:rPr lang="en-US" dirty="0" err="1"/>
              <a:t>php</a:t>
            </a:r>
            <a:r>
              <a:rPr lang="en-US" dirty="0"/>
              <a:t/>
            </a:r>
            <a:br>
              <a:rPr lang="en-US" dirty="0"/>
            </a:br>
            <a:r>
              <a:rPr lang="en-US" dirty="0"/>
              <a:t>$con=</a:t>
            </a:r>
            <a:r>
              <a:rPr lang="en-US" dirty="0" err="1"/>
              <a:t>mysqli_connect</a:t>
            </a:r>
            <a:r>
              <a:rPr lang="en-US" dirty="0"/>
              <a:t>("example.com","peter","abc123","my_db");</a:t>
            </a:r>
            <a:br>
              <a:rPr lang="en-US" dirty="0"/>
            </a:br>
            <a:r>
              <a:rPr lang="en-US" dirty="0"/>
              <a:t>// Check connection</a:t>
            </a:r>
            <a:br>
              <a:rPr lang="en-US" dirty="0"/>
            </a:br>
            <a:r>
              <a:rPr lang="en-US" dirty="0"/>
              <a:t>if (</a:t>
            </a:r>
            <a:r>
              <a:rPr lang="en-US" dirty="0" err="1"/>
              <a:t>mysqli_connect_errno</a:t>
            </a:r>
            <a:r>
              <a:rPr lang="en-US" dirty="0"/>
              <a:t>())</a:t>
            </a:r>
            <a:br>
              <a:rPr lang="en-US" dirty="0"/>
            </a:br>
            <a:r>
              <a:rPr lang="en-US" dirty="0"/>
              <a:t>{</a:t>
            </a:r>
            <a:br>
              <a:rPr lang="en-US" dirty="0"/>
            </a:br>
            <a:r>
              <a:rPr lang="en-US" dirty="0"/>
              <a:t>  echo "Failed to connect to MySQL: " . </a:t>
            </a:r>
            <a:r>
              <a:rPr lang="en-US" dirty="0" err="1"/>
              <a:t>mysqli_connect_error</a:t>
            </a:r>
            <a:r>
              <a:rPr lang="en-US" dirty="0"/>
              <a:t>();</a:t>
            </a:r>
            <a:br>
              <a:rPr lang="en-US" dirty="0"/>
            </a:br>
            <a:r>
              <a:rPr lang="en-US" dirty="0"/>
              <a:t>}</a:t>
            </a:r>
            <a:br>
              <a:rPr lang="en-US" dirty="0"/>
            </a:br>
            <a:r>
              <a:rPr lang="en-US" dirty="0" smtClean="0"/>
              <a:t>// </a:t>
            </a:r>
            <a:r>
              <a:rPr lang="en-US" dirty="0"/>
              <a:t>escape variables for security</a:t>
            </a:r>
            <a:br>
              <a:rPr lang="en-US" dirty="0"/>
            </a:br>
            <a:r>
              <a:rPr lang="en-US" dirty="0"/>
              <a:t>$</a:t>
            </a:r>
            <a:r>
              <a:rPr lang="en-US" dirty="0" err="1"/>
              <a:t>firstname</a:t>
            </a:r>
            <a:r>
              <a:rPr lang="en-US" dirty="0"/>
              <a:t> = </a:t>
            </a:r>
            <a:r>
              <a:rPr lang="en-US" dirty="0" err="1"/>
              <a:t>mysqli_real_escape_string</a:t>
            </a:r>
            <a:r>
              <a:rPr lang="en-US" dirty="0"/>
              <a:t>($_POST['</a:t>
            </a:r>
            <a:r>
              <a:rPr lang="en-US" dirty="0" err="1"/>
              <a:t>firstname</a:t>
            </a:r>
            <a:r>
              <a:rPr lang="en-US" dirty="0"/>
              <a:t>']);</a:t>
            </a:r>
            <a:br>
              <a:rPr lang="en-US" dirty="0"/>
            </a:br>
            <a:r>
              <a:rPr lang="en-US" dirty="0"/>
              <a:t>$</a:t>
            </a:r>
            <a:r>
              <a:rPr lang="en-US" dirty="0" err="1"/>
              <a:t>lastname</a:t>
            </a:r>
            <a:r>
              <a:rPr lang="en-US" dirty="0"/>
              <a:t> = </a:t>
            </a:r>
            <a:r>
              <a:rPr lang="en-US" dirty="0" err="1"/>
              <a:t>mysqli_real_escape_string</a:t>
            </a:r>
            <a:r>
              <a:rPr lang="en-US" dirty="0"/>
              <a:t>($_POST['</a:t>
            </a:r>
            <a:r>
              <a:rPr lang="en-US" dirty="0" err="1"/>
              <a:t>lastname</a:t>
            </a:r>
            <a:r>
              <a:rPr lang="en-US" dirty="0"/>
              <a:t>']);</a:t>
            </a:r>
            <a:br>
              <a:rPr lang="en-US" dirty="0"/>
            </a:br>
            <a:r>
              <a:rPr lang="en-US" dirty="0"/>
              <a:t>$age = </a:t>
            </a:r>
            <a:r>
              <a:rPr lang="en-US" dirty="0" err="1"/>
              <a:t>mysqli_real_escape_string</a:t>
            </a:r>
            <a:r>
              <a:rPr lang="en-US" dirty="0"/>
              <a:t>($_POST['age']);</a:t>
            </a:r>
            <a:br>
              <a:rPr lang="en-US" dirty="0"/>
            </a:br>
            <a:r>
              <a:rPr lang="en-US" dirty="0" smtClean="0"/>
              <a:t>$</a:t>
            </a:r>
            <a:r>
              <a:rPr lang="en-US" dirty="0" err="1"/>
              <a:t>sql</a:t>
            </a:r>
            <a:r>
              <a:rPr lang="en-US" dirty="0"/>
              <a:t>="INSERT INTO Persons (</a:t>
            </a:r>
            <a:r>
              <a:rPr lang="en-US" dirty="0" err="1"/>
              <a:t>FirstName</a:t>
            </a:r>
            <a:r>
              <a:rPr lang="en-US" dirty="0"/>
              <a:t>, </a:t>
            </a:r>
            <a:r>
              <a:rPr lang="en-US" dirty="0" err="1"/>
              <a:t>LastName</a:t>
            </a:r>
            <a:r>
              <a:rPr lang="en-US" dirty="0"/>
              <a:t>, Age)</a:t>
            </a:r>
            <a:br>
              <a:rPr lang="en-US" dirty="0"/>
            </a:br>
            <a:r>
              <a:rPr lang="en-US" dirty="0"/>
              <a:t>VALUES ($</a:t>
            </a:r>
            <a:r>
              <a:rPr lang="en-US" dirty="0" err="1"/>
              <a:t>firstname</a:t>
            </a:r>
            <a:r>
              <a:rPr lang="en-US" dirty="0"/>
              <a:t>, $</a:t>
            </a:r>
            <a:r>
              <a:rPr lang="en-US" dirty="0" err="1"/>
              <a:t>lastname</a:t>
            </a:r>
            <a:r>
              <a:rPr lang="en-US" dirty="0"/>
              <a:t>, $age)";</a:t>
            </a:r>
            <a:br>
              <a:rPr lang="en-US" dirty="0"/>
            </a:br>
            <a:r>
              <a:rPr lang="en-US" dirty="0" smtClean="0"/>
              <a:t>if </a:t>
            </a:r>
            <a:r>
              <a:rPr lang="en-US" dirty="0"/>
              <a:t>(!</a:t>
            </a:r>
            <a:r>
              <a:rPr lang="en-US" dirty="0" err="1"/>
              <a:t>mysqli_query</a:t>
            </a:r>
            <a:r>
              <a:rPr lang="en-US" dirty="0"/>
              <a:t>($con,$</a:t>
            </a:r>
            <a:r>
              <a:rPr lang="en-US" dirty="0" err="1"/>
              <a:t>sql</a:t>
            </a:r>
            <a:r>
              <a:rPr lang="en-US" dirty="0"/>
              <a:t>))</a:t>
            </a:r>
            <a:br>
              <a:rPr lang="en-US" dirty="0"/>
            </a:br>
            <a:r>
              <a:rPr lang="en-US" dirty="0"/>
              <a:t>{</a:t>
            </a:r>
            <a:br>
              <a:rPr lang="en-US" dirty="0"/>
            </a:br>
            <a:r>
              <a:rPr lang="en-US" dirty="0"/>
              <a:t>  die('Error: ' . </a:t>
            </a:r>
            <a:r>
              <a:rPr lang="en-US" dirty="0" err="1"/>
              <a:t>mysqli_error</a:t>
            </a:r>
            <a:r>
              <a:rPr lang="en-US" dirty="0"/>
              <a:t>($con));</a:t>
            </a:r>
            <a:br>
              <a:rPr lang="en-US" dirty="0"/>
            </a:br>
            <a:r>
              <a:rPr lang="en-US" dirty="0"/>
              <a:t>}</a:t>
            </a:r>
            <a:br>
              <a:rPr lang="en-US" dirty="0"/>
            </a:br>
            <a:r>
              <a:rPr lang="en-US" dirty="0"/>
              <a:t>echo "1 record added";</a:t>
            </a:r>
            <a:br>
              <a:rPr lang="en-US" dirty="0"/>
            </a:br>
            <a:r>
              <a:rPr lang="en-US" dirty="0" err="1" smtClean="0"/>
              <a:t>mysqli_close</a:t>
            </a:r>
            <a:r>
              <a:rPr lang="en-US" dirty="0"/>
              <a:t>($con);</a:t>
            </a:r>
            <a:br>
              <a:rPr lang="en-US" dirty="0"/>
            </a:br>
            <a:r>
              <a:rPr lang="en-US" dirty="0"/>
              <a:t>?&gt;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13066564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r>
              <a:rPr lang="en-US" dirty="0" err="1" smtClean="0"/>
              <a:t>PostGreSQL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Select data from tables:</a:t>
            </a:r>
          </a:p>
          <a:p>
            <a:pPr lvl="1"/>
            <a:r>
              <a:rPr lang="en-US" dirty="0" smtClean="0"/>
              <a:t>SELECT </a:t>
            </a:r>
            <a:r>
              <a:rPr lang="en-US" dirty="0"/>
              <a:t>statement is used to select data from a </a:t>
            </a:r>
            <a:r>
              <a:rPr lang="en-US" dirty="0" smtClean="0"/>
              <a:t>database</a:t>
            </a:r>
          </a:p>
          <a:p>
            <a:pPr lvl="2"/>
            <a:r>
              <a:rPr lang="en-US" dirty="0" smtClean="0"/>
              <a:t>SELECT </a:t>
            </a:r>
            <a:r>
              <a:rPr lang="en-US" dirty="0" err="1" smtClean="0"/>
              <a:t>column_name</a:t>
            </a:r>
            <a:r>
              <a:rPr lang="en-US" dirty="0" smtClean="0"/>
              <a:t>(s) FROM </a:t>
            </a:r>
            <a:r>
              <a:rPr lang="en-US" dirty="0" err="1" smtClean="0"/>
              <a:t>table_name</a:t>
            </a:r>
            <a:r>
              <a:rPr lang="en-US" dirty="0" smtClean="0"/>
              <a:t> WHERE </a:t>
            </a:r>
            <a:r>
              <a:rPr lang="en-US" dirty="0" err="1"/>
              <a:t>column_name</a:t>
            </a:r>
            <a:r>
              <a:rPr lang="en-US" dirty="0"/>
              <a:t> operator </a:t>
            </a:r>
            <a:r>
              <a:rPr lang="en-US" dirty="0" smtClean="0"/>
              <a:t>value</a:t>
            </a:r>
          </a:p>
          <a:p>
            <a:pPr marL="1371600" lvl="3" indent="0">
              <a:buNone/>
            </a:pPr>
            <a:r>
              <a:rPr lang="en-US" dirty="0"/>
              <a:t>&lt;?</a:t>
            </a:r>
            <a:r>
              <a:rPr lang="en-US" dirty="0" err="1"/>
              <a:t>php</a:t>
            </a:r>
            <a:r>
              <a:rPr lang="en-US" dirty="0"/>
              <a:t/>
            </a:r>
            <a:br>
              <a:rPr lang="en-US" dirty="0"/>
            </a:br>
            <a:r>
              <a:rPr lang="en-US" dirty="0"/>
              <a:t>$con=</a:t>
            </a:r>
            <a:r>
              <a:rPr lang="en-US" dirty="0" err="1"/>
              <a:t>mysqli_connect</a:t>
            </a:r>
            <a:r>
              <a:rPr lang="en-US" dirty="0"/>
              <a:t>("example.com","peter","abc123","my_db");</a:t>
            </a:r>
            <a:br>
              <a:rPr lang="en-US" dirty="0"/>
            </a:br>
            <a:r>
              <a:rPr lang="en-US" dirty="0"/>
              <a:t>// Check connection</a:t>
            </a:r>
            <a:br>
              <a:rPr lang="en-US" dirty="0"/>
            </a:br>
            <a:r>
              <a:rPr lang="en-US" dirty="0"/>
              <a:t>if (</a:t>
            </a:r>
            <a:r>
              <a:rPr lang="en-US" dirty="0" err="1"/>
              <a:t>mysqli_connect_errno</a:t>
            </a:r>
            <a:r>
              <a:rPr lang="en-US" dirty="0"/>
              <a:t>())</a:t>
            </a:r>
            <a:br>
              <a:rPr lang="en-US" dirty="0"/>
            </a:br>
            <a:r>
              <a:rPr lang="en-US" dirty="0" smtClean="0"/>
              <a:t>{</a:t>
            </a:r>
            <a:r>
              <a:rPr lang="en-US" dirty="0"/>
              <a:t/>
            </a:r>
            <a:br>
              <a:rPr lang="en-US" dirty="0"/>
            </a:br>
            <a:r>
              <a:rPr lang="en-US" dirty="0"/>
              <a:t>  echo "Failed to connect to MySQL: " . </a:t>
            </a:r>
            <a:r>
              <a:rPr lang="en-US" dirty="0" err="1"/>
              <a:t>mysqli_connect_error</a:t>
            </a:r>
            <a:r>
              <a:rPr lang="en-US" dirty="0"/>
              <a:t>();</a:t>
            </a:r>
            <a:br>
              <a:rPr lang="en-US" dirty="0"/>
            </a:br>
            <a:r>
              <a:rPr lang="en-US" dirty="0" smtClean="0"/>
              <a:t>}</a:t>
            </a:r>
            <a:r>
              <a:rPr lang="en-US" dirty="0"/>
              <a:t/>
            </a:r>
            <a:br>
              <a:rPr lang="en-US" dirty="0"/>
            </a:br>
            <a:r>
              <a:rPr lang="en-US" dirty="0"/>
              <a:t/>
            </a:r>
            <a:br>
              <a:rPr lang="en-US" dirty="0"/>
            </a:br>
            <a:r>
              <a:rPr lang="en-US" dirty="0"/>
              <a:t>$result = </a:t>
            </a:r>
            <a:r>
              <a:rPr lang="en-US" dirty="0" err="1"/>
              <a:t>mysqli_query</a:t>
            </a:r>
            <a:r>
              <a:rPr lang="en-US" dirty="0"/>
              <a:t>($</a:t>
            </a:r>
            <a:r>
              <a:rPr lang="en-US" dirty="0" err="1"/>
              <a:t>con,"SELECT</a:t>
            </a:r>
            <a:r>
              <a:rPr lang="en-US" dirty="0"/>
              <a:t> * FROM Persons</a:t>
            </a:r>
            <a:br>
              <a:rPr lang="en-US" dirty="0"/>
            </a:br>
            <a:r>
              <a:rPr lang="en-US" dirty="0"/>
              <a:t>WHERE </a:t>
            </a:r>
            <a:r>
              <a:rPr lang="en-US" dirty="0" err="1"/>
              <a:t>FirstName</a:t>
            </a:r>
            <a:r>
              <a:rPr lang="en-US" dirty="0"/>
              <a:t>='Peter'");</a:t>
            </a:r>
            <a:br>
              <a:rPr lang="en-US" dirty="0"/>
            </a:br>
            <a:r>
              <a:rPr lang="en-US" dirty="0"/>
              <a:t/>
            </a:r>
            <a:br>
              <a:rPr lang="en-US" dirty="0"/>
            </a:br>
            <a:r>
              <a:rPr lang="en-US" dirty="0"/>
              <a:t>while($row = </a:t>
            </a:r>
            <a:r>
              <a:rPr lang="en-US" dirty="0" err="1"/>
              <a:t>mysqli_fetch_array</a:t>
            </a:r>
            <a:r>
              <a:rPr lang="en-US" dirty="0"/>
              <a:t>($result))</a:t>
            </a:r>
            <a:br>
              <a:rPr lang="en-US" dirty="0"/>
            </a:br>
            <a:r>
              <a:rPr lang="en-US" dirty="0" smtClean="0"/>
              <a:t>{</a:t>
            </a:r>
            <a:r>
              <a:rPr lang="en-US" dirty="0"/>
              <a:t/>
            </a:r>
            <a:br>
              <a:rPr lang="en-US" dirty="0"/>
            </a:br>
            <a:r>
              <a:rPr lang="en-US" dirty="0"/>
              <a:t>  echo $row['</a:t>
            </a:r>
            <a:r>
              <a:rPr lang="en-US" dirty="0" err="1"/>
              <a:t>FirstName</a:t>
            </a:r>
            <a:r>
              <a:rPr lang="en-US" dirty="0"/>
              <a:t>'] . " " . $row['</a:t>
            </a:r>
            <a:r>
              <a:rPr lang="en-US" dirty="0" err="1"/>
              <a:t>LastName</a:t>
            </a:r>
            <a:r>
              <a:rPr lang="en-US" dirty="0"/>
              <a:t>'];</a:t>
            </a:r>
            <a:br>
              <a:rPr lang="en-US" dirty="0"/>
            </a:br>
            <a:r>
              <a:rPr lang="en-US" dirty="0"/>
              <a:t>  echo "&lt;</a:t>
            </a:r>
            <a:r>
              <a:rPr lang="en-US" dirty="0" err="1"/>
              <a:t>br</a:t>
            </a:r>
            <a:r>
              <a:rPr lang="en-US" dirty="0"/>
              <a:t>&gt;";</a:t>
            </a:r>
            <a:br>
              <a:rPr lang="en-US" dirty="0"/>
            </a:br>
            <a:r>
              <a:rPr lang="en-US" dirty="0" smtClean="0"/>
              <a:t>}</a:t>
            </a:r>
            <a:r>
              <a:rPr lang="en-US" dirty="0"/>
              <a:t/>
            </a:r>
            <a:br>
              <a:rPr lang="en-US" dirty="0"/>
            </a:br>
            <a:r>
              <a:rPr lang="en-US" dirty="0"/>
              <a:t>?&gt; </a:t>
            </a:r>
          </a:p>
          <a:p>
            <a:pPr marL="457200" lvl="1" indent="0">
              <a:buNone/>
            </a:pP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22331143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Prepared Statements</a:t>
            </a:r>
            <a:endParaRPr lang="en-US" dirty="0"/>
          </a:p>
        </p:txBody>
      </p:sp>
      <p:sp>
        <p:nvSpPr>
          <p:cNvPr id="3" name="Content Placeholder 2"/>
          <p:cNvSpPr>
            <a:spLocks noGrp="1"/>
          </p:cNvSpPr>
          <p:nvPr>
            <p:ph idx="1"/>
          </p:nvPr>
        </p:nvSpPr>
        <p:spPr/>
        <p:txBody>
          <a:bodyPr/>
          <a:lstStyle/>
          <a:p>
            <a:r>
              <a:rPr lang="en-US" sz="1800" dirty="0"/>
              <a:t>$</a:t>
            </a:r>
            <a:r>
              <a:rPr lang="en-US" sz="1800" dirty="0" err="1"/>
              <a:t>stmt</a:t>
            </a:r>
            <a:r>
              <a:rPr lang="en-US" sz="1800" dirty="0"/>
              <a:t> = $conn-&gt;prepare("INSERT INTO </a:t>
            </a:r>
            <a:r>
              <a:rPr lang="en-US" sz="1800" dirty="0" err="1"/>
              <a:t>MyGuests</a:t>
            </a:r>
            <a:r>
              <a:rPr lang="en-US" sz="1800" dirty="0"/>
              <a:t> (</a:t>
            </a:r>
            <a:r>
              <a:rPr lang="en-US" sz="1800" dirty="0" err="1"/>
              <a:t>firstname</a:t>
            </a:r>
            <a:r>
              <a:rPr lang="en-US" sz="1800" dirty="0"/>
              <a:t>, </a:t>
            </a:r>
            <a:r>
              <a:rPr lang="en-US" sz="1800" dirty="0" err="1"/>
              <a:t>lastname</a:t>
            </a:r>
            <a:r>
              <a:rPr lang="en-US" sz="1800" dirty="0"/>
              <a:t>, email) VALUES (?, ?, ?)");</a:t>
            </a:r>
          </a:p>
          <a:p>
            <a:r>
              <a:rPr lang="en-US" sz="1800" dirty="0"/>
              <a:t>$</a:t>
            </a:r>
            <a:r>
              <a:rPr lang="en-US" sz="1800" dirty="0" err="1"/>
              <a:t>stmt</a:t>
            </a:r>
            <a:r>
              <a:rPr lang="en-US" sz="1800" dirty="0"/>
              <a:t>-&gt;</a:t>
            </a:r>
            <a:r>
              <a:rPr lang="en-US" sz="1800" dirty="0" err="1"/>
              <a:t>bind_param</a:t>
            </a:r>
            <a:r>
              <a:rPr lang="en-US" sz="1800" dirty="0"/>
              <a:t>("</a:t>
            </a:r>
            <a:r>
              <a:rPr lang="en-US" sz="1800" dirty="0" err="1"/>
              <a:t>sss</a:t>
            </a:r>
            <a:r>
              <a:rPr lang="en-US" sz="1800" dirty="0"/>
              <a:t>", $</a:t>
            </a:r>
            <a:r>
              <a:rPr lang="en-US" sz="1800" dirty="0" err="1"/>
              <a:t>firstname</a:t>
            </a:r>
            <a:r>
              <a:rPr lang="en-US" sz="1800" dirty="0"/>
              <a:t>, $</a:t>
            </a:r>
            <a:r>
              <a:rPr lang="en-US" sz="1800" dirty="0" err="1"/>
              <a:t>lastname</a:t>
            </a:r>
            <a:r>
              <a:rPr lang="en-US" sz="1800" dirty="0"/>
              <a:t>, $email);</a:t>
            </a:r>
          </a:p>
          <a:p>
            <a:endParaRPr lang="en-US" sz="1800" dirty="0"/>
          </a:p>
          <a:p>
            <a:r>
              <a:rPr lang="en-US" sz="1800" dirty="0"/>
              <a:t>// set parameters and execute</a:t>
            </a:r>
          </a:p>
          <a:p>
            <a:r>
              <a:rPr lang="en-US" sz="1800" dirty="0"/>
              <a:t>$</a:t>
            </a:r>
            <a:r>
              <a:rPr lang="en-US" sz="1800" dirty="0" err="1"/>
              <a:t>firstname</a:t>
            </a:r>
            <a:r>
              <a:rPr lang="en-US" sz="1800" dirty="0"/>
              <a:t> = "John";</a:t>
            </a:r>
          </a:p>
          <a:p>
            <a:r>
              <a:rPr lang="en-US" sz="1800" dirty="0"/>
              <a:t>$</a:t>
            </a:r>
            <a:r>
              <a:rPr lang="en-US" sz="1800" dirty="0" err="1"/>
              <a:t>lastname</a:t>
            </a:r>
            <a:r>
              <a:rPr lang="en-US" sz="1800" dirty="0"/>
              <a:t> = "Doe";</a:t>
            </a:r>
          </a:p>
          <a:p>
            <a:r>
              <a:rPr lang="en-US" sz="1800" dirty="0"/>
              <a:t>$email = "</a:t>
            </a:r>
            <a:r>
              <a:rPr lang="en-US" sz="1800" dirty="0" err="1"/>
              <a:t>john@example.com</a:t>
            </a:r>
            <a:r>
              <a:rPr lang="en-US" sz="1800" dirty="0"/>
              <a:t>";</a:t>
            </a:r>
          </a:p>
          <a:p>
            <a:r>
              <a:rPr lang="en-US" sz="1800" dirty="0"/>
              <a:t>$</a:t>
            </a:r>
            <a:r>
              <a:rPr lang="en-US" sz="1800" dirty="0" err="1"/>
              <a:t>stmt</a:t>
            </a:r>
            <a:r>
              <a:rPr lang="en-US" sz="1800" dirty="0"/>
              <a:t>-&gt;execute();</a:t>
            </a:r>
          </a:p>
          <a:p>
            <a:endParaRPr lang="en-US" sz="1800" dirty="0"/>
          </a:p>
          <a:p>
            <a:r>
              <a:rPr lang="en-US" sz="1800" dirty="0"/>
              <a:t>$</a:t>
            </a:r>
            <a:r>
              <a:rPr lang="en-US" sz="1800" dirty="0" err="1"/>
              <a:t>firstname</a:t>
            </a:r>
            <a:r>
              <a:rPr lang="en-US" sz="1800" dirty="0"/>
              <a:t> = "Mary";</a:t>
            </a:r>
          </a:p>
          <a:p>
            <a:r>
              <a:rPr lang="en-US" sz="1800" dirty="0"/>
              <a:t>$</a:t>
            </a:r>
            <a:r>
              <a:rPr lang="en-US" sz="1800" dirty="0" err="1"/>
              <a:t>lastname</a:t>
            </a:r>
            <a:r>
              <a:rPr lang="en-US" sz="1800" dirty="0"/>
              <a:t> = "Moe";</a:t>
            </a:r>
          </a:p>
          <a:p>
            <a:r>
              <a:rPr lang="en-US" sz="1800" dirty="0"/>
              <a:t>$email = "</a:t>
            </a:r>
            <a:r>
              <a:rPr lang="en-US" sz="1800" dirty="0" err="1"/>
              <a:t>mary@example.com</a:t>
            </a:r>
            <a:r>
              <a:rPr lang="en-US" sz="1800" dirty="0"/>
              <a:t>";</a:t>
            </a:r>
          </a:p>
          <a:p>
            <a:r>
              <a:rPr lang="en-US" sz="1800" dirty="0"/>
              <a:t>$</a:t>
            </a:r>
            <a:r>
              <a:rPr lang="en-US" sz="1800" dirty="0" err="1"/>
              <a:t>stmt</a:t>
            </a:r>
            <a:r>
              <a:rPr lang="en-US" sz="1800" dirty="0"/>
              <a:t>-&gt;execute();</a:t>
            </a:r>
          </a:p>
          <a:p>
            <a:endParaRPr lang="en-US" sz="1800" dirty="0"/>
          </a:p>
          <a:p>
            <a:r>
              <a:rPr lang="en-US" sz="1800" dirty="0"/>
              <a:t>echo "New records created successfully";</a:t>
            </a:r>
          </a:p>
          <a:p>
            <a:endParaRPr lang="en-US" sz="1800" dirty="0"/>
          </a:p>
          <a:p>
            <a:r>
              <a:rPr lang="en-US" sz="1800" dirty="0"/>
              <a:t>$</a:t>
            </a:r>
            <a:r>
              <a:rPr lang="en-US" sz="1800" dirty="0" err="1"/>
              <a:t>stmt</a:t>
            </a:r>
            <a:r>
              <a:rPr lang="en-US" sz="1800" dirty="0"/>
              <a:t>-&gt;close();</a:t>
            </a:r>
          </a:p>
          <a:p>
            <a:r>
              <a:rPr lang="en-US" sz="1800" dirty="0"/>
              <a:t>$conn-&gt;close();</a:t>
            </a:r>
          </a:p>
          <a:p>
            <a:r>
              <a:rPr lang="en-US" sz="1800" dirty="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6998147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AJAX</a:t>
            </a:r>
            <a:endParaRPr lang="en-US" dirty="0"/>
          </a:p>
        </p:txBody>
      </p:sp>
      <p:sp>
        <p:nvSpPr>
          <p:cNvPr id="3" name="Content Placeholder 2"/>
          <p:cNvSpPr>
            <a:spLocks noGrp="1"/>
          </p:cNvSpPr>
          <p:nvPr>
            <p:ph idx="1"/>
          </p:nvPr>
        </p:nvSpPr>
        <p:spPr/>
        <p:txBody>
          <a:bodyPr>
            <a:normAutofit fontScale="55000" lnSpcReduction="20000"/>
          </a:bodyPr>
          <a:lstStyle/>
          <a:p>
            <a:pPr marL="400050" lvl="1" indent="0">
              <a:buNone/>
            </a:pPr>
            <a:r>
              <a:rPr lang="en-US" dirty="0"/>
              <a:t>&lt;html</a:t>
            </a:r>
            <a:r>
              <a:rPr lang="en-US" dirty="0" smtClean="0"/>
              <a:t>&gt;&lt;</a:t>
            </a:r>
            <a:r>
              <a:rPr lang="en-US" dirty="0"/>
              <a:t>head</a:t>
            </a:r>
            <a:r>
              <a:rPr lang="en-US" dirty="0" smtClean="0"/>
              <a:t>&gt;</a:t>
            </a:r>
          </a:p>
          <a:p>
            <a:pPr marL="400050" lvl="1" indent="0">
              <a:buNone/>
            </a:pPr>
            <a:r>
              <a:rPr lang="en-US" dirty="0" smtClean="0"/>
              <a:t>&lt;</a:t>
            </a:r>
            <a:r>
              <a:rPr lang="en-US" dirty="0"/>
              <a:t>script&gt;</a:t>
            </a:r>
            <a:br>
              <a:rPr lang="en-US" dirty="0"/>
            </a:br>
            <a:r>
              <a:rPr lang="en-US" dirty="0"/>
              <a:t>function </a:t>
            </a:r>
            <a:r>
              <a:rPr lang="en-US" dirty="0" err="1"/>
              <a:t>showUser</a:t>
            </a:r>
            <a:r>
              <a:rPr lang="en-US" dirty="0"/>
              <a:t>(</a:t>
            </a:r>
            <a:r>
              <a:rPr lang="en-US" dirty="0" err="1"/>
              <a:t>str</a:t>
            </a:r>
            <a:r>
              <a:rPr lang="en-US" dirty="0"/>
              <a:t>)</a:t>
            </a:r>
            <a:br>
              <a:rPr lang="en-US" dirty="0"/>
            </a:br>
            <a:r>
              <a:rPr lang="en-US" dirty="0"/>
              <a:t>{</a:t>
            </a:r>
            <a:br>
              <a:rPr lang="en-US" dirty="0"/>
            </a:br>
            <a:r>
              <a:rPr lang="en-US" dirty="0" smtClean="0"/>
              <a:t>  if </a:t>
            </a:r>
            <a:r>
              <a:rPr lang="en-US" dirty="0"/>
              <a:t>(</a:t>
            </a:r>
            <a:r>
              <a:rPr lang="en-US" dirty="0" err="1"/>
              <a:t>str</a:t>
            </a:r>
            <a:r>
              <a:rPr lang="en-US" dirty="0"/>
              <a:t>=="")</a:t>
            </a:r>
            <a:br>
              <a:rPr lang="en-US" dirty="0"/>
            </a:br>
            <a:r>
              <a:rPr lang="en-US" dirty="0" smtClean="0"/>
              <a:t>  {</a:t>
            </a:r>
            <a:r>
              <a:rPr lang="en-US" dirty="0"/>
              <a:t/>
            </a:r>
            <a:br>
              <a:rPr lang="en-US" dirty="0"/>
            </a:br>
            <a:r>
              <a:rPr lang="en-US" dirty="0"/>
              <a:t>  </a:t>
            </a:r>
            <a:r>
              <a:rPr lang="en-US" dirty="0" smtClean="0"/>
              <a:t>  </a:t>
            </a:r>
            <a:r>
              <a:rPr lang="en-US" dirty="0" err="1" smtClean="0"/>
              <a:t>document.getElementById</a:t>
            </a:r>
            <a:r>
              <a:rPr lang="en-US" dirty="0"/>
              <a:t>("</a:t>
            </a:r>
            <a:r>
              <a:rPr lang="en-US" dirty="0" err="1"/>
              <a:t>txtHint</a:t>
            </a:r>
            <a:r>
              <a:rPr lang="en-US" dirty="0"/>
              <a:t>").</a:t>
            </a:r>
            <a:r>
              <a:rPr lang="en-US" dirty="0" err="1"/>
              <a:t>innerHTML</a:t>
            </a:r>
            <a:r>
              <a:rPr lang="en-US" dirty="0"/>
              <a:t>="";</a:t>
            </a:r>
            <a:br>
              <a:rPr lang="en-US" dirty="0"/>
            </a:br>
            <a:r>
              <a:rPr lang="en-US" dirty="0"/>
              <a:t>  </a:t>
            </a:r>
            <a:r>
              <a:rPr lang="en-US" dirty="0" smtClean="0"/>
              <a:t>  return</a:t>
            </a:r>
            <a:r>
              <a:rPr lang="en-US" dirty="0"/>
              <a:t>;</a:t>
            </a:r>
            <a:br>
              <a:rPr lang="en-US" dirty="0"/>
            </a:br>
            <a:r>
              <a:rPr lang="en-US" dirty="0" smtClean="0"/>
              <a:t>  } </a:t>
            </a:r>
            <a:r>
              <a:rPr lang="en-US" dirty="0"/>
              <a:t/>
            </a:r>
            <a:br>
              <a:rPr lang="en-US" dirty="0"/>
            </a:br>
            <a:r>
              <a:rPr lang="en-US" dirty="0" smtClean="0"/>
              <a:t>  if </a:t>
            </a:r>
            <a:r>
              <a:rPr lang="en-US" dirty="0"/>
              <a:t>(</a:t>
            </a:r>
            <a:r>
              <a:rPr lang="en-US" dirty="0" err="1"/>
              <a:t>window.XMLHttpRequest</a:t>
            </a:r>
            <a:r>
              <a:rPr lang="en-US" dirty="0"/>
              <a:t>)</a:t>
            </a:r>
            <a:br>
              <a:rPr lang="en-US" dirty="0"/>
            </a:br>
            <a:r>
              <a:rPr lang="en-US" dirty="0" smtClean="0"/>
              <a:t>  {// </a:t>
            </a:r>
            <a:r>
              <a:rPr lang="en-US" dirty="0"/>
              <a:t>code for IE7+, Firefox, Chrome, Opera, Safari</a:t>
            </a:r>
            <a:br>
              <a:rPr lang="en-US" dirty="0"/>
            </a:br>
            <a:r>
              <a:rPr lang="en-US" dirty="0"/>
              <a:t>  </a:t>
            </a:r>
            <a:r>
              <a:rPr lang="en-US" dirty="0" smtClean="0"/>
              <a:t>  </a:t>
            </a:r>
            <a:r>
              <a:rPr lang="en-US" dirty="0" err="1" smtClean="0"/>
              <a:t>xmlhttp</a:t>
            </a:r>
            <a:r>
              <a:rPr lang="en-US" dirty="0" smtClean="0"/>
              <a:t>=new </a:t>
            </a:r>
            <a:r>
              <a:rPr lang="en-US" dirty="0" err="1"/>
              <a:t>XMLHttpRequest</a:t>
            </a:r>
            <a:r>
              <a:rPr lang="en-US" dirty="0"/>
              <a:t>();</a:t>
            </a:r>
            <a:br>
              <a:rPr lang="en-US" dirty="0"/>
            </a:br>
            <a:r>
              <a:rPr lang="en-US" dirty="0" smtClean="0"/>
              <a:t>  }</a:t>
            </a:r>
            <a:r>
              <a:rPr lang="en-US" dirty="0"/>
              <a:t/>
            </a:r>
            <a:br>
              <a:rPr lang="en-US" dirty="0"/>
            </a:br>
            <a:r>
              <a:rPr lang="en-US" dirty="0" smtClean="0"/>
              <a:t>  else</a:t>
            </a:r>
            <a:r>
              <a:rPr lang="en-US" dirty="0"/>
              <a:t/>
            </a:r>
            <a:br>
              <a:rPr lang="en-US" dirty="0"/>
            </a:br>
            <a:r>
              <a:rPr lang="en-US" dirty="0" smtClean="0"/>
              <a:t>  {// </a:t>
            </a:r>
            <a:r>
              <a:rPr lang="en-US" dirty="0"/>
              <a:t>code for IE6, IE5</a:t>
            </a:r>
            <a:br>
              <a:rPr lang="en-US" dirty="0"/>
            </a:br>
            <a:r>
              <a:rPr lang="en-US" dirty="0"/>
              <a:t>  </a:t>
            </a:r>
            <a:r>
              <a:rPr lang="en-US" dirty="0" smtClean="0"/>
              <a:t>  </a:t>
            </a:r>
            <a:r>
              <a:rPr lang="en-US" dirty="0" err="1" smtClean="0"/>
              <a:t>xmlhttp</a:t>
            </a:r>
            <a:r>
              <a:rPr lang="en-US" dirty="0" smtClean="0"/>
              <a:t>=new </a:t>
            </a:r>
            <a:r>
              <a:rPr lang="en-US" dirty="0" err="1"/>
              <a:t>ActiveXObject</a:t>
            </a:r>
            <a:r>
              <a:rPr lang="en-US" dirty="0"/>
              <a:t>("</a:t>
            </a:r>
            <a:r>
              <a:rPr lang="en-US" dirty="0" err="1"/>
              <a:t>Microsoft.XMLHTTP</a:t>
            </a:r>
            <a:r>
              <a:rPr lang="en-US" dirty="0"/>
              <a:t>");</a:t>
            </a:r>
            <a:br>
              <a:rPr lang="en-US" dirty="0"/>
            </a:br>
            <a:r>
              <a:rPr lang="en-US" dirty="0" smtClean="0"/>
              <a:t>  }</a:t>
            </a:r>
            <a:r>
              <a:rPr lang="en-US" dirty="0"/>
              <a:t/>
            </a:r>
            <a:br>
              <a:rPr lang="en-US" dirty="0"/>
            </a:br>
            <a:r>
              <a:rPr lang="en-US" dirty="0" smtClean="0"/>
              <a:t>  </a:t>
            </a:r>
            <a:r>
              <a:rPr lang="en-US" dirty="0" err="1" smtClean="0"/>
              <a:t>xmlhttp.onreadystatechange</a:t>
            </a:r>
            <a:r>
              <a:rPr lang="en-US" dirty="0" smtClean="0"/>
              <a:t>=function</a:t>
            </a:r>
            <a:r>
              <a:rPr lang="en-US" dirty="0"/>
              <a:t>()</a:t>
            </a:r>
            <a:br>
              <a:rPr lang="en-US" dirty="0"/>
            </a:br>
            <a:r>
              <a:rPr lang="en-US" dirty="0" smtClean="0"/>
              <a:t>  {</a:t>
            </a:r>
            <a:r>
              <a:rPr lang="en-US" dirty="0"/>
              <a:t/>
            </a:r>
            <a:br>
              <a:rPr lang="en-US" dirty="0"/>
            </a:br>
            <a:r>
              <a:rPr lang="en-US" dirty="0"/>
              <a:t>  </a:t>
            </a:r>
            <a:r>
              <a:rPr lang="en-US" dirty="0" smtClean="0"/>
              <a:t>  if </a:t>
            </a:r>
            <a:r>
              <a:rPr lang="en-US" dirty="0"/>
              <a:t>(</a:t>
            </a:r>
            <a:r>
              <a:rPr lang="en-US" dirty="0" err="1"/>
              <a:t>xmlhttp.readyState</a:t>
            </a:r>
            <a:r>
              <a:rPr lang="en-US" dirty="0"/>
              <a:t>==4 &amp;&amp; </a:t>
            </a:r>
            <a:r>
              <a:rPr lang="en-US" dirty="0" err="1"/>
              <a:t>xmlhttp.status</a:t>
            </a:r>
            <a:r>
              <a:rPr lang="en-US" dirty="0"/>
              <a:t>==200)</a:t>
            </a:r>
            <a:br>
              <a:rPr lang="en-US" dirty="0"/>
            </a:br>
            <a:r>
              <a:rPr lang="en-US" dirty="0"/>
              <a:t>  </a:t>
            </a:r>
            <a:r>
              <a:rPr lang="en-US" dirty="0" smtClean="0"/>
              <a:t>  {</a:t>
            </a:r>
            <a:r>
              <a:rPr lang="en-US" dirty="0"/>
              <a:t/>
            </a:r>
            <a:br>
              <a:rPr lang="en-US" dirty="0"/>
            </a:br>
            <a:r>
              <a:rPr lang="en-US" dirty="0"/>
              <a:t>    </a:t>
            </a:r>
            <a:r>
              <a:rPr lang="en-US" dirty="0" smtClean="0"/>
              <a:t>   </a:t>
            </a:r>
            <a:r>
              <a:rPr lang="en-US" dirty="0" err="1" smtClean="0"/>
              <a:t>document.getElementById</a:t>
            </a:r>
            <a:r>
              <a:rPr lang="en-US" dirty="0"/>
              <a:t>("</a:t>
            </a:r>
            <a:r>
              <a:rPr lang="en-US" dirty="0" err="1"/>
              <a:t>txtHint</a:t>
            </a:r>
            <a:r>
              <a:rPr lang="en-US" dirty="0"/>
              <a:t>").</a:t>
            </a:r>
            <a:r>
              <a:rPr lang="en-US" dirty="0" err="1"/>
              <a:t>innerHTML</a:t>
            </a:r>
            <a:r>
              <a:rPr lang="en-US" dirty="0"/>
              <a:t>=</a:t>
            </a:r>
            <a:r>
              <a:rPr lang="en-US" dirty="0" err="1"/>
              <a:t>xmlhttp.responseText</a:t>
            </a:r>
            <a:r>
              <a:rPr lang="en-US" dirty="0"/>
              <a:t>;</a:t>
            </a:r>
            <a:br>
              <a:rPr lang="en-US" dirty="0"/>
            </a:br>
            <a:r>
              <a:rPr lang="en-US" dirty="0"/>
              <a:t>  </a:t>
            </a:r>
            <a:r>
              <a:rPr lang="en-US" dirty="0" smtClean="0"/>
              <a:t>  }</a:t>
            </a:r>
            <a:r>
              <a:rPr lang="en-US" dirty="0"/>
              <a:t/>
            </a:r>
            <a:br>
              <a:rPr lang="en-US" dirty="0"/>
            </a:br>
            <a:r>
              <a:rPr lang="en-US" dirty="0" smtClean="0"/>
              <a:t>  }</a:t>
            </a:r>
            <a:r>
              <a:rPr lang="en-US" dirty="0"/>
              <a:t/>
            </a:r>
            <a:br>
              <a:rPr lang="en-US" dirty="0"/>
            </a:br>
            <a:r>
              <a:rPr lang="en-US" dirty="0" smtClean="0"/>
              <a:t>  </a:t>
            </a:r>
            <a:r>
              <a:rPr lang="en-US" dirty="0" err="1" smtClean="0"/>
              <a:t>xmlhttp.open</a:t>
            </a:r>
            <a:r>
              <a:rPr lang="en-US" dirty="0"/>
              <a:t>("GET","</a:t>
            </a:r>
            <a:r>
              <a:rPr lang="en-US" dirty="0" err="1"/>
              <a:t>getuser.php?q</a:t>
            </a:r>
            <a:r>
              <a:rPr lang="en-US" dirty="0"/>
              <a:t>="+</a:t>
            </a:r>
            <a:r>
              <a:rPr lang="en-US" dirty="0" err="1"/>
              <a:t>str,true</a:t>
            </a:r>
            <a:r>
              <a:rPr lang="en-US" dirty="0"/>
              <a:t>);</a:t>
            </a:r>
            <a:br>
              <a:rPr lang="en-US" dirty="0"/>
            </a:br>
            <a:r>
              <a:rPr lang="en-US" dirty="0" smtClean="0"/>
              <a:t>  </a:t>
            </a:r>
            <a:r>
              <a:rPr lang="en-US" dirty="0" err="1" smtClean="0"/>
              <a:t>xmlhttp.send</a:t>
            </a:r>
            <a:r>
              <a:rPr lang="en-US" dirty="0"/>
              <a:t>();</a:t>
            </a:r>
            <a:br>
              <a:rPr lang="en-US" dirty="0"/>
            </a:br>
            <a:r>
              <a:rPr lang="en-US" dirty="0"/>
              <a:t>}</a:t>
            </a:r>
            <a:br>
              <a:rPr lang="en-US" dirty="0"/>
            </a:br>
            <a:r>
              <a:rPr lang="en-US" dirty="0"/>
              <a:t>&lt;/script&gt;</a:t>
            </a:r>
            <a:br>
              <a:rPr lang="en-US" dirty="0"/>
            </a:br>
            <a:r>
              <a:rPr lang="en-US" dirty="0"/>
              <a:t>&lt;/head&gt;</a:t>
            </a:r>
            <a:br>
              <a:rPr lang="en-US" dirty="0"/>
            </a:br>
            <a:r>
              <a:rPr lang="en-US" dirty="0"/>
              <a:t>&lt;body&gt;</a:t>
            </a:r>
            <a:br>
              <a:rPr lang="en-US" dirty="0"/>
            </a:br>
            <a:r>
              <a:rPr lang="en-US" dirty="0"/>
              <a:t/>
            </a:r>
            <a:br>
              <a:rPr lang="en-US" dirty="0"/>
            </a:br>
            <a:r>
              <a:rPr lang="en-US" dirty="0"/>
              <a:t>&lt;form&gt;</a:t>
            </a:r>
            <a:br>
              <a:rPr lang="en-US" dirty="0"/>
            </a:br>
            <a:r>
              <a:rPr lang="en-US" dirty="0"/>
              <a:t>&lt;select name="users" </a:t>
            </a:r>
            <a:r>
              <a:rPr lang="en-US" dirty="0" err="1"/>
              <a:t>onchange</a:t>
            </a:r>
            <a:r>
              <a:rPr lang="en-US" dirty="0"/>
              <a:t>="</a:t>
            </a:r>
            <a:r>
              <a:rPr lang="en-US" dirty="0" err="1"/>
              <a:t>showUser</a:t>
            </a:r>
            <a:r>
              <a:rPr lang="en-US" dirty="0"/>
              <a:t>(</a:t>
            </a:r>
            <a:r>
              <a:rPr lang="en-US" dirty="0" err="1"/>
              <a:t>this.value</a:t>
            </a:r>
            <a:r>
              <a:rPr lang="en-US" dirty="0"/>
              <a:t>)"&gt;</a:t>
            </a:r>
            <a:br>
              <a:rPr lang="en-US" dirty="0"/>
            </a:br>
            <a:r>
              <a:rPr lang="en-US" dirty="0"/>
              <a:t>&lt;option value=""&gt;Select a person:&lt;/option&gt;</a:t>
            </a:r>
            <a:br>
              <a:rPr lang="en-US" dirty="0"/>
            </a:br>
            <a:r>
              <a:rPr lang="en-US" dirty="0"/>
              <a:t>&lt;option value="1"&gt;Peter Griffin&lt;/option&gt;</a:t>
            </a:r>
            <a:br>
              <a:rPr lang="en-US" dirty="0"/>
            </a:br>
            <a:r>
              <a:rPr lang="en-US" dirty="0"/>
              <a:t>&lt;option value="2"&gt;Lois Griffin&lt;/option&gt;</a:t>
            </a:r>
            <a:br>
              <a:rPr lang="en-US" dirty="0"/>
            </a:br>
            <a:r>
              <a:rPr lang="en-US" dirty="0" smtClean="0"/>
              <a:t>&lt;/</a:t>
            </a:r>
            <a:r>
              <a:rPr lang="en-US" dirty="0"/>
              <a:t>select&gt;</a:t>
            </a:r>
            <a:br>
              <a:rPr lang="en-US" dirty="0"/>
            </a:br>
            <a:r>
              <a:rPr lang="en-US" dirty="0"/>
              <a:t>&lt;/form</a:t>
            </a:r>
            <a:r>
              <a:rPr lang="en-US" dirty="0" smtClean="0"/>
              <a:t>&gt;&lt;</a:t>
            </a:r>
            <a:r>
              <a:rPr lang="en-US" dirty="0" err="1"/>
              <a:t>br</a:t>
            </a:r>
            <a:r>
              <a:rPr lang="en-US" dirty="0"/>
              <a:t>&gt;</a:t>
            </a:r>
            <a:br>
              <a:rPr lang="en-US" dirty="0"/>
            </a:br>
            <a:r>
              <a:rPr lang="en-US" dirty="0"/>
              <a:t>&lt;div id="</a:t>
            </a:r>
            <a:r>
              <a:rPr lang="en-US" dirty="0" err="1"/>
              <a:t>txtHint</a:t>
            </a:r>
            <a:r>
              <a:rPr lang="en-US" dirty="0"/>
              <a:t>"&gt;&lt;b&gt;Person info will be listed here.&lt;/b&gt;&lt;/div&gt;</a:t>
            </a:r>
            <a:br>
              <a:rPr lang="en-US" dirty="0"/>
            </a:br>
            <a:r>
              <a:rPr lang="en-US" dirty="0" smtClean="0"/>
              <a:t>&lt;/</a:t>
            </a:r>
            <a:r>
              <a:rPr lang="en-US" dirty="0"/>
              <a:t>body</a:t>
            </a:r>
            <a:r>
              <a:rPr lang="en-US" dirty="0" smtClean="0"/>
              <a:t>&gt;&lt;/</a:t>
            </a:r>
            <a:r>
              <a:rPr lang="en-US" dirty="0"/>
              <a:t>html&gt;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22331143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AJAX</a:t>
            </a:r>
            <a:endParaRPr lang="en-US" dirty="0"/>
          </a:p>
        </p:txBody>
      </p:sp>
      <p:sp>
        <p:nvSpPr>
          <p:cNvPr id="3" name="Content Placeholder 2"/>
          <p:cNvSpPr>
            <a:spLocks noGrp="1"/>
          </p:cNvSpPr>
          <p:nvPr>
            <p:ph idx="1"/>
          </p:nvPr>
        </p:nvSpPr>
        <p:spPr/>
        <p:txBody>
          <a:bodyPr>
            <a:normAutofit fontScale="62500" lnSpcReduction="20000"/>
          </a:bodyPr>
          <a:lstStyle/>
          <a:p>
            <a:pPr marL="400050" lvl="1" indent="0">
              <a:buNone/>
            </a:pPr>
            <a:r>
              <a:rPr lang="en-US" dirty="0"/>
              <a:t>&lt;?</a:t>
            </a:r>
            <a:r>
              <a:rPr lang="en-US" dirty="0" err="1"/>
              <a:t>php</a:t>
            </a:r>
            <a:r>
              <a:rPr lang="en-US" dirty="0"/>
              <a:t/>
            </a:r>
            <a:br>
              <a:rPr lang="en-US" dirty="0"/>
            </a:br>
            <a:r>
              <a:rPr lang="en-US" dirty="0"/>
              <a:t>$q = </a:t>
            </a:r>
            <a:r>
              <a:rPr lang="en-US" dirty="0" err="1"/>
              <a:t>intval</a:t>
            </a:r>
            <a:r>
              <a:rPr lang="en-US" dirty="0"/>
              <a:t>($_GET['q']);</a:t>
            </a:r>
            <a:br>
              <a:rPr lang="en-US" dirty="0"/>
            </a:br>
            <a:r>
              <a:rPr lang="en-US" dirty="0"/>
              <a:t/>
            </a:r>
            <a:br>
              <a:rPr lang="en-US" dirty="0"/>
            </a:br>
            <a:r>
              <a:rPr lang="en-US" dirty="0"/>
              <a:t>$con = </a:t>
            </a:r>
            <a:r>
              <a:rPr lang="en-US" dirty="0" err="1"/>
              <a:t>mysqli_connect</a:t>
            </a:r>
            <a:r>
              <a:rPr lang="en-US" dirty="0"/>
              <a:t>('localhost','peter','abc123','my_db');</a:t>
            </a:r>
            <a:br>
              <a:rPr lang="en-US" dirty="0"/>
            </a:br>
            <a:r>
              <a:rPr lang="en-US" dirty="0"/>
              <a:t>if (!$con)</a:t>
            </a:r>
            <a:br>
              <a:rPr lang="en-US" dirty="0"/>
            </a:br>
            <a:r>
              <a:rPr lang="en-US" dirty="0" smtClean="0"/>
              <a:t>{</a:t>
            </a:r>
            <a:r>
              <a:rPr lang="en-US" dirty="0"/>
              <a:t/>
            </a:r>
            <a:br>
              <a:rPr lang="en-US" dirty="0"/>
            </a:br>
            <a:r>
              <a:rPr lang="en-US" dirty="0"/>
              <a:t>  die('Could not connect: ' . </a:t>
            </a:r>
            <a:r>
              <a:rPr lang="en-US" dirty="0" err="1"/>
              <a:t>mysqli_error</a:t>
            </a:r>
            <a:r>
              <a:rPr lang="en-US" dirty="0"/>
              <a:t>($con));</a:t>
            </a:r>
            <a:br>
              <a:rPr lang="en-US" dirty="0"/>
            </a:br>
            <a:r>
              <a:rPr lang="en-US" dirty="0" smtClean="0"/>
              <a:t>}</a:t>
            </a:r>
            <a:r>
              <a:rPr lang="en-US" dirty="0"/>
              <a:t/>
            </a:r>
            <a:br>
              <a:rPr lang="en-US" dirty="0"/>
            </a:br>
            <a:r>
              <a:rPr lang="en-US" dirty="0"/>
              <a:t/>
            </a:r>
            <a:br>
              <a:rPr lang="en-US" dirty="0"/>
            </a:br>
            <a:r>
              <a:rPr lang="en-US" dirty="0" err="1"/>
              <a:t>mysqli_select_db</a:t>
            </a:r>
            <a:r>
              <a:rPr lang="en-US" dirty="0"/>
              <a:t>($con,"</a:t>
            </a:r>
            <a:r>
              <a:rPr lang="en-US" dirty="0" err="1"/>
              <a:t>ajax_demo</a:t>
            </a:r>
            <a:r>
              <a:rPr lang="en-US" dirty="0"/>
              <a:t>");</a:t>
            </a:r>
            <a:br>
              <a:rPr lang="en-US" dirty="0"/>
            </a:br>
            <a:r>
              <a:rPr lang="en-US" dirty="0"/>
              <a:t>$</a:t>
            </a:r>
            <a:r>
              <a:rPr lang="en-US" dirty="0" err="1"/>
              <a:t>sql</a:t>
            </a:r>
            <a:r>
              <a:rPr lang="en-US" dirty="0"/>
              <a:t>="SELECT * FROM user WHERE id = </a:t>
            </a:r>
            <a:r>
              <a:rPr lang="en-US" dirty="0" smtClean="0"/>
              <a:t>'".$</a:t>
            </a:r>
            <a:r>
              <a:rPr lang="en-US" dirty="0"/>
              <a:t>q</a:t>
            </a:r>
            <a:r>
              <a:rPr lang="en-US" dirty="0" smtClean="0"/>
              <a:t>."'";</a:t>
            </a:r>
            <a:r>
              <a:rPr lang="en-US" dirty="0"/>
              <a:t/>
            </a:r>
            <a:br>
              <a:rPr lang="en-US" dirty="0"/>
            </a:br>
            <a:r>
              <a:rPr lang="en-US" dirty="0" smtClean="0"/>
              <a:t>$</a:t>
            </a:r>
            <a:r>
              <a:rPr lang="en-US" dirty="0"/>
              <a:t>result = </a:t>
            </a:r>
            <a:r>
              <a:rPr lang="en-US" dirty="0" err="1"/>
              <a:t>mysqli_query</a:t>
            </a:r>
            <a:r>
              <a:rPr lang="en-US" dirty="0"/>
              <a:t>($con,$</a:t>
            </a:r>
            <a:r>
              <a:rPr lang="en-US" dirty="0" err="1"/>
              <a:t>sql</a:t>
            </a:r>
            <a:r>
              <a:rPr lang="en-US" dirty="0"/>
              <a:t>);</a:t>
            </a:r>
            <a:br>
              <a:rPr lang="en-US" dirty="0"/>
            </a:br>
            <a:r>
              <a:rPr lang="en-US" dirty="0"/>
              <a:t/>
            </a:r>
            <a:br>
              <a:rPr lang="en-US" dirty="0"/>
            </a:br>
            <a:r>
              <a:rPr lang="en-US" dirty="0"/>
              <a:t>echo "&lt;table border='1'&gt;</a:t>
            </a:r>
            <a:br>
              <a:rPr lang="en-US" dirty="0"/>
            </a:br>
            <a:r>
              <a:rPr lang="en-US" dirty="0"/>
              <a:t>&lt;</a:t>
            </a:r>
            <a:r>
              <a:rPr lang="en-US" dirty="0" err="1"/>
              <a:t>tr</a:t>
            </a:r>
            <a:r>
              <a:rPr lang="en-US" dirty="0"/>
              <a:t>&gt;</a:t>
            </a:r>
            <a:br>
              <a:rPr lang="en-US" dirty="0"/>
            </a:br>
            <a:r>
              <a:rPr lang="en-US" dirty="0"/>
              <a:t>&lt;</a:t>
            </a:r>
            <a:r>
              <a:rPr lang="en-US" dirty="0" err="1"/>
              <a:t>th</a:t>
            </a:r>
            <a:r>
              <a:rPr lang="en-US" dirty="0"/>
              <a:t>&gt;</a:t>
            </a:r>
            <a:r>
              <a:rPr lang="en-US" dirty="0" err="1"/>
              <a:t>Firstname</a:t>
            </a:r>
            <a:r>
              <a:rPr lang="en-US" dirty="0"/>
              <a:t>&lt;/</a:t>
            </a:r>
            <a:r>
              <a:rPr lang="en-US" dirty="0" err="1"/>
              <a:t>th</a:t>
            </a:r>
            <a:r>
              <a:rPr lang="en-US" dirty="0"/>
              <a:t>&gt;</a:t>
            </a:r>
            <a:br>
              <a:rPr lang="en-US" dirty="0"/>
            </a:br>
            <a:r>
              <a:rPr lang="en-US" dirty="0"/>
              <a:t>&lt;</a:t>
            </a:r>
            <a:r>
              <a:rPr lang="en-US" dirty="0" err="1"/>
              <a:t>th</a:t>
            </a:r>
            <a:r>
              <a:rPr lang="en-US" dirty="0"/>
              <a:t>&gt;</a:t>
            </a:r>
            <a:r>
              <a:rPr lang="en-US" dirty="0" err="1"/>
              <a:t>Lastname</a:t>
            </a:r>
            <a:r>
              <a:rPr lang="en-US" dirty="0"/>
              <a:t>&lt;/</a:t>
            </a:r>
            <a:r>
              <a:rPr lang="en-US" dirty="0" err="1"/>
              <a:t>th</a:t>
            </a:r>
            <a:r>
              <a:rPr lang="en-US" dirty="0"/>
              <a:t>&gt;</a:t>
            </a:r>
            <a:br>
              <a:rPr lang="en-US" dirty="0"/>
            </a:br>
            <a:r>
              <a:rPr lang="en-US" dirty="0"/>
              <a:t>&lt;</a:t>
            </a:r>
            <a:r>
              <a:rPr lang="en-US" dirty="0" err="1"/>
              <a:t>th</a:t>
            </a:r>
            <a:r>
              <a:rPr lang="en-US" dirty="0"/>
              <a:t>&gt;Age&lt;/</a:t>
            </a:r>
            <a:r>
              <a:rPr lang="en-US" dirty="0" err="1"/>
              <a:t>th</a:t>
            </a:r>
            <a:r>
              <a:rPr lang="en-US" dirty="0"/>
              <a:t>&gt;</a:t>
            </a:r>
            <a:br>
              <a:rPr lang="en-US" dirty="0"/>
            </a:br>
            <a:r>
              <a:rPr lang="en-US" dirty="0"/>
              <a:t>&lt;</a:t>
            </a:r>
            <a:r>
              <a:rPr lang="en-US" dirty="0" err="1"/>
              <a:t>th</a:t>
            </a:r>
            <a:r>
              <a:rPr lang="en-US" dirty="0"/>
              <a:t>&gt;Hometown&lt;/</a:t>
            </a:r>
            <a:r>
              <a:rPr lang="en-US" dirty="0" err="1"/>
              <a:t>th</a:t>
            </a:r>
            <a:r>
              <a:rPr lang="en-US" dirty="0"/>
              <a:t>&gt;</a:t>
            </a:r>
            <a:br>
              <a:rPr lang="en-US" dirty="0"/>
            </a:br>
            <a:r>
              <a:rPr lang="en-US" dirty="0"/>
              <a:t>&lt;</a:t>
            </a:r>
            <a:r>
              <a:rPr lang="en-US" dirty="0" err="1"/>
              <a:t>th</a:t>
            </a:r>
            <a:r>
              <a:rPr lang="en-US" dirty="0"/>
              <a:t>&gt;Job&lt;/</a:t>
            </a:r>
            <a:r>
              <a:rPr lang="en-US" dirty="0" err="1"/>
              <a:t>th</a:t>
            </a:r>
            <a:r>
              <a:rPr lang="en-US" dirty="0"/>
              <a:t>&gt;</a:t>
            </a:r>
            <a:br>
              <a:rPr lang="en-US" dirty="0"/>
            </a:br>
            <a:r>
              <a:rPr lang="en-US" dirty="0"/>
              <a:t>&lt;/</a:t>
            </a:r>
            <a:r>
              <a:rPr lang="en-US" dirty="0" err="1"/>
              <a:t>tr</a:t>
            </a:r>
            <a:r>
              <a:rPr lang="en-US" dirty="0"/>
              <a:t>&gt;";</a:t>
            </a:r>
            <a:br>
              <a:rPr lang="en-US" dirty="0"/>
            </a:br>
            <a:r>
              <a:rPr lang="en-US" dirty="0"/>
              <a:t/>
            </a:r>
            <a:br>
              <a:rPr lang="en-US" dirty="0"/>
            </a:br>
            <a:r>
              <a:rPr lang="en-US" dirty="0"/>
              <a:t>while($row = </a:t>
            </a:r>
            <a:r>
              <a:rPr lang="en-US" dirty="0" err="1"/>
              <a:t>mysqli_fetch_array</a:t>
            </a:r>
            <a:r>
              <a:rPr lang="en-US" dirty="0"/>
              <a:t>($result))</a:t>
            </a:r>
            <a:br>
              <a:rPr lang="en-US" dirty="0"/>
            </a:br>
            <a:r>
              <a:rPr lang="en-US" dirty="0"/>
              <a:t>  {</a:t>
            </a:r>
            <a:br>
              <a:rPr lang="en-US" dirty="0"/>
            </a:br>
            <a:r>
              <a:rPr lang="en-US" dirty="0"/>
              <a:t>  echo "&lt;</a:t>
            </a:r>
            <a:r>
              <a:rPr lang="en-US" dirty="0" err="1"/>
              <a:t>tr</a:t>
            </a:r>
            <a:r>
              <a:rPr lang="en-US" dirty="0"/>
              <a:t>&gt;";</a:t>
            </a:r>
            <a:br>
              <a:rPr lang="en-US" dirty="0"/>
            </a:br>
            <a:r>
              <a:rPr lang="en-US" dirty="0"/>
              <a:t>  echo "&lt;td&gt;" . $row['</a:t>
            </a:r>
            <a:r>
              <a:rPr lang="en-US" dirty="0" err="1"/>
              <a:t>FirstName</a:t>
            </a:r>
            <a:r>
              <a:rPr lang="en-US" dirty="0"/>
              <a:t>'] . "&lt;/td&gt;";</a:t>
            </a:r>
            <a:br>
              <a:rPr lang="en-US" dirty="0"/>
            </a:br>
            <a:r>
              <a:rPr lang="en-US" dirty="0"/>
              <a:t>  echo "&lt;td&gt;" . $row['</a:t>
            </a:r>
            <a:r>
              <a:rPr lang="en-US" dirty="0" err="1"/>
              <a:t>LastName</a:t>
            </a:r>
            <a:r>
              <a:rPr lang="en-US" dirty="0"/>
              <a:t>'] . "&lt;/td&gt;";</a:t>
            </a:r>
            <a:br>
              <a:rPr lang="en-US" dirty="0"/>
            </a:br>
            <a:r>
              <a:rPr lang="en-US" dirty="0"/>
              <a:t>  echo "&lt;td&gt;" . $row['Age'] . "&lt;/td&gt;";</a:t>
            </a:r>
            <a:br>
              <a:rPr lang="en-US" dirty="0"/>
            </a:br>
            <a:r>
              <a:rPr lang="en-US" dirty="0"/>
              <a:t>  echo "&lt;td&gt;" . $row['Hometown'] . "&lt;/td&gt;";</a:t>
            </a:r>
            <a:br>
              <a:rPr lang="en-US" dirty="0"/>
            </a:br>
            <a:r>
              <a:rPr lang="en-US" dirty="0"/>
              <a:t>  echo "&lt;td&gt;" . $row['Job'] . "&lt;/td&gt;";</a:t>
            </a:r>
            <a:br>
              <a:rPr lang="en-US" dirty="0"/>
            </a:br>
            <a:r>
              <a:rPr lang="en-US" dirty="0"/>
              <a:t>  echo "&lt;/</a:t>
            </a:r>
            <a:r>
              <a:rPr lang="en-US" dirty="0" err="1"/>
              <a:t>tr</a:t>
            </a:r>
            <a:r>
              <a:rPr lang="en-US" dirty="0"/>
              <a:t>&gt;";</a:t>
            </a:r>
            <a:br>
              <a:rPr lang="en-US" dirty="0"/>
            </a:br>
            <a:r>
              <a:rPr lang="en-US" dirty="0"/>
              <a:t>  }</a:t>
            </a:r>
            <a:br>
              <a:rPr lang="en-US" dirty="0"/>
            </a:br>
            <a:r>
              <a:rPr lang="en-US" dirty="0"/>
              <a:t>echo "&lt;/table&gt;";</a:t>
            </a:r>
            <a:br>
              <a:rPr lang="en-US" dirty="0"/>
            </a:br>
            <a:r>
              <a:rPr lang="en-US" dirty="0"/>
              <a:t/>
            </a:r>
            <a:br>
              <a:rPr lang="en-US" dirty="0"/>
            </a:br>
            <a:r>
              <a:rPr lang="en-US" dirty="0" err="1"/>
              <a:t>mysqli_close</a:t>
            </a:r>
            <a:r>
              <a:rPr lang="en-US" dirty="0"/>
              <a:t>($con);</a:t>
            </a:r>
            <a:br>
              <a:rPr lang="en-US" dirty="0"/>
            </a:br>
            <a:r>
              <a:rPr lang="en-US" dirty="0"/>
              <a:t>?&gt;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896074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Hello World</a:t>
            </a:r>
          </a:p>
        </p:txBody>
      </p:sp>
      <p:sp>
        <p:nvSpPr>
          <p:cNvPr id="18434"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Sample program to display “Hello World” </a:t>
            </a:r>
            <a:r>
              <a:rPr lang="en-GB" altLang="en-US" dirty="0"/>
              <a:t>using the PHP </a:t>
            </a:r>
            <a:r>
              <a:rPr lang="en-GB" altLang="en-US" b="1" dirty="0">
                <a:solidFill>
                  <a:srgbClr val="0000FF"/>
                </a:solidFill>
              </a:rPr>
              <a:t>echo()</a:t>
            </a:r>
            <a:r>
              <a:rPr lang="en-GB" altLang="en-US" dirty="0"/>
              <a:t> statement</a:t>
            </a:r>
            <a:r>
              <a:rPr lang="en-GB" altLang="en-US" dirty="0" smtClean="0"/>
              <a:t>.</a:t>
            </a:r>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785" y="2968140"/>
            <a:ext cx="4546050" cy="29998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14" y="3352190"/>
            <a:ext cx="4347871" cy="20688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bwMode="auto">
          <a:xfrm>
            <a:off x="616285" y="2806208"/>
            <a:ext cx="2803565" cy="66544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HelloWorld.php</a:t>
            </a:r>
            <a:r>
              <a:rPr kumimoji="0" lang="en-US" sz="1800" b="0" i="0" u="none" strike="noStrike" cap="none" normalizeH="0" baseline="0" dirty="0" smtClean="0">
                <a:ln>
                  <a:noFill/>
                </a:ln>
                <a:solidFill>
                  <a:schemeClr val="tx1"/>
                </a:solidFill>
                <a:effectLst/>
                <a:latin typeface="Arial" charset="0"/>
              </a:rPr>
              <a:t> on Server</a:t>
            </a:r>
          </a:p>
        </p:txBody>
      </p:sp>
      <p:sp>
        <p:nvSpPr>
          <p:cNvPr id="8" name="Rectangle 7"/>
          <p:cNvSpPr/>
          <p:nvPr/>
        </p:nvSpPr>
        <p:spPr bwMode="auto">
          <a:xfrm>
            <a:off x="5224885" y="2315255"/>
            <a:ext cx="2803565" cy="66544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HTML returned to client (e.g. web browser)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from </a:t>
            </a:r>
            <a:r>
              <a:rPr kumimoji="0" lang="en-US" sz="1800" b="0" i="0" u="none" strike="noStrike" cap="none" normalizeH="0" baseline="0" dirty="0" err="1" smtClean="0">
                <a:ln>
                  <a:noFill/>
                </a:ln>
                <a:solidFill>
                  <a:schemeClr val="tx1"/>
                </a:solidFill>
                <a:effectLst/>
                <a:latin typeface="Arial" charset="0"/>
              </a:rPr>
              <a:t>HelloWorld.php</a:t>
            </a:r>
            <a:r>
              <a:rPr kumimoji="0" lang="en-US" sz="1800" b="0" i="0" u="none" strike="noStrike" cap="none" normalizeH="0" baseline="0" dirty="0" smtClean="0">
                <a:ln>
                  <a:noFill/>
                </a:ln>
                <a:solidFill>
                  <a:schemeClr val="tx1"/>
                </a:solidFill>
                <a:effectLst/>
                <a:latin typeface="Arial" charset="0"/>
              </a:rPr>
              <a:t> on Server</a:t>
            </a:r>
          </a:p>
        </p:txBody>
      </p:sp>
    </p:spTree>
    <p:extLst>
      <p:ext uri="{BB962C8B-B14F-4D97-AF65-F5344CB8AC3E}">
        <p14:creationId xmlns:p14="http://schemas.microsoft.com/office/powerpoint/2010/main" val="42930262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Comments</a:t>
            </a:r>
          </a:p>
        </p:txBody>
      </p:sp>
      <p:sp>
        <p:nvSpPr>
          <p:cNvPr id="19458" name="Rectangle 2"/>
          <p:cNvSpPr>
            <a:spLocks noGrp="1" noChangeArrowheads="1"/>
          </p:cNvSpPr>
          <p:nvPr>
            <p:ph idx="1"/>
          </p:nvPr>
        </p:nvSpPr>
        <p:spPr bwMode="auto">
          <a:xfrm>
            <a:off x="457200" y="1239838"/>
            <a:ext cx="4230015" cy="5108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tabLst>
                <a:tab pos="656650" algn="l"/>
                <a:tab pos="1313299" algn="l"/>
                <a:tab pos="1969949" algn="l"/>
                <a:tab pos="2626599" algn="l"/>
                <a:tab pos="3283248" algn="l"/>
                <a:tab pos="3939898" algn="l"/>
              </a:tabLst>
            </a:pPr>
            <a:r>
              <a:rPr lang="en-GB" altLang="en-US" dirty="0" smtClean="0"/>
              <a:t>Use </a:t>
            </a:r>
            <a:r>
              <a:rPr lang="en-GB" altLang="en-US" b="1" dirty="0">
                <a:solidFill>
                  <a:srgbClr val="0000FF"/>
                </a:solidFill>
              </a:rPr>
              <a:t>//</a:t>
            </a:r>
            <a:r>
              <a:rPr lang="en-GB" altLang="en-US" dirty="0"/>
              <a:t> to make a single-line comment or </a:t>
            </a:r>
            <a:r>
              <a:rPr lang="en-GB" altLang="en-US" b="1" dirty="0">
                <a:solidFill>
                  <a:srgbClr val="0000FF"/>
                </a:solidFill>
              </a:rPr>
              <a:t>/*</a:t>
            </a:r>
            <a:r>
              <a:rPr lang="en-GB" altLang="en-US" dirty="0"/>
              <a:t> and </a:t>
            </a:r>
            <a:r>
              <a:rPr lang="en-GB" altLang="en-US" b="1" dirty="0">
                <a:solidFill>
                  <a:srgbClr val="0000FF"/>
                </a:solidFill>
              </a:rPr>
              <a:t>*/</a:t>
            </a:r>
            <a:r>
              <a:rPr lang="en-GB" altLang="en-US" dirty="0"/>
              <a:t> to make a large comment </a:t>
            </a:r>
            <a:r>
              <a:rPr lang="en-GB" altLang="en-US" dirty="0" smtClean="0"/>
              <a:t>block</a:t>
            </a:r>
            <a:endParaRPr lang="en-GB" altLang="en-US"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025" y="1278320"/>
            <a:ext cx="3493440" cy="466464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08020972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fined">
  <a:themeElements>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fontScheme name="Refined">
      <a:majorFont>
        <a:latin typeface="Times New Roman"/>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48415</TotalTime>
  <Words>4289</Words>
  <Application>Microsoft Macintosh PowerPoint</Application>
  <PresentationFormat>On-screen Show (4:3)</PresentationFormat>
  <Paragraphs>609</Paragraphs>
  <Slides>76</Slides>
  <Notes>55</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Refined</vt:lpstr>
      <vt:lpstr>PHP</vt:lpstr>
      <vt:lpstr>PHP Introduction</vt:lpstr>
      <vt:lpstr>Market Share</vt:lpstr>
      <vt:lpstr>PHP Introduction</vt:lpstr>
      <vt:lpstr>PHP Introduction</vt:lpstr>
      <vt:lpstr>PHP Introduction</vt:lpstr>
      <vt:lpstr>PHP Getting Started</vt:lpstr>
      <vt:lpstr>PHP Hello World</vt:lpstr>
      <vt:lpstr>PHP Comments</vt:lpstr>
      <vt:lpstr>PHP Variables</vt:lpstr>
      <vt:lpstr>PHP Variables</vt:lpstr>
      <vt:lpstr>PHP Variables</vt:lpstr>
      <vt:lpstr>PHP Variables</vt:lpstr>
      <vt:lpstr>PHP Variables</vt:lpstr>
      <vt:lpstr>PHP Variables</vt:lpstr>
      <vt:lpstr>PHP Output Statements</vt:lpstr>
      <vt:lpstr>PHP Output Statements</vt:lpstr>
      <vt:lpstr>PHP Data Types</vt:lpstr>
      <vt:lpstr>PHP Data Types</vt:lpstr>
      <vt:lpstr>PHP Data Types</vt:lpstr>
      <vt:lpstr>PHP Data Types</vt:lpstr>
      <vt:lpstr>PHP Arrays</vt:lpstr>
      <vt:lpstr>PHP Numeric Arrays</vt:lpstr>
      <vt:lpstr>PHP Associative Arrays</vt:lpstr>
      <vt:lpstr>PHP Associative Arrays</vt:lpstr>
      <vt:lpstr>PHP Multidimensional Arrays</vt:lpstr>
      <vt:lpstr>PHP Multidimensional Arrays</vt:lpstr>
      <vt:lpstr>PHP Multidimensional Arrays</vt:lpstr>
      <vt:lpstr>PHP Multidimensional Arrays</vt:lpstr>
      <vt:lpstr>PHP Concatenation</vt:lpstr>
      <vt:lpstr>PHP Operators</vt:lpstr>
      <vt:lpstr>PHP Operators</vt:lpstr>
      <vt:lpstr>PHP Operators</vt:lpstr>
      <vt:lpstr>PHP Operators</vt:lpstr>
      <vt:lpstr>PHP Operators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PHP Loops</vt:lpstr>
      <vt:lpstr>PHP Loops - While</vt:lpstr>
      <vt:lpstr>PHP Loops – Do ... While</vt:lpstr>
      <vt:lpstr>PHP Loops - For</vt:lpstr>
      <vt:lpstr>PHP Loops - For</vt:lpstr>
      <vt:lpstr>PHP Loops - Foreach</vt:lpstr>
      <vt:lpstr>PHP Functions</vt:lpstr>
      <vt:lpstr>PHP Functions</vt:lpstr>
      <vt:lpstr>PHP Functions - Parameters</vt:lpstr>
      <vt:lpstr>PHP Functions - Parameters</vt:lpstr>
      <vt:lpstr>PHP Functions - Parameters</vt:lpstr>
      <vt:lpstr>PHP Predefined Global Variables</vt:lpstr>
      <vt:lpstr>PHP Forms - $_GET Function</vt:lpstr>
      <vt:lpstr>PHP Forms - $_GET Function</vt:lpstr>
      <vt:lpstr>PHP Forms - $_GET Function</vt:lpstr>
      <vt:lpstr>PHP Forms - $_POST Function</vt:lpstr>
      <vt:lpstr>PHP Forms - $_POST Function</vt:lpstr>
      <vt:lpstr>PHP Forms - $_POST Function</vt:lpstr>
      <vt:lpstr>PHP – Form Validation</vt:lpstr>
      <vt:lpstr>PHP – Form Validation</vt:lpstr>
      <vt:lpstr>PHP - Cookie</vt:lpstr>
      <vt:lpstr>PHP - Cookie</vt:lpstr>
      <vt:lpstr>PHP - Session</vt:lpstr>
      <vt:lpstr>PHP - Simple Login using Session</vt:lpstr>
      <vt:lpstr>PHP - Simple Login using Session</vt:lpstr>
      <vt:lpstr>PHP - MySQL</vt:lpstr>
      <vt:lpstr>PHP - MySQL</vt:lpstr>
      <vt:lpstr>PHP - MySQL</vt:lpstr>
      <vt:lpstr>PHP – MySQL</vt:lpstr>
      <vt:lpstr>PHP – MySQL</vt:lpstr>
      <vt:lpstr>PHP – MySQL/PostGreSQL</vt:lpstr>
      <vt:lpstr>PHP – Prepared Statements</vt:lpstr>
      <vt:lpstr>PHP – AJAX</vt:lpstr>
      <vt:lpstr>PHP – AJAX</vt:lpstr>
    </vt:vector>
  </TitlesOfParts>
  <Company>The University of Texas at Dallas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CS  6364</dc:title>
  <dc:creator>cathie</dc:creator>
  <cp:lastModifiedBy>Nurcan Yuruk</cp:lastModifiedBy>
  <cp:revision>2684</cp:revision>
  <cp:lastPrinted>2014-02-28T22:21:04Z</cp:lastPrinted>
  <dcterms:created xsi:type="dcterms:W3CDTF">2006-06-12T19:09:32Z</dcterms:created>
  <dcterms:modified xsi:type="dcterms:W3CDTF">2020-02-21T17:14:53Z</dcterms:modified>
</cp:coreProperties>
</file>