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handoutMasterIdLst>
    <p:handoutMasterId r:id="rId29"/>
  </p:handoutMasterIdLst>
  <p:sldIdLst>
    <p:sldId id="290" r:id="rId2"/>
    <p:sldId id="910" r:id="rId3"/>
    <p:sldId id="919" r:id="rId4"/>
    <p:sldId id="925" r:id="rId5"/>
    <p:sldId id="924" r:id="rId6"/>
    <p:sldId id="920" r:id="rId7"/>
    <p:sldId id="921" r:id="rId8"/>
    <p:sldId id="926" r:id="rId9"/>
    <p:sldId id="922" r:id="rId10"/>
    <p:sldId id="927" r:id="rId11"/>
    <p:sldId id="911" r:id="rId12"/>
    <p:sldId id="912" r:id="rId13"/>
    <p:sldId id="913" r:id="rId14"/>
    <p:sldId id="914" r:id="rId15"/>
    <p:sldId id="866" r:id="rId16"/>
    <p:sldId id="867" r:id="rId17"/>
    <p:sldId id="868" r:id="rId18"/>
    <p:sldId id="869" r:id="rId19"/>
    <p:sldId id="871" r:id="rId20"/>
    <p:sldId id="872" r:id="rId21"/>
    <p:sldId id="873" r:id="rId22"/>
    <p:sldId id="874" r:id="rId23"/>
    <p:sldId id="882" r:id="rId24"/>
    <p:sldId id="884" r:id="rId25"/>
    <p:sldId id="928" r:id="rId26"/>
    <p:sldId id="929" r:id="rId2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76850" autoAdjust="0"/>
  </p:normalViewPr>
  <p:slideViewPr>
    <p:cSldViewPr>
      <p:cViewPr>
        <p:scale>
          <a:sx n="90" d="100"/>
          <a:sy n="90" d="100"/>
        </p:scale>
        <p:origin x="-208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r" defTabSz="909385"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0"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r" defTabSz="908514"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0"/>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lvl1pPr algn="r" defTabSz="909385"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5" y="4416098"/>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l" defTabSz="909385"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13" tIns="45456" rIns="90913" bIns="45456" numCol="1" anchor="b" anchorCtr="0" compatLnSpc="1">
            <a:prstTxWarp prst="textNoShape">
              <a:avLst/>
            </a:prstTxWarp>
          </a:bodyPr>
          <a:lstStyle>
            <a:lvl1pPr algn="r" defTabSz="908514"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404">
              <a:defRPr>
                <a:solidFill>
                  <a:schemeClr val="tx1"/>
                </a:solidFill>
                <a:latin typeface="Arial" charset="0"/>
              </a:defRPr>
            </a:lvl1pPr>
            <a:lvl2pPr marL="743673" indent="-286146" defTabSz="907404">
              <a:defRPr>
                <a:solidFill>
                  <a:schemeClr val="tx1"/>
                </a:solidFill>
                <a:latin typeface="Arial" charset="0"/>
              </a:defRPr>
            </a:lvl2pPr>
            <a:lvl3pPr marL="1144583" indent="-227999" defTabSz="907404">
              <a:defRPr>
                <a:solidFill>
                  <a:schemeClr val="tx1"/>
                </a:solidFill>
                <a:latin typeface="Arial" charset="0"/>
              </a:defRPr>
            </a:lvl3pPr>
            <a:lvl4pPr marL="1603640" indent="-227999" defTabSz="907404">
              <a:defRPr>
                <a:solidFill>
                  <a:schemeClr val="tx1"/>
                </a:solidFill>
                <a:latin typeface="Arial" charset="0"/>
              </a:defRPr>
            </a:lvl4pPr>
            <a:lvl5pPr marL="2061168" indent="-227999" defTabSz="907404">
              <a:defRPr>
                <a:solidFill>
                  <a:schemeClr val="tx1"/>
                </a:solidFill>
                <a:latin typeface="Arial" charset="0"/>
              </a:defRPr>
            </a:lvl5pPr>
            <a:lvl6pPr marL="2501863" indent="-227999" defTabSz="907404" eaLnBrk="0" fontAlgn="base" hangingPunct="0">
              <a:spcBef>
                <a:spcPct val="0"/>
              </a:spcBef>
              <a:spcAft>
                <a:spcPct val="0"/>
              </a:spcAft>
              <a:defRPr>
                <a:solidFill>
                  <a:schemeClr val="tx1"/>
                </a:solidFill>
                <a:latin typeface="Arial" charset="0"/>
              </a:defRPr>
            </a:lvl6pPr>
            <a:lvl7pPr marL="2942558" indent="-227999" defTabSz="907404" eaLnBrk="0" fontAlgn="base" hangingPunct="0">
              <a:spcBef>
                <a:spcPct val="0"/>
              </a:spcBef>
              <a:spcAft>
                <a:spcPct val="0"/>
              </a:spcAft>
              <a:defRPr>
                <a:solidFill>
                  <a:schemeClr val="tx1"/>
                </a:solidFill>
                <a:latin typeface="Arial" charset="0"/>
              </a:defRPr>
            </a:lvl7pPr>
            <a:lvl8pPr marL="3383253" indent="-227999" defTabSz="907404" eaLnBrk="0" fontAlgn="base" hangingPunct="0">
              <a:spcBef>
                <a:spcPct val="0"/>
              </a:spcBef>
              <a:spcAft>
                <a:spcPct val="0"/>
              </a:spcAft>
              <a:defRPr>
                <a:solidFill>
                  <a:schemeClr val="tx1"/>
                </a:solidFill>
                <a:latin typeface="Arial" charset="0"/>
              </a:defRPr>
            </a:lvl8pPr>
            <a:lvl9pPr marL="3823948" indent="-227999" defTabSz="907404"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8A9B0-68F6-499E-BC6A-B2BFB4773FF0}" type="slidenum">
              <a:rPr lang="en-US" altLang="en-US"/>
              <a:pPr/>
              <a:t>16</a:t>
            </a:fld>
            <a:endParaRPr lang="en-US" altLang="en-US"/>
          </a:p>
        </p:txBody>
      </p:sp>
      <p:sp>
        <p:nvSpPr>
          <p:cNvPr id="111618" name="Rectangle 2"/>
          <p:cNvSpPr>
            <a:spLocks noGrp="1" noRot="1" noChangeAspect="1" noChangeArrowheads="1" noTextEdit="1"/>
          </p:cNvSpPr>
          <p:nvPr>
            <p:ph type="sldImg"/>
          </p:nvPr>
        </p:nvSpPr>
        <p:spPr>
          <a:xfrm>
            <a:off x="1184275" y="700088"/>
            <a:ext cx="4643438" cy="3482975"/>
          </a:xfrm>
          <a:ln w="12700" cap="flat"/>
        </p:spPr>
      </p:sp>
      <p:sp>
        <p:nvSpPr>
          <p:cNvPr id="111619"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smtClean="0"/>
              <a:t>One</a:t>
            </a:r>
            <a:r>
              <a:rPr lang="en-US" altLang="en-US" baseline="0" dirty="0" smtClean="0"/>
              <a:t> </a:t>
            </a:r>
            <a:r>
              <a:rPr lang="en-US" altLang="en-US" dirty="0" smtClean="0"/>
              <a:t>can </a:t>
            </a:r>
            <a:r>
              <a:rPr lang="en-US" altLang="en-US" dirty="0"/>
              <a:t>view each of the three higher layers of this protocol stack as an extension of existing WWW protocols for supporting services instead of simple document access. SOAP extends HTTP allowing not only document requests but also service requests. WSDL extends HTML by allowing to describe services instead of the structure of documents. UDDI extends URI by allowing to locate services instead of documents only.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2410A2-7D29-42BC-A841-2017ECEB769E}" type="slidenum">
              <a:rPr lang="en-US" altLang="en-US"/>
              <a:pPr/>
              <a:t>17</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ltLang="en-US"/>
              <a:t>This figure illustrates a (possible) basic Web service usage scenario. A Web service provider registers it's web service at a UDDI repository. This could be done manually through a Web interface or through a UDDI API. He registers the description of the web service which is given in WSDL. A potential user may, for example, manually look up in the UDDI repository the Web service through http and obtain the WSDL file. This file contains all the information needed in order to access the Web service. Based on this information he/she implements a client application that makes use of the web service. When the client application is executed it accesses the web service by using the SOAP protocol for service invocation.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92B09-4E34-426F-ADC3-A1F3A588FC77}" type="slidenum">
              <a:rPr lang="en-US" altLang="en-US"/>
              <a:pPr/>
              <a:t>18</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ltLang="en-US" dirty="0"/>
              <a:t>The implementation of web services (in runtime) requires in particular the support of the SOAP protocol on the server and the client site. At the server this support is provided by a SOAP server that uses the HTTP server for transporting SOAP messages. The applications implementing the service can be implemented in any implementation platform, ranging from simple programming languages to application services, that support a web service front-end. It is irrelevant what exactly the interface between the SOAP server and application server is and to which degree exposing applications as web services is automated (e.g. whether web services can be automatically generated from application server components such as EJBs). These solutions are vendor-specific</a:t>
            </a:r>
            <a:r>
              <a:rPr lang="en-US" altLang="en-US" dirty="0" smtClean="0"/>
              <a:t>.</a:t>
            </a:r>
          </a:p>
          <a:p>
            <a:endParaRPr lang="en-US" altLang="en-US" dirty="0" smtClean="0"/>
          </a:p>
          <a:p>
            <a:r>
              <a:rPr lang="en-US" altLang="en-US" dirty="0" smtClean="0"/>
              <a:t>Commercial Java application servers have been dominated by </a:t>
            </a:r>
            <a:r>
              <a:rPr lang="en-US" altLang="en-US" dirty="0" err="1" smtClean="0"/>
              <a:t>WebLogic</a:t>
            </a:r>
            <a:r>
              <a:rPr lang="en-US" altLang="en-US" dirty="0" smtClean="0"/>
              <a:t> Application Server by Oracle, </a:t>
            </a:r>
            <a:r>
              <a:rPr lang="en-US" altLang="en-US" dirty="0" err="1" smtClean="0"/>
              <a:t>WebSphere</a:t>
            </a:r>
            <a:r>
              <a:rPr lang="en-US" altLang="en-US" dirty="0" smtClean="0"/>
              <a:t> Application Server from IBM and the open source </a:t>
            </a:r>
            <a:r>
              <a:rPr lang="en-US" altLang="en-US" dirty="0" err="1" smtClean="0"/>
              <a:t>JBoss</a:t>
            </a:r>
            <a:r>
              <a:rPr lang="en-US" altLang="en-US" dirty="0" smtClean="0"/>
              <a:t> Enterprise Application Platform (</a:t>
            </a:r>
            <a:r>
              <a:rPr lang="en-US" altLang="en-US" dirty="0" err="1" smtClean="0"/>
              <a:t>JBoss</a:t>
            </a:r>
            <a:r>
              <a:rPr lang="en-US" altLang="en-US" dirty="0" smtClean="0"/>
              <a:t> EAP) by Red Hat.</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9F8F8-F228-440E-B110-3B74E47DDE57}" type="slidenum">
              <a:rPr lang="en-US" altLang="en-US"/>
              <a:pPr/>
              <a:t>19</a:t>
            </a:fld>
            <a:endParaRPr lang="en-US" altLang="en-US"/>
          </a:p>
        </p:txBody>
      </p:sp>
      <p:sp>
        <p:nvSpPr>
          <p:cNvPr id="118786" name="Rectangle 2"/>
          <p:cNvSpPr>
            <a:spLocks noGrp="1" noRot="1" noChangeAspect="1" noChangeArrowheads="1" noTextEdit="1"/>
          </p:cNvSpPr>
          <p:nvPr>
            <p:ph type="sldImg"/>
          </p:nvPr>
        </p:nvSpPr>
        <p:spPr>
          <a:xfrm>
            <a:off x="1184275" y="700088"/>
            <a:ext cx="4643438" cy="3482975"/>
          </a:xfrm>
          <a:ln w="12700" cap="flat"/>
        </p:spPr>
      </p:sp>
      <p:sp>
        <p:nvSpPr>
          <p:cNvPr id="118787"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a:t>SOAP defines the protocol by which web services can be invoked. It supports both simple messaging (as in message queuing approaches) and RPC-style communication. It can be used over any transport protocol layer (such as HTTP, SMTP). SOAP defines the basic structure of messages and encoding rules for data types (used as parameters in procedure/method calls) and the encoding of procedure calls and responses. SOAP also defines bindings to specific transport protocols most notably to HTTP and SMTP.</a:t>
            </a:r>
          </a:p>
          <a:p>
            <a:r>
              <a:rPr lang="en-US" altLang="en-US"/>
              <a:t>SOAP is designed to also allow the implementation of advanced message processing models, in particular the use of intermediaries. Intermediaries both can just route messages, based on the content of the message, or do some additional processing before routing the message.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A62C1-736E-46C0-A67C-DFCC5E2A5C4F}" type="slidenum">
              <a:rPr lang="en-US" altLang="en-US"/>
              <a:pPr/>
              <a:t>20</a:t>
            </a:fld>
            <a:endParaRPr lang="en-US" alt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The basic structure of a SOAP message consists of a header and a body, both of which the contents are application specific, i.e. not defined by SOAP. The differentiation is made to distinguish information that is to be processed by all intermediaries (Header) and information that is to be processed at the final destination (Body).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ACEBA-852D-48D8-9A30-1B4BC03F29C6}" type="slidenum">
              <a:rPr lang="en-US" altLang="en-US"/>
              <a:pPr/>
              <a:t>21</a:t>
            </a:fld>
            <a:endParaRPr lang="en-US" altLang="en-US"/>
          </a:p>
        </p:txBody>
      </p:sp>
      <p:sp>
        <p:nvSpPr>
          <p:cNvPr id="122882" name="Rectangle 2"/>
          <p:cNvSpPr>
            <a:spLocks noGrp="1" noRot="1" noChangeAspect="1" noChangeArrowheads="1" noTextEdit="1"/>
          </p:cNvSpPr>
          <p:nvPr>
            <p:ph type="sldImg"/>
          </p:nvPr>
        </p:nvSpPr>
        <p:spPr>
          <a:xfrm>
            <a:off x="1184275" y="700088"/>
            <a:ext cx="4643438" cy="3482975"/>
          </a:xfrm>
          <a:ln/>
        </p:spPr>
      </p:sp>
      <p:sp>
        <p:nvSpPr>
          <p:cNvPr id="122883" name="Rectangle 3"/>
          <p:cNvSpPr>
            <a:spLocks noGrp="1" noChangeArrowheads="1"/>
          </p:cNvSpPr>
          <p:nvPr>
            <p:ph type="body" idx="1"/>
          </p:nvPr>
        </p:nvSpPr>
        <p:spPr>
          <a:xfrm>
            <a:off x="935377" y="4416088"/>
            <a:ext cx="5139647" cy="4182487"/>
          </a:xfrm>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F5060-BAD8-4BB8-9402-34767623E500}" type="slidenum">
              <a:rPr lang="en-US" altLang="en-US"/>
              <a:pPr/>
              <a:t>22</a:t>
            </a:fld>
            <a:endParaRPr lang="en-US" altLang="en-US"/>
          </a:p>
        </p:txBody>
      </p:sp>
      <p:sp>
        <p:nvSpPr>
          <p:cNvPr id="124930" name="Rectangle 2"/>
          <p:cNvSpPr>
            <a:spLocks noGrp="1" noRot="1" noChangeAspect="1" noChangeArrowheads="1" noTextEdit="1"/>
          </p:cNvSpPr>
          <p:nvPr>
            <p:ph type="sldImg"/>
          </p:nvPr>
        </p:nvSpPr>
        <p:spPr>
          <a:xfrm>
            <a:off x="1184275" y="700088"/>
            <a:ext cx="4643438" cy="3482975"/>
          </a:xfrm>
          <a:ln w="12700" cap="flat"/>
        </p:spPr>
      </p:sp>
      <p:sp>
        <p:nvSpPr>
          <p:cNvPr id="124931"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a:t>We highlight some specificities of the SOAP message model for this example. The envelope is the mandatory top-level element of any SOAP message.</a:t>
            </a:r>
          </a:p>
          <a:p>
            <a:r>
              <a:rPr lang="en-US" altLang="en-US" dirty="0"/>
              <a:t>The header relates to information on authentication, transaction management, payment etc. needed for processing the message and during transport. Elements in the header contain SOAP-specific attributes (recognizable as belonging to the </a:t>
            </a:r>
            <a:r>
              <a:rPr lang="en-US" altLang="en-US" dirty="0" err="1"/>
              <a:t>env</a:t>
            </a:r>
            <a:r>
              <a:rPr lang="en-US" altLang="en-US" dirty="0"/>
              <a:t> namespace) which are used to determine which type of processing is expected by intermediaries and endpoints. This example shows of how the header is used in order transmit certain transactional properties that are required for the service invocation. </a:t>
            </a:r>
          </a:p>
          <a:p>
            <a:r>
              <a:rPr lang="en-US" altLang="en-US" dirty="0"/>
              <a:t>The body contains the request, which consists of a travel itinerary in this case. That is, this message is not corresponding to a method invocation but to a simple message transfer.</a:t>
            </a:r>
            <a:endParaRPr lang="en-US" altLang="en-US" dirty="0">
              <a:latin typeface="Courier New"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B850B-4309-469F-9CB4-9B88533A8067}" type="slidenum">
              <a:rPr lang="en-US" altLang="en-US"/>
              <a:pPr/>
              <a:t>23</a:t>
            </a:fld>
            <a:endParaRPr lang="en-US" altLang="en-US"/>
          </a:p>
        </p:txBody>
      </p:sp>
      <p:sp>
        <p:nvSpPr>
          <p:cNvPr id="141314" name="Rectangle 2"/>
          <p:cNvSpPr>
            <a:spLocks noGrp="1" noRot="1" noChangeAspect="1" noChangeArrowheads="1" noTextEdit="1"/>
          </p:cNvSpPr>
          <p:nvPr>
            <p:ph type="sldImg"/>
          </p:nvPr>
        </p:nvSpPr>
        <p:spPr>
          <a:xfrm>
            <a:off x="1184275" y="700088"/>
            <a:ext cx="4643438" cy="3482975"/>
          </a:xfrm>
          <a:ln w="12700" cap="flat"/>
        </p:spPr>
      </p:sp>
      <p:sp>
        <p:nvSpPr>
          <p:cNvPr id="141315" name="Rectangle 3"/>
          <p:cNvSpPr>
            <a:spLocks noGrp="1" noChangeArrowheads="1"/>
          </p:cNvSpPr>
          <p:nvPr>
            <p:ph type="body" idx="1"/>
          </p:nvPr>
        </p:nvSpPr>
        <p:spPr>
          <a:xfrm>
            <a:off x="935377" y="4416088"/>
            <a:ext cx="5139647" cy="4182487"/>
          </a:xfrm>
          <a:noFill/>
          <a:ln/>
        </p:spPr>
        <p:txBody>
          <a:bodyPr lIns="88751" tIns="44376" rIns="88751" bIns="44376"/>
          <a:lstStyle/>
          <a:p>
            <a:r>
              <a:rPr lang="en-US" altLang="en-US" dirty="0"/>
              <a:t>WSDL describes web services in terms of the services offered and the endpoints that offer the services. Using the WSDL specification of a web service a client is able to construct the necessary SOAP messages in order to access the service, to send the message to the required network location, as well as to correctly interpret the responses.</a:t>
            </a:r>
          </a:p>
          <a:p>
            <a:r>
              <a:rPr lang="en-US" altLang="en-US" dirty="0"/>
              <a:t>WSDL distinguishes the abstract and concrete specification of a service. The abstract part specifies the type of data used in the parameters, the types of messages exchanged during an operation, and the operations themselves, which might require the exchange of multiple messages. Since a Web service might consists of a set of operations supported (e.g. a travel reservation service might offer operations to check itineraries, book flights and payment) multiple operations can be bundled in so-called </a:t>
            </a:r>
            <a:r>
              <a:rPr lang="en-US" altLang="en-US" dirty="0" err="1"/>
              <a:t>portTypes</a:t>
            </a:r>
            <a:r>
              <a:rPr lang="en-US" altLang="en-US" dirty="0"/>
              <a:t>.</a:t>
            </a:r>
          </a:p>
          <a:p>
            <a:r>
              <a:rPr lang="en-US" altLang="en-US" dirty="0"/>
              <a:t>The concrete specification of the service concerns the transport protocol used and the necessary binding (e.g. to SOAP) and the network addresses where the service is offered (called ports). Again the same service may be offered at multiple physical sites, therefore a set of ports can be specified to define the service.</a:t>
            </a:r>
          </a:p>
          <a:p>
            <a:r>
              <a:rPr lang="en-US" altLang="en-US" dirty="0"/>
              <a:t>This organization is also reflected in the structure of a WSDL document. The vertical arrows in the figure correspond to references made within a WSDL document through a "name" attribute (thus they are "</a:t>
            </a:r>
            <a:r>
              <a:rPr lang="en-US" altLang="en-US" dirty="0" err="1"/>
              <a:t>refersTo</a:t>
            </a:r>
            <a:r>
              <a:rPr lang="en-US" altLang="en-US" dirty="0"/>
              <a:t>" relationship) whereas the horizontal arrows correspond to sub-element relationships in the WSDL document.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B251C-9A72-47C0-948D-00469F8C0C98}" type="slidenum">
              <a:rPr lang="en-US" altLang="en-US"/>
              <a:pPr/>
              <a:t>24</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en-US" dirty="0"/>
              <a:t>This is an overview of the syntactical representation of a service in WSDL. For each of the main parts (data, messages, </a:t>
            </a:r>
            <a:r>
              <a:rPr lang="en-US" altLang="en-US" dirty="0" err="1"/>
              <a:t>portTypes</a:t>
            </a:r>
            <a:r>
              <a:rPr lang="en-US" altLang="en-US" dirty="0"/>
              <a:t>, Service) a separate top element is used (outer boxes). Within this </a:t>
            </a:r>
            <a:r>
              <a:rPr lang="en-US" altLang="en-US" dirty="0" err="1"/>
              <a:t>subelements</a:t>
            </a:r>
            <a:r>
              <a:rPr lang="en-US" altLang="en-US" dirty="0"/>
              <a:t> represent collections of specifications, such as the set of operations belonging to a </a:t>
            </a:r>
            <a:r>
              <a:rPr lang="en-US" altLang="en-US" dirty="0" err="1"/>
              <a:t>portType</a:t>
            </a:r>
            <a:r>
              <a:rPr lang="en-US" altLang="en-US" dirty="0"/>
              <a:t>. These are indicated by the inner boxes.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2</a:t>
            </a:fld>
            <a:endParaRPr lang="en-US" altLang="en-US"/>
          </a:p>
        </p:txBody>
      </p:sp>
    </p:spTree>
    <p:extLst>
      <p:ext uri="{BB962C8B-B14F-4D97-AF65-F5344CB8AC3E}">
        <p14:creationId xmlns:p14="http://schemas.microsoft.com/office/powerpoint/2010/main" val="321859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447D5-106B-42C5-9C6F-C7D4233DDA6D}" type="slidenum">
              <a:rPr lang="en-US" altLang="en-US"/>
              <a:pPr/>
              <a:t>3</a:t>
            </a:fld>
            <a:endParaRPr lang="en-US" altLang="en-US"/>
          </a:p>
        </p:txBody>
      </p:sp>
      <p:sp>
        <p:nvSpPr>
          <p:cNvPr id="2098178" name="Rectangle 2"/>
          <p:cNvSpPr>
            <a:spLocks noGrp="1" noRot="1" noChangeAspect="1" noChangeArrowheads="1" noTextEdit="1"/>
          </p:cNvSpPr>
          <p:nvPr>
            <p:ph type="sldImg"/>
          </p:nvPr>
        </p:nvSpPr>
        <p:spPr>
          <a:xfrm>
            <a:off x="1182688" y="698500"/>
            <a:ext cx="4646612" cy="3486150"/>
          </a:xfrm>
          <a:ln/>
        </p:spPr>
      </p:sp>
      <p:sp>
        <p:nvSpPr>
          <p:cNvPr id="2098179" name="Rectangle 3"/>
          <p:cNvSpPr>
            <a:spLocks noGrp="1" noChangeArrowheads="1"/>
          </p:cNvSpPr>
          <p:nvPr>
            <p:ph type="body" idx="1"/>
          </p:nvPr>
        </p:nvSpPr>
        <p:spPr>
          <a:xfrm>
            <a:off x="700724" y="4415076"/>
            <a:ext cx="5608954" cy="4183539"/>
          </a:xfrm>
        </p:spPr>
        <p:txBody>
          <a:bodyPr/>
          <a:lstStyle/>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submitting an online application for an account,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retrieving an online bank statement or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modifying an online booking for an airline ticket</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5</a:t>
            </a:fld>
            <a:endParaRPr lang="en-US" altLang="en-US"/>
          </a:p>
        </p:txBody>
      </p:sp>
    </p:spTree>
    <p:extLst>
      <p:ext uri="{BB962C8B-B14F-4D97-AF65-F5344CB8AC3E}">
        <p14:creationId xmlns:p14="http://schemas.microsoft.com/office/powerpoint/2010/main" val="126426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a:t>
            </a:fld>
            <a:endParaRPr lang="en-US" altLang="en-US"/>
          </a:p>
        </p:txBody>
      </p:sp>
    </p:spTree>
    <p:extLst>
      <p:ext uri="{BB962C8B-B14F-4D97-AF65-F5344CB8AC3E}">
        <p14:creationId xmlns:p14="http://schemas.microsoft.com/office/powerpoint/2010/main" val="49130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SOAP: Simple Object Access Protocol</a:t>
            </a:r>
          </a:p>
          <a:p>
            <a:r>
              <a:rPr lang="en-US" dirty="0" smtClean="0"/>
              <a:t>An open protocol allows vendors' equipment to interoperate without the need for a proprietary interface or gateway. They talk the same language and no translation is needed. A closed protocol is one that is proprietary and not open to communication other products without an interface or gateway.</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7</a:t>
            </a:fld>
            <a:endParaRPr lang="en-US" altLang="en-US"/>
          </a:p>
        </p:txBody>
      </p:sp>
    </p:spTree>
    <p:extLst>
      <p:ext uri="{BB962C8B-B14F-4D97-AF65-F5344CB8AC3E}">
        <p14:creationId xmlns:p14="http://schemas.microsoft.com/office/powerpoint/2010/main" val="358333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9</a:t>
            </a:fld>
            <a:endParaRPr lang="en-US" altLang="en-US"/>
          </a:p>
        </p:txBody>
      </p:sp>
    </p:spTree>
    <p:extLst>
      <p:ext uri="{BB962C8B-B14F-4D97-AF65-F5344CB8AC3E}">
        <p14:creationId xmlns:p14="http://schemas.microsoft.com/office/powerpoint/2010/main" val="134893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mn-cs"/>
              </a:rPr>
              <a:t>Web services architecture: the service provider sends a WSDL file to UDDI. The service requester contacts UDDI to find out who is the provider for the data it needs, and then it contacts the service provider using the SOAP protocol. The service provider validates the service request and sends structured data in an XML file, using the SOAP protocol. This XML file would be validated again by the service requester using an XSD file.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11</a:t>
            </a:fld>
            <a:endParaRPr lang="en-US" altLang="en-US"/>
          </a:p>
        </p:txBody>
      </p:sp>
    </p:spTree>
    <p:extLst>
      <p:ext uri="{BB962C8B-B14F-4D97-AF65-F5344CB8AC3E}">
        <p14:creationId xmlns:p14="http://schemas.microsoft.com/office/powerpoint/2010/main" val="262615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D454A-0433-4C65-8C8D-A4D4692225DD}" type="slidenum">
              <a:rPr lang="en-US" altLang="en-US"/>
              <a:pPr/>
              <a:t>15</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ltLang="en-US" dirty="0"/>
              <a:t>The Web architecture consists of  three components</a:t>
            </a:r>
          </a:p>
          <a:p>
            <a:pPr>
              <a:buFontTx/>
              <a:buChar char="•"/>
            </a:pPr>
            <a:r>
              <a:rPr lang="en-US" altLang="en-US" dirty="0"/>
              <a:t>The </a:t>
            </a:r>
            <a:r>
              <a:rPr lang="en-US" altLang="en-US" i="1" dirty="0"/>
              <a:t>service providers</a:t>
            </a:r>
            <a:r>
              <a:rPr lang="en-US" altLang="en-US" dirty="0"/>
              <a:t> that publish available services and offer bindings for services</a:t>
            </a:r>
          </a:p>
          <a:p>
            <a:pPr>
              <a:buFontTx/>
              <a:buChar char="•"/>
            </a:pPr>
            <a:r>
              <a:rPr lang="en-US" altLang="en-US" dirty="0"/>
              <a:t>The </a:t>
            </a:r>
            <a:r>
              <a:rPr lang="en-US" altLang="en-US" i="1" dirty="0"/>
              <a:t>service brokers</a:t>
            </a:r>
            <a:r>
              <a:rPr lang="en-US" altLang="en-US" dirty="0"/>
              <a:t> that allow service providers to publish their services (register and categorize). They provide also mechanisms to locate services and their providers</a:t>
            </a:r>
          </a:p>
          <a:p>
            <a:pPr>
              <a:buFontTx/>
              <a:buChar char="•"/>
            </a:pPr>
            <a:r>
              <a:rPr lang="en-US" altLang="en-US" dirty="0"/>
              <a:t>The </a:t>
            </a:r>
            <a:r>
              <a:rPr lang="en-US" altLang="en-US" i="1" dirty="0"/>
              <a:t>service requestor</a:t>
            </a:r>
            <a:r>
              <a:rPr lang="en-US" altLang="en-US" dirty="0"/>
              <a:t> that uses the service broker to find a service and then invokes (or binds) the service offered by a service provider</a:t>
            </a:r>
            <a:r>
              <a:rPr lang="en-US" alt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hyperlink" Target="http://travelcompany.example.org/reservation" TargetMode="External"/><Relationship Id="rId4" Type="http://schemas.openxmlformats.org/officeDocument/2006/relationships/hyperlink" Target="http://www.w3.org/2002/12/soap-envelope/role/next" TargetMode="External"/><Relationship Id="rId5" Type="http://schemas.openxmlformats.org/officeDocument/2006/relationships/hyperlink" Target="http://mycompany.example.com/employees"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w3schools.com/webservices/ws_wsdl_documents.asp"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6hqDMS-oJ9k" TargetMode="External"/><Relationship Id="rId4" Type="http://schemas.openxmlformats.org/officeDocument/2006/relationships/hyperlink" Target="https://www.youtube.com/watch?v=KFlDdb65w3U" TargetMode="External"/><Relationship Id="rId1" Type="http://schemas.openxmlformats.org/officeDocument/2006/relationships/slideLayout" Target="../slideLayouts/slideLayout2.xml"/><Relationship Id="rId2" Type="http://schemas.openxmlformats.org/officeDocument/2006/relationships/hyperlink" Target="https://www.youtube.com/watch?v=mKjvKPlb1r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u5cQkVgq6jE&amp;index=7&amp;list=PLqq-6Pq4lTTZTYpk_1DOowOGWJMIH5T39" TargetMode="External"/><Relationship Id="rId4" Type="http://schemas.openxmlformats.org/officeDocument/2006/relationships/hyperlink" Target="https://www.youtube.com/watch?v=E76xW1JTVXY" TargetMode="External"/><Relationship Id="rId5" Type="http://schemas.openxmlformats.org/officeDocument/2006/relationships/hyperlink" Target="https://www.youtube.com/watch?v=v3OMEAU_4HI" TargetMode="External"/><Relationship Id="rId1" Type="http://schemas.openxmlformats.org/officeDocument/2006/relationships/slideLayout" Target="../slideLayouts/slideLayout2.xml"/><Relationship Id="rId2" Type="http://schemas.openxmlformats.org/officeDocument/2006/relationships/hyperlink" Target="https://www.youtube.com/watch?v=9kb0iLpqKY4&amp;index=6&amp;list=PLqq-6Pq4lTTZTYpk_1DOowOGWJMIH5T3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mKjvKPlb1r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ackoverflow.com/questions/969964/when-to-use-soa-service-oriented-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Service Oriented Architecture and Web Services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z="4000" dirty="0" smtClean="0"/>
              <a:t>Web Service Example</a:t>
            </a:r>
            <a:r>
              <a:rPr lang="en-US" altLang="en-US" sz="4000" dirty="0"/>
              <a:t>: </a:t>
            </a:r>
            <a:r>
              <a:rPr lang="en-US" altLang="en-US" sz="4000" dirty="0" smtClean="0"/>
              <a:t>Amazon </a:t>
            </a:r>
            <a:r>
              <a:rPr lang="en-US" altLang="en-US" sz="4000" dirty="0"/>
              <a:t>Web </a:t>
            </a:r>
            <a:r>
              <a:rPr lang="en-US" altLang="en-US" sz="4000" dirty="0" smtClean="0"/>
              <a:t>Services (AWS)</a:t>
            </a:r>
            <a:endParaRPr lang="en-US" altLang="en-US" sz="4000" dirty="0"/>
          </a:p>
        </p:txBody>
      </p:sp>
      <p:sp>
        <p:nvSpPr>
          <p:cNvPr id="116739" name="Rectangle 3"/>
          <p:cNvSpPr>
            <a:spLocks noGrp="1" noChangeArrowheads="1"/>
          </p:cNvSpPr>
          <p:nvPr>
            <p:ph type="body" idx="1"/>
          </p:nvPr>
        </p:nvSpPr>
        <p:spPr/>
        <p:txBody>
          <a:bodyPr>
            <a:normAutofit/>
          </a:bodyPr>
          <a:lstStyle/>
          <a:p>
            <a:pPr>
              <a:lnSpc>
                <a:spcPct val="90000"/>
              </a:lnSpc>
            </a:pPr>
            <a:r>
              <a:rPr lang="en-US" sz="2400" dirty="0" smtClean="0"/>
              <a:t>Officially </a:t>
            </a:r>
            <a:r>
              <a:rPr lang="en-US" sz="2400" dirty="0"/>
              <a:t>launched in 2006, Amazon Web Services </a:t>
            </a:r>
            <a:r>
              <a:rPr lang="en-US" sz="2400" dirty="0" smtClean="0"/>
              <a:t>provided </a:t>
            </a:r>
            <a:r>
              <a:rPr lang="en-US" sz="2400" dirty="0"/>
              <a:t>online services for other web sites or client-side </a:t>
            </a:r>
            <a:r>
              <a:rPr lang="en-US" sz="2400" dirty="0" smtClean="0"/>
              <a:t>applications</a:t>
            </a:r>
          </a:p>
          <a:p>
            <a:pPr>
              <a:lnSpc>
                <a:spcPct val="90000"/>
              </a:lnSpc>
            </a:pPr>
            <a:r>
              <a:rPr lang="en-US" sz="2400" dirty="0" smtClean="0"/>
              <a:t>Most </a:t>
            </a:r>
            <a:r>
              <a:rPr lang="en-US" sz="2400" dirty="0"/>
              <a:t>of these services </a:t>
            </a:r>
            <a:r>
              <a:rPr lang="en-US" sz="2400" dirty="0" smtClean="0"/>
              <a:t>are </a:t>
            </a:r>
            <a:r>
              <a:rPr lang="en-US" sz="2400" dirty="0"/>
              <a:t>not exposed directly to end users, but instead offer functionality that other developers can use in their applications</a:t>
            </a:r>
            <a:r>
              <a:rPr lang="en-US" sz="2400" dirty="0" smtClean="0"/>
              <a:t>.</a:t>
            </a:r>
          </a:p>
          <a:p>
            <a:pPr lvl="1">
              <a:lnSpc>
                <a:spcPct val="90000"/>
              </a:lnSpc>
            </a:pPr>
            <a:r>
              <a:rPr lang="en-US" altLang="en-US" sz="2200" dirty="0" smtClean="0"/>
              <a:t>Example</a:t>
            </a:r>
            <a:r>
              <a:rPr lang="en-US" altLang="en-US" sz="2200" dirty="0"/>
              <a:t>: Amazon Product Advertising API </a:t>
            </a:r>
            <a:r>
              <a:rPr lang="en-US" altLang="en-US" sz="2200" dirty="0" smtClean="0"/>
              <a:t>(formerly </a:t>
            </a:r>
            <a:r>
              <a:rPr lang="en-US" altLang="en-US" sz="2200" dirty="0"/>
              <a:t>known as Amazon Associates Web Service (A2S) and Amazon E-Commerce Service (</a:t>
            </a:r>
            <a:r>
              <a:rPr lang="en-US" altLang="en-US" sz="2200" dirty="0" smtClean="0"/>
              <a:t>ECS)) exposed </a:t>
            </a:r>
            <a:r>
              <a:rPr lang="en-US" altLang="en-US" sz="2200" dirty="0"/>
              <a:t>world’s largest product database through Web Services</a:t>
            </a:r>
          </a:p>
          <a:p>
            <a:pPr lvl="2">
              <a:lnSpc>
                <a:spcPct val="90000"/>
              </a:lnSpc>
            </a:pPr>
            <a:r>
              <a:rPr lang="en-US" altLang="en-US" sz="2200" dirty="0"/>
              <a:t>Idea: let others figure out how to sell products for us</a:t>
            </a:r>
          </a:p>
          <a:p>
            <a:pPr lvl="2">
              <a:lnSpc>
                <a:spcPct val="90000"/>
              </a:lnSpc>
            </a:pPr>
            <a:r>
              <a:rPr lang="en-US" altLang="en-US" sz="2000" dirty="0" smtClean="0"/>
              <a:t>Enables </a:t>
            </a:r>
            <a:r>
              <a:rPr lang="en-US" altLang="en-US" sz="2000" dirty="0"/>
              <a:t>Web sites to link to Amazon.com and earn referral </a:t>
            </a:r>
            <a:r>
              <a:rPr lang="en-US" altLang="en-US" sz="2000" dirty="0" smtClean="0"/>
              <a:t>fees</a:t>
            </a:r>
            <a:endParaRPr lang="en-US" altLang="en-US" sz="2200" dirty="0" smtClean="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634433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a:t>The software system that requests data is called a </a:t>
            </a:r>
            <a:r>
              <a:rPr lang="en-US" b="1" i="1" dirty="0">
                <a:solidFill>
                  <a:schemeClr val="accent6">
                    <a:lumMod val="50000"/>
                  </a:schemeClr>
                </a:solidFill>
              </a:rPr>
              <a:t>service requester</a:t>
            </a:r>
            <a:r>
              <a:rPr lang="en-US" dirty="0"/>
              <a:t>, whereas the software system that would process the request and provide the data is called a </a:t>
            </a:r>
            <a:r>
              <a:rPr lang="en-US" b="1" i="1" dirty="0">
                <a:solidFill>
                  <a:schemeClr val="accent6">
                    <a:lumMod val="50000"/>
                  </a:schemeClr>
                </a:solidFill>
              </a:rPr>
              <a:t>service provider</a:t>
            </a:r>
            <a:r>
              <a:rPr lang="en-US" dirty="0">
                <a:solidFill>
                  <a:schemeClr val="accent6">
                    <a:lumMod val="50000"/>
                  </a:schemeClr>
                </a:solidFill>
              </a:rPr>
              <a: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pic>
        <p:nvPicPr>
          <p:cNvPr id="2050" name="Picture 2" descr="http://upload.wikimedia.org/wikipedia/commons/4/4a/Web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054" y="2737709"/>
            <a:ext cx="2841971" cy="2581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0589" y="5694895"/>
            <a:ext cx="5914370" cy="400110"/>
          </a:xfrm>
          <a:prstGeom prst="rect">
            <a:avLst/>
          </a:prstGeom>
          <a:noFill/>
        </p:spPr>
        <p:txBody>
          <a:bodyPr wrap="square" rtlCol="0">
            <a:spAutoFit/>
          </a:bodyPr>
          <a:lstStyle/>
          <a:p>
            <a:r>
              <a:rPr lang="en-US" sz="2000" b="1" dirty="0" smtClean="0">
                <a:solidFill>
                  <a:schemeClr val="accent6">
                    <a:lumMod val="50000"/>
                  </a:schemeClr>
                </a:solidFill>
              </a:rPr>
              <a:t>Service Oriented Architecture (SOA)</a:t>
            </a:r>
            <a:endParaRPr lang="en-US" sz="2000" b="1" dirty="0">
              <a:solidFill>
                <a:schemeClr val="accent6">
                  <a:lumMod val="50000"/>
                </a:schemeClr>
              </a:solidFill>
            </a:endParaRPr>
          </a:p>
        </p:txBody>
      </p:sp>
    </p:spTree>
    <p:extLst>
      <p:ext uri="{BB962C8B-B14F-4D97-AF65-F5344CB8AC3E}">
        <p14:creationId xmlns:p14="http://schemas.microsoft.com/office/powerpoint/2010/main" val="28546652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WSDL</a:t>
            </a:r>
            <a:endParaRPr lang="en-US" dirty="0"/>
          </a:p>
        </p:txBody>
      </p:sp>
      <p:sp>
        <p:nvSpPr>
          <p:cNvPr id="3" name="Content Placeholder 2"/>
          <p:cNvSpPr>
            <a:spLocks noGrp="1"/>
          </p:cNvSpPr>
          <p:nvPr>
            <p:ph idx="1"/>
          </p:nvPr>
        </p:nvSpPr>
        <p:spPr/>
        <p:txBody>
          <a:bodyPr/>
          <a:lstStyle/>
          <a:p>
            <a:pPr marL="0" indent="0">
              <a:buNone/>
            </a:pPr>
            <a:r>
              <a:rPr lang="en-US" dirty="0"/>
              <a:t>Rules for communication between different systems need to be defined, such as</a:t>
            </a:r>
            <a:r>
              <a:rPr lang="en-US" dirty="0" smtClean="0"/>
              <a:t>:</a:t>
            </a:r>
          </a:p>
          <a:p>
            <a:pPr marL="0" indent="0">
              <a:buNone/>
            </a:pPr>
            <a:endParaRPr lang="en-US" dirty="0"/>
          </a:p>
          <a:p>
            <a:r>
              <a:rPr lang="en-US" dirty="0"/>
              <a:t>How one system can request data from another system</a:t>
            </a:r>
          </a:p>
          <a:p>
            <a:r>
              <a:rPr lang="en-US" dirty="0"/>
              <a:t>Which specific parameters are needed in the data request</a:t>
            </a:r>
          </a:p>
          <a:p>
            <a:r>
              <a:rPr lang="en-US" dirty="0"/>
              <a:t>What would be the structure of the data produced. Normally, data is exchanged in XML files, and the structure of the XML file is validated against an .</a:t>
            </a:r>
            <a:r>
              <a:rPr lang="en-US" dirty="0" err="1"/>
              <a:t>xsd</a:t>
            </a:r>
            <a:r>
              <a:rPr lang="en-US" dirty="0"/>
              <a:t> file.</a:t>
            </a:r>
          </a:p>
          <a:p>
            <a:r>
              <a:rPr lang="en-US" dirty="0"/>
              <a:t>What error messages to display when a certain rule for communication is not observed, to make troubleshooting easier</a:t>
            </a:r>
          </a:p>
          <a:p>
            <a:pPr marL="0" indent="0">
              <a:buNone/>
            </a:pPr>
            <a:endParaRPr lang="en-US" dirty="0" smtClean="0"/>
          </a:p>
          <a:p>
            <a:pPr marL="0" indent="0">
              <a:buNone/>
            </a:pPr>
            <a:r>
              <a:rPr lang="en-US" dirty="0" smtClean="0"/>
              <a:t>All </a:t>
            </a:r>
            <a:r>
              <a:rPr lang="en-US" dirty="0"/>
              <a:t>of these rules for communication are defined in a file called </a:t>
            </a:r>
            <a:r>
              <a:rPr lang="en-US" b="1" dirty="0">
                <a:solidFill>
                  <a:schemeClr val="accent6">
                    <a:lumMod val="50000"/>
                  </a:schemeClr>
                </a:solidFill>
              </a:rPr>
              <a:t>WSDL</a:t>
            </a:r>
            <a:r>
              <a:rPr lang="en-US" dirty="0"/>
              <a:t> (Web Services Description Language), which has the extension .</a:t>
            </a:r>
            <a:r>
              <a:rPr lang="en-US" dirty="0" err="1"/>
              <a:t>wsdl</a:t>
            </a:r>
            <a:r>
              <a:rPr lang="en-US" dirty="0"/>
              <a:t>.</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5391764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UDDI</a:t>
            </a:r>
            <a:endParaRPr lang="en-US" dirty="0"/>
          </a:p>
        </p:txBody>
      </p:sp>
      <p:sp>
        <p:nvSpPr>
          <p:cNvPr id="3" name="Content Placeholder 2"/>
          <p:cNvSpPr>
            <a:spLocks noGrp="1"/>
          </p:cNvSpPr>
          <p:nvPr>
            <p:ph idx="1"/>
          </p:nvPr>
        </p:nvSpPr>
        <p:spPr/>
        <p:txBody>
          <a:bodyPr/>
          <a:lstStyle/>
          <a:p>
            <a:r>
              <a:rPr lang="en-US" dirty="0"/>
              <a:t>A directory called </a:t>
            </a:r>
            <a:r>
              <a:rPr lang="en-US" b="1" dirty="0">
                <a:solidFill>
                  <a:schemeClr val="accent6">
                    <a:lumMod val="50000"/>
                  </a:schemeClr>
                </a:solidFill>
              </a:rPr>
              <a:t>UDDI</a:t>
            </a:r>
            <a:r>
              <a:rPr lang="en-US" dirty="0"/>
              <a:t> (Universal Description, Discovery and Integration) defines </a:t>
            </a:r>
            <a:r>
              <a:rPr lang="en-US" dirty="0" smtClean="0"/>
              <a:t>what </a:t>
            </a:r>
            <a:r>
              <a:rPr lang="en-US" dirty="0"/>
              <a:t>software system should be contacted for which type of data. </a:t>
            </a:r>
          </a:p>
          <a:p>
            <a:r>
              <a:rPr lang="en-US" dirty="0" smtClean="0"/>
              <a:t>When </a:t>
            </a:r>
            <a:r>
              <a:rPr lang="en-US" dirty="0"/>
              <a:t>one software system needs one particular report/data, it would go to the UDDI and find out which other system it can contact for receiving that data.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90853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 SOAP</a:t>
            </a:r>
            <a:endParaRPr lang="en-US" dirty="0"/>
          </a:p>
        </p:txBody>
      </p:sp>
      <p:sp>
        <p:nvSpPr>
          <p:cNvPr id="3" name="Content Placeholder 2"/>
          <p:cNvSpPr>
            <a:spLocks noGrp="1"/>
          </p:cNvSpPr>
          <p:nvPr>
            <p:ph idx="1"/>
          </p:nvPr>
        </p:nvSpPr>
        <p:spPr/>
        <p:txBody>
          <a:bodyPr/>
          <a:lstStyle/>
          <a:p>
            <a:r>
              <a:rPr lang="en-US" dirty="0"/>
              <a:t>Once the software system finds out which other system it should contact, it would then contact that system using a special protocol called </a:t>
            </a:r>
            <a:r>
              <a:rPr lang="en-US" b="1" dirty="0">
                <a:solidFill>
                  <a:schemeClr val="accent6">
                    <a:lumMod val="50000"/>
                  </a:schemeClr>
                </a:solidFill>
              </a:rPr>
              <a:t>SOAP</a:t>
            </a:r>
            <a:r>
              <a:rPr lang="en-US" dirty="0"/>
              <a:t> (Simple Object Access Protocol). </a:t>
            </a:r>
            <a:endParaRPr lang="en-US" dirty="0" smtClean="0"/>
          </a:p>
          <a:p>
            <a:endParaRPr lang="en-US" dirty="0"/>
          </a:p>
          <a:p>
            <a:r>
              <a:rPr lang="en-US" dirty="0" smtClean="0"/>
              <a:t>The </a:t>
            </a:r>
            <a:r>
              <a:rPr lang="en-US" dirty="0"/>
              <a:t>service provider system would first </a:t>
            </a:r>
            <a:r>
              <a:rPr lang="en-US" dirty="0" smtClean="0"/>
              <a:t>validate </a:t>
            </a:r>
            <a:r>
              <a:rPr lang="en-US" dirty="0"/>
              <a:t>the data request by referring to the WSDL file, and then process the request and send the data under the SOAP protocol.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93218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smtClean="0"/>
              <a:t>XML-Based Web </a:t>
            </a:r>
            <a:r>
              <a:rPr lang="en-US" altLang="en-US" dirty="0"/>
              <a:t>Service Architecture</a:t>
            </a:r>
          </a:p>
        </p:txBody>
      </p:sp>
      <p:sp>
        <p:nvSpPr>
          <p:cNvPr id="57348" name="Rectangle 4"/>
          <p:cNvSpPr>
            <a:spLocks noChangeArrowheads="1"/>
          </p:cNvSpPr>
          <p:nvPr/>
        </p:nvSpPr>
        <p:spPr bwMode="auto">
          <a:xfrm>
            <a:off x="3214688" y="2600325"/>
            <a:ext cx="2217737"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provider</a:t>
            </a:r>
          </a:p>
        </p:txBody>
      </p:sp>
      <p:sp>
        <p:nvSpPr>
          <p:cNvPr id="57349" name="Rectangle 5"/>
          <p:cNvSpPr>
            <a:spLocks noChangeArrowheads="1"/>
          </p:cNvSpPr>
          <p:nvPr/>
        </p:nvSpPr>
        <p:spPr bwMode="auto">
          <a:xfrm>
            <a:off x="1519238" y="4824413"/>
            <a:ext cx="1981200"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broker</a:t>
            </a:r>
          </a:p>
        </p:txBody>
      </p:sp>
      <p:sp>
        <p:nvSpPr>
          <p:cNvPr id="57350" name="Rectangle 6"/>
          <p:cNvSpPr>
            <a:spLocks noChangeArrowheads="1"/>
          </p:cNvSpPr>
          <p:nvPr/>
        </p:nvSpPr>
        <p:spPr bwMode="auto">
          <a:xfrm>
            <a:off x="5445125" y="4822825"/>
            <a:ext cx="2319338" cy="469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en-US"/>
              <a:t>Service requestor</a:t>
            </a:r>
          </a:p>
        </p:txBody>
      </p:sp>
      <p:sp>
        <p:nvSpPr>
          <p:cNvPr id="57352" name="Freeform 8"/>
          <p:cNvSpPr>
            <a:spLocks/>
          </p:cNvSpPr>
          <p:nvPr/>
        </p:nvSpPr>
        <p:spPr bwMode="auto">
          <a:xfrm>
            <a:off x="2511425" y="3040063"/>
            <a:ext cx="1814513" cy="1816100"/>
          </a:xfrm>
          <a:custGeom>
            <a:avLst/>
            <a:gdLst>
              <a:gd name="T0" fmla="*/ 1142 w 1143"/>
              <a:gd name="T1" fmla="*/ 0 h 1144"/>
              <a:gd name="T2" fmla="*/ 0 w 1143"/>
              <a:gd name="T3" fmla="*/ 1143 h 1144"/>
            </a:gdLst>
            <a:ahLst/>
            <a:cxnLst>
              <a:cxn ang="0">
                <a:pos x="T0" y="T1"/>
              </a:cxn>
              <a:cxn ang="0">
                <a:pos x="T2" y="T3"/>
              </a:cxn>
            </a:cxnLst>
            <a:rect l="0" t="0" r="r" b="b"/>
            <a:pathLst>
              <a:path w="1143" h="1144">
                <a:moveTo>
                  <a:pt x="1142" y="0"/>
                </a:moveTo>
                <a:lnTo>
                  <a:pt x="0" y="1143"/>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 name="Freeform 9"/>
          <p:cNvSpPr>
            <a:spLocks/>
          </p:cNvSpPr>
          <p:nvPr/>
        </p:nvSpPr>
        <p:spPr bwMode="auto">
          <a:xfrm>
            <a:off x="4324350" y="3040063"/>
            <a:ext cx="2284413" cy="1814512"/>
          </a:xfrm>
          <a:custGeom>
            <a:avLst/>
            <a:gdLst>
              <a:gd name="T0" fmla="*/ 1438 w 1439"/>
              <a:gd name="T1" fmla="*/ 1142 h 1143"/>
              <a:gd name="T2" fmla="*/ 0 w 1439"/>
              <a:gd name="T3" fmla="*/ 0 h 1143"/>
            </a:gdLst>
            <a:ahLst/>
            <a:cxnLst>
              <a:cxn ang="0">
                <a:pos x="T0" y="T1"/>
              </a:cxn>
              <a:cxn ang="0">
                <a:pos x="T2" y="T3"/>
              </a:cxn>
            </a:cxnLst>
            <a:rect l="0" t="0" r="r" b="b"/>
            <a:pathLst>
              <a:path w="1439" h="1143">
                <a:moveTo>
                  <a:pt x="1438" y="1142"/>
                </a:moveTo>
                <a:lnTo>
                  <a:pt x="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Rectangle 10"/>
          <p:cNvSpPr>
            <a:spLocks noChangeArrowheads="1"/>
          </p:cNvSpPr>
          <p:nvPr/>
        </p:nvSpPr>
        <p:spPr bwMode="auto">
          <a:xfrm>
            <a:off x="1765300" y="3619500"/>
            <a:ext cx="1073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publish</a:t>
            </a:r>
          </a:p>
          <a:p>
            <a:pPr algn="ctr" eaLnBrk="0" hangingPunct="0"/>
            <a:r>
              <a:rPr lang="en-US" altLang="en-US" sz="2000"/>
              <a:t>(WSDL)</a:t>
            </a:r>
          </a:p>
        </p:txBody>
      </p:sp>
      <p:sp>
        <p:nvSpPr>
          <p:cNvPr id="57355" name="Rectangle 11"/>
          <p:cNvSpPr>
            <a:spLocks noChangeArrowheads="1"/>
          </p:cNvSpPr>
          <p:nvPr/>
        </p:nvSpPr>
        <p:spPr bwMode="auto">
          <a:xfrm>
            <a:off x="4060825" y="5105400"/>
            <a:ext cx="989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find</a:t>
            </a:r>
          </a:p>
          <a:p>
            <a:pPr algn="ctr" eaLnBrk="0" hangingPunct="0"/>
            <a:r>
              <a:rPr lang="en-US" altLang="en-US" sz="2000"/>
              <a:t>(UDDI)</a:t>
            </a:r>
          </a:p>
        </p:txBody>
      </p:sp>
      <p:sp>
        <p:nvSpPr>
          <p:cNvPr id="57356" name="Rectangle 12"/>
          <p:cNvSpPr>
            <a:spLocks noChangeArrowheads="1"/>
          </p:cNvSpPr>
          <p:nvPr/>
        </p:nvSpPr>
        <p:spPr bwMode="auto">
          <a:xfrm>
            <a:off x="6153150" y="3616325"/>
            <a:ext cx="1003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bind</a:t>
            </a:r>
          </a:p>
          <a:p>
            <a:pPr algn="ctr" eaLnBrk="0" hangingPunct="0"/>
            <a:r>
              <a:rPr lang="en-US" altLang="en-US" sz="2000"/>
              <a:t>(SOAP)</a:t>
            </a:r>
          </a:p>
        </p:txBody>
      </p:sp>
      <p:grpSp>
        <p:nvGrpSpPr>
          <p:cNvPr id="57357" name="Group 13"/>
          <p:cNvGrpSpPr>
            <a:grpSpLocks/>
          </p:cNvGrpSpPr>
          <p:nvPr/>
        </p:nvGrpSpPr>
        <p:grpSpPr bwMode="auto">
          <a:xfrm>
            <a:off x="1490663" y="2054225"/>
            <a:ext cx="5738812" cy="3781425"/>
            <a:chOff x="939" y="1162"/>
            <a:chExt cx="3615" cy="2382"/>
          </a:xfrm>
        </p:grpSpPr>
        <p:sp>
          <p:nvSpPr>
            <p:cNvPr id="57358" name="Rectangle 14"/>
            <p:cNvSpPr>
              <a:spLocks noChangeArrowheads="1"/>
            </p:cNvSpPr>
            <p:nvPr/>
          </p:nvSpPr>
          <p:spPr bwMode="auto">
            <a:xfrm>
              <a:off x="2438" y="1162"/>
              <a:ext cx="6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a:t>"server"</a:t>
              </a:r>
            </a:p>
          </p:txBody>
        </p:sp>
        <p:sp>
          <p:nvSpPr>
            <p:cNvPr id="57359" name="Rectangle 15"/>
            <p:cNvSpPr>
              <a:spLocks noChangeArrowheads="1"/>
            </p:cNvSpPr>
            <p:nvPr/>
          </p:nvSpPr>
          <p:spPr bwMode="auto">
            <a:xfrm>
              <a:off x="3954" y="3294"/>
              <a:ext cx="6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"client"</a:t>
              </a:r>
            </a:p>
          </p:txBody>
        </p:sp>
        <p:sp>
          <p:nvSpPr>
            <p:cNvPr id="57360" name="Rectangle 16"/>
            <p:cNvSpPr>
              <a:spLocks noChangeArrowheads="1"/>
            </p:cNvSpPr>
            <p:nvPr/>
          </p:nvSpPr>
          <p:spPr bwMode="auto">
            <a:xfrm>
              <a:off x="939" y="3294"/>
              <a:ext cx="12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"naming service"</a:t>
              </a:r>
            </a:p>
          </p:txBody>
        </p:sp>
      </p:grpSp>
      <p:sp>
        <p:nvSpPr>
          <p:cNvPr id="57361" name="Line 17"/>
          <p:cNvSpPr>
            <a:spLocks noChangeShapeType="1"/>
          </p:cNvSpPr>
          <p:nvPr/>
        </p:nvSpPr>
        <p:spPr bwMode="auto">
          <a:xfrm>
            <a:off x="3513138" y="5076825"/>
            <a:ext cx="1951037" cy="79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96526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57"/>
                                        </p:tgtEl>
                                        <p:attrNameLst>
                                          <p:attrName>style.visibility</p:attrName>
                                        </p:attrNameLst>
                                      </p:cBhvr>
                                      <p:to>
                                        <p:strVal val="visible"/>
                                      </p:to>
                                    </p:set>
                                    <p:animEffect transition="in" filter="blinds(horizontal)">
                                      <p:cBhvr>
                                        <p:cTn id="7" dur="500"/>
                                        <p:tgtEl>
                                          <p:spTgt spid="57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lIns="92075" tIns="46038" rIns="92075" bIns="46038"/>
          <a:lstStyle/>
          <a:p>
            <a:r>
              <a:rPr lang="en-US" altLang="en-US" dirty="0"/>
              <a:t>XML-Based Web Service Stack</a:t>
            </a:r>
          </a:p>
        </p:txBody>
      </p:sp>
      <p:sp>
        <p:nvSpPr>
          <p:cNvPr id="110595" name="Rectangle 3"/>
          <p:cNvSpPr>
            <a:spLocks noGrp="1" noChangeArrowheads="1"/>
          </p:cNvSpPr>
          <p:nvPr>
            <p:ph type="body" idx="1"/>
          </p:nvPr>
        </p:nvSpPr>
        <p:spPr>
          <a:xfrm>
            <a:off x="424260" y="1541463"/>
            <a:ext cx="7772400" cy="4114800"/>
          </a:xfrm>
          <a:noFill/>
          <a:ln/>
        </p:spPr>
        <p:txBody>
          <a:bodyPr lIns="92075" tIns="46038" rIns="92075" bIns="46038"/>
          <a:lstStyle/>
          <a:p>
            <a:r>
              <a:rPr lang="en-US" altLang="en-US" sz="2800" dirty="0"/>
              <a:t>A set of standards for implementing </a:t>
            </a:r>
            <a:r>
              <a:rPr lang="en-US" altLang="en-US" sz="2800" dirty="0" smtClean="0"/>
              <a:t>XML-based web </a:t>
            </a:r>
            <a:r>
              <a:rPr lang="en-US" altLang="en-US" sz="2800" dirty="0"/>
              <a:t>services</a:t>
            </a:r>
          </a:p>
          <a:p>
            <a:endParaRPr lang="en-US" altLang="en-US" sz="2800" dirty="0"/>
          </a:p>
          <a:p>
            <a:endParaRPr lang="en-US" altLang="en-US" sz="2800" dirty="0"/>
          </a:p>
          <a:p>
            <a:endParaRPr lang="en-US" altLang="en-US" sz="2800" dirty="0"/>
          </a:p>
          <a:p>
            <a:pPr>
              <a:buFontTx/>
              <a:buNone/>
            </a:pPr>
            <a:endParaRPr lang="en-US" altLang="en-US" sz="2800" dirty="0"/>
          </a:p>
        </p:txBody>
      </p:sp>
      <p:sp>
        <p:nvSpPr>
          <p:cNvPr id="110596" name="Rectangle 4"/>
          <p:cNvSpPr>
            <a:spLocks noChangeArrowheads="1"/>
          </p:cNvSpPr>
          <p:nvPr/>
        </p:nvSpPr>
        <p:spPr bwMode="auto">
          <a:xfrm>
            <a:off x="955675" y="4849813"/>
            <a:ext cx="4356100" cy="3794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Transport: HTTP, SMTP, FTTP, …</a:t>
            </a:r>
          </a:p>
        </p:txBody>
      </p:sp>
      <p:sp>
        <p:nvSpPr>
          <p:cNvPr id="110597" name="Rectangle 5"/>
          <p:cNvSpPr>
            <a:spLocks noChangeArrowheads="1"/>
          </p:cNvSpPr>
          <p:nvPr/>
        </p:nvSpPr>
        <p:spPr bwMode="auto">
          <a:xfrm>
            <a:off x="965200" y="4286250"/>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Messaging: </a:t>
            </a:r>
            <a:r>
              <a:rPr lang="en-US" altLang="en-US" sz="1800" b="1">
                <a:latin typeface="Verdana" pitchFamily="34" charset="0"/>
              </a:rPr>
              <a:t>SOAP</a:t>
            </a:r>
          </a:p>
        </p:txBody>
      </p:sp>
      <p:sp>
        <p:nvSpPr>
          <p:cNvPr id="110598" name="Rectangle 6"/>
          <p:cNvSpPr>
            <a:spLocks noChangeArrowheads="1"/>
          </p:cNvSpPr>
          <p:nvPr/>
        </p:nvSpPr>
        <p:spPr bwMode="auto">
          <a:xfrm>
            <a:off x="973138" y="3749675"/>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dirty="0">
                <a:latin typeface="Verdana" pitchFamily="34" charset="0"/>
              </a:rPr>
              <a:t>Service Description: </a:t>
            </a:r>
            <a:r>
              <a:rPr lang="en-US" altLang="en-US" sz="1800" b="1" dirty="0">
                <a:latin typeface="Verdana" pitchFamily="34" charset="0"/>
              </a:rPr>
              <a:t>WSDL</a:t>
            </a:r>
          </a:p>
        </p:txBody>
      </p:sp>
      <p:sp>
        <p:nvSpPr>
          <p:cNvPr id="110599" name="Rectangle 7"/>
          <p:cNvSpPr>
            <a:spLocks noChangeArrowheads="1"/>
          </p:cNvSpPr>
          <p:nvPr/>
        </p:nvSpPr>
        <p:spPr bwMode="auto">
          <a:xfrm>
            <a:off x="982663" y="3219450"/>
            <a:ext cx="4346575" cy="3794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0" hangingPunct="0"/>
            <a:r>
              <a:rPr lang="en-US" altLang="en-US" sz="1800">
                <a:latin typeface="Verdana" pitchFamily="34" charset="0"/>
              </a:rPr>
              <a:t>Publication and Discovery: </a:t>
            </a:r>
            <a:r>
              <a:rPr lang="en-US" altLang="en-US" sz="1800" b="1">
                <a:latin typeface="Verdana" pitchFamily="34" charset="0"/>
              </a:rPr>
              <a:t>UDDI</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938009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9600" y="202979"/>
            <a:ext cx="7772400" cy="874165"/>
          </a:xfrm>
        </p:spPr>
        <p:txBody>
          <a:bodyPr/>
          <a:lstStyle/>
          <a:p>
            <a:r>
              <a:rPr lang="en-US" altLang="en-US" dirty="0"/>
              <a:t>Basic </a:t>
            </a:r>
            <a:r>
              <a:rPr lang="en-US" altLang="en-US" dirty="0" smtClean="0"/>
              <a:t>XML-Based Web Service</a:t>
            </a:r>
            <a:endParaRPr lang="en-US" altLang="en-US" dirty="0"/>
          </a:p>
        </p:txBody>
      </p:sp>
      <p:sp>
        <p:nvSpPr>
          <p:cNvPr id="112643" name="Rectangle 3"/>
          <p:cNvSpPr>
            <a:spLocks noChangeArrowheads="1"/>
          </p:cNvSpPr>
          <p:nvPr/>
        </p:nvSpPr>
        <p:spPr bwMode="auto">
          <a:xfrm>
            <a:off x="468313" y="1773238"/>
            <a:ext cx="2089150" cy="38877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4" name="Rectangle 4"/>
          <p:cNvSpPr>
            <a:spLocks noChangeArrowheads="1"/>
          </p:cNvSpPr>
          <p:nvPr/>
        </p:nvSpPr>
        <p:spPr bwMode="auto">
          <a:xfrm>
            <a:off x="4860925" y="1773238"/>
            <a:ext cx="2232025" cy="16557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b="1">
                <a:latin typeface="Verdana" pitchFamily="34" charset="0"/>
              </a:rPr>
              <a:t>Web Service </a:t>
            </a:r>
          </a:p>
          <a:p>
            <a:pPr algn="ctr" eaLnBrk="0" hangingPunct="0"/>
            <a:r>
              <a:rPr lang="en-US" altLang="en-US" sz="1800" b="1">
                <a:latin typeface="Verdana" pitchFamily="34" charset="0"/>
              </a:rPr>
              <a:t>Repository</a:t>
            </a:r>
          </a:p>
          <a:p>
            <a:pPr algn="ctr" eaLnBrk="0" hangingPunct="0"/>
            <a:r>
              <a:rPr lang="en-US" altLang="en-US" sz="1800" b="1">
                <a:latin typeface="Verdana" pitchFamily="34" charset="0"/>
              </a:rPr>
              <a:t>(UDDI)</a:t>
            </a:r>
          </a:p>
        </p:txBody>
      </p:sp>
      <p:sp>
        <p:nvSpPr>
          <p:cNvPr id="112645" name="Rectangle 5"/>
          <p:cNvSpPr>
            <a:spLocks noChangeArrowheads="1"/>
          </p:cNvSpPr>
          <p:nvPr/>
        </p:nvSpPr>
        <p:spPr bwMode="auto">
          <a:xfrm>
            <a:off x="4860925" y="4005263"/>
            <a:ext cx="2232025" cy="16557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6" name="Oval 6"/>
          <p:cNvSpPr>
            <a:spLocks noChangeArrowheads="1"/>
          </p:cNvSpPr>
          <p:nvPr/>
        </p:nvSpPr>
        <p:spPr bwMode="auto">
          <a:xfrm>
            <a:off x="5437188" y="4076700"/>
            <a:ext cx="1296987"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publish web</a:t>
            </a:r>
          </a:p>
          <a:p>
            <a:pPr algn="ctr" eaLnBrk="0" hangingPunct="0"/>
            <a:r>
              <a:rPr lang="en-US" altLang="en-US" sz="1400">
                <a:latin typeface="Verdana" pitchFamily="34" charset="0"/>
              </a:rPr>
              <a:t>service</a:t>
            </a:r>
          </a:p>
        </p:txBody>
      </p:sp>
      <p:cxnSp>
        <p:nvCxnSpPr>
          <p:cNvPr id="112647" name="AutoShape 7"/>
          <p:cNvCxnSpPr>
            <a:cxnSpLocks noChangeShapeType="1"/>
            <a:stCxn id="112646" idx="6"/>
            <a:endCxn id="112644" idx="3"/>
          </p:cNvCxnSpPr>
          <p:nvPr/>
        </p:nvCxnSpPr>
        <p:spPr bwMode="auto">
          <a:xfrm flipV="1">
            <a:off x="6734175" y="2601913"/>
            <a:ext cx="358775" cy="1835150"/>
          </a:xfrm>
          <a:prstGeom prst="bentConnector3">
            <a:avLst>
              <a:gd name="adj1" fmla="val 163718"/>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48" name="Rectangle 8"/>
          <p:cNvSpPr>
            <a:spLocks noChangeArrowheads="1"/>
          </p:cNvSpPr>
          <p:nvPr/>
        </p:nvSpPr>
        <p:spPr bwMode="auto">
          <a:xfrm>
            <a:off x="5135563" y="4967288"/>
            <a:ext cx="177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Web Service</a:t>
            </a:r>
          </a:p>
          <a:p>
            <a:pPr algn="ctr" eaLnBrk="0" hangingPunct="0"/>
            <a:r>
              <a:rPr lang="en-US" altLang="en-US" sz="1800" b="1">
                <a:latin typeface="Verdana" pitchFamily="34" charset="0"/>
              </a:rPr>
              <a:t>Provider </a:t>
            </a:r>
          </a:p>
        </p:txBody>
      </p:sp>
      <p:sp>
        <p:nvSpPr>
          <p:cNvPr id="112649" name="Rectangle 9"/>
          <p:cNvSpPr>
            <a:spLocks noChangeArrowheads="1"/>
          </p:cNvSpPr>
          <p:nvPr/>
        </p:nvSpPr>
        <p:spPr bwMode="auto">
          <a:xfrm>
            <a:off x="7426325" y="3382963"/>
            <a:ext cx="160972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1 register</a:t>
            </a:r>
          </a:p>
          <a:p>
            <a:pPr algn="ctr" eaLnBrk="0" hangingPunct="0"/>
            <a:r>
              <a:rPr lang="en-US" altLang="en-US" sz="1800" b="1">
                <a:latin typeface="Verdana" pitchFamily="34" charset="0"/>
              </a:rPr>
              <a:t>WSDL file</a:t>
            </a:r>
          </a:p>
          <a:p>
            <a:pPr algn="ctr" eaLnBrk="0" hangingPunct="0"/>
            <a:r>
              <a:rPr lang="en-US" altLang="en-US" sz="1800" b="1">
                <a:latin typeface="Verdana" pitchFamily="34" charset="0"/>
              </a:rPr>
              <a:t>(manually)</a:t>
            </a:r>
          </a:p>
        </p:txBody>
      </p:sp>
      <p:sp>
        <p:nvSpPr>
          <p:cNvPr id="112650" name="Oval 10"/>
          <p:cNvSpPr>
            <a:spLocks noChangeArrowheads="1"/>
          </p:cNvSpPr>
          <p:nvPr/>
        </p:nvSpPr>
        <p:spPr bwMode="auto">
          <a:xfrm>
            <a:off x="612775" y="1989138"/>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(manual) web </a:t>
            </a:r>
          </a:p>
          <a:p>
            <a:pPr algn="ctr" eaLnBrk="0" hangingPunct="0"/>
            <a:r>
              <a:rPr lang="en-US" altLang="en-US" sz="1400">
                <a:latin typeface="Verdana" pitchFamily="34" charset="0"/>
              </a:rPr>
              <a:t>service lookup</a:t>
            </a:r>
          </a:p>
        </p:txBody>
      </p:sp>
      <p:sp>
        <p:nvSpPr>
          <p:cNvPr id="112651" name="Line 11"/>
          <p:cNvSpPr>
            <a:spLocks noChangeShapeType="1"/>
          </p:cNvSpPr>
          <p:nvPr/>
        </p:nvSpPr>
        <p:spPr bwMode="auto">
          <a:xfrm>
            <a:off x="2339975" y="2276475"/>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Rectangle 12"/>
          <p:cNvSpPr>
            <a:spLocks noChangeArrowheads="1"/>
          </p:cNvSpPr>
          <p:nvPr/>
        </p:nvSpPr>
        <p:spPr bwMode="auto">
          <a:xfrm>
            <a:off x="2919413" y="1870075"/>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2 http get </a:t>
            </a:r>
          </a:p>
        </p:txBody>
      </p:sp>
      <p:sp>
        <p:nvSpPr>
          <p:cNvPr id="112653" name="Line 13"/>
          <p:cNvSpPr>
            <a:spLocks noChangeShapeType="1"/>
          </p:cNvSpPr>
          <p:nvPr/>
        </p:nvSpPr>
        <p:spPr bwMode="auto">
          <a:xfrm flipH="1">
            <a:off x="2339975" y="2420938"/>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Rectangle 14"/>
          <p:cNvSpPr>
            <a:spLocks noChangeArrowheads="1"/>
          </p:cNvSpPr>
          <p:nvPr/>
        </p:nvSpPr>
        <p:spPr bwMode="auto">
          <a:xfrm>
            <a:off x="2814638" y="2517775"/>
            <a:ext cx="173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3 WSDL file </a:t>
            </a:r>
          </a:p>
        </p:txBody>
      </p:sp>
      <p:sp>
        <p:nvSpPr>
          <p:cNvPr id="112655" name="Oval 15"/>
          <p:cNvSpPr>
            <a:spLocks noChangeArrowheads="1"/>
          </p:cNvSpPr>
          <p:nvPr/>
        </p:nvSpPr>
        <p:spPr bwMode="auto">
          <a:xfrm>
            <a:off x="612775" y="3355975"/>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write client</a:t>
            </a:r>
          </a:p>
          <a:p>
            <a:pPr algn="ctr" eaLnBrk="0" hangingPunct="0"/>
            <a:r>
              <a:rPr lang="en-US" altLang="en-US" sz="1400">
                <a:latin typeface="Verdana" pitchFamily="34" charset="0"/>
              </a:rPr>
              <a:t>application</a:t>
            </a:r>
          </a:p>
        </p:txBody>
      </p:sp>
      <p:cxnSp>
        <p:nvCxnSpPr>
          <p:cNvPr id="112656" name="AutoShape 16"/>
          <p:cNvCxnSpPr>
            <a:cxnSpLocks noChangeShapeType="1"/>
            <a:stCxn id="112650" idx="4"/>
            <a:endCxn id="112655" idx="0"/>
          </p:cNvCxnSpPr>
          <p:nvPr/>
        </p:nvCxnSpPr>
        <p:spPr bwMode="auto">
          <a:xfrm>
            <a:off x="1476375" y="2709863"/>
            <a:ext cx="0" cy="6461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57" name="Oval 17"/>
          <p:cNvSpPr>
            <a:spLocks noChangeArrowheads="1"/>
          </p:cNvSpPr>
          <p:nvPr/>
        </p:nvSpPr>
        <p:spPr bwMode="auto">
          <a:xfrm>
            <a:off x="612775" y="4724400"/>
            <a:ext cx="1727200" cy="720725"/>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deploy client</a:t>
            </a:r>
          </a:p>
          <a:p>
            <a:pPr algn="ctr" eaLnBrk="0" hangingPunct="0"/>
            <a:r>
              <a:rPr lang="en-US" altLang="en-US" sz="1400">
                <a:latin typeface="Verdana" pitchFamily="34" charset="0"/>
              </a:rPr>
              <a:t>application</a:t>
            </a:r>
          </a:p>
        </p:txBody>
      </p:sp>
      <p:cxnSp>
        <p:nvCxnSpPr>
          <p:cNvPr id="112658" name="AutoShape 18"/>
          <p:cNvCxnSpPr>
            <a:cxnSpLocks noChangeShapeType="1"/>
            <a:endCxn id="112657" idx="0"/>
          </p:cNvCxnSpPr>
          <p:nvPr/>
        </p:nvCxnSpPr>
        <p:spPr bwMode="auto">
          <a:xfrm>
            <a:off x="1476375" y="4078288"/>
            <a:ext cx="0" cy="6461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659" name="Line 19"/>
          <p:cNvSpPr>
            <a:spLocks noChangeShapeType="1"/>
          </p:cNvSpPr>
          <p:nvPr/>
        </p:nvSpPr>
        <p:spPr bwMode="auto">
          <a:xfrm>
            <a:off x="2387600" y="5013325"/>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0" name="Rectangle 20"/>
          <p:cNvSpPr>
            <a:spLocks noChangeArrowheads="1"/>
          </p:cNvSpPr>
          <p:nvPr/>
        </p:nvSpPr>
        <p:spPr bwMode="auto">
          <a:xfrm>
            <a:off x="2603500" y="4606925"/>
            <a:ext cx="2263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4 SOAP request </a:t>
            </a:r>
          </a:p>
        </p:txBody>
      </p:sp>
      <p:sp>
        <p:nvSpPr>
          <p:cNvPr id="112661" name="Line 21"/>
          <p:cNvSpPr>
            <a:spLocks noChangeShapeType="1"/>
          </p:cNvSpPr>
          <p:nvPr/>
        </p:nvSpPr>
        <p:spPr bwMode="auto">
          <a:xfrm flipH="1">
            <a:off x="2387600" y="5157788"/>
            <a:ext cx="24495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2" name="Rectangle 22"/>
          <p:cNvSpPr>
            <a:spLocks noChangeArrowheads="1"/>
          </p:cNvSpPr>
          <p:nvPr/>
        </p:nvSpPr>
        <p:spPr bwMode="auto">
          <a:xfrm>
            <a:off x="2506663" y="5254625"/>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800" b="1">
                <a:latin typeface="Verdana" pitchFamily="34" charset="0"/>
              </a:rPr>
              <a:t>5 SOAP response </a:t>
            </a:r>
          </a:p>
        </p:txBody>
      </p:sp>
      <p:sp>
        <p:nvSpPr>
          <p:cNvPr id="23" name="Rectangle 15"/>
          <p:cNvSpPr>
            <a:spLocks noChangeArrowheads="1"/>
          </p:cNvSpPr>
          <p:nvPr/>
        </p:nvSpPr>
        <p:spPr bwMode="auto">
          <a:xfrm>
            <a:off x="1000125" y="5663406"/>
            <a:ext cx="952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2000" dirty="0"/>
              <a:t>"client"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285572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41350" y="0"/>
            <a:ext cx="7772400" cy="1143000"/>
          </a:xfrm>
        </p:spPr>
        <p:txBody>
          <a:bodyPr/>
          <a:lstStyle/>
          <a:p>
            <a:r>
              <a:rPr lang="en-US" altLang="en-US" dirty="0" smtClean="0"/>
              <a:t>XML-Based Web </a:t>
            </a:r>
            <a:r>
              <a:rPr lang="en-US" altLang="en-US" dirty="0"/>
              <a:t>Services Implementation</a:t>
            </a:r>
          </a:p>
        </p:txBody>
      </p:sp>
      <p:sp>
        <p:nvSpPr>
          <p:cNvPr id="114691" name="Rectangle 3"/>
          <p:cNvSpPr>
            <a:spLocks noGrp="1" noChangeArrowheads="1"/>
          </p:cNvSpPr>
          <p:nvPr>
            <p:ph type="body" idx="1"/>
          </p:nvPr>
        </p:nvSpPr>
        <p:spPr>
          <a:xfrm>
            <a:off x="671513" y="3738563"/>
            <a:ext cx="7772400" cy="2647622"/>
          </a:xfrm>
        </p:spPr>
        <p:txBody>
          <a:bodyPr>
            <a:normAutofit fontScale="92500" lnSpcReduction="10000"/>
          </a:bodyPr>
          <a:lstStyle/>
          <a:p>
            <a:r>
              <a:rPr lang="en-US" altLang="en-US" sz="1800" dirty="0"/>
              <a:t>Application Server (web service-enabled)</a:t>
            </a:r>
          </a:p>
          <a:p>
            <a:pPr lvl="1"/>
            <a:r>
              <a:rPr lang="en-US" altLang="en-US" sz="1600" dirty="0"/>
              <a:t>provides implementation of services and exposes it through WSDL/SOAP</a:t>
            </a:r>
          </a:p>
          <a:p>
            <a:pPr lvl="1"/>
            <a:r>
              <a:rPr lang="en-US" altLang="en-US" sz="1600" dirty="0"/>
              <a:t>implementation in Java, as EJB, as .NET (C#) etc.</a:t>
            </a:r>
          </a:p>
          <a:p>
            <a:r>
              <a:rPr lang="en-US" altLang="en-US" sz="1800" dirty="0"/>
              <a:t>SOAP server</a:t>
            </a:r>
          </a:p>
          <a:p>
            <a:pPr lvl="1"/>
            <a:r>
              <a:rPr lang="en-US" altLang="en-US" sz="1600" dirty="0"/>
              <a:t>implements the SOAP protocol</a:t>
            </a:r>
          </a:p>
          <a:p>
            <a:r>
              <a:rPr lang="en-US" altLang="en-US" sz="1800" dirty="0"/>
              <a:t>HTTP server</a:t>
            </a:r>
          </a:p>
          <a:p>
            <a:pPr lvl="1"/>
            <a:r>
              <a:rPr lang="en-US" altLang="en-US" sz="1600" dirty="0"/>
              <a:t>standard Web server</a:t>
            </a:r>
          </a:p>
          <a:p>
            <a:r>
              <a:rPr lang="en-US" altLang="en-US" sz="1800" dirty="0"/>
              <a:t>SOAP client</a:t>
            </a:r>
          </a:p>
          <a:p>
            <a:pPr lvl="1"/>
            <a:r>
              <a:rPr lang="en-US" altLang="en-US" sz="1600" dirty="0"/>
              <a:t>implements the SOAP protocol on the client site</a:t>
            </a:r>
          </a:p>
        </p:txBody>
      </p:sp>
      <p:sp>
        <p:nvSpPr>
          <p:cNvPr id="114692" name="Rectangle 4"/>
          <p:cNvSpPr>
            <a:spLocks noChangeArrowheads="1"/>
          </p:cNvSpPr>
          <p:nvPr/>
        </p:nvSpPr>
        <p:spPr bwMode="auto">
          <a:xfrm>
            <a:off x="755650" y="2060575"/>
            <a:ext cx="2232025" cy="7207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dirty="0">
                <a:latin typeface="Verdana" pitchFamily="34" charset="0"/>
              </a:rPr>
              <a:t>Requestor</a:t>
            </a:r>
          </a:p>
          <a:p>
            <a:pPr algn="ctr" eaLnBrk="0" hangingPunct="0"/>
            <a:r>
              <a:rPr lang="en-US" altLang="en-US" sz="1400" dirty="0">
                <a:latin typeface="Verdana" pitchFamily="34" charset="0"/>
              </a:rPr>
              <a:t>(SOAP client)</a:t>
            </a:r>
          </a:p>
        </p:txBody>
      </p:sp>
      <p:sp>
        <p:nvSpPr>
          <p:cNvPr id="114693" name="Rectangle 5"/>
          <p:cNvSpPr>
            <a:spLocks noChangeArrowheads="1"/>
          </p:cNvSpPr>
          <p:nvPr/>
        </p:nvSpPr>
        <p:spPr bwMode="auto">
          <a:xfrm>
            <a:off x="3995738" y="1341438"/>
            <a:ext cx="4321175" cy="21590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r>
              <a:rPr lang="en-US" altLang="en-US" sz="1400">
                <a:latin typeface="Verdana" pitchFamily="34" charset="0"/>
              </a:rPr>
              <a:t>Web Service Provider</a:t>
            </a:r>
          </a:p>
          <a:p>
            <a:pPr algn="ctr" eaLnBrk="0" hangingPunct="0"/>
            <a:r>
              <a:rPr lang="en-US" altLang="en-US" sz="1400">
                <a:latin typeface="Verdana" pitchFamily="34" charset="0"/>
              </a:rPr>
              <a:t>(endpoint)</a:t>
            </a:r>
          </a:p>
        </p:txBody>
      </p:sp>
      <p:sp>
        <p:nvSpPr>
          <p:cNvPr id="114694" name="Rectangle 6"/>
          <p:cNvSpPr>
            <a:spLocks noChangeArrowheads="1"/>
          </p:cNvSpPr>
          <p:nvPr/>
        </p:nvSpPr>
        <p:spPr bwMode="auto">
          <a:xfrm>
            <a:off x="4427538" y="1916113"/>
            <a:ext cx="792162"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HTTP </a:t>
            </a:r>
          </a:p>
          <a:p>
            <a:pPr algn="ctr" eaLnBrk="0" hangingPunct="0"/>
            <a:r>
              <a:rPr lang="en-US" altLang="en-US" sz="1400">
                <a:latin typeface="Verdana" pitchFamily="34" charset="0"/>
              </a:rPr>
              <a:t>server</a:t>
            </a:r>
          </a:p>
        </p:txBody>
      </p:sp>
      <p:sp>
        <p:nvSpPr>
          <p:cNvPr id="114695" name="Rectangle 7"/>
          <p:cNvSpPr>
            <a:spLocks noChangeArrowheads="1"/>
          </p:cNvSpPr>
          <p:nvPr/>
        </p:nvSpPr>
        <p:spPr bwMode="auto">
          <a:xfrm>
            <a:off x="5508625" y="1916113"/>
            <a:ext cx="792163"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SOAP </a:t>
            </a:r>
          </a:p>
          <a:p>
            <a:pPr algn="ctr" eaLnBrk="0" hangingPunct="0"/>
            <a:r>
              <a:rPr lang="en-US" altLang="en-US" sz="1400">
                <a:latin typeface="Verdana" pitchFamily="34" charset="0"/>
              </a:rPr>
              <a:t>server</a:t>
            </a:r>
          </a:p>
        </p:txBody>
      </p:sp>
      <p:sp>
        <p:nvSpPr>
          <p:cNvPr id="114696" name="Rectangle 8"/>
          <p:cNvSpPr>
            <a:spLocks noChangeArrowheads="1"/>
          </p:cNvSpPr>
          <p:nvPr/>
        </p:nvSpPr>
        <p:spPr bwMode="auto">
          <a:xfrm>
            <a:off x="6588125" y="1916113"/>
            <a:ext cx="1296988" cy="1081087"/>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application </a:t>
            </a:r>
          </a:p>
          <a:p>
            <a:pPr algn="ctr" eaLnBrk="0" hangingPunct="0"/>
            <a:r>
              <a:rPr lang="en-US" altLang="en-US" sz="1400">
                <a:latin typeface="Verdana" pitchFamily="34" charset="0"/>
              </a:rPr>
              <a:t>server</a:t>
            </a:r>
          </a:p>
        </p:txBody>
      </p:sp>
      <p:sp>
        <p:nvSpPr>
          <p:cNvPr id="114697" name="Line 9"/>
          <p:cNvSpPr>
            <a:spLocks noChangeShapeType="1"/>
          </p:cNvSpPr>
          <p:nvPr/>
        </p:nvSpPr>
        <p:spPr bwMode="auto">
          <a:xfrm>
            <a:off x="2987675" y="2420938"/>
            <a:ext cx="100806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8" name="Rectangle 10"/>
          <p:cNvSpPr>
            <a:spLocks noChangeArrowheads="1"/>
          </p:cNvSpPr>
          <p:nvPr/>
        </p:nvSpPr>
        <p:spPr bwMode="auto">
          <a:xfrm>
            <a:off x="2339975" y="2852738"/>
            <a:ext cx="15938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SOAP </a:t>
            </a:r>
          </a:p>
          <a:p>
            <a:pPr algn="ctr" eaLnBrk="0" hangingPunct="0"/>
            <a:r>
              <a:rPr lang="en-US" altLang="en-US" sz="1400">
                <a:latin typeface="Verdana" pitchFamily="34" charset="0"/>
              </a:rPr>
              <a:t>messages</a:t>
            </a:r>
          </a:p>
          <a:p>
            <a:pPr algn="ctr" eaLnBrk="0" hangingPunct="0"/>
            <a:r>
              <a:rPr lang="en-US" altLang="en-US" sz="1400">
                <a:latin typeface="Verdana" pitchFamily="34" charset="0"/>
              </a:rPr>
              <a:t>(http transport)</a:t>
            </a:r>
          </a:p>
        </p:txBody>
      </p:sp>
      <p:sp>
        <p:nvSpPr>
          <p:cNvPr id="114699" name="Line 11"/>
          <p:cNvSpPr>
            <a:spLocks noChangeShapeType="1"/>
          </p:cNvSpPr>
          <p:nvPr/>
        </p:nvSpPr>
        <p:spPr bwMode="auto">
          <a:xfrm>
            <a:off x="5219700" y="2205038"/>
            <a:ext cx="2889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0" name="Line 12"/>
          <p:cNvSpPr>
            <a:spLocks noChangeShapeType="1"/>
          </p:cNvSpPr>
          <p:nvPr/>
        </p:nvSpPr>
        <p:spPr bwMode="auto">
          <a:xfrm>
            <a:off x="6300788" y="2205038"/>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1" name="Line 13"/>
          <p:cNvSpPr>
            <a:spLocks noChangeShapeType="1"/>
          </p:cNvSpPr>
          <p:nvPr/>
        </p:nvSpPr>
        <p:spPr bwMode="auto">
          <a:xfrm flipH="1">
            <a:off x="6300788" y="2708275"/>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02" name="Line 14"/>
          <p:cNvSpPr>
            <a:spLocks noChangeShapeType="1"/>
          </p:cNvSpPr>
          <p:nvPr/>
        </p:nvSpPr>
        <p:spPr bwMode="auto">
          <a:xfrm flipH="1">
            <a:off x="5219700" y="2708275"/>
            <a:ext cx="2889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68773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noFill/>
          <a:ln/>
        </p:spPr>
        <p:txBody>
          <a:bodyPr lIns="92075" tIns="46038" rIns="92075" bIns="46038"/>
          <a:lstStyle/>
          <a:p>
            <a:r>
              <a:rPr lang="en-US" altLang="en-US" sz="2000" dirty="0"/>
              <a:t>Lightweight messaging framework based on XML</a:t>
            </a:r>
          </a:p>
          <a:p>
            <a:r>
              <a:rPr lang="en-US" altLang="en-US" sz="2000" dirty="0"/>
              <a:t>Supports simple messaging and RPC</a:t>
            </a:r>
          </a:p>
          <a:p>
            <a:r>
              <a:rPr lang="en-US" altLang="en-US" sz="2000" dirty="0"/>
              <a:t>SOAP consists of</a:t>
            </a:r>
          </a:p>
          <a:p>
            <a:pPr lvl="1"/>
            <a:r>
              <a:rPr lang="en-US" altLang="en-US" sz="1800" dirty="0"/>
              <a:t>Envelope construct: defines the overall structure of messages</a:t>
            </a:r>
          </a:p>
          <a:p>
            <a:pPr lvl="1"/>
            <a:r>
              <a:rPr lang="en-US" altLang="en-US" sz="1800" dirty="0"/>
              <a:t>Encoding rules: define the serialization of application data types</a:t>
            </a:r>
          </a:p>
          <a:p>
            <a:pPr lvl="1"/>
            <a:r>
              <a:rPr lang="en-US" altLang="en-US" sz="1800" dirty="0"/>
              <a:t>SOAP RPC: defines representation of remote procedure calls and responses</a:t>
            </a:r>
          </a:p>
          <a:p>
            <a:pPr lvl="1"/>
            <a:r>
              <a:rPr lang="en-US" altLang="en-US" sz="1800" dirty="0"/>
              <a:t>Binding framework: binding to protocols such as HTTP, SMTP</a:t>
            </a:r>
          </a:p>
          <a:p>
            <a:pPr lvl="1"/>
            <a:r>
              <a:rPr lang="en-US" altLang="en-US" sz="1800" dirty="0"/>
              <a:t>Fault handling</a:t>
            </a:r>
          </a:p>
          <a:p>
            <a:pPr lvl="1"/>
            <a:endParaRPr lang="en-US" altLang="en-US" sz="1800" dirty="0"/>
          </a:p>
          <a:p>
            <a:endParaRPr lang="en-US" altLang="en-US" sz="2000" dirty="0"/>
          </a:p>
          <a:p>
            <a:pPr lvl="1">
              <a:buFontTx/>
              <a:buNone/>
            </a:pPr>
            <a:endParaRPr lang="en-US" altLang="en-US" sz="1800" dirty="0"/>
          </a:p>
          <a:p>
            <a:pPr>
              <a:buFontTx/>
              <a:buChar char="–"/>
            </a:pPr>
            <a:endParaRPr lang="en-US" altLang="en-US" sz="1800" dirty="0"/>
          </a:p>
        </p:txBody>
      </p:sp>
      <p:sp>
        <p:nvSpPr>
          <p:cNvPr id="117763" name="Rectangle 3"/>
          <p:cNvSpPr>
            <a:spLocks noGrp="1" noChangeArrowheads="1"/>
          </p:cNvSpPr>
          <p:nvPr>
            <p:ph type="title"/>
          </p:nvPr>
        </p:nvSpPr>
        <p:spPr/>
        <p:txBody>
          <a:bodyPr/>
          <a:lstStyle/>
          <a:p>
            <a:r>
              <a:rPr lang="en-US" altLang="en-US" sz="4000" dirty="0" smtClean="0">
                <a:solidFill>
                  <a:schemeClr val="tx1"/>
                </a:solidFill>
              </a:rPr>
              <a:t>Simple </a:t>
            </a:r>
            <a:r>
              <a:rPr lang="en-US" altLang="en-US" sz="4000" dirty="0">
                <a:solidFill>
                  <a:schemeClr val="tx1"/>
                </a:solidFill>
              </a:rPr>
              <a:t>Object Access </a:t>
            </a:r>
            <a:r>
              <a:rPr lang="en-US" altLang="en-US" sz="4000" dirty="0" smtClean="0">
                <a:solidFill>
                  <a:schemeClr val="tx1"/>
                </a:solidFill>
              </a:rPr>
              <a:t>Protocol (SOAP</a:t>
            </a:r>
            <a:r>
              <a:rPr lang="en-US" altLang="en-US" sz="4000" dirty="0">
                <a:solidFill>
                  <a:schemeClr val="tx1"/>
                </a:solidFill>
              </a:rPr>
              <a: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386658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Applications vs. SOA</a:t>
            </a:r>
            <a:endParaRPr lang="en-US" dirty="0"/>
          </a:p>
        </p:txBody>
      </p:sp>
      <p:sp>
        <p:nvSpPr>
          <p:cNvPr id="3" name="Content Placeholder 2"/>
          <p:cNvSpPr>
            <a:spLocks noGrp="1"/>
          </p:cNvSpPr>
          <p:nvPr>
            <p:ph idx="1"/>
          </p:nvPr>
        </p:nvSpPr>
        <p:spPr/>
        <p:txBody>
          <a:bodyPr/>
          <a:lstStyle/>
          <a:p>
            <a:endParaRPr lang="en-US" dirty="0" smtClean="0"/>
          </a:p>
          <a:p>
            <a:r>
              <a:rPr lang="en-US" dirty="0" smtClean="0"/>
              <a:t>Computers perform seemingly </a:t>
            </a:r>
            <a:r>
              <a:rPr lang="en-US" dirty="0"/>
              <a:t>miraculous tasks, automating many of the things that people did by hand, starting with complex calculations, and moving to financials, and many other tasks.</a:t>
            </a:r>
          </a:p>
          <a:p>
            <a:endParaRPr lang="en-US" dirty="0" smtClean="0"/>
          </a:p>
          <a:p>
            <a:r>
              <a:rPr lang="en-US" dirty="0" smtClean="0"/>
              <a:t>But </a:t>
            </a:r>
            <a:r>
              <a:rPr lang="en-US" dirty="0"/>
              <a:t>traditional applications are "silos". The human resources application couldn't really talk to the financials application, which couldn't really talk to the distribution application.</a:t>
            </a:r>
          </a:p>
          <a:p>
            <a:pPr marL="0" indent="0">
              <a:buNone/>
            </a:pPr>
            <a:endParaRPr lang="en-US" b="1"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231064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SOAP Message</a:t>
            </a:r>
          </a:p>
        </p:txBody>
      </p:sp>
      <p:sp>
        <p:nvSpPr>
          <p:cNvPr id="119811" name="Rectangle 3"/>
          <p:cNvSpPr>
            <a:spLocks noGrp="1" noChangeArrowheads="1"/>
          </p:cNvSpPr>
          <p:nvPr>
            <p:ph type="body" idx="1"/>
          </p:nvPr>
        </p:nvSpPr>
        <p:spPr/>
        <p:txBody>
          <a:bodyPr/>
          <a:lstStyle/>
          <a:p>
            <a:r>
              <a:rPr lang="en-US" altLang="en-US" sz="2400" dirty="0"/>
              <a:t>SOAP messages consist of</a:t>
            </a:r>
          </a:p>
          <a:p>
            <a:pPr lvl="1"/>
            <a:r>
              <a:rPr lang="en-US" altLang="en-US" sz="2000" dirty="0"/>
              <a:t>Envelope: top element of XML message (required)</a:t>
            </a:r>
          </a:p>
          <a:p>
            <a:pPr lvl="1"/>
            <a:r>
              <a:rPr lang="en-US" altLang="en-US" sz="2000" dirty="0"/>
              <a:t>Header: general information on message such as security (optional)</a:t>
            </a:r>
          </a:p>
          <a:p>
            <a:pPr lvl="1"/>
            <a:r>
              <a:rPr lang="en-US" altLang="en-US" sz="2000" dirty="0"/>
              <a:t>Body: data exchanged (required)</a:t>
            </a:r>
          </a:p>
          <a:p>
            <a:r>
              <a:rPr lang="en-US" altLang="en-US" sz="2400" dirty="0"/>
              <a:t>Header</a:t>
            </a:r>
          </a:p>
          <a:p>
            <a:pPr lvl="1"/>
            <a:r>
              <a:rPr lang="en-US" altLang="en-US" sz="2000" dirty="0"/>
              <a:t>elements are application-specific</a:t>
            </a:r>
          </a:p>
          <a:p>
            <a:pPr lvl="1"/>
            <a:r>
              <a:rPr lang="en-US" altLang="en-US" sz="2000" dirty="0"/>
              <a:t>may be processed and changed</a:t>
            </a:r>
            <a:br>
              <a:rPr lang="en-US" altLang="en-US" sz="2000" dirty="0"/>
            </a:br>
            <a:r>
              <a:rPr lang="en-US" altLang="en-US" sz="2000" dirty="0"/>
              <a:t>by intermediaries or recipient</a:t>
            </a:r>
          </a:p>
          <a:p>
            <a:r>
              <a:rPr lang="en-US" altLang="en-US" sz="2400" dirty="0"/>
              <a:t>Body</a:t>
            </a:r>
          </a:p>
          <a:p>
            <a:pPr lvl="1"/>
            <a:r>
              <a:rPr lang="en-US" altLang="en-US" sz="2000" dirty="0"/>
              <a:t>elements are application-specific</a:t>
            </a:r>
          </a:p>
          <a:p>
            <a:pPr lvl="1"/>
            <a:r>
              <a:rPr lang="en-US" altLang="en-US" sz="2000" dirty="0"/>
              <a:t>processed by recipient only</a:t>
            </a:r>
          </a:p>
          <a:p>
            <a:pPr lvl="1"/>
            <a:endParaRPr lang="en-US" altLang="en-US" sz="2000" dirty="0"/>
          </a:p>
        </p:txBody>
      </p:sp>
      <p:sp>
        <p:nvSpPr>
          <p:cNvPr id="119812" name="Rectangle 4"/>
          <p:cNvSpPr>
            <a:spLocks noChangeArrowheads="1"/>
          </p:cNvSpPr>
          <p:nvPr/>
        </p:nvSpPr>
        <p:spPr bwMode="auto">
          <a:xfrm>
            <a:off x="5421313" y="3421063"/>
            <a:ext cx="2736850" cy="2808287"/>
          </a:xfrm>
          <a:prstGeom prst="rect">
            <a:avLst/>
          </a:prstGeom>
          <a:solidFill>
            <a:schemeClr val="hlink"/>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3" name="Rectangle 5"/>
          <p:cNvSpPr>
            <a:spLocks noChangeArrowheads="1"/>
          </p:cNvSpPr>
          <p:nvPr/>
        </p:nvSpPr>
        <p:spPr bwMode="auto">
          <a:xfrm>
            <a:off x="5710238" y="3636963"/>
            <a:ext cx="2232025" cy="1150937"/>
          </a:xfrm>
          <a:prstGeom prst="rect">
            <a:avLst/>
          </a:prstGeom>
          <a:solidFill>
            <a:srgbClr val="FFFF99"/>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4" name="Rectangle 6"/>
          <p:cNvSpPr>
            <a:spLocks noChangeArrowheads="1"/>
          </p:cNvSpPr>
          <p:nvPr/>
        </p:nvSpPr>
        <p:spPr bwMode="auto">
          <a:xfrm>
            <a:off x="5710238" y="4932363"/>
            <a:ext cx="2232025" cy="1150937"/>
          </a:xfrm>
          <a:prstGeom prst="rect">
            <a:avLst/>
          </a:prstGeom>
          <a:solidFill>
            <a:srgbClr val="FFFF99"/>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5" name="Rectangle 7"/>
          <p:cNvSpPr>
            <a:spLocks noChangeArrowheads="1"/>
          </p:cNvSpPr>
          <p:nvPr/>
        </p:nvSpPr>
        <p:spPr bwMode="auto">
          <a:xfrm>
            <a:off x="6069013" y="39243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6" name="Rectangle 8"/>
          <p:cNvSpPr>
            <a:spLocks noChangeArrowheads="1"/>
          </p:cNvSpPr>
          <p:nvPr/>
        </p:nvSpPr>
        <p:spPr bwMode="auto">
          <a:xfrm>
            <a:off x="6069013" y="43561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7" name="Rectangle 9"/>
          <p:cNvSpPr>
            <a:spLocks noChangeArrowheads="1"/>
          </p:cNvSpPr>
          <p:nvPr/>
        </p:nvSpPr>
        <p:spPr bwMode="auto">
          <a:xfrm>
            <a:off x="6069013" y="5219700"/>
            <a:ext cx="1512887" cy="360363"/>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8" name="Rectangle 10"/>
          <p:cNvSpPr>
            <a:spLocks noChangeArrowheads="1"/>
          </p:cNvSpPr>
          <p:nvPr/>
        </p:nvSpPr>
        <p:spPr bwMode="auto">
          <a:xfrm>
            <a:off x="6069013" y="5653088"/>
            <a:ext cx="1512887" cy="360362"/>
          </a:xfrm>
          <a:prstGeom prst="rect">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9" name="Rectangle 11"/>
          <p:cNvSpPr>
            <a:spLocks noChangeArrowheads="1"/>
          </p:cNvSpPr>
          <p:nvPr/>
        </p:nvSpPr>
        <p:spPr bwMode="auto">
          <a:xfrm>
            <a:off x="5532438" y="3348038"/>
            <a:ext cx="989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envelope</a:t>
            </a:r>
          </a:p>
        </p:txBody>
      </p:sp>
      <p:sp>
        <p:nvSpPr>
          <p:cNvPr id="119820" name="Rectangle 12"/>
          <p:cNvSpPr>
            <a:spLocks noChangeArrowheads="1"/>
          </p:cNvSpPr>
          <p:nvPr/>
        </p:nvSpPr>
        <p:spPr bwMode="auto">
          <a:xfrm>
            <a:off x="5840413" y="3619500"/>
            <a:ext cx="80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header</a:t>
            </a:r>
          </a:p>
        </p:txBody>
      </p:sp>
      <p:sp>
        <p:nvSpPr>
          <p:cNvPr id="119821" name="Rectangle 13"/>
          <p:cNvSpPr>
            <a:spLocks noChangeArrowheads="1"/>
          </p:cNvSpPr>
          <p:nvPr/>
        </p:nvSpPr>
        <p:spPr bwMode="auto">
          <a:xfrm>
            <a:off x="5883275" y="4932363"/>
            <a:ext cx="619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body</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175795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Skeleton SOAP Message</a:t>
            </a:r>
          </a:p>
        </p:txBody>
      </p:sp>
      <p:sp>
        <p:nvSpPr>
          <p:cNvPr id="121859" name="Text Box 3"/>
          <p:cNvSpPr txBox="1">
            <a:spLocks noChangeArrowheads="1"/>
          </p:cNvSpPr>
          <p:nvPr/>
        </p:nvSpPr>
        <p:spPr bwMode="auto">
          <a:xfrm>
            <a:off x="1123950" y="2073275"/>
            <a:ext cx="4246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1200">
              <a:solidFill>
                <a:schemeClr val="tx2"/>
              </a:solidFill>
              <a:latin typeface="Tempus Sans ITC" charset="0"/>
            </a:endParaRPr>
          </a:p>
        </p:txBody>
      </p:sp>
      <p:sp>
        <p:nvSpPr>
          <p:cNvPr id="121860" name="Text Box 4"/>
          <p:cNvSpPr txBox="1">
            <a:spLocks noChangeArrowheads="1"/>
          </p:cNvSpPr>
          <p:nvPr/>
        </p:nvSpPr>
        <p:spPr bwMode="auto">
          <a:xfrm>
            <a:off x="1311275" y="1278320"/>
            <a:ext cx="6138863" cy="49911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chemeClr val="tx2"/>
                </a:solidFill>
                <a:latin typeface="Tempus Sans ITC" charset="0"/>
              </a:rPr>
              <a:t>&lt;?xml version="1.0"?&gt;</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soap:Envelope</a:t>
            </a:r>
            <a:endParaRPr lang="en-US" altLang="en-US" sz="1600" dirty="0">
              <a:solidFill>
                <a:schemeClr val="tx2"/>
              </a:solidFill>
              <a:latin typeface="Tempus Sans ITC" charset="0"/>
            </a:endParaRPr>
          </a:p>
          <a:p>
            <a:r>
              <a:rPr lang="en-US" altLang="en-US" sz="1600" dirty="0" err="1">
                <a:solidFill>
                  <a:schemeClr val="tx2"/>
                </a:solidFill>
                <a:latin typeface="Tempus Sans ITC" charset="0"/>
              </a:rPr>
              <a:t>xmlns:soap</a:t>
            </a:r>
            <a:r>
              <a:rPr lang="en-US" altLang="en-US" sz="1600" dirty="0">
                <a:solidFill>
                  <a:schemeClr val="tx2"/>
                </a:solidFill>
                <a:latin typeface="Tempus Sans ITC" charset="0"/>
              </a:rPr>
              <a:t>="http://www.w3.org/2001/12/soap-envelope"</a:t>
            </a:r>
          </a:p>
          <a:p>
            <a:r>
              <a:rPr lang="en-US" altLang="en-US" sz="1600" dirty="0" err="1">
                <a:solidFill>
                  <a:schemeClr val="tx2"/>
                </a:solidFill>
                <a:latin typeface="Tempus Sans ITC" charset="0"/>
              </a:rPr>
              <a:t>soap:encodingStyle</a:t>
            </a:r>
            <a:r>
              <a:rPr lang="en-US" altLang="en-US" sz="1600" dirty="0">
                <a:solidFill>
                  <a:schemeClr val="tx2"/>
                </a:solidFill>
                <a:latin typeface="Tempus Sans ITC" charset="0"/>
              </a:rPr>
              <a:t>="http://www.w3.org/2001/12/soap-encoding"&gt;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soap:Header</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soap:Header</a:t>
            </a:r>
            <a:r>
              <a:rPr lang="en-US" altLang="en-US" sz="1600" dirty="0">
                <a:solidFill>
                  <a:schemeClr val="tx2"/>
                </a:solidFill>
                <a:latin typeface="Tempus Sans ITC" charset="0"/>
              </a:rPr>
              <a:t>&gt;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soap:Body</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&lt;</a:t>
            </a:r>
            <a:r>
              <a:rPr lang="en-US" altLang="en-US" sz="1600" dirty="0" err="1">
                <a:solidFill>
                  <a:schemeClr val="tx2"/>
                </a:solidFill>
                <a:latin typeface="Tempus Sans ITC" charset="0"/>
              </a:rPr>
              <a:t>soap:Fault</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a:t>
            </a:r>
          </a:p>
          <a:p>
            <a:r>
              <a:rPr lang="en-US" altLang="en-US" sz="1600" dirty="0">
                <a:solidFill>
                  <a:schemeClr val="tx2"/>
                </a:solidFill>
                <a:latin typeface="Tempus Sans ITC" charset="0"/>
              </a:rPr>
              <a:t>  &lt;/</a:t>
            </a:r>
            <a:r>
              <a:rPr lang="en-US" altLang="en-US" sz="1600" dirty="0" err="1">
                <a:solidFill>
                  <a:schemeClr val="tx2"/>
                </a:solidFill>
                <a:latin typeface="Tempus Sans ITC" charset="0"/>
              </a:rPr>
              <a:t>soap:Fault</a:t>
            </a:r>
            <a:r>
              <a:rPr lang="en-US" altLang="en-US" sz="1600" dirty="0">
                <a:solidFill>
                  <a:schemeClr val="tx2"/>
                </a:solidFill>
                <a:latin typeface="Tempus Sans ITC" charset="0"/>
              </a:rPr>
              <a:t>&gt;</a:t>
            </a: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soap:Body</a:t>
            </a:r>
            <a:r>
              <a:rPr lang="en-US" altLang="en-US" sz="1600" dirty="0">
                <a:solidFill>
                  <a:schemeClr val="tx2"/>
                </a:solidFill>
                <a:latin typeface="Tempus Sans ITC" charset="0"/>
              </a:rPr>
              <a:t>&gt;</a:t>
            </a:r>
          </a:p>
          <a:p>
            <a:endParaRPr lang="en-US" altLang="en-US" sz="1600" dirty="0">
              <a:solidFill>
                <a:schemeClr val="tx2"/>
              </a:solidFill>
              <a:latin typeface="Tempus Sans ITC" charset="0"/>
            </a:endParaRPr>
          </a:p>
          <a:p>
            <a:r>
              <a:rPr lang="en-US" altLang="en-US" sz="1600" dirty="0">
                <a:solidFill>
                  <a:schemeClr val="tx2"/>
                </a:solidFill>
                <a:latin typeface="Tempus Sans ITC" charset="0"/>
              </a:rPr>
              <a:t>&lt;/</a:t>
            </a:r>
            <a:r>
              <a:rPr lang="en-US" altLang="en-US" sz="1600" dirty="0" err="1">
                <a:solidFill>
                  <a:schemeClr val="tx2"/>
                </a:solidFill>
                <a:latin typeface="Tempus Sans ITC" charset="0"/>
              </a:rPr>
              <a:t>soap:Envelope</a:t>
            </a:r>
            <a:r>
              <a:rPr lang="en-US" altLang="en-US" sz="1600" dirty="0">
                <a:solidFill>
                  <a:schemeClr val="tx2"/>
                </a:solidFill>
                <a:latin typeface="Tempus Sans ITC" charset="0"/>
              </a:rPr>
              <a:t>&gt;</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00883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152400" y="1371600"/>
            <a:ext cx="8305800" cy="5486400"/>
          </a:xfrm>
          <a:solidFill>
            <a:schemeClr val="bg1"/>
          </a:solidFill>
        </p:spPr>
        <p:txBody>
          <a:bodyPr/>
          <a:lstStyle/>
          <a:p>
            <a:pPr>
              <a:buFontTx/>
              <a:buNone/>
            </a:pPr>
            <a:r>
              <a:rPr lang="en-US" altLang="en-US" sz="1400" dirty="0">
                <a:solidFill>
                  <a:srgbClr val="000000"/>
                </a:solidFill>
                <a:latin typeface="Courier New" pitchFamily="49" charset="0"/>
                <a:cs typeface="Courier New" pitchFamily="49" charset="0"/>
              </a:rPr>
              <a:t>	</a:t>
            </a:r>
            <a:r>
              <a:rPr lang="en-US" altLang="en-US" sz="1200" dirty="0">
                <a:solidFill>
                  <a:srgbClr val="000000"/>
                </a:solidFill>
                <a:latin typeface="Courier New" pitchFamily="49" charset="0"/>
                <a:cs typeface="Courier New" pitchFamily="49" charset="0"/>
              </a:rPr>
              <a:t>&lt;?xml version='1.0' ?&gt;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env:Envelope</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xmlns:env</a:t>
            </a:r>
            <a:r>
              <a:rPr lang="en-US" altLang="en-US" sz="1200" dirty="0">
                <a:solidFill>
                  <a:srgbClr val="000000"/>
                </a:solidFill>
                <a:latin typeface="Courier New" pitchFamily="49" charset="0"/>
                <a:cs typeface="Courier New" pitchFamily="49" charset="0"/>
              </a:rPr>
              <a:t>="http://www.w3.org/2002/12/soap-envelope"&gt;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env:Header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m:reservation</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xmlns:m</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3"/>
              </a:rPr>
              <a:t>http://travelcompany.example.org/reservation</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env:role</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4"/>
              </a:rPr>
              <a:t>http://www.w3.org/2002/12/soap-envelope/role/next</a:t>
            </a:r>
            <a:r>
              <a:rPr lang="en-US" altLang="en-US" sz="1200" dirty="0">
                <a:solidFill>
                  <a:srgbClr val="000000"/>
                </a:solidFill>
                <a:latin typeface="Courier New" pitchFamily="49" charset="0"/>
                <a:cs typeface="Courier New" pitchFamily="49" charset="0"/>
              </a:rPr>
              <a: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env:mustUnderstand</a:t>
            </a:r>
            <a:r>
              <a:rPr lang="en-US" altLang="en-US" sz="1200" dirty="0">
                <a:solidFill>
                  <a:srgbClr val="000000"/>
                </a:solidFill>
                <a:latin typeface="Courier New" pitchFamily="49" charset="0"/>
                <a:cs typeface="Courier New" pitchFamily="49" charset="0"/>
              </a:rPr>
              <a:t>="true"&gt;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m:dateAndTime</a:t>
            </a:r>
            <a:r>
              <a:rPr lang="en-US" altLang="en-US" sz="1200" dirty="0">
                <a:solidFill>
                  <a:srgbClr val="000000"/>
                </a:solidFill>
                <a:latin typeface="Courier New" pitchFamily="49" charset="0"/>
                <a:cs typeface="Courier New" pitchFamily="49" charset="0"/>
              </a:rPr>
              <a:t>&gt;2001-11-29T13:20:00.000-05:00&lt;/</a:t>
            </a:r>
            <a:r>
              <a:rPr lang="en-US" altLang="en-US" sz="1200" dirty="0" err="1">
                <a:solidFill>
                  <a:srgbClr val="000000"/>
                </a:solidFill>
                <a:latin typeface="Courier New" pitchFamily="49" charset="0"/>
                <a:cs typeface="Courier New" pitchFamily="49" charset="0"/>
              </a:rPr>
              <a:t>m:dateAndTime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m:reservation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n:passenger</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xmlns:n</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5"/>
              </a:rPr>
              <a:t>http://mycompany.example.com/employees</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env:role</a:t>
            </a:r>
            <a:r>
              <a:rPr lang="en-US" altLang="en-US" sz="1200" dirty="0">
                <a:solidFill>
                  <a:srgbClr val="000000"/>
                </a:solidFill>
                <a:latin typeface="Courier New" pitchFamily="49" charset="0"/>
                <a:cs typeface="Courier New" pitchFamily="49" charset="0"/>
              </a:rPr>
              <a:t>=</a:t>
            </a:r>
            <a:r>
              <a:rPr lang="en-US" altLang="en-US" sz="1200" dirty="0">
                <a:solidFill>
                  <a:srgbClr val="000000"/>
                </a:solidFill>
                <a:latin typeface="Courier New" pitchFamily="49" charset="0"/>
                <a:cs typeface="Courier New" pitchFamily="49" charset="0"/>
                <a:hlinkClick r:id="rId4"/>
              </a:rPr>
              <a:t>http://www.w3.org/2002/12/soap-envelope/role/next</a:t>
            </a:r>
            <a:r>
              <a:rPr lang="en-US" altLang="en-US" sz="1200" dirty="0">
                <a:solidFill>
                  <a:srgbClr val="000000"/>
                </a:solidFill>
                <a:latin typeface="Courier New" pitchFamily="49" charset="0"/>
                <a:cs typeface="Courier New" pitchFamily="49" charset="0"/>
              </a:rPr>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a:t>
            </a:r>
            <a:r>
              <a:rPr lang="en-US" altLang="en-US" sz="1200" i="1" dirty="0" err="1">
                <a:solidFill>
                  <a:srgbClr val="000000"/>
                </a:solidFill>
                <a:latin typeface="Courier New" pitchFamily="49" charset="0"/>
                <a:cs typeface="Courier New" pitchFamily="49" charset="0"/>
              </a:rPr>
              <a:t>env:mustUnderstand</a:t>
            </a:r>
            <a:r>
              <a:rPr lang="en-US" altLang="en-US" sz="1200" dirty="0">
                <a:solidFill>
                  <a:srgbClr val="000000"/>
                </a:solidFill>
                <a:latin typeface="Courier New" pitchFamily="49" charset="0"/>
                <a:cs typeface="Courier New" pitchFamily="49" charset="0"/>
              </a:rPr>
              <a:t>="true"&gt;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n:name</a:t>
            </a:r>
            <a:r>
              <a:rPr lang="en-US" altLang="en-US" sz="1200" dirty="0">
                <a:solidFill>
                  <a:srgbClr val="000000"/>
                </a:solidFill>
                <a:latin typeface="Courier New" pitchFamily="49" charset="0"/>
                <a:cs typeface="Courier New" pitchFamily="49" charset="0"/>
              </a:rPr>
              <a:t>&gt;</a:t>
            </a:r>
            <a:r>
              <a:rPr lang="en-US" altLang="en-US" sz="1200" dirty="0" err="1">
                <a:solidFill>
                  <a:srgbClr val="000000"/>
                </a:solidFill>
                <a:latin typeface="Courier New" pitchFamily="49" charset="0"/>
                <a:cs typeface="Courier New" pitchFamily="49" charset="0"/>
              </a:rPr>
              <a:t>Åke</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Jógvan</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Øyvind</a:t>
            </a: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n:name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n:passenger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env:Header</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env:Body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p:itinerary</a:t>
            </a:r>
            <a:r>
              <a:rPr lang="en-US" altLang="en-US" sz="1200" dirty="0">
                <a:solidFill>
                  <a:srgbClr val="000000"/>
                </a:solidFill>
                <a:latin typeface="Courier New" pitchFamily="49" charset="0"/>
                <a:cs typeface="Courier New" pitchFamily="49" charset="0"/>
              </a:rPr>
              <a:t> </a:t>
            </a:r>
            <a:r>
              <a:rPr lang="en-US" altLang="en-US" sz="1200" dirty="0" err="1">
                <a:solidFill>
                  <a:srgbClr val="000000"/>
                </a:solidFill>
                <a:latin typeface="Courier New" pitchFamily="49" charset="0"/>
                <a:cs typeface="Courier New" pitchFamily="49" charset="0"/>
              </a:rPr>
              <a:t>xmlns:p</a:t>
            </a:r>
            <a:r>
              <a:rPr lang="en-US" altLang="en-US" sz="1200" dirty="0">
                <a:solidFill>
                  <a:srgbClr val="000000"/>
                </a:solidFill>
                <a:latin typeface="Courier New" pitchFamily="49" charset="0"/>
                <a:cs typeface="Courier New" pitchFamily="49" charset="0"/>
              </a:rPr>
              <a:t>="http://travelcompany.example.org/reservation/travel"&gt;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&gt;New York&lt;/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&gt;Los Angeles&lt;/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&gt;2001-12-14&lt;/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p:return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&gt;Los Angeles&lt;/</a:t>
            </a:r>
            <a:r>
              <a:rPr lang="en-US" altLang="en-US" sz="1200" dirty="0" err="1">
                <a:solidFill>
                  <a:srgbClr val="000000"/>
                </a:solidFill>
                <a:latin typeface="Courier New" pitchFamily="49" charset="0"/>
                <a:cs typeface="Courier New" pitchFamily="49" charset="0"/>
              </a:rPr>
              <a:t>p:departing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&gt;New York&lt;/</a:t>
            </a:r>
            <a:r>
              <a:rPr lang="en-US" altLang="en-US" sz="1200" dirty="0" err="1">
                <a:solidFill>
                  <a:srgbClr val="000000"/>
                </a:solidFill>
                <a:latin typeface="Courier New" pitchFamily="49" charset="0"/>
                <a:cs typeface="Courier New" pitchFamily="49" charset="0"/>
              </a:rPr>
              <a:t>p:arriving</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&gt;2001-12-20&lt;/</a:t>
            </a:r>
            <a:r>
              <a:rPr lang="en-US" altLang="en-US" sz="1200" dirty="0" err="1">
                <a:solidFill>
                  <a:srgbClr val="000000"/>
                </a:solidFill>
                <a:latin typeface="Courier New" pitchFamily="49" charset="0"/>
                <a:cs typeface="Courier New" pitchFamily="49" charset="0"/>
              </a:rPr>
              <a:t>p:departureDate</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p:return</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p:itinerary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  &lt;/</a:t>
            </a:r>
            <a:r>
              <a:rPr lang="en-US" altLang="en-US" sz="1200" dirty="0" err="1">
                <a:solidFill>
                  <a:srgbClr val="000000"/>
                </a:solidFill>
                <a:latin typeface="Courier New" pitchFamily="49" charset="0"/>
                <a:cs typeface="Courier New" pitchFamily="49" charset="0"/>
              </a:rPr>
              <a:t>env:Body</a:t>
            </a:r>
            <a:r>
              <a:rPr lang="en-US" altLang="en-US" sz="1200" dirty="0">
                <a:solidFill>
                  <a:srgbClr val="000000"/>
                </a:solidFill>
                <a:latin typeface="Courier New" pitchFamily="49" charset="0"/>
                <a:cs typeface="Courier New" pitchFamily="49" charset="0"/>
              </a:rPr>
              <a:t>&gt; </a:t>
            </a:r>
            <a:br>
              <a:rPr lang="en-US" altLang="en-US" sz="1200" dirty="0">
                <a:solidFill>
                  <a:srgbClr val="000000"/>
                </a:solidFill>
                <a:latin typeface="Courier New" pitchFamily="49" charset="0"/>
                <a:cs typeface="Courier New" pitchFamily="49" charset="0"/>
              </a:rPr>
            </a:br>
            <a:r>
              <a:rPr lang="en-US" altLang="en-US" sz="1200" dirty="0">
                <a:solidFill>
                  <a:srgbClr val="000000"/>
                </a:solidFill>
                <a:latin typeface="Courier New" pitchFamily="49" charset="0"/>
                <a:cs typeface="Courier New" pitchFamily="49" charset="0"/>
              </a:rPr>
              <a:t>&lt;/</a:t>
            </a:r>
            <a:r>
              <a:rPr lang="en-US" altLang="en-US" sz="1200" dirty="0" err="1">
                <a:solidFill>
                  <a:srgbClr val="000000"/>
                </a:solidFill>
                <a:latin typeface="Courier New" pitchFamily="49" charset="0"/>
                <a:cs typeface="Courier New" pitchFamily="49" charset="0"/>
              </a:rPr>
              <a:t>env:Envelope</a:t>
            </a:r>
            <a:r>
              <a:rPr lang="en-US" altLang="en-US" sz="1200" dirty="0">
                <a:solidFill>
                  <a:srgbClr val="000000"/>
                </a:solidFill>
                <a:latin typeface="Courier New" pitchFamily="49" charset="0"/>
                <a:cs typeface="Courier New" pitchFamily="49" charset="0"/>
              </a:rPr>
              <a:t>&gt;</a:t>
            </a:r>
            <a:endParaRPr lang="en-US" altLang="en-US" sz="1200" dirty="0">
              <a:solidFill>
                <a:srgbClr val="000000"/>
              </a:solidFill>
              <a:latin typeface="Courier New" pitchFamily="49" charset="0"/>
            </a:endParaRPr>
          </a:p>
        </p:txBody>
      </p:sp>
      <p:sp>
        <p:nvSpPr>
          <p:cNvPr id="123907" name="Rectangle 3"/>
          <p:cNvSpPr>
            <a:spLocks noGrp="1" noChangeArrowheads="1"/>
          </p:cNvSpPr>
          <p:nvPr>
            <p:ph type="title"/>
          </p:nvPr>
        </p:nvSpPr>
        <p:spPr>
          <a:xfrm>
            <a:off x="699085" y="126170"/>
            <a:ext cx="7772400" cy="830913"/>
          </a:xfrm>
          <a:noFill/>
          <a:ln/>
        </p:spPr>
        <p:txBody>
          <a:bodyPr lIns="92075" tIns="46038" rIns="92075" bIns="46038"/>
          <a:lstStyle/>
          <a:p>
            <a:r>
              <a:rPr lang="en-US" altLang="en-US" dirty="0"/>
              <a:t>Example: </a:t>
            </a:r>
            <a:r>
              <a:rPr lang="en-US" altLang="en-US" dirty="0" smtClean="0"/>
              <a:t>SOAP Message For Simple Message Transfer</a:t>
            </a:r>
            <a:endParaRPr lang="en-US" altLang="en-US" dirty="0"/>
          </a:p>
        </p:txBody>
      </p:sp>
      <p:sp>
        <p:nvSpPr>
          <p:cNvPr id="123908" name="Rectangle 4"/>
          <p:cNvSpPr>
            <a:spLocks noChangeArrowheads="1"/>
          </p:cNvSpPr>
          <p:nvPr/>
        </p:nvSpPr>
        <p:spPr bwMode="auto">
          <a:xfrm>
            <a:off x="7885113" y="1268413"/>
            <a:ext cx="995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Envelope</a:t>
            </a:r>
          </a:p>
        </p:txBody>
      </p:sp>
      <p:sp>
        <p:nvSpPr>
          <p:cNvPr id="123909" name="Rectangle 5"/>
          <p:cNvSpPr>
            <a:spLocks noChangeArrowheads="1"/>
          </p:cNvSpPr>
          <p:nvPr/>
        </p:nvSpPr>
        <p:spPr bwMode="auto">
          <a:xfrm>
            <a:off x="8172450" y="2708275"/>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Header </a:t>
            </a:r>
          </a:p>
        </p:txBody>
      </p:sp>
      <p:sp>
        <p:nvSpPr>
          <p:cNvPr id="123910" name="Rectangle 6"/>
          <p:cNvSpPr>
            <a:spLocks noChangeArrowheads="1"/>
          </p:cNvSpPr>
          <p:nvPr/>
        </p:nvSpPr>
        <p:spPr bwMode="auto">
          <a:xfrm>
            <a:off x="8172450" y="4941888"/>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Body </a:t>
            </a:r>
          </a:p>
        </p:txBody>
      </p:sp>
      <p:sp>
        <p:nvSpPr>
          <p:cNvPr id="123911" name="Rectangle 7"/>
          <p:cNvSpPr>
            <a:spLocks noChangeArrowheads="1"/>
          </p:cNvSpPr>
          <p:nvPr/>
        </p:nvSpPr>
        <p:spPr bwMode="auto">
          <a:xfrm>
            <a:off x="539750" y="1633538"/>
            <a:ext cx="7632700" cy="5108575"/>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2" name="Rectangle 8"/>
          <p:cNvSpPr>
            <a:spLocks noChangeArrowheads="1"/>
          </p:cNvSpPr>
          <p:nvPr/>
        </p:nvSpPr>
        <p:spPr bwMode="auto">
          <a:xfrm>
            <a:off x="755650" y="1835150"/>
            <a:ext cx="7272338" cy="2189163"/>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3" name="Rectangle 9"/>
          <p:cNvSpPr>
            <a:spLocks noChangeArrowheads="1"/>
          </p:cNvSpPr>
          <p:nvPr/>
        </p:nvSpPr>
        <p:spPr bwMode="auto">
          <a:xfrm>
            <a:off x="900113" y="1989138"/>
            <a:ext cx="6985000" cy="893762"/>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4" name="Rectangle 10"/>
          <p:cNvSpPr>
            <a:spLocks noChangeArrowheads="1"/>
          </p:cNvSpPr>
          <p:nvPr/>
        </p:nvSpPr>
        <p:spPr bwMode="auto">
          <a:xfrm>
            <a:off x="900113" y="2925763"/>
            <a:ext cx="6985000" cy="925512"/>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5" name="Rectangle 11"/>
          <p:cNvSpPr>
            <a:spLocks noChangeArrowheads="1"/>
          </p:cNvSpPr>
          <p:nvPr/>
        </p:nvSpPr>
        <p:spPr bwMode="auto">
          <a:xfrm>
            <a:off x="755650" y="4051300"/>
            <a:ext cx="7272338" cy="2487613"/>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6" name="Rectangle 12"/>
          <p:cNvSpPr>
            <a:spLocks noChangeArrowheads="1"/>
          </p:cNvSpPr>
          <p:nvPr/>
        </p:nvSpPr>
        <p:spPr bwMode="auto">
          <a:xfrm>
            <a:off x="900113" y="4225925"/>
            <a:ext cx="6985000" cy="2155825"/>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17" name="Rectangle 13"/>
          <p:cNvSpPr>
            <a:spLocks noChangeArrowheads="1"/>
          </p:cNvSpPr>
          <p:nvPr/>
        </p:nvSpPr>
        <p:spPr bwMode="auto">
          <a:xfrm>
            <a:off x="250825" y="2276475"/>
            <a:ext cx="16637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SOAP attributes </a:t>
            </a:r>
          </a:p>
        </p:txBody>
      </p:sp>
      <p:sp>
        <p:nvSpPr>
          <p:cNvPr id="123918" name="Rectangle 14"/>
          <p:cNvSpPr>
            <a:spLocks noChangeArrowheads="1"/>
          </p:cNvSpPr>
          <p:nvPr/>
        </p:nvSpPr>
        <p:spPr bwMode="auto">
          <a:xfrm>
            <a:off x="250825" y="3195638"/>
            <a:ext cx="16637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a:latin typeface="Verdana" pitchFamily="34" charset="0"/>
              </a:rPr>
              <a:t>SOAP attributes </a:t>
            </a:r>
          </a:p>
        </p:txBody>
      </p:sp>
    </p:spTree>
    <p:extLst>
      <p:ext uri="{BB962C8B-B14F-4D97-AF65-F5344CB8AC3E}">
        <p14:creationId xmlns:p14="http://schemas.microsoft.com/office/powerpoint/2010/main" val="20762889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406400" y="1454150"/>
            <a:ext cx="7772400" cy="1330325"/>
          </a:xfrm>
          <a:noFill/>
          <a:ln/>
        </p:spPr>
        <p:txBody>
          <a:bodyPr lIns="92075" tIns="46038" rIns="92075" bIns="46038"/>
          <a:lstStyle/>
          <a:p>
            <a:r>
              <a:rPr lang="en-US" altLang="en-US" sz="2400"/>
              <a:t>Description of Web services in XML format</a:t>
            </a:r>
          </a:p>
          <a:p>
            <a:pPr lvl="1"/>
            <a:r>
              <a:rPr lang="en-US" altLang="en-US" sz="2000"/>
              <a:t>abstract description of operations and their parameters (messages)</a:t>
            </a:r>
          </a:p>
          <a:p>
            <a:pPr lvl="1"/>
            <a:r>
              <a:rPr lang="en-US" altLang="en-US" sz="2000"/>
              <a:t>binding to a concrete network protocol (e.g. SOAP)</a:t>
            </a:r>
          </a:p>
          <a:p>
            <a:pPr lvl="1"/>
            <a:r>
              <a:rPr lang="en-US" altLang="en-US" sz="2000"/>
              <a:t>specification of endpoints for accessing the service</a:t>
            </a:r>
          </a:p>
          <a:p>
            <a:r>
              <a:rPr lang="en-US" altLang="en-US" sz="2400"/>
              <a:t>Structure of a WSDL document</a:t>
            </a:r>
            <a:endParaRPr lang="en-US" altLang="en-US" sz="2000"/>
          </a:p>
        </p:txBody>
      </p:sp>
      <p:sp>
        <p:nvSpPr>
          <p:cNvPr id="140291" name="Rectangle 3"/>
          <p:cNvSpPr>
            <a:spLocks noChangeArrowheads="1"/>
          </p:cNvSpPr>
          <p:nvPr/>
        </p:nvSpPr>
        <p:spPr bwMode="auto">
          <a:xfrm>
            <a:off x="5397500" y="3277063"/>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Types: structure</a:t>
            </a:r>
          </a:p>
          <a:p>
            <a:pPr algn="ctr" eaLnBrk="0" hangingPunct="0"/>
            <a:r>
              <a:rPr lang="en-US" altLang="en-US" sz="1400">
                <a:latin typeface="Verdana" pitchFamily="34" charset="0"/>
              </a:rPr>
              <a:t>of messages</a:t>
            </a:r>
          </a:p>
        </p:txBody>
      </p:sp>
      <p:sp>
        <p:nvSpPr>
          <p:cNvPr id="140292" name="Rectangle 4"/>
          <p:cNvSpPr>
            <a:spLocks noChangeArrowheads="1"/>
          </p:cNvSpPr>
          <p:nvPr/>
        </p:nvSpPr>
        <p:spPr bwMode="auto">
          <a:xfrm>
            <a:off x="5397500" y="399620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Messages: used</a:t>
            </a:r>
          </a:p>
          <a:p>
            <a:pPr algn="ctr" eaLnBrk="0" hangingPunct="0"/>
            <a:r>
              <a:rPr lang="en-US" altLang="en-US" sz="1400">
                <a:latin typeface="Verdana" pitchFamily="34" charset="0"/>
              </a:rPr>
              <a:t>by operations</a:t>
            </a:r>
          </a:p>
        </p:txBody>
      </p:sp>
      <p:sp>
        <p:nvSpPr>
          <p:cNvPr id="140293" name="Rectangle 5"/>
          <p:cNvSpPr>
            <a:spLocks noChangeArrowheads="1"/>
          </p:cNvSpPr>
          <p:nvPr/>
        </p:nvSpPr>
        <p:spPr bwMode="auto">
          <a:xfrm>
            <a:off x="2876550" y="4716925"/>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(abstract)</a:t>
            </a:r>
          </a:p>
          <a:p>
            <a:pPr algn="ctr" eaLnBrk="0" hangingPunct="0"/>
            <a:r>
              <a:rPr lang="en-US" altLang="en-US" sz="1400">
                <a:latin typeface="Verdana" pitchFamily="34" charset="0"/>
              </a:rPr>
              <a:t>Operations</a:t>
            </a:r>
          </a:p>
        </p:txBody>
      </p:sp>
      <p:sp>
        <p:nvSpPr>
          <p:cNvPr id="140294" name="Rectangle 6"/>
          <p:cNvSpPr>
            <a:spLocks noChangeArrowheads="1"/>
          </p:cNvSpPr>
          <p:nvPr/>
        </p:nvSpPr>
        <p:spPr bwMode="auto">
          <a:xfrm>
            <a:off x="5353748" y="4716925"/>
            <a:ext cx="1896030"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200" b="1">
                <a:latin typeface="Verdana" pitchFamily="34" charset="0"/>
              </a:rPr>
              <a:t>PortType: operations </a:t>
            </a:r>
          </a:p>
          <a:p>
            <a:pPr algn="ctr" eaLnBrk="0" hangingPunct="0"/>
            <a:r>
              <a:rPr lang="en-US" altLang="en-US" sz="1200" b="1">
                <a:latin typeface="Verdana" pitchFamily="34" charset="0"/>
              </a:rPr>
              <a:t>supported by service</a:t>
            </a:r>
          </a:p>
        </p:txBody>
      </p:sp>
      <p:sp>
        <p:nvSpPr>
          <p:cNvPr id="140295" name="Rectangle 7"/>
          <p:cNvSpPr>
            <a:spLocks noChangeArrowheads="1"/>
          </p:cNvSpPr>
          <p:nvPr/>
        </p:nvSpPr>
        <p:spPr bwMode="auto">
          <a:xfrm>
            <a:off x="5397500" y="543765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Binding: </a:t>
            </a:r>
          </a:p>
          <a:p>
            <a:pPr algn="ctr" eaLnBrk="0" hangingPunct="0"/>
            <a:r>
              <a:rPr lang="en-US" altLang="en-US" sz="1400">
                <a:latin typeface="Verdana" pitchFamily="34" charset="0"/>
              </a:rPr>
              <a:t>concrete protocol </a:t>
            </a:r>
          </a:p>
        </p:txBody>
      </p:sp>
      <p:sp>
        <p:nvSpPr>
          <p:cNvPr id="140296" name="Rectangle 8"/>
          <p:cNvSpPr>
            <a:spLocks noChangeArrowheads="1"/>
          </p:cNvSpPr>
          <p:nvPr/>
        </p:nvSpPr>
        <p:spPr bwMode="auto">
          <a:xfrm>
            <a:off x="5397500" y="6156788"/>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Service: collection </a:t>
            </a:r>
          </a:p>
          <a:p>
            <a:pPr algn="ctr" eaLnBrk="0" hangingPunct="0"/>
            <a:r>
              <a:rPr lang="en-US" altLang="en-US" sz="1400">
                <a:latin typeface="Verdana" pitchFamily="34" charset="0"/>
              </a:rPr>
              <a:t>of related ports</a:t>
            </a:r>
          </a:p>
        </p:txBody>
      </p:sp>
      <p:sp>
        <p:nvSpPr>
          <p:cNvPr id="140297" name="Rectangle 9"/>
          <p:cNvSpPr>
            <a:spLocks noChangeArrowheads="1"/>
          </p:cNvSpPr>
          <p:nvPr/>
        </p:nvSpPr>
        <p:spPr bwMode="auto">
          <a:xfrm>
            <a:off x="2876550" y="6156788"/>
            <a:ext cx="1800225" cy="503237"/>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Port: Binding and </a:t>
            </a:r>
            <a:br>
              <a:rPr lang="en-US" altLang="en-US" sz="1400">
                <a:latin typeface="Verdana" pitchFamily="34" charset="0"/>
              </a:rPr>
            </a:br>
            <a:r>
              <a:rPr lang="en-US" altLang="en-US" sz="1400">
                <a:latin typeface="Verdana" pitchFamily="34" charset="0"/>
              </a:rPr>
              <a:t>a network address</a:t>
            </a:r>
          </a:p>
        </p:txBody>
      </p:sp>
      <p:sp>
        <p:nvSpPr>
          <p:cNvPr id="140298" name="Rectangle 10"/>
          <p:cNvSpPr>
            <a:spLocks noChangeArrowheads="1"/>
          </p:cNvSpPr>
          <p:nvPr/>
        </p:nvSpPr>
        <p:spPr bwMode="auto">
          <a:xfrm>
            <a:off x="2876550" y="5437650"/>
            <a:ext cx="1800225" cy="503238"/>
          </a:xfrm>
          <a:prstGeom prst="rect">
            <a:avLst/>
          </a:prstGeom>
          <a:noFill/>
          <a:ln w="12700"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a:latin typeface="Verdana" pitchFamily="34" charset="0"/>
              </a:rPr>
              <a:t>(protocol)</a:t>
            </a:r>
          </a:p>
          <a:p>
            <a:pPr algn="ctr" eaLnBrk="0" hangingPunct="0"/>
            <a:r>
              <a:rPr lang="en-US" altLang="en-US" sz="1400">
                <a:latin typeface="Verdana" pitchFamily="34" charset="0"/>
              </a:rPr>
              <a:t>Operations</a:t>
            </a:r>
          </a:p>
        </p:txBody>
      </p:sp>
      <p:cxnSp>
        <p:nvCxnSpPr>
          <p:cNvPr id="140299" name="AutoShape 11"/>
          <p:cNvCxnSpPr>
            <a:cxnSpLocks noChangeShapeType="1"/>
            <a:stCxn id="140292" idx="0"/>
            <a:endCxn id="140291" idx="2"/>
          </p:cNvCxnSpPr>
          <p:nvPr/>
        </p:nvCxnSpPr>
        <p:spPr bwMode="auto">
          <a:xfrm flipV="1">
            <a:off x="6297613" y="3780300"/>
            <a:ext cx="0" cy="215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0" name="AutoShape 12"/>
          <p:cNvCxnSpPr>
            <a:cxnSpLocks noChangeShapeType="1"/>
            <a:stCxn id="140294" idx="0"/>
            <a:endCxn id="140292" idx="2"/>
          </p:cNvCxnSpPr>
          <p:nvPr/>
        </p:nvCxnSpPr>
        <p:spPr bwMode="auto">
          <a:xfrm flipH="1" flipV="1">
            <a:off x="6297613" y="4499438"/>
            <a:ext cx="4150" cy="2174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1" name="AutoShape 13"/>
          <p:cNvCxnSpPr>
            <a:cxnSpLocks noChangeShapeType="1"/>
            <a:stCxn id="140295" idx="0"/>
            <a:endCxn id="140294" idx="2"/>
          </p:cNvCxnSpPr>
          <p:nvPr/>
        </p:nvCxnSpPr>
        <p:spPr bwMode="auto">
          <a:xfrm flipV="1">
            <a:off x="6297613" y="5220163"/>
            <a:ext cx="4150" cy="2174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2" name="AutoShape 14"/>
          <p:cNvCxnSpPr>
            <a:cxnSpLocks noChangeShapeType="1"/>
            <a:stCxn id="140296" idx="0"/>
            <a:endCxn id="140295" idx="2"/>
          </p:cNvCxnSpPr>
          <p:nvPr/>
        </p:nvCxnSpPr>
        <p:spPr bwMode="auto">
          <a:xfrm flipV="1">
            <a:off x="6297613" y="5940888"/>
            <a:ext cx="0" cy="215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3" name="AutoShape 15"/>
          <p:cNvCxnSpPr>
            <a:cxnSpLocks noChangeShapeType="1"/>
            <a:stCxn id="140294" idx="1"/>
            <a:endCxn id="140293" idx="3"/>
          </p:cNvCxnSpPr>
          <p:nvPr/>
        </p:nvCxnSpPr>
        <p:spPr bwMode="auto">
          <a:xfrm flipH="1">
            <a:off x="4676775" y="4968544"/>
            <a:ext cx="676973"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4" name="AutoShape 16"/>
          <p:cNvCxnSpPr>
            <a:cxnSpLocks noChangeShapeType="1"/>
            <a:stCxn id="140295" idx="1"/>
            <a:endCxn id="140298" idx="3"/>
          </p:cNvCxnSpPr>
          <p:nvPr/>
        </p:nvCxnSpPr>
        <p:spPr bwMode="auto">
          <a:xfrm flipH="1">
            <a:off x="4676775" y="5690063"/>
            <a:ext cx="72072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5" name="AutoShape 17"/>
          <p:cNvCxnSpPr>
            <a:cxnSpLocks noChangeShapeType="1"/>
            <a:stCxn id="140296" idx="1"/>
            <a:endCxn id="140297" idx="3"/>
          </p:cNvCxnSpPr>
          <p:nvPr/>
        </p:nvCxnSpPr>
        <p:spPr bwMode="auto">
          <a:xfrm flipH="1">
            <a:off x="4676775" y="6409200"/>
            <a:ext cx="72072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306" name="AutoShape 18"/>
          <p:cNvCxnSpPr>
            <a:cxnSpLocks noChangeShapeType="1"/>
            <a:stCxn id="140293" idx="2"/>
            <a:endCxn id="140298" idx="0"/>
          </p:cNvCxnSpPr>
          <p:nvPr/>
        </p:nvCxnSpPr>
        <p:spPr bwMode="auto">
          <a:xfrm>
            <a:off x="3776663" y="5220163"/>
            <a:ext cx="0" cy="217487"/>
          </a:xfrm>
          <a:prstGeom prst="straightConnector1">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307" name="AutoShape 19"/>
          <p:cNvSpPr>
            <a:spLocks/>
          </p:cNvSpPr>
          <p:nvPr/>
        </p:nvSpPr>
        <p:spPr bwMode="auto">
          <a:xfrm>
            <a:off x="7413625" y="3275475"/>
            <a:ext cx="71438" cy="1944688"/>
          </a:xfrm>
          <a:prstGeom prst="rightBrace">
            <a:avLst>
              <a:gd name="adj1" fmla="val 226850"/>
              <a:gd name="adj2" fmla="val 4906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8" name="AutoShape 20"/>
          <p:cNvSpPr>
            <a:spLocks/>
          </p:cNvSpPr>
          <p:nvPr/>
        </p:nvSpPr>
        <p:spPr bwMode="auto">
          <a:xfrm>
            <a:off x="7413625" y="5436063"/>
            <a:ext cx="71438" cy="1296987"/>
          </a:xfrm>
          <a:prstGeom prst="rightBrace">
            <a:avLst>
              <a:gd name="adj1" fmla="val 151295"/>
              <a:gd name="adj2" fmla="val 4906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9" name="Rectangle 21"/>
          <p:cNvSpPr>
            <a:spLocks noChangeArrowheads="1"/>
          </p:cNvSpPr>
          <p:nvPr/>
        </p:nvSpPr>
        <p:spPr bwMode="auto">
          <a:xfrm>
            <a:off x="7700963" y="4067638"/>
            <a:ext cx="969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abstract </a:t>
            </a:r>
          </a:p>
        </p:txBody>
      </p:sp>
      <p:sp>
        <p:nvSpPr>
          <p:cNvPr id="140310" name="Rectangle 22"/>
          <p:cNvSpPr>
            <a:spLocks noChangeArrowheads="1"/>
          </p:cNvSpPr>
          <p:nvPr/>
        </p:nvSpPr>
        <p:spPr bwMode="auto">
          <a:xfrm>
            <a:off x="7700963" y="5867863"/>
            <a:ext cx="1009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Verdana" pitchFamily="34" charset="0"/>
              </a:rPr>
              <a:t>concrete </a:t>
            </a:r>
          </a:p>
        </p:txBody>
      </p:sp>
      <p:sp>
        <p:nvSpPr>
          <p:cNvPr id="140311" name="Rectangle 23"/>
          <p:cNvSpPr>
            <a:spLocks noGrp="1" noChangeArrowheads="1"/>
          </p:cNvSpPr>
          <p:nvPr>
            <p:ph type="title"/>
          </p:nvPr>
        </p:nvSpPr>
        <p:spPr>
          <a:xfrm>
            <a:off x="717550" y="-27450"/>
            <a:ext cx="7772400" cy="1143000"/>
          </a:xfrm>
          <a:noFill/>
          <a:ln/>
        </p:spPr>
        <p:txBody>
          <a:bodyPr/>
          <a:lstStyle/>
          <a:p>
            <a:r>
              <a:rPr lang="en-US" altLang="en-US" sz="4000" dirty="0" smtClean="0"/>
              <a:t>WSDL </a:t>
            </a:r>
            <a:r>
              <a:rPr lang="en-US" altLang="en-US" sz="4000" dirty="0"/>
              <a:t>– Web Service Description Language</a:t>
            </a:r>
          </a:p>
        </p:txBody>
      </p:sp>
    </p:spTree>
    <p:extLst>
      <p:ext uri="{BB962C8B-B14F-4D97-AF65-F5344CB8AC3E}">
        <p14:creationId xmlns:p14="http://schemas.microsoft.com/office/powerpoint/2010/main" val="9332208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19075" y="279790"/>
            <a:ext cx="8207375" cy="770955"/>
          </a:xfrm>
        </p:spPr>
        <p:txBody>
          <a:bodyPr/>
          <a:lstStyle/>
          <a:p>
            <a:r>
              <a:rPr lang="en-US" altLang="en-US" sz="4000" dirty="0"/>
              <a:t>Example: Overall Document </a:t>
            </a:r>
            <a:r>
              <a:rPr lang="en-US" altLang="en-US" sz="4000" dirty="0" smtClean="0"/>
              <a:t>Structure for WSDL</a:t>
            </a:r>
            <a:endParaRPr lang="en-US" altLang="en-US" sz="4000" dirty="0"/>
          </a:p>
        </p:txBody>
      </p:sp>
      <p:sp>
        <p:nvSpPr>
          <p:cNvPr id="144387" name="Rectangle 3"/>
          <p:cNvSpPr>
            <a:spLocks noGrp="1" noChangeArrowheads="1"/>
          </p:cNvSpPr>
          <p:nvPr>
            <p:ph type="body" idx="1"/>
          </p:nvPr>
        </p:nvSpPr>
        <p:spPr>
          <a:xfrm>
            <a:off x="190500" y="1362075"/>
            <a:ext cx="7772400" cy="4114800"/>
          </a:xfrm>
        </p:spPr>
        <p:txBody>
          <a:bodyPr/>
          <a:lstStyle/>
          <a:p>
            <a:pPr>
              <a:buFontTx/>
              <a:buNone/>
            </a:pPr>
            <a:r>
              <a:rPr lang="en-US" altLang="en-US" sz="1400" dirty="0">
                <a:solidFill>
                  <a:srgbClr val="000000"/>
                </a:solidFill>
                <a:latin typeface="Courier New" pitchFamily="49" charset="0"/>
                <a:cs typeface="Courier New" pitchFamily="49" charset="0"/>
              </a:rPr>
              <a:t>&lt;?xml version="1.0"&gt;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&lt;definitions name="</a:t>
            </a:r>
            <a:r>
              <a:rPr lang="en-US" altLang="en-US" sz="1400" dirty="0" err="1">
                <a:solidFill>
                  <a:srgbClr val="000000"/>
                </a:solidFill>
                <a:latin typeface="Courier New" pitchFamily="49" charset="0"/>
                <a:cs typeface="Courier New" pitchFamily="49" charset="0"/>
              </a:rPr>
              <a:t>StockQuote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&lt;types&gt;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&lt;schema&gt;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types in XML Schema …………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&lt;/schema&gt;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&lt;/types&gt;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&lt;message name="</a:t>
            </a:r>
            <a:r>
              <a:rPr lang="en-US" altLang="en-US" sz="1400" dirty="0" err="1">
                <a:solidFill>
                  <a:srgbClr val="000000"/>
                </a:solidFill>
                <a:latin typeface="Courier New" pitchFamily="49" charset="0"/>
                <a:cs typeface="Courier New" pitchFamily="49" charset="0"/>
              </a:rPr>
              <a:t>GetTradePriceInput</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message....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&lt;/message&gt;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a:t>
            </a:r>
            <a:r>
              <a:rPr lang="en-US" altLang="en-US" sz="1400" dirty="0" err="1">
                <a:solidFill>
                  <a:srgbClr val="000000"/>
                </a:solidFill>
                <a:latin typeface="Courier New" pitchFamily="49" charset="0"/>
                <a:cs typeface="Courier New" pitchFamily="49" charset="0"/>
              </a:rPr>
              <a:t>portType</a:t>
            </a:r>
            <a:r>
              <a:rPr lang="en-US" altLang="en-US" sz="1400" dirty="0">
                <a:solidFill>
                  <a:srgbClr val="000000"/>
                </a:solidFill>
                <a:latin typeface="Courier New" pitchFamily="49" charset="0"/>
                <a:cs typeface="Courier New" pitchFamily="49" charset="0"/>
              </a:rPr>
              <a:t> name="</a:t>
            </a:r>
            <a:r>
              <a:rPr lang="en-US" altLang="en-US" sz="1400" dirty="0" err="1">
                <a:solidFill>
                  <a:srgbClr val="000000"/>
                </a:solidFill>
                <a:latin typeface="Courier New" pitchFamily="49" charset="0"/>
                <a:cs typeface="Courier New" pitchFamily="49" charset="0"/>
              </a:rPr>
              <a:t>StockQuotePortType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&lt;operation name="</a:t>
            </a:r>
            <a:r>
              <a:rPr lang="en-US" altLang="en-US" sz="1400" dirty="0" err="1">
                <a:solidFill>
                  <a:srgbClr val="000000"/>
                </a:solidFill>
                <a:latin typeface="Courier New" pitchFamily="49" charset="0"/>
                <a:cs typeface="Courier New" pitchFamily="49" charset="0"/>
              </a:rPr>
              <a:t>GetLastTradePrice</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an operation ………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&lt;/operation&gt;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a:t>
            </a:r>
            <a:r>
              <a:rPr lang="en-US" altLang="en-US" sz="1400" dirty="0" err="1">
                <a:solidFill>
                  <a:srgbClr val="000000"/>
                </a:solidFill>
                <a:latin typeface="Courier New" pitchFamily="49" charset="0"/>
                <a:cs typeface="Courier New" pitchFamily="49" charset="0"/>
              </a:rPr>
              <a:t>portType</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&lt;binding name="</a:t>
            </a:r>
            <a:r>
              <a:rPr lang="en-US" altLang="en-US" sz="1400" dirty="0" err="1">
                <a:solidFill>
                  <a:srgbClr val="000000"/>
                </a:solidFill>
                <a:latin typeface="Courier New" pitchFamily="49" charset="0"/>
                <a:cs typeface="Courier New" pitchFamily="49" charset="0"/>
              </a:rPr>
              <a:t>StockQuoteSoapBinding</a:t>
            </a:r>
            <a:r>
              <a:rPr lang="en-US" altLang="en-US" sz="1400" dirty="0">
                <a:solidFill>
                  <a:srgbClr val="000000"/>
                </a:solidFill>
                <a:latin typeface="Courier New" pitchFamily="49" charset="0"/>
                <a:cs typeface="Courier New" pitchFamily="49" charset="0"/>
              </a:rPr>
              <a:t>"&gt;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binding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&lt;/binding&gt;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&lt;service name="</a:t>
            </a:r>
            <a:r>
              <a:rPr lang="en-US" altLang="en-US" sz="1400" dirty="0" err="1">
                <a:solidFill>
                  <a:srgbClr val="000000"/>
                </a:solidFill>
                <a:latin typeface="Courier New" pitchFamily="49" charset="0"/>
                <a:cs typeface="Courier New" pitchFamily="49" charset="0"/>
              </a:rPr>
              <a:t>StockQuoteService</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&lt;port name="</a:t>
            </a:r>
            <a:r>
              <a:rPr lang="en-US" altLang="en-US" sz="1400" dirty="0" err="1">
                <a:solidFill>
                  <a:srgbClr val="000000"/>
                </a:solidFill>
                <a:latin typeface="Courier New" pitchFamily="49" charset="0"/>
                <a:cs typeface="Courier New" pitchFamily="49" charset="0"/>
              </a:rPr>
              <a:t>StockQuotePort</a:t>
            </a:r>
            <a:r>
              <a:rPr lang="en-US" altLang="en-US" sz="1400" dirty="0">
                <a:solidFill>
                  <a:srgbClr val="000000"/>
                </a:solidFill>
                <a:latin typeface="Courier New" pitchFamily="49" charset="0"/>
                <a:cs typeface="Courier New" pitchFamily="49" charset="0"/>
              </a:rPr>
              <a: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definition of a port ………</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	&lt;/port&gt;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&lt;/service&gt;</a:t>
            </a:r>
            <a:br>
              <a:rPr lang="en-US" altLang="en-US" sz="1400" dirty="0">
                <a:solidFill>
                  <a:srgbClr val="000000"/>
                </a:solidFill>
                <a:latin typeface="Courier New" pitchFamily="49" charset="0"/>
                <a:cs typeface="Courier New" pitchFamily="49" charset="0"/>
              </a:rPr>
            </a:br>
            <a:r>
              <a:rPr lang="en-US" altLang="en-US" sz="1400" dirty="0">
                <a:solidFill>
                  <a:srgbClr val="000000"/>
                </a:solidFill>
                <a:latin typeface="Courier New" pitchFamily="49" charset="0"/>
                <a:cs typeface="Courier New" pitchFamily="49" charset="0"/>
              </a:rPr>
              <a:t>&lt;/definitions</a:t>
            </a:r>
            <a:r>
              <a:rPr lang="en-US" altLang="en-US" sz="1400" dirty="0" smtClean="0">
                <a:solidFill>
                  <a:srgbClr val="000000"/>
                </a:solidFill>
                <a:latin typeface="Courier New" pitchFamily="49" charset="0"/>
                <a:cs typeface="Courier New" pitchFamily="49" charset="0"/>
              </a:rPr>
              <a:t>&gt;</a:t>
            </a:r>
          </a:p>
          <a:p>
            <a:pPr>
              <a:buFontTx/>
              <a:buNone/>
            </a:pPr>
            <a:r>
              <a:rPr lang="en-US" altLang="en-US" sz="1400" dirty="0">
                <a:solidFill>
                  <a:srgbClr val="000000"/>
                </a:solidFill>
                <a:latin typeface="Courier New" pitchFamily="49" charset="0"/>
                <a:cs typeface="Courier New" pitchFamily="49" charset="0"/>
                <a:hlinkClick r:id="rId3"/>
              </a:rPr>
              <a:t>http://www.w3schools.com/</a:t>
            </a:r>
            <a:r>
              <a:rPr lang="en-US" altLang="en-US" sz="1400" dirty="0" err="1">
                <a:solidFill>
                  <a:srgbClr val="000000"/>
                </a:solidFill>
                <a:latin typeface="Courier New" pitchFamily="49" charset="0"/>
                <a:cs typeface="Courier New" pitchFamily="49" charset="0"/>
                <a:hlinkClick r:id="rId3"/>
              </a:rPr>
              <a:t>webservices</a:t>
            </a:r>
            <a:r>
              <a:rPr lang="en-US" altLang="en-US" sz="1400" dirty="0">
                <a:solidFill>
                  <a:srgbClr val="000000"/>
                </a:solidFill>
                <a:latin typeface="Courier New" pitchFamily="49" charset="0"/>
                <a:cs typeface="Courier New" pitchFamily="49" charset="0"/>
                <a:hlinkClick r:id="rId3"/>
              </a:rPr>
              <a:t>/</a:t>
            </a:r>
            <a:r>
              <a:rPr lang="en-US" altLang="en-US" sz="1400" dirty="0" err="1">
                <a:solidFill>
                  <a:srgbClr val="000000"/>
                </a:solidFill>
                <a:latin typeface="Courier New" pitchFamily="49" charset="0"/>
                <a:cs typeface="Courier New" pitchFamily="49" charset="0"/>
                <a:hlinkClick r:id="rId3"/>
              </a:rPr>
              <a:t>ws_wsdl_documents.asp</a:t>
            </a:r>
            <a:r>
              <a:rPr lang="en-US" altLang="en-US" sz="1400" dirty="0">
                <a:solidFill>
                  <a:srgbClr val="000000"/>
                </a:solidFill>
                <a:latin typeface="Courier New" pitchFamily="49" charset="0"/>
                <a:cs typeface="Courier New" pitchFamily="49" charset="0"/>
                <a:hlinkClick r:id="rId3"/>
              </a:rPr>
              <a:t> </a:t>
            </a:r>
            <a:endParaRPr lang="en-US" altLang="en-US" sz="1400" dirty="0">
              <a:solidFill>
                <a:srgbClr val="000000"/>
              </a:solidFill>
              <a:latin typeface="Courier New" pitchFamily="49" charset="0"/>
              <a:cs typeface="Courier New" pitchFamily="49" charset="0"/>
            </a:endParaRPr>
          </a:p>
        </p:txBody>
      </p:sp>
      <p:sp>
        <p:nvSpPr>
          <p:cNvPr id="144388" name="Rectangle 4"/>
          <p:cNvSpPr>
            <a:spLocks noChangeArrowheads="1"/>
          </p:cNvSpPr>
          <p:nvPr/>
        </p:nvSpPr>
        <p:spPr bwMode="auto">
          <a:xfrm>
            <a:off x="539750" y="1844675"/>
            <a:ext cx="5688013" cy="10795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89" name="Rectangle 5"/>
          <p:cNvSpPr>
            <a:spLocks noChangeArrowheads="1"/>
          </p:cNvSpPr>
          <p:nvPr/>
        </p:nvSpPr>
        <p:spPr bwMode="auto">
          <a:xfrm>
            <a:off x="539750" y="2925763"/>
            <a:ext cx="5688013" cy="6016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0" name="Rectangle 6"/>
          <p:cNvSpPr>
            <a:spLocks noChangeArrowheads="1"/>
          </p:cNvSpPr>
          <p:nvPr/>
        </p:nvSpPr>
        <p:spPr bwMode="auto">
          <a:xfrm>
            <a:off x="539750" y="3529013"/>
            <a:ext cx="5688013" cy="10477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1" name="Rectangle 7"/>
          <p:cNvSpPr>
            <a:spLocks noChangeArrowheads="1"/>
          </p:cNvSpPr>
          <p:nvPr/>
        </p:nvSpPr>
        <p:spPr bwMode="auto">
          <a:xfrm>
            <a:off x="539750" y="4576763"/>
            <a:ext cx="5688013" cy="6318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2" name="Rectangle 8"/>
          <p:cNvSpPr>
            <a:spLocks noChangeArrowheads="1"/>
          </p:cNvSpPr>
          <p:nvPr/>
        </p:nvSpPr>
        <p:spPr bwMode="auto">
          <a:xfrm>
            <a:off x="539750" y="5210175"/>
            <a:ext cx="5688013" cy="10985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3" name="Rectangle 9"/>
          <p:cNvSpPr>
            <a:spLocks noChangeArrowheads="1"/>
          </p:cNvSpPr>
          <p:nvPr/>
        </p:nvSpPr>
        <p:spPr bwMode="auto">
          <a:xfrm>
            <a:off x="1116013" y="5445125"/>
            <a:ext cx="3600450" cy="6477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4" name="Rectangle 10"/>
          <p:cNvSpPr>
            <a:spLocks noChangeArrowheads="1"/>
          </p:cNvSpPr>
          <p:nvPr/>
        </p:nvSpPr>
        <p:spPr bwMode="auto">
          <a:xfrm>
            <a:off x="1116013" y="3789363"/>
            <a:ext cx="4319587" cy="576262"/>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5" name="Rectangle 11"/>
          <p:cNvSpPr>
            <a:spLocks noChangeArrowheads="1"/>
          </p:cNvSpPr>
          <p:nvPr/>
        </p:nvSpPr>
        <p:spPr bwMode="auto">
          <a:xfrm>
            <a:off x="1116013" y="4797425"/>
            <a:ext cx="3384550" cy="20955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811227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idx="1"/>
          </p:nvPr>
        </p:nvSpPr>
        <p:spPr/>
        <p:txBody>
          <a:bodyPr/>
          <a:lstStyle/>
          <a:p>
            <a:endParaRPr lang="en-US" dirty="0"/>
          </a:p>
          <a:p>
            <a:r>
              <a:rPr lang="en-US" dirty="0"/>
              <a:t>SOAP Web Services 01 - Introduction To Web Services</a:t>
            </a:r>
          </a:p>
          <a:p>
            <a:r>
              <a:rPr lang="en-US" dirty="0">
                <a:hlinkClick r:id="rId2"/>
              </a:rPr>
              <a:t>https://www.youtube.com/watch?v=mKjvKPlb1rA</a:t>
            </a:r>
            <a:endParaRPr lang="en-US" dirty="0"/>
          </a:p>
          <a:p>
            <a:endParaRPr lang="en-US" dirty="0"/>
          </a:p>
          <a:p>
            <a:r>
              <a:rPr lang="en-US" dirty="0" smtClean="0"/>
              <a:t>SOAP </a:t>
            </a:r>
            <a:r>
              <a:rPr lang="en-US" dirty="0"/>
              <a:t>Web Services 03 - Writing a Web service Client: Stub generation</a:t>
            </a:r>
          </a:p>
          <a:p>
            <a:r>
              <a:rPr lang="en-US" dirty="0">
                <a:hlinkClick r:id="rId3"/>
              </a:rPr>
              <a:t>https://www.youtube.com/watch?v=6hqDMS-oJ9k</a:t>
            </a:r>
            <a:endParaRPr lang="en-US" dirty="0"/>
          </a:p>
          <a:p>
            <a:endParaRPr lang="en-US" dirty="0"/>
          </a:p>
          <a:p>
            <a:r>
              <a:rPr lang="en-US" dirty="0"/>
              <a:t>SOAP Web Services 04 - Writing a Web service Client: Calling the Service</a:t>
            </a:r>
          </a:p>
          <a:p>
            <a:r>
              <a:rPr lang="en-US" dirty="0">
                <a:hlinkClick r:id="rId4"/>
              </a:rPr>
              <a:t>https://www.youtube.com/watch?v=KFlDdb65w3U</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571541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Content Placeholder 2"/>
          <p:cNvSpPr>
            <a:spLocks noGrp="1"/>
          </p:cNvSpPr>
          <p:nvPr>
            <p:ph idx="1"/>
          </p:nvPr>
        </p:nvSpPr>
        <p:spPr/>
        <p:txBody>
          <a:bodyPr/>
          <a:lstStyle/>
          <a:p>
            <a:r>
              <a:rPr lang="en-US" dirty="0" smtClean="0"/>
              <a:t>SOAP </a:t>
            </a:r>
            <a:r>
              <a:rPr lang="en-US" dirty="0"/>
              <a:t>Web Services 06 - Writing a Web Service: Eclipse setup</a:t>
            </a:r>
          </a:p>
          <a:p>
            <a:r>
              <a:rPr lang="en-US" dirty="0">
                <a:hlinkClick r:id="rId2"/>
              </a:rPr>
              <a:t>https://www.youtube.com/watch?v=9kb0iLpqKY4&amp;index=6&amp;list=PLqq-6Pq4lTTZTYpk_1DOowOGWJMIH5T39</a:t>
            </a:r>
            <a:endParaRPr lang="en-US" dirty="0"/>
          </a:p>
          <a:p>
            <a:endParaRPr lang="en-US" dirty="0"/>
          </a:p>
          <a:p>
            <a:r>
              <a:rPr lang="en-US" dirty="0"/>
              <a:t>SOAP Web Services 07 - Writing a Web Service: Code and </a:t>
            </a:r>
            <a:r>
              <a:rPr lang="en-US" dirty="0" smtClean="0"/>
              <a:t>Deploy</a:t>
            </a:r>
            <a:endParaRPr lang="en-US" dirty="0"/>
          </a:p>
          <a:p>
            <a:r>
              <a:rPr lang="en-US" dirty="0">
                <a:hlinkClick r:id="rId3"/>
              </a:rPr>
              <a:t>https://www.youtube.com/watch?v=u5cQkVgq6jE&amp;index=7&amp;list=PLqq-</a:t>
            </a:r>
            <a:r>
              <a:rPr lang="en-US" dirty="0" smtClean="0">
                <a:hlinkClick r:id="rId3"/>
              </a:rPr>
              <a:t>6Pq4lTTZTYpk_1DOowOGWJMIH5T39</a:t>
            </a:r>
            <a:endParaRPr lang="en-US" dirty="0" smtClean="0"/>
          </a:p>
          <a:p>
            <a:endParaRPr lang="en-US" dirty="0"/>
          </a:p>
          <a:p>
            <a:r>
              <a:rPr lang="en-US" dirty="0"/>
              <a:t>SOAP Web Services 10 - Understanding the </a:t>
            </a:r>
            <a:r>
              <a:rPr lang="en-US" dirty="0" smtClean="0"/>
              <a:t>WSDL</a:t>
            </a:r>
            <a:r>
              <a:rPr lang="nl-NL" dirty="0" smtClean="0">
                <a:hlinkClick r:id="rId4"/>
              </a:rPr>
              <a:t>https</a:t>
            </a:r>
            <a:r>
              <a:rPr lang="nl-NL" dirty="0">
                <a:hlinkClick r:id="rId4"/>
              </a:rPr>
              <a:t>://www.youtube.com/watch?v=</a:t>
            </a:r>
            <a:r>
              <a:rPr lang="nl-NL" dirty="0" smtClean="0">
                <a:hlinkClick r:id="rId4"/>
              </a:rPr>
              <a:t>E76xW1JTVXY</a:t>
            </a:r>
            <a:endParaRPr lang="nl-NL" dirty="0" smtClean="0"/>
          </a:p>
          <a:p>
            <a:endParaRPr lang="nl-NL" dirty="0"/>
          </a:p>
          <a:p>
            <a:r>
              <a:rPr lang="en-US" dirty="0" smtClean="0"/>
              <a:t>SOAP vs. REST</a:t>
            </a:r>
            <a:endParaRPr lang="nl-NL" dirty="0" smtClean="0">
              <a:hlinkClick r:id="rId5"/>
            </a:endParaRPr>
          </a:p>
          <a:p>
            <a:pPr marL="0" indent="0">
              <a:buNone/>
            </a:pPr>
            <a:r>
              <a:rPr lang="nl-NL" dirty="0" smtClean="0">
                <a:hlinkClick r:id="rId5"/>
              </a:rPr>
              <a:t>https://www.youtube.com/watch?v=v3OMEAU_4HI</a:t>
            </a:r>
            <a:endParaRPr lang="nl-NL" dirty="0" smtClean="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15760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Grp="1" noChangeArrowheads="1"/>
          </p:cNvSpPr>
          <p:nvPr>
            <p:ph type="title"/>
          </p:nvPr>
        </p:nvSpPr>
        <p:spPr/>
        <p:txBody>
          <a:bodyPr/>
          <a:lstStyle/>
          <a:p>
            <a:r>
              <a:rPr lang="en-US" altLang="en-US" dirty="0" smtClean="0"/>
              <a:t>Service Oriented Architecture</a:t>
            </a:r>
            <a:endParaRPr lang="en-US" altLang="en-US" dirty="0"/>
          </a:p>
        </p:txBody>
      </p:sp>
      <p:pic>
        <p:nvPicPr>
          <p:cNvPr id="2097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60" y="1239915"/>
            <a:ext cx="83089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097156" name="Text Box 4"/>
          <p:cNvSpPr txBox="1">
            <a:spLocks noChangeArrowheads="1"/>
          </p:cNvSpPr>
          <p:nvPr/>
        </p:nvSpPr>
        <p:spPr bwMode="auto">
          <a:xfrm>
            <a:off x="6515100" y="6078945"/>
            <a:ext cx="1743075" cy="274638"/>
          </a:xfrm>
          <a:prstGeom prst="rect">
            <a:avLst/>
          </a:prstGeom>
          <a:noFill/>
          <a:ln>
            <a:noFill/>
          </a:ln>
          <a:effectLst/>
          <a:extLst>
            <a:ext uri="{909E8E84-426E-40dd-AFC4-6F175D3DCCD1}">
              <a14:hiddenFill xmlns:a14="http://schemas.microsoft.com/office/drawing/2010/main">
                <a:solidFill>
                  <a:srgbClr val="E3EEF4"/>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200" i="1" dirty="0" err="1"/>
              <a:t>source:IBM</a:t>
            </a:r>
            <a:endParaRPr lang="en-US" altLang="en-US" sz="1200" i="1" dirty="0"/>
          </a:p>
        </p:txBody>
      </p:sp>
      <p:sp>
        <p:nvSpPr>
          <p:cNvPr id="2" name="Footer Placeholder 1"/>
          <p:cNvSpPr>
            <a:spLocks noGrp="1"/>
          </p:cNvSpPr>
          <p:nvPr>
            <p:ph type="ftr" sz="quarter" idx="11"/>
          </p:nvPr>
        </p:nvSpPr>
        <p:spPr>
          <a:xfrm>
            <a:off x="424260" y="6450843"/>
            <a:ext cx="8261350" cy="280987"/>
          </a:xfrm>
        </p:spPr>
        <p:txBody>
          <a:bodyPr/>
          <a:lstStyle/>
          <a:p>
            <a:pPr>
              <a:defRPr/>
            </a:pPr>
            <a:endParaRPr lang="en-US" dirty="0"/>
          </a:p>
        </p:txBody>
      </p:sp>
    </p:spTree>
    <p:extLst>
      <p:ext uri="{BB962C8B-B14F-4D97-AF65-F5344CB8AC3E}">
        <p14:creationId xmlns:p14="http://schemas.microsoft.com/office/powerpoint/2010/main" val="28575345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39474" y="1365986"/>
            <a:ext cx="8141861" cy="2862322"/>
          </a:xfrm>
          <a:prstGeom prst="rect">
            <a:avLst/>
          </a:prstGeom>
        </p:spPr>
        <p:txBody>
          <a:bodyPr wrap="square">
            <a:spAutoFit/>
          </a:bodyPr>
          <a:lstStyle/>
          <a:p>
            <a:r>
              <a:rPr lang="en-US" dirty="0"/>
              <a:t>Many organizations use multiple software systems for management. Different software systems often need to exchange data with each other, and a </a:t>
            </a:r>
            <a:r>
              <a:rPr lang="en-US" b="1" dirty="0"/>
              <a:t>Web service </a:t>
            </a:r>
            <a:r>
              <a:rPr lang="en-US" dirty="0"/>
              <a:t>is a method of communication that allows two software systems to exchange data over the internet. </a:t>
            </a:r>
          </a:p>
          <a:p>
            <a:endParaRPr lang="en-US" dirty="0" smtClean="0"/>
          </a:p>
          <a:p>
            <a:endParaRPr lang="en-US" dirty="0"/>
          </a:p>
          <a:p>
            <a:r>
              <a:rPr lang="en-US" dirty="0" smtClean="0"/>
              <a:t>Different </a:t>
            </a:r>
            <a:r>
              <a:rPr lang="en-US" dirty="0"/>
              <a:t>software might be built using different programming languages, and hence there is a need for a method of data exchange that doesn't depend upon a particular programming language. Thus, Web services extensively use </a:t>
            </a:r>
            <a:r>
              <a:rPr lang="en-US" b="1" dirty="0">
                <a:solidFill>
                  <a:schemeClr val="accent6">
                    <a:lumMod val="50000"/>
                  </a:schemeClr>
                </a:solidFill>
              </a:rPr>
              <a:t>XML files </a:t>
            </a:r>
            <a:r>
              <a:rPr lang="en-US" dirty="0"/>
              <a:t>for data exchange.</a:t>
            </a:r>
          </a:p>
        </p:txBody>
      </p:sp>
    </p:spTree>
    <p:extLst>
      <p:ext uri="{BB962C8B-B14F-4D97-AF65-F5344CB8AC3E}">
        <p14:creationId xmlns:p14="http://schemas.microsoft.com/office/powerpoint/2010/main" val="24566233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 Definition</a:t>
            </a:r>
            <a:endParaRPr lang="en-US" dirty="0"/>
          </a:p>
        </p:txBody>
      </p:sp>
      <p:sp>
        <p:nvSpPr>
          <p:cNvPr id="3" name="Content Placeholder 2"/>
          <p:cNvSpPr>
            <a:spLocks noGrp="1"/>
          </p:cNvSpPr>
          <p:nvPr>
            <p:ph idx="1"/>
          </p:nvPr>
        </p:nvSpPr>
        <p:spPr>
          <a:xfrm>
            <a:off x="457200" y="1239838"/>
            <a:ext cx="8153400" cy="4531867"/>
          </a:xfrm>
        </p:spPr>
        <p:txBody>
          <a:bodyPr/>
          <a:lstStyle/>
          <a:p>
            <a:pPr>
              <a:lnSpc>
                <a:spcPct val="80000"/>
              </a:lnSpc>
            </a:pPr>
            <a:endParaRPr lang="en-US" altLang="en-US" dirty="0" smtClean="0">
              <a:solidFill>
                <a:schemeClr val="accent6">
                  <a:lumMod val="50000"/>
                </a:schemeClr>
              </a:solidFill>
              <a:cs typeface="Times New Roman" pitchFamily="18" charset="0"/>
            </a:endParaRPr>
          </a:p>
          <a:p>
            <a:pPr>
              <a:lnSpc>
                <a:spcPct val="80000"/>
              </a:lnSpc>
            </a:pPr>
            <a:r>
              <a:rPr lang="en-US" altLang="en-US" dirty="0" smtClean="0">
                <a:solidFill>
                  <a:schemeClr val="accent6">
                    <a:lumMod val="50000"/>
                  </a:schemeClr>
                </a:solidFill>
                <a:cs typeface="Times New Roman" pitchFamily="18" charset="0"/>
              </a:rPr>
              <a:t>A </a:t>
            </a:r>
            <a:r>
              <a:rPr lang="en-US" altLang="en-US" dirty="0">
                <a:solidFill>
                  <a:schemeClr val="accent6">
                    <a:lumMod val="50000"/>
                  </a:schemeClr>
                </a:solidFill>
                <a:cs typeface="Times New Roman" pitchFamily="18" charset="0"/>
              </a:rPr>
              <a:t>Web Service is a </a:t>
            </a:r>
            <a:r>
              <a:rPr lang="en-US" altLang="en-US" b="1" dirty="0" smtClean="0">
                <a:solidFill>
                  <a:schemeClr val="accent6">
                    <a:lumMod val="50000"/>
                  </a:schemeClr>
                </a:solidFill>
                <a:cs typeface="Times New Roman" pitchFamily="18" charset="0"/>
              </a:rPr>
              <a:t>URL-addressable software resource </a:t>
            </a:r>
            <a:r>
              <a:rPr lang="en-US" altLang="en-US" dirty="0" smtClean="0">
                <a:solidFill>
                  <a:schemeClr val="accent6">
                    <a:lumMod val="50000"/>
                  </a:schemeClr>
                </a:solidFill>
                <a:cs typeface="Times New Roman" pitchFamily="18" charset="0"/>
              </a:rPr>
              <a:t>that </a:t>
            </a:r>
            <a:r>
              <a:rPr lang="en-US" altLang="en-US" dirty="0">
                <a:solidFill>
                  <a:schemeClr val="accent6">
                    <a:lumMod val="50000"/>
                  </a:schemeClr>
                </a:solidFill>
                <a:cs typeface="Times New Roman" pitchFamily="18" charset="0"/>
              </a:rPr>
              <a:t>performs functions (or a function)</a:t>
            </a:r>
            <a:r>
              <a:rPr lang="en-US" altLang="en-US" dirty="0" smtClean="0">
                <a:solidFill>
                  <a:schemeClr val="accent6">
                    <a:lumMod val="50000"/>
                  </a:schemeClr>
                </a:solidFill>
                <a:cs typeface="Times New Roman" pitchFamily="18" charset="0"/>
              </a:rPr>
              <a:t>.</a:t>
            </a:r>
            <a:endParaRPr lang="en-US" altLang="en-US" dirty="0">
              <a:solidFill>
                <a:schemeClr val="accent6">
                  <a:lumMod val="50000"/>
                </a:schemeClr>
              </a:solidFill>
            </a:endParaRPr>
          </a:p>
          <a:p>
            <a:pPr>
              <a:lnSpc>
                <a:spcPct val="80000"/>
              </a:lnSpc>
            </a:pPr>
            <a:endParaRPr lang="en-US" altLang="en-US" dirty="0" smtClean="0"/>
          </a:p>
          <a:p>
            <a:pPr>
              <a:lnSpc>
                <a:spcPct val="80000"/>
              </a:lnSpc>
            </a:pPr>
            <a:r>
              <a:rPr lang="en-US" altLang="en-US" dirty="0" smtClean="0"/>
              <a:t>Web </a:t>
            </a:r>
            <a:r>
              <a:rPr lang="en-US" altLang="en-US" dirty="0"/>
              <a:t>services are a new breed of Web application. </a:t>
            </a:r>
            <a:endParaRPr lang="en-US" altLang="en-US" dirty="0" smtClean="0"/>
          </a:p>
          <a:p>
            <a:pPr>
              <a:lnSpc>
                <a:spcPct val="80000"/>
              </a:lnSpc>
            </a:pPr>
            <a:endParaRPr lang="en-US" altLang="en-US" dirty="0" smtClean="0"/>
          </a:p>
          <a:p>
            <a:pPr>
              <a:lnSpc>
                <a:spcPct val="80000"/>
              </a:lnSpc>
            </a:pPr>
            <a:r>
              <a:rPr lang="en-US" altLang="en-US" dirty="0" smtClean="0"/>
              <a:t>They </a:t>
            </a:r>
            <a:r>
              <a:rPr lang="en-US" altLang="en-US" dirty="0"/>
              <a:t>are self-contained, self-describing, modular applications that can be published, located, and invoked across the Web. </a:t>
            </a:r>
            <a:endParaRPr lang="en-US" altLang="en-US" dirty="0" smtClean="0"/>
          </a:p>
          <a:p>
            <a:pPr>
              <a:lnSpc>
                <a:spcPct val="80000"/>
              </a:lnSpc>
            </a:pPr>
            <a:endParaRPr lang="en-US" altLang="en-US" dirty="0"/>
          </a:p>
          <a:p>
            <a:pPr>
              <a:lnSpc>
                <a:spcPct val="80000"/>
              </a:lnSpc>
            </a:pPr>
            <a:r>
              <a:rPr lang="en-US" altLang="en-US" dirty="0" smtClean="0"/>
              <a:t>Web </a:t>
            </a:r>
            <a:r>
              <a:rPr lang="en-US" altLang="en-US" dirty="0"/>
              <a:t>services perform functions, which can be anything from simple requests to complicated business processes. … Once a Web service is deployed, other applications (and other Web services) can discover and invoke the deployed service</a:t>
            </a:r>
            <a:r>
              <a:rPr lang="en-US" altLang="en-US" dirty="0" smtClean="0"/>
              <a:t>.</a:t>
            </a:r>
          </a:p>
          <a:p>
            <a:pPr>
              <a:lnSpc>
                <a:spcPct val="80000"/>
              </a:lnSpc>
            </a:pPr>
            <a:endParaRPr lang="en-US" altLang="en-US" i="1" dirty="0"/>
          </a:p>
          <a:p>
            <a:endParaRPr lang="en-US" dirty="0"/>
          </a:p>
        </p:txBody>
      </p:sp>
      <p:sp>
        <p:nvSpPr>
          <p:cNvPr id="4" name="Footer Placeholder 3"/>
          <p:cNvSpPr>
            <a:spLocks noGrp="1"/>
          </p:cNvSpPr>
          <p:nvPr>
            <p:ph type="ftr" sz="quarter" idx="11"/>
          </p:nvPr>
        </p:nvSpPr>
        <p:spPr/>
        <p:txBody>
          <a:bodyPr/>
          <a:lstStyle/>
          <a:p>
            <a:pPr>
              <a:defRPr/>
            </a:pPr>
            <a:r>
              <a:rPr lang="en-US" altLang="en-US" i="1" dirty="0"/>
              <a:t>IBM web service tutorial </a:t>
            </a:r>
          </a:p>
          <a:p>
            <a:pPr>
              <a:defRPr/>
            </a:pPr>
            <a:endParaRPr lang="en-US" dirty="0"/>
          </a:p>
        </p:txBody>
      </p:sp>
    </p:spTree>
    <p:extLst>
      <p:ext uri="{BB962C8B-B14F-4D97-AF65-F5344CB8AC3E}">
        <p14:creationId xmlns:p14="http://schemas.microsoft.com/office/powerpoint/2010/main" val="21271631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Web services are application components</a:t>
            </a:r>
          </a:p>
          <a:p>
            <a:r>
              <a:rPr lang="en-US" dirty="0"/>
              <a:t>Web services communicate using open protocols</a:t>
            </a:r>
          </a:p>
          <a:p>
            <a:r>
              <a:rPr lang="en-US" dirty="0"/>
              <a:t>Web services are self-contained and self-describing</a:t>
            </a:r>
          </a:p>
          <a:p>
            <a:r>
              <a:rPr lang="en-US" dirty="0" smtClean="0"/>
              <a:t>Web </a:t>
            </a:r>
            <a:r>
              <a:rPr lang="en-US" dirty="0"/>
              <a:t>services can be used by other applications</a:t>
            </a:r>
          </a:p>
          <a:p>
            <a:r>
              <a:rPr lang="en-US" dirty="0"/>
              <a:t>HTTP and XML is the basis for Web services</a:t>
            </a:r>
          </a:p>
          <a:p>
            <a:endParaRPr lang="en-US" altLang="en-US" dirty="0" smtClean="0"/>
          </a:p>
          <a:p>
            <a:endParaRPr lang="en-US" altLang="en-US" dirty="0"/>
          </a:p>
          <a:p>
            <a:endParaRPr lang="en-US" alt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250914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b="1" dirty="0"/>
              <a:t>Web Services take Web-applications to the Next Level</a:t>
            </a:r>
          </a:p>
          <a:p>
            <a:r>
              <a:rPr lang="en-US" dirty="0"/>
              <a:t>By using Web services, your application can publish its function or message to the rest of the world.</a:t>
            </a:r>
          </a:p>
          <a:p>
            <a:r>
              <a:rPr lang="en-US" dirty="0"/>
              <a:t>Web services use XML to code and to decode data, and SOAP to transport it (using open protocols).</a:t>
            </a:r>
          </a:p>
          <a:p>
            <a:r>
              <a:rPr lang="en-US" dirty="0"/>
              <a:t>With Web services, your accounting department's Win 2k server's billing system can connect with your IT supplier's UNIX server.</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8454760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a:hlinkClick r:id="rId2"/>
              </a:rPr>
              <a:t>https://www.youtube.com/watch?v=mKjvKPlb1rA</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056904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pPr marL="0" indent="0">
              <a:buNone/>
            </a:pPr>
            <a:r>
              <a:rPr lang="en-US" dirty="0"/>
              <a:t>Web Services have Two Types of </a:t>
            </a:r>
            <a:r>
              <a:rPr lang="en-US" dirty="0" smtClean="0"/>
              <a:t>Uses:</a:t>
            </a:r>
            <a:endParaRPr lang="en-US" b="1" dirty="0" smtClean="0"/>
          </a:p>
          <a:p>
            <a:pPr marL="0" indent="0">
              <a:buNone/>
            </a:pPr>
            <a:r>
              <a:rPr lang="en-US" b="1" dirty="0" smtClean="0"/>
              <a:t>Reusable </a:t>
            </a:r>
            <a:r>
              <a:rPr lang="en-US" b="1" dirty="0"/>
              <a:t>application-components.</a:t>
            </a:r>
            <a:endParaRPr lang="en-US" dirty="0"/>
          </a:p>
          <a:p>
            <a:r>
              <a:rPr lang="en-US" dirty="0"/>
              <a:t>There are things applications need very often. So why make these over and over again?</a:t>
            </a:r>
          </a:p>
          <a:p>
            <a:r>
              <a:rPr lang="en-US" dirty="0"/>
              <a:t>Web services can offer application-components like: currency conversion, weather reports, or even language translation as services.</a:t>
            </a:r>
          </a:p>
          <a:p>
            <a:pPr marL="0" indent="0">
              <a:buNone/>
            </a:pPr>
            <a:r>
              <a:rPr lang="en-US" b="1" dirty="0" smtClean="0"/>
              <a:t>Connect </a:t>
            </a:r>
            <a:r>
              <a:rPr lang="en-US" b="1" dirty="0"/>
              <a:t>existing software.</a:t>
            </a:r>
            <a:endParaRPr lang="en-US" dirty="0"/>
          </a:p>
          <a:p>
            <a:r>
              <a:rPr lang="en-US" dirty="0"/>
              <a:t>Web services can help to solve the </a:t>
            </a:r>
            <a:r>
              <a:rPr lang="en-US" b="1" dirty="0">
                <a:solidFill>
                  <a:schemeClr val="accent6">
                    <a:lumMod val="50000"/>
                  </a:schemeClr>
                </a:solidFill>
              </a:rPr>
              <a:t>interoperability problem </a:t>
            </a:r>
            <a:r>
              <a:rPr lang="en-US" dirty="0"/>
              <a:t>by giving different applications a way to link their data.</a:t>
            </a:r>
          </a:p>
          <a:p>
            <a:r>
              <a:rPr lang="en-US" dirty="0"/>
              <a:t>With Web services you can exchange data between different applications and different platforms.</a:t>
            </a:r>
          </a:p>
          <a:p>
            <a:endParaRPr lang="en-US" dirty="0" smtClean="0"/>
          </a:p>
          <a:p>
            <a:r>
              <a:rPr lang="en-US" dirty="0">
                <a:hlinkClick r:id="rId3"/>
              </a:rPr>
              <a:t>http://stackoverflow.com/questions/969964/when-to-use-soa-service-oriented-architecture</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267778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32170</TotalTime>
  <Words>2759</Words>
  <Application>Microsoft Macintosh PowerPoint</Application>
  <PresentationFormat>On-screen Show (4:3)</PresentationFormat>
  <Paragraphs>285</Paragraphs>
  <Slides>26</Slides>
  <Notes>18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Refined</vt:lpstr>
      <vt:lpstr>Service Oriented Architecture and Web Services</vt:lpstr>
      <vt:lpstr>Traditional Applications vs. SOA</vt:lpstr>
      <vt:lpstr>Service Oriented Architecture</vt:lpstr>
      <vt:lpstr>Web Services</vt:lpstr>
      <vt:lpstr>Web service - Definition</vt:lpstr>
      <vt:lpstr>Web Services</vt:lpstr>
      <vt:lpstr>Web Services</vt:lpstr>
      <vt:lpstr>Web Services</vt:lpstr>
      <vt:lpstr>Web Services</vt:lpstr>
      <vt:lpstr>Web Service Example: Amazon Web Services (AWS)</vt:lpstr>
      <vt:lpstr>Web Services</vt:lpstr>
      <vt:lpstr>Web Services - WSDL</vt:lpstr>
      <vt:lpstr>Web Services - UDDI</vt:lpstr>
      <vt:lpstr>Web Services - SOAP</vt:lpstr>
      <vt:lpstr>XML-Based Web Service Architecture</vt:lpstr>
      <vt:lpstr>XML-Based Web Service Stack</vt:lpstr>
      <vt:lpstr>Basic XML-Based Web Service</vt:lpstr>
      <vt:lpstr>XML-Based Web Services Implementation</vt:lpstr>
      <vt:lpstr>Simple Object Access Protocol (SOAP)</vt:lpstr>
      <vt:lpstr>SOAP Message</vt:lpstr>
      <vt:lpstr>Skeleton SOAP Message</vt:lpstr>
      <vt:lpstr>Example: SOAP Message For Simple Message Transfer</vt:lpstr>
      <vt:lpstr>WSDL – Web Service Description Language</vt:lpstr>
      <vt:lpstr>Example: Overall Document Structure for WSDL</vt:lpstr>
      <vt:lpstr>Videos</vt:lpstr>
      <vt:lpstr>Videos</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2003</cp:revision>
  <cp:lastPrinted>2014-02-21T22:07:35Z</cp:lastPrinted>
  <dcterms:created xsi:type="dcterms:W3CDTF">2006-06-12T19:09:32Z</dcterms:created>
  <dcterms:modified xsi:type="dcterms:W3CDTF">2020-03-06T16:54:44Z</dcterms:modified>
</cp:coreProperties>
</file>