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0" d="100"/>
          <a:sy n="50" d="100"/>
        </p:scale>
        <p:origin x="806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27774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04691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15648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8102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25026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35470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25173072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35422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66663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44208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3125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2551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70618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550886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76408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331104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H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694014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73F3C-7C0E-4BE2-BABA-BFBAEE502B58}" type="datetimeFigureOut">
              <a:rPr lang="es-HN" smtClean="0"/>
              <a:t>23/8/2024</a:t>
            </a:fld>
            <a:endParaRPr lang="es-H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H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45741-0E0B-41E1-BF03-8527F5854096}" type="slidenum">
              <a:rPr lang="es-HN" smtClean="0"/>
              <a:t>‹Nº›</a:t>
            </a:fld>
            <a:endParaRPr lang="es-HN"/>
          </a:p>
        </p:txBody>
      </p:sp>
    </p:spTree>
    <p:extLst>
      <p:ext uri="{BB962C8B-B14F-4D97-AF65-F5344CB8AC3E}">
        <p14:creationId xmlns:p14="http://schemas.microsoft.com/office/powerpoint/2010/main" val="1088092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5D82C-0662-11A2-E43A-776C3FBB9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965358"/>
            <a:ext cx="8791575" cy="1269683"/>
          </a:xfrm>
        </p:spPr>
        <p:txBody>
          <a:bodyPr>
            <a:normAutofit fontScale="90000"/>
          </a:bodyPr>
          <a:lstStyle/>
          <a:p>
            <a:pPr algn="ctr"/>
            <a:r>
              <a:rPr lang="es-HN" dirty="0"/>
              <a:t>Pseudocódigo</a:t>
            </a:r>
            <a:br>
              <a:rPr lang="es-HN" dirty="0"/>
            </a:br>
            <a:r>
              <a:rPr lang="es-HN" dirty="0"/>
              <a:t>Programación II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02F029-21F0-B257-F99E-7D2F303A1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s-HN" sz="2800" dirty="0"/>
              <a:t>Estructuras Condicionales en Pseudocódigo</a:t>
            </a:r>
          </a:p>
        </p:txBody>
      </p:sp>
    </p:spTree>
    <p:extLst>
      <p:ext uri="{BB962C8B-B14F-4D97-AF65-F5344CB8AC3E}">
        <p14:creationId xmlns:p14="http://schemas.microsoft.com/office/powerpoint/2010/main" val="1844855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1BC07-80CF-8F20-18AD-ECDCED68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HN" dirty="0"/>
              <a:t>Pseudocódigo en PSeInt: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52A8914-9F08-041B-B3AA-5A2ABA089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267" y="1616392"/>
            <a:ext cx="5474653" cy="49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7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32562-BC60-454C-3C93-ED3FB555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HN" dirty="0"/>
              <a:t>Actividad Práctica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E38922-8364-D037-5D3D-60535FC8AFA8}"/>
              </a:ext>
            </a:extLst>
          </p:cNvPr>
          <p:cNvSpPr txBox="1"/>
          <p:nvPr/>
        </p:nvSpPr>
        <p:spPr>
          <a:xfrm>
            <a:off x="2553788" y="1773922"/>
            <a:ext cx="7828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b="1" dirty="0"/>
              <a:t>Crear un diagrama de flujo para un algoritmo simple para</a:t>
            </a:r>
          </a:p>
          <a:p>
            <a:r>
              <a:rPr lang="es-MX" b="1" dirty="0"/>
              <a:t> Calcular el área de un triángulo y luego lo traducirán a pseudocódigo en </a:t>
            </a:r>
            <a:r>
              <a:rPr lang="es-MX" b="1" dirty="0" err="1"/>
              <a:t>pseint</a:t>
            </a:r>
            <a:endParaRPr lang="es-HN" b="1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E1E2CE9-8CC0-FF20-65B3-B9B36DA0B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4698" y="2587397"/>
            <a:ext cx="2980645" cy="37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24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BD50247-D658-7189-14C3-B3B222208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92" y="873442"/>
            <a:ext cx="6834188" cy="408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55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93E87-21F8-D563-EBF1-FB042586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4" y="-173962"/>
            <a:ext cx="9905998" cy="1478570"/>
          </a:xfrm>
        </p:spPr>
        <p:txBody>
          <a:bodyPr/>
          <a:lstStyle/>
          <a:p>
            <a:pPr algn="ctr"/>
            <a:r>
              <a:rPr lang="es-HN" dirty="0"/>
              <a:t>Metodología de la programación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ABFE7-ECFF-BE31-EA2C-FF81770A6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4" y="984567"/>
            <a:ext cx="9905999" cy="3541714"/>
          </a:xfrm>
        </p:spPr>
        <p:txBody>
          <a:bodyPr/>
          <a:lstStyle/>
          <a:p>
            <a:r>
              <a:rPr lang="es-MX" dirty="0"/>
              <a:t>La programación modular:  divide un programa en módulos o funciones independientes que realizan tareas específicas. Esto mejora la organización y facilita el mantenimiento.</a:t>
            </a:r>
          </a:p>
          <a:p>
            <a:endParaRPr lang="es-HN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A21F478-7C6A-36B7-5F75-6F1FE2FB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0587" y="2159317"/>
            <a:ext cx="4458653" cy="418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28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3C1BA9-FE95-EFC5-2226-42E510BA1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52" y="207327"/>
            <a:ext cx="9905999" cy="3541714"/>
          </a:xfrm>
        </p:spPr>
        <p:txBody>
          <a:bodyPr/>
          <a:lstStyle/>
          <a:p>
            <a:r>
              <a:rPr lang="es-HN" b="1" dirty="0"/>
              <a:t>Programación Estructurada:</a:t>
            </a:r>
          </a:p>
          <a:p>
            <a:r>
              <a:rPr lang="es-MX" dirty="0"/>
              <a:t>La programación estructurada se basa en el uso de estructuras de control (secuencial, condicional, iterativa) para controlar el flujo del programa. Busca simplificar el desarrollo evitando el uso de saltos incontrolados.</a:t>
            </a:r>
            <a:endParaRPr lang="es-HN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F2C3C2-AF70-2FC3-F8E4-7B3E6EB7B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02" y="2214562"/>
            <a:ext cx="5999798" cy="4358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565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0F36CB-0EDB-ED1E-25BD-33F3237D8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2" y="25304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s-HN" dirty="0"/>
              <a:t>Programación Orientada a Objetos:</a:t>
            </a:r>
          </a:p>
          <a:p>
            <a:pPr marL="0" indent="0">
              <a:buNone/>
            </a:pPr>
            <a:r>
              <a:rPr lang="es-MX" dirty="0"/>
              <a:t>La programación orientada a objetos (POO) organiza el código en "objetos" que contienen datos y métodos. Facilita la reutilización del código y la creación de sistemas complejos mediante la creación de clases y la relación entre ellas.</a:t>
            </a:r>
            <a:endParaRPr lang="es-HN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640496-56B7-C8AA-C5B8-5050B85AB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02" y="2176462"/>
            <a:ext cx="4079558" cy="4447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92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77239-0072-4B4C-60E7-36DF9BE7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HN" dirty="0"/>
              <a:t>Actividad Práctica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BFF89C-5DDA-FC8B-87C2-9C2411777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532" y="1658143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Implementar un algoritmo que use los tres enfoques.</a:t>
            </a:r>
          </a:p>
          <a:p>
            <a:pPr marL="0" indent="0">
              <a:buNone/>
            </a:pPr>
            <a:r>
              <a:rPr lang="es-MX" dirty="0"/>
              <a:t>Escribir el código de una calculadora</a:t>
            </a:r>
          </a:p>
          <a:p>
            <a:pPr marL="0" indent="0">
              <a:buNone/>
            </a:pPr>
            <a:endParaRPr lang="es-HN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6573745-72F2-F734-4B54-B76E47C2ED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11"/>
          <a:stretch/>
        </p:blipFill>
        <p:spPr>
          <a:xfrm>
            <a:off x="7729537" y="1658143"/>
            <a:ext cx="4048125" cy="4864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685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7D899-315C-669D-BB2F-77012AEB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La metodología de programación es un conjunto de técnicas y prácticas utilizadas para el desarrollo sistemático y eficiente de software. </a:t>
            </a:r>
          </a:p>
          <a:p>
            <a:pPr marL="0" indent="0">
              <a:buNone/>
            </a:pPr>
            <a:r>
              <a:rPr lang="es-MX" dirty="0"/>
              <a:t>Incluye enfoques como la programación modular, estructurada, y orientada a objetos.</a:t>
            </a:r>
            <a:endParaRPr lang="es-HN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C16AB8D-88A4-CEA6-7313-5FAE8B989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Metodología de la Programación</a:t>
            </a:r>
          </a:p>
        </p:txBody>
      </p:sp>
    </p:spTree>
    <p:extLst>
      <p:ext uri="{BB962C8B-B14F-4D97-AF65-F5344CB8AC3E}">
        <p14:creationId xmlns:p14="http://schemas.microsoft.com/office/powerpoint/2010/main" val="3049844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4FA93-03CA-F421-28E6-9F4BF0D06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Programación Modular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04F7D5-C300-50AD-5CC6-387B10274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1606233"/>
          </a:xfrm>
        </p:spPr>
        <p:txBody>
          <a:bodyPr/>
          <a:lstStyle/>
          <a:p>
            <a:r>
              <a:rPr lang="es-MX" dirty="0"/>
              <a:t>Divide el código en módulos o componentes independientes y reutilizables. Cada módulo realiza una tarea específica, facilitando la organización, mantenimiento y reutilización del código</a:t>
            </a:r>
            <a:endParaRPr lang="es-HN" dirty="0"/>
          </a:p>
        </p:txBody>
      </p:sp>
      <p:pic>
        <p:nvPicPr>
          <p:cNvPr id="2051" name="Picture 3" descr="Procedimientos y funciones | Algoritmos y Estructuras de Datos">
            <a:extLst>
              <a:ext uri="{FF2B5EF4-FFF2-40B4-BE49-F238E27FC236}">
                <a16:creationId xmlns:a16="http://schemas.microsoft.com/office/drawing/2014/main" id="{F60468AC-B7FD-BE45-F4B8-2F0BEA2C6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683" y="3855720"/>
            <a:ext cx="5222557" cy="2815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079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59A2E8-412D-A8E9-0E92-50DEBBB1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s-HN" dirty="0"/>
              <a:t>Programación Estructurada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842C2-A61B-D18D-1DE0-5080D244C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926623"/>
            <a:ext cx="9905999" cy="2319497"/>
          </a:xfrm>
        </p:spPr>
        <p:txBody>
          <a:bodyPr/>
          <a:lstStyle/>
          <a:p>
            <a:r>
              <a:rPr lang="es-MX" dirty="0"/>
              <a:t>Utiliza estructuras de control como secuencias, decisiones y bucles.</a:t>
            </a:r>
          </a:p>
          <a:p>
            <a:r>
              <a:rPr lang="es-MX" dirty="0"/>
              <a:t>Promueve un código claro y legible, eliminando el uso de saltos incontrolados como el '</a:t>
            </a:r>
            <a:r>
              <a:rPr lang="es-MX" dirty="0" err="1"/>
              <a:t>goto</a:t>
            </a:r>
            <a:r>
              <a:rPr lang="es-MX" dirty="0"/>
              <a:t>’.</a:t>
            </a:r>
          </a:p>
          <a:p>
            <a:r>
              <a:rPr lang="es-MX" dirty="0"/>
              <a:t>Ejemplo: Uso de bucles </a:t>
            </a:r>
            <a:r>
              <a:rPr lang="es-MX" dirty="0" err="1"/>
              <a:t>for</a:t>
            </a:r>
            <a:r>
              <a:rPr lang="es-MX" dirty="0"/>
              <a:t> y estructuras </a:t>
            </a:r>
            <a:r>
              <a:rPr lang="es-MX" dirty="0" err="1"/>
              <a:t>if-else</a:t>
            </a:r>
            <a:r>
              <a:rPr lang="es-MX" dirty="0"/>
              <a:t> para el control de flujo.</a:t>
            </a:r>
            <a:endParaRPr lang="es-HN" dirty="0"/>
          </a:p>
        </p:txBody>
      </p:sp>
      <p:pic>
        <p:nvPicPr>
          <p:cNvPr id="3075" name="Picture 3" descr="Qué es la programación estructurada? | UNIR FP">
            <a:extLst>
              <a:ext uri="{FF2B5EF4-FFF2-40B4-BE49-F238E27FC236}">
                <a16:creationId xmlns:a16="http://schemas.microsoft.com/office/drawing/2014/main" id="{CE2D85CE-1271-7E1E-760E-D0798DADA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64" y="3099435"/>
            <a:ext cx="9492615" cy="3537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872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C3602-0E5D-E413-FF1A-E6AC2CA17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19753"/>
            <a:ext cx="9905999" cy="35417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Pseudocódigo:</a:t>
            </a:r>
            <a:r>
              <a:rPr lang="es-MX" dirty="0"/>
              <a:t> Representación de algoritmos en lenguaje sencillo.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Estructuras Condicionales:</a:t>
            </a:r>
            <a:r>
              <a:rPr lang="es-MX" dirty="0"/>
              <a:t> Facilitan la toma de decisiones en el programa.</a:t>
            </a:r>
          </a:p>
          <a:p>
            <a:endParaRPr lang="es-HN" dirty="0"/>
          </a:p>
        </p:txBody>
      </p:sp>
      <p:pic>
        <p:nvPicPr>
          <p:cNvPr id="1026" name="Picture 2" descr="PSeInt: Un intérprete de pseudocódigo para aprender fundamentos de  programación | Todos hacemos TIC">
            <a:extLst>
              <a:ext uri="{FF2B5EF4-FFF2-40B4-BE49-F238E27FC236}">
                <a16:creationId xmlns:a16="http://schemas.microsoft.com/office/drawing/2014/main" id="{6EA9FCDB-A467-3D2C-E863-2C550E4D2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445" y="2808286"/>
            <a:ext cx="5312571" cy="35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614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CBA90-4359-080B-3A39-6B245B2C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Programación Orientada a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BEEE30-6854-6886-C4E6-C57AA08C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2332" y="1658143"/>
            <a:ext cx="9905999" cy="3541714"/>
          </a:xfrm>
        </p:spPr>
        <p:txBody>
          <a:bodyPr/>
          <a:lstStyle/>
          <a:p>
            <a:r>
              <a:rPr lang="es-MX" dirty="0"/>
              <a:t>Organiza el código en objetos que contienen datos y métodos.</a:t>
            </a:r>
          </a:p>
          <a:p>
            <a:r>
              <a:rPr lang="es-MX" dirty="0"/>
              <a:t>Principios clave: encapsulación, herencia, y polimorfismo.</a:t>
            </a:r>
          </a:p>
          <a:p>
            <a:r>
              <a:rPr lang="es-MX" dirty="0"/>
              <a:t>Facilita el desarrollo más intuitivo y escalable.</a:t>
            </a:r>
            <a:endParaRPr lang="es-HN" dirty="0"/>
          </a:p>
        </p:txBody>
      </p:sp>
      <p:pic>
        <p:nvPicPr>
          <p:cNvPr id="4099" name="Picture 3" descr="Qué es la Programación Orientada a Objetos?">
            <a:extLst>
              <a:ext uri="{FF2B5EF4-FFF2-40B4-BE49-F238E27FC236}">
                <a16:creationId xmlns:a16="http://schemas.microsoft.com/office/drawing/2014/main" id="{841982F1-5F7A-263A-AA66-D9D8D9D923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17" b="15610"/>
          <a:stretch/>
        </p:blipFill>
        <p:spPr bwMode="auto">
          <a:xfrm>
            <a:off x="5639724" y="3738259"/>
            <a:ext cx="6003636" cy="292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13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AE3CE3FD-888E-BC90-B3D0-05E014AD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207645"/>
            <a:ext cx="9906000" cy="1477963"/>
          </a:xfrm>
        </p:spPr>
        <p:txBody>
          <a:bodyPr/>
          <a:lstStyle/>
          <a:p>
            <a:pPr algn="ctr"/>
            <a:r>
              <a:rPr lang="es-HN" dirty="0"/>
              <a:t>Tarea</a:t>
            </a:r>
            <a:br>
              <a:rPr lang="es-HN" dirty="0"/>
            </a:br>
            <a:r>
              <a:rPr lang="es-HN" dirty="0"/>
              <a:t>Guía de estudio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746A39-CB9D-2E15-7638-064CCD95E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93" y="1685608"/>
            <a:ext cx="475488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1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E4A55-0F8D-48BD-0E6C-9A4F8004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HN" dirty="0"/>
              <a:t>LA estructura “según”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A7BF59-7504-0DCC-21D5-5CFD1BB0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25110"/>
            <a:ext cx="9905999" cy="3541714"/>
          </a:xfrm>
        </p:spPr>
        <p:txBody>
          <a:bodyPr>
            <a:normAutofit/>
          </a:bodyPr>
          <a:lstStyle/>
          <a:p>
            <a:r>
              <a:rPr lang="es-MX" sz="2800" dirty="0"/>
              <a:t>La estructura "Según" en PSeInt es una herramienta poderosa que te permite tomar decisiones complejas en función del valor de una variable o expresión</a:t>
            </a:r>
            <a:endParaRPr lang="es-HN" sz="2800" dirty="0"/>
          </a:p>
        </p:txBody>
      </p:sp>
      <p:pic>
        <p:nvPicPr>
          <p:cNvPr id="2050" name="Picture 2" descr="Estructura condicional Segun en PSeInt - Algoritmo del mes del año">
            <a:extLst>
              <a:ext uri="{FF2B5EF4-FFF2-40B4-BE49-F238E27FC236}">
                <a16:creationId xmlns:a16="http://schemas.microsoft.com/office/drawing/2014/main" id="{1DED79B4-A552-9205-4C3C-91BACE4E1D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4" b="8479"/>
          <a:stretch/>
        </p:blipFill>
        <p:spPr bwMode="auto">
          <a:xfrm>
            <a:off x="4800600" y="3122613"/>
            <a:ext cx="658368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9314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2C29A-358D-F00C-411C-80BB11701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Uso de "según”</a:t>
            </a:r>
            <a:endParaRPr lang="es-HN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069FE02-63CF-8A44-6D28-FD0B3FBC1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885" y="2935288"/>
            <a:ext cx="8001635" cy="3806604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BA537F-5D9A-04A2-0970-57B0EC6D8759}"/>
              </a:ext>
            </a:extLst>
          </p:cNvPr>
          <p:cNvSpPr txBox="1"/>
          <p:nvPr/>
        </p:nvSpPr>
        <p:spPr>
          <a:xfrm>
            <a:off x="2133600" y="1546691"/>
            <a:ext cx="99052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Es especialmente útil cuando te enfrentas a múltiples opciones </a:t>
            </a:r>
          </a:p>
          <a:p>
            <a:r>
              <a:rPr lang="es-MX" sz="2400" dirty="0"/>
              <a:t>y necesitas ejecutar diferentes bloques de código según la opción seleccionada</a:t>
            </a:r>
            <a:endParaRPr lang="es-HN" sz="2400" dirty="0"/>
          </a:p>
        </p:txBody>
      </p:sp>
    </p:spTree>
    <p:extLst>
      <p:ext uri="{BB962C8B-B14F-4D97-AF65-F5344CB8AC3E}">
        <p14:creationId xmlns:p14="http://schemas.microsoft.com/office/powerpoint/2010/main" val="95279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84A9F-D3D2-8F66-AADF-BCE0008A2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HN" dirty="0"/>
              <a:t>Ejemplo: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6EF5890-76A1-1656-E21C-417BB5F2628C}"/>
              </a:ext>
            </a:extLst>
          </p:cNvPr>
          <p:cNvSpPr txBox="1"/>
          <p:nvPr/>
        </p:nvSpPr>
        <p:spPr>
          <a:xfrm>
            <a:off x="773862" y="1713925"/>
            <a:ext cx="3224097" cy="378565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MX" sz="2400" b="0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Actividad Práctica</a:t>
            </a:r>
          </a:p>
          <a:p>
            <a:r>
              <a:rPr lang="es-MX" sz="2400" b="0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Desarrollar y Ejecutar el Código Juntos:</a:t>
            </a:r>
          </a:p>
          <a:p>
            <a:r>
              <a:rPr lang="es-MX" sz="2400" b="0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Introducción de la calificación.</a:t>
            </a:r>
          </a:p>
          <a:p>
            <a:r>
              <a:rPr lang="es-MX" sz="2400" b="0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Ejecución en PSeInt.</a:t>
            </a:r>
          </a:p>
          <a:p>
            <a:r>
              <a:rPr lang="es-MX" sz="2400" b="0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Modificación del Algoritmo:</a:t>
            </a:r>
          </a:p>
          <a:p>
            <a:r>
              <a:rPr lang="es-MX" sz="2400" b="0" i="0" dirty="0">
                <a:solidFill>
                  <a:srgbClr val="E8E8E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Cambiar rangos o mensajes.</a:t>
            </a:r>
            <a:endParaRPr lang="es-H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C8E4E2C-051E-9603-70CF-063185B01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HN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26829CD-38EB-D83D-FEC1-377314A42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689" y="1064220"/>
            <a:ext cx="6646863" cy="472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07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0F145-ABD0-CC87-60D6-ADA0024C8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HN" dirty="0"/>
              <a:t>Diagrama de flujo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DBFB3D-DBDC-879B-A5F0-5F211F343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/>
              <a:t>Diagrama de Flujo:</a:t>
            </a:r>
            <a:r>
              <a:rPr lang="es-MX" dirty="0"/>
              <a:t> Representación gráfica de un algoritmo o proceso. Usa símbolos estandarizados para representar operaciones, decisiones y flujo de control</a:t>
            </a:r>
            <a:endParaRPr lang="es-HN" dirty="0"/>
          </a:p>
        </p:txBody>
      </p:sp>
      <p:pic>
        <p:nvPicPr>
          <p:cNvPr id="3074" name="Picture 2" descr="Diagramas de flujo | Librería CATEDU">
            <a:extLst>
              <a:ext uri="{FF2B5EF4-FFF2-40B4-BE49-F238E27FC236}">
                <a16:creationId xmlns:a16="http://schemas.microsoft.com/office/drawing/2014/main" id="{B2636F77-B247-A7A3-4F6C-490D06E88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60" y="3279832"/>
            <a:ext cx="3278504" cy="340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2297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ómo hacer unos diagramas de flujo en pseint? - Quora">
            <a:extLst>
              <a:ext uri="{FF2B5EF4-FFF2-40B4-BE49-F238E27FC236}">
                <a16:creationId xmlns:a16="http://schemas.microsoft.com/office/drawing/2014/main" id="{15EF257A-A628-25E7-9F34-FDF1A8DB6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172" y="384623"/>
            <a:ext cx="7743508" cy="5865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95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DBA56-DB71-5A3E-0C83-C7DCF767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HN" dirty="0"/>
              <a:t>Importancia en la Programación: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7AC332-7DED-59C4-2765-A66FF3462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7755" y="2090173"/>
            <a:ext cx="1163004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HN" altLang="es-H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HN" altLang="es-H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Facilitan la visualización del flujo de un algoritmo.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HN" altLang="es-H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HN" altLang="es-H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Ayudan a identificar errores lógicos y mejorar la claridad del algoritmo.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HN" altLang="es-H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HN" altLang="es-H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Facilitan la comunicación de ideas entre programadores. </a:t>
            </a:r>
          </a:p>
        </p:txBody>
      </p:sp>
    </p:spTree>
    <p:extLst>
      <p:ext uri="{BB962C8B-B14F-4D97-AF65-F5344CB8AC3E}">
        <p14:creationId xmlns:p14="http://schemas.microsoft.com/office/powerpoint/2010/main" val="1595039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BC4EE-701A-1312-ABC2-22F4471F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MX" dirty="0"/>
              <a:t>Algoritmo para determinar si un número es par o impar</a:t>
            </a:r>
            <a:endParaRPr lang="es-HN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B9588F0-01D0-C65F-12B6-9B983469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962" y="2097088"/>
            <a:ext cx="4917758" cy="44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670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150</TotalTime>
  <Words>502</Words>
  <Application>Microsoft Office PowerPoint</Application>
  <PresentationFormat>Panorámica</PresentationFormat>
  <Paragraphs>53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Google Sans</vt:lpstr>
      <vt:lpstr>Tw Cen MT</vt:lpstr>
      <vt:lpstr>Circuito</vt:lpstr>
      <vt:lpstr>Pseudocódigo Programación II</vt:lpstr>
      <vt:lpstr>Presentación de PowerPoint</vt:lpstr>
      <vt:lpstr>LA estructura “según”</vt:lpstr>
      <vt:lpstr>Uso de "según”</vt:lpstr>
      <vt:lpstr>Ejemplo: </vt:lpstr>
      <vt:lpstr>Diagrama de flujo</vt:lpstr>
      <vt:lpstr>Presentación de PowerPoint</vt:lpstr>
      <vt:lpstr>Importancia en la Programación:</vt:lpstr>
      <vt:lpstr>Algoritmo para determinar si un número es par o impar</vt:lpstr>
      <vt:lpstr>Pseudocódigo en PSeInt:</vt:lpstr>
      <vt:lpstr>Actividad Práctica </vt:lpstr>
      <vt:lpstr>Presentación de PowerPoint</vt:lpstr>
      <vt:lpstr>Metodología de la programación</vt:lpstr>
      <vt:lpstr>Presentación de PowerPoint</vt:lpstr>
      <vt:lpstr>Presentación de PowerPoint</vt:lpstr>
      <vt:lpstr>Actividad Práctica</vt:lpstr>
      <vt:lpstr>Metodología de la Programación</vt:lpstr>
      <vt:lpstr>Programación Modular</vt:lpstr>
      <vt:lpstr>Programación Estructurada</vt:lpstr>
      <vt:lpstr>Programación Orientada a Objetos</vt:lpstr>
      <vt:lpstr>Tarea Guía de estudio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Peña</dc:creator>
  <cp:lastModifiedBy>Pablo Peña</cp:lastModifiedBy>
  <cp:revision>5</cp:revision>
  <dcterms:created xsi:type="dcterms:W3CDTF">2024-08-18T01:18:31Z</dcterms:created>
  <dcterms:modified xsi:type="dcterms:W3CDTF">2024-08-24T05:07:00Z</dcterms:modified>
</cp:coreProperties>
</file>