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82" r:id="rId21"/>
    <p:sldId id="284" r:id="rId22"/>
    <p:sldId id="285" r:id="rId23"/>
    <p:sldId id="275" r:id="rId24"/>
    <p:sldId id="277" r:id="rId25"/>
    <p:sldId id="278" r:id="rId26"/>
    <p:sldId id="279" r:id="rId27"/>
    <p:sldId id="280" r:id="rId28"/>
    <p:sldId id="281" r:id="rId29"/>
    <p:sldId id="283" r:id="rId30"/>
    <p:sldId id="286" r:id="rId31"/>
    <p:sldId id="287" r:id="rId32"/>
    <p:sldId id="276"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4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F81125-8A00-4BC8-A2E1-EFBF00FEB39C}" type="datetimeFigureOut">
              <a:rPr lang="en-US" smtClean="0"/>
              <a:pPr/>
              <a:t>6/13/2017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45A149-4818-4189-AEC6-E0794932CEF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BC892BF1-9381-41F1-8EA0-FFC79D6DE8D8}" type="slidenum">
              <a:rPr lang="en-US" smtClean="0">
                <a:latin typeface="Helvetica" pitchFamily="34" charset="0"/>
              </a:rPr>
              <a:pPr/>
              <a:t>2</a:t>
            </a:fld>
            <a:endParaRPr lang="en-US" smtClean="0">
              <a:latin typeface="Helvetica" pitchFamily="34"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xfrm>
            <a:off x="913260" y="4343713"/>
            <a:ext cx="5031482" cy="4113862"/>
          </a:xfrm>
          <a:noFill/>
          <a:ln/>
        </p:spPr>
        <p:txBody>
          <a:bodyPr/>
          <a:lstStyle/>
          <a:p>
            <a:endParaRPr lang="en-US"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18D86FE7-2C1E-42D4-B474-BDF6F45AE51E}" type="slidenum">
              <a:rPr lang="en-US" smtClean="0">
                <a:latin typeface="Helvetica" pitchFamily="34" charset="0"/>
              </a:rPr>
              <a:pPr/>
              <a:t>15</a:t>
            </a:fld>
            <a:endParaRPr lang="en-US" smtClean="0">
              <a:latin typeface="Helvetica" pitchFamily="34"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xfrm>
            <a:off x="913260" y="4343713"/>
            <a:ext cx="5031482" cy="4113862"/>
          </a:xfrm>
          <a:noFill/>
          <a:ln/>
        </p:spPr>
        <p:txBody>
          <a:bodyPr/>
          <a:lstStyle/>
          <a:p>
            <a:endParaRPr lang="en-US"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AAE494E9-4DB2-4D05-B47B-F439B7543E61}" type="slidenum">
              <a:rPr lang="en-US" smtClean="0">
                <a:latin typeface="Helvetica" pitchFamily="34" charset="0"/>
              </a:rPr>
              <a:pPr/>
              <a:t>16</a:t>
            </a:fld>
            <a:endParaRPr lang="en-US" smtClean="0">
              <a:latin typeface="Helvetica" pitchFamily="34"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xfrm>
            <a:off x="913260" y="4343713"/>
            <a:ext cx="5031482" cy="4113862"/>
          </a:xfrm>
          <a:noFill/>
          <a:ln/>
        </p:spPr>
        <p:txBody>
          <a:bodyPr/>
          <a:lstStyle/>
          <a:p>
            <a:endParaRPr lang="en-US"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D6BDDE15-50DD-421F-A9C9-4F3108FFF04C}" type="slidenum">
              <a:rPr lang="en-US" smtClean="0">
                <a:latin typeface="Helvetica" pitchFamily="34" charset="0"/>
              </a:rPr>
              <a:pPr/>
              <a:t>17</a:t>
            </a:fld>
            <a:endParaRPr lang="en-US" smtClean="0">
              <a:latin typeface="Helvetica" pitchFamily="34"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xfrm>
            <a:off x="913260" y="4343713"/>
            <a:ext cx="5031482" cy="4113862"/>
          </a:xfrm>
          <a:noFill/>
          <a:ln/>
        </p:spPr>
        <p:txBody>
          <a:bodyPr/>
          <a:lstStyle/>
          <a:p>
            <a:endParaRPr lang="en-US"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94312DF4-142E-4897-AAD4-2039E3A0B041}" type="slidenum">
              <a:rPr lang="en-US" smtClean="0">
                <a:latin typeface="Helvetica" pitchFamily="34" charset="0"/>
              </a:rPr>
              <a:pPr/>
              <a:t>18</a:t>
            </a:fld>
            <a:endParaRPr lang="en-US" smtClean="0">
              <a:latin typeface="Helvetica" pitchFamily="34"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C95AF72F-0F24-4FAE-953E-4A92320AEB1D}" type="slidenum">
              <a:rPr lang="en-US" smtClean="0">
                <a:latin typeface="Helvetica" pitchFamily="34" charset="0"/>
              </a:rPr>
              <a:pPr/>
              <a:t>19</a:t>
            </a:fld>
            <a:endParaRPr lang="en-US" smtClean="0">
              <a:latin typeface="Helvetica" pitchFamily="34"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ACE98F79-B03D-4947-83AD-B9B55732F373}" type="slidenum">
              <a:rPr lang="en-US" smtClean="0">
                <a:latin typeface="Helvetica" pitchFamily="34" charset="0"/>
              </a:rPr>
              <a:pPr/>
              <a:t>23</a:t>
            </a:fld>
            <a:endParaRPr lang="en-US" smtClean="0">
              <a:latin typeface="Helvetica" pitchFamily="34"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913260" y="4343713"/>
            <a:ext cx="5031482" cy="4113862"/>
          </a:xfrm>
          <a:noFill/>
          <a:ln/>
        </p:spPr>
        <p:txBody>
          <a:bodyPr/>
          <a:lstStyle/>
          <a:p>
            <a:endParaRPr lang="en-US" smtClean="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txBox="1">
            <a:spLocks noGrp="1" noChangeArrowheads="1"/>
          </p:cNvSpPr>
          <p:nvPr/>
        </p:nvSpPr>
        <p:spPr bwMode="auto">
          <a:xfrm>
            <a:off x="3886408" y="8687425"/>
            <a:ext cx="2971593" cy="456575"/>
          </a:xfrm>
          <a:prstGeom prst="rect">
            <a:avLst/>
          </a:prstGeom>
          <a:noFill/>
          <a:ln w="9525">
            <a:noFill/>
            <a:miter lim="800000"/>
            <a:headEnd/>
            <a:tailEnd/>
          </a:ln>
        </p:spPr>
        <p:txBody>
          <a:bodyPr wrap="none" lIns="91431" tIns="45716" rIns="91431" bIns="45716" anchor="b"/>
          <a:lstStyle/>
          <a:p>
            <a:pPr algn="r" defTabSz="914274"/>
            <a:fld id="{7DE1FBAD-AC2D-435E-B88C-A3D259751BE6}" type="slidenum">
              <a:rPr lang="en-US" sz="1200"/>
              <a:pPr algn="r" defTabSz="914274"/>
              <a:t>32</a:t>
            </a:fld>
            <a:endParaRPr lang="en-US" sz="1200" dirty="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67CB3DA9-12F3-406D-95E8-DF0B9C13464E}" type="slidenum">
              <a:rPr lang="en-US" smtClean="0">
                <a:latin typeface="Helvetica" pitchFamily="34" charset="0"/>
              </a:rPr>
              <a:pPr/>
              <a:t>3</a:t>
            </a:fld>
            <a:endParaRPr lang="en-US" smtClean="0">
              <a:latin typeface="Helvetica" pitchFamily="34"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xfrm>
            <a:off x="913260" y="4343713"/>
            <a:ext cx="5031482" cy="4113862"/>
          </a:xfrm>
          <a:noFill/>
          <a:ln/>
        </p:spPr>
        <p:txBody>
          <a:bodyPr/>
          <a:lstStyle/>
          <a:p>
            <a:endParaRPr 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7A452C80-673C-4FDA-BBDC-1D4486AECE9F}" type="slidenum">
              <a:rPr lang="en-US" smtClean="0">
                <a:latin typeface="Helvetica" pitchFamily="34" charset="0"/>
              </a:rPr>
              <a:pPr/>
              <a:t>4</a:t>
            </a:fld>
            <a:endParaRPr lang="en-US" smtClean="0">
              <a:latin typeface="Helvetica" pitchFamily="34"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xfrm>
            <a:off x="913260" y="4343713"/>
            <a:ext cx="5031482" cy="4113862"/>
          </a:xfrm>
          <a:noFill/>
          <a:ln/>
        </p:spPr>
        <p:txBody>
          <a:bodyPr/>
          <a:lstStyle/>
          <a:p>
            <a:endParaRPr 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B9C0655C-E1DB-4B3B-ADF7-EE19B77EEE19}" type="slidenum">
              <a:rPr lang="en-US" smtClean="0">
                <a:latin typeface="Helvetica" pitchFamily="34" charset="0"/>
              </a:rPr>
              <a:pPr/>
              <a:t>5</a:t>
            </a:fld>
            <a:endParaRPr lang="en-US" smtClean="0">
              <a:latin typeface="Helvetica" pitchFamily="34"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xfrm>
            <a:off x="913260" y="4343713"/>
            <a:ext cx="5031482" cy="4113862"/>
          </a:xfrm>
          <a:noFill/>
          <a:ln/>
        </p:spPr>
        <p:txBody>
          <a:bodyPr/>
          <a:lstStyle/>
          <a:p>
            <a:endParaRPr lang="en-US"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A612967C-A0C7-4B5A-ACDD-629430B92DAF}" type="slidenum">
              <a:rPr lang="en-US" smtClean="0">
                <a:latin typeface="Helvetica" pitchFamily="34" charset="0"/>
              </a:rPr>
              <a:pPr/>
              <a:t>6</a:t>
            </a:fld>
            <a:endParaRPr lang="en-US" smtClean="0">
              <a:latin typeface="Helvetica" pitchFamily="34"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xfrm>
            <a:off x="913260" y="4343713"/>
            <a:ext cx="5031482" cy="4113862"/>
          </a:xfrm>
          <a:noFill/>
          <a:ln/>
        </p:spPr>
        <p:txBody>
          <a:bodyPr/>
          <a:lstStyle/>
          <a:p>
            <a:endParaRPr 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F571F736-62A1-4EF7-A4AB-BC424F1BEEB3}" type="slidenum">
              <a:rPr lang="en-US" smtClean="0">
                <a:latin typeface="Helvetica" pitchFamily="34" charset="0"/>
              </a:rPr>
              <a:pPr/>
              <a:t>9</a:t>
            </a:fld>
            <a:endParaRPr lang="en-US" smtClean="0">
              <a:latin typeface="Helvetica" pitchFamily="34"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xfrm>
            <a:off x="913260" y="4343713"/>
            <a:ext cx="5031482" cy="4113862"/>
          </a:xfrm>
          <a:noFill/>
          <a:ln/>
        </p:spPr>
        <p:txBody>
          <a:bodyPr/>
          <a:lstStyle/>
          <a:p>
            <a:endParaRPr lang="en-US"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707180AC-DA6C-4E1F-A823-7912840B62A9}" type="slidenum">
              <a:rPr lang="en-US" smtClean="0">
                <a:latin typeface="Helvetica" pitchFamily="34" charset="0"/>
              </a:rPr>
              <a:pPr/>
              <a:t>10</a:t>
            </a:fld>
            <a:endParaRPr lang="en-US" smtClean="0">
              <a:latin typeface="Helvetica" pitchFamily="34"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xfrm>
            <a:off x="913260" y="4343713"/>
            <a:ext cx="5031482" cy="4113862"/>
          </a:xfrm>
          <a:noFill/>
          <a:ln/>
        </p:spPr>
        <p:txBody>
          <a:bodyPr/>
          <a:lstStyle/>
          <a:p>
            <a:endParaRPr lang="en-US"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37ED6887-CE60-4580-9422-113F6309DB0F}" type="slidenum">
              <a:rPr lang="en-US" smtClean="0">
                <a:latin typeface="Helvetica" pitchFamily="34" charset="0"/>
              </a:rPr>
              <a:pPr/>
              <a:t>11</a:t>
            </a:fld>
            <a:endParaRPr lang="en-US" smtClean="0">
              <a:latin typeface="Helvetica" pitchFamily="34"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xfrm>
            <a:off x="913260" y="4343713"/>
            <a:ext cx="5031482" cy="4113862"/>
          </a:xfrm>
          <a:noFill/>
          <a:ln/>
        </p:spPr>
        <p:txBody>
          <a:bodyPr/>
          <a:lstStyle/>
          <a:p>
            <a:endParaRPr lang="en-US"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9FE9F848-5357-4CF4-8A97-10492F4CC061}" type="slidenum">
              <a:rPr lang="en-US" smtClean="0">
                <a:latin typeface="Helvetica" pitchFamily="34" charset="0"/>
              </a:rPr>
              <a:pPr/>
              <a:t>14</a:t>
            </a:fld>
            <a:endParaRPr lang="en-US" smtClean="0">
              <a:latin typeface="Helvetica" pitchFamily="34"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xfrm>
            <a:off x="913260" y="4343713"/>
            <a:ext cx="5031482" cy="4113862"/>
          </a:xfrm>
          <a:noFill/>
          <a:ln/>
        </p:spPr>
        <p:txBody>
          <a:bodyPr/>
          <a:lstStyle/>
          <a:p>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84303DD-D41C-44EE-B8A7-D01AA26C18C5}" type="datetimeFigureOut">
              <a:rPr lang="en-US" smtClean="0"/>
              <a:pPr/>
              <a:t>6/13/2017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C9974-A3CD-46CA-9BA3-6F4FE67D1A4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4303DD-D41C-44EE-B8A7-D01AA26C18C5}" type="datetimeFigureOut">
              <a:rPr lang="en-US" smtClean="0"/>
              <a:pPr/>
              <a:t>6/13/2017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C9974-A3CD-46CA-9BA3-6F4FE67D1A4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4303DD-D41C-44EE-B8A7-D01AA26C18C5}" type="datetimeFigureOut">
              <a:rPr lang="en-US" smtClean="0"/>
              <a:pPr/>
              <a:t>6/13/2017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C9974-A3CD-46CA-9BA3-6F4FE67D1A4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4303DD-D41C-44EE-B8A7-D01AA26C18C5}" type="datetimeFigureOut">
              <a:rPr lang="en-US" smtClean="0"/>
              <a:pPr/>
              <a:t>6/13/2017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C9974-A3CD-46CA-9BA3-6F4FE67D1A4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4303DD-D41C-44EE-B8A7-D01AA26C18C5}" type="datetimeFigureOut">
              <a:rPr lang="en-US" smtClean="0"/>
              <a:pPr/>
              <a:t>6/13/2017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C9974-A3CD-46CA-9BA3-6F4FE67D1A4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84303DD-D41C-44EE-B8A7-D01AA26C18C5}" type="datetimeFigureOut">
              <a:rPr lang="en-US" smtClean="0"/>
              <a:pPr/>
              <a:t>6/13/2017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3C9974-A3CD-46CA-9BA3-6F4FE67D1A4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84303DD-D41C-44EE-B8A7-D01AA26C18C5}" type="datetimeFigureOut">
              <a:rPr lang="en-US" smtClean="0"/>
              <a:pPr/>
              <a:t>6/13/2017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3C9974-A3CD-46CA-9BA3-6F4FE67D1A4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4303DD-D41C-44EE-B8A7-D01AA26C18C5}" type="datetimeFigureOut">
              <a:rPr lang="en-US" smtClean="0"/>
              <a:pPr/>
              <a:t>6/13/2017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3C9974-A3CD-46CA-9BA3-6F4FE67D1A4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4303DD-D41C-44EE-B8A7-D01AA26C18C5}" type="datetimeFigureOut">
              <a:rPr lang="en-US" smtClean="0"/>
              <a:pPr/>
              <a:t>6/13/2017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3C9974-A3CD-46CA-9BA3-6F4FE67D1A4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4303DD-D41C-44EE-B8A7-D01AA26C18C5}" type="datetimeFigureOut">
              <a:rPr lang="en-US" smtClean="0"/>
              <a:pPr/>
              <a:t>6/13/2017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3C9974-A3CD-46CA-9BA3-6F4FE67D1A4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4303DD-D41C-44EE-B8A7-D01AA26C18C5}" type="datetimeFigureOut">
              <a:rPr lang="en-US" smtClean="0"/>
              <a:pPr/>
              <a:t>6/13/2017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3C9974-A3CD-46CA-9BA3-6F4FE67D1A4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4303DD-D41C-44EE-B8A7-D01AA26C18C5}" type="datetimeFigureOut">
              <a:rPr lang="en-US" smtClean="0"/>
              <a:pPr/>
              <a:t>6/13/2017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3C9974-A3CD-46CA-9BA3-6F4FE67D1A4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javascript:myWindow('crow_s_foot_notation_');"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Entity </a:t>
            </a:r>
            <a:r>
              <a:rPr lang="en-US" dirty="0" smtClean="0"/>
              <a:t>R</a:t>
            </a:r>
            <a:r>
              <a:rPr lang="en-US" dirty="0" smtClean="0"/>
              <a:t>elationship Model</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Grp="1" noChangeArrowheads="1"/>
          </p:cNvSpPr>
          <p:nvPr>
            <p:ph type="title"/>
          </p:nvPr>
        </p:nvSpPr>
        <p:spPr>
          <a:xfrm>
            <a:off x="819150" y="95250"/>
            <a:ext cx="8077200" cy="609600"/>
          </a:xfrm>
        </p:spPr>
        <p:txBody>
          <a:bodyPr>
            <a:normAutofit fontScale="90000"/>
          </a:bodyPr>
          <a:lstStyle/>
          <a:p>
            <a:pPr eaLnBrk="1" fontAlgn="auto" hangingPunct="1">
              <a:spcAft>
                <a:spcPts val="0"/>
              </a:spcAft>
              <a:defRPr/>
            </a:pPr>
            <a:r>
              <a:rPr lang="en-US"/>
              <a:t>One-to-Many Relationship</a:t>
            </a:r>
          </a:p>
        </p:txBody>
      </p:sp>
      <p:sp>
        <p:nvSpPr>
          <p:cNvPr id="30723" name="Rectangle 3"/>
          <p:cNvSpPr>
            <a:spLocks noGrp="1" noChangeArrowheads="1"/>
          </p:cNvSpPr>
          <p:nvPr>
            <p:ph sz="quarter" idx="1"/>
          </p:nvPr>
        </p:nvSpPr>
        <p:spPr>
          <a:xfrm>
            <a:off x="855663" y="1222375"/>
            <a:ext cx="7480300" cy="1852613"/>
          </a:xfrm>
        </p:spPr>
        <p:txBody>
          <a:bodyPr/>
          <a:lstStyle/>
          <a:p>
            <a:pPr eaLnBrk="1" hangingPunct="1"/>
            <a:r>
              <a:rPr lang="en-US" sz="1800" b="1" smtClean="0">
                <a:ea typeface="MS PGothic" pitchFamily="34" charset="-128"/>
              </a:rPr>
              <a:t>one-to-many relationship</a:t>
            </a:r>
            <a:r>
              <a:rPr lang="en-US" sz="1800" smtClean="0">
                <a:ea typeface="MS PGothic" pitchFamily="34" charset="-128"/>
              </a:rPr>
              <a:t> between an </a:t>
            </a:r>
            <a:r>
              <a:rPr lang="en-US" sz="1800" i="1" smtClean="0">
                <a:ea typeface="MS PGothic" pitchFamily="34" charset="-128"/>
              </a:rPr>
              <a:t>instructor</a:t>
            </a:r>
            <a:r>
              <a:rPr lang="en-US" sz="1800" smtClean="0">
                <a:ea typeface="MS PGothic" pitchFamily="34" charset="-128"/>
              </a:rPr>
              <a:t> and a </a:t>
            </a:r>
            <a:r>
              <a:rPr lang="en-US" sz="1800" i="1" smtClean="0">
                <a:ea typeface="MS PGothic" pitchFamily="34" charset="-128"/>
              </a:rPr>
              <a:t>student</a:t>
            </a:r>
          </a:p>
          <a:p>
            <a:pPr lvl="1" eaLnBrk="1" hangingPunct="1"/>
            <a:r>
              <a:rPr lang="en-US" sz="1800" smtClean="0">
                <a:ea typeface="MS PGothic" pitchFamily="34" charset="-128"/>
              </a:rPr>
              <a:t> an instructor is associated with several (including 0) students  via </a:t>
            </a:r>
            <a:r>
              <a:rPr lang="en-US" sz="1800" i="1" smtClean="0">
                <a:ea typeface="MS PGothic" pitchFamily="34" charset="-128"/>
              </a:rPr>
              <a:t>advisor </a:t>
            </a:r>
          </a:p>
          <a:p>
            <a:pPr lvl="1" eaLnBrk="1" hangingPunct="1"/>
            <a:r>
              <a:rPr lang="en-US" sz="1800" smtClean="0">
                <a:ea typeface="MS PGothic" pitchFamily="34" charset="-128"/>
              </a:rPr>
              <a:t>a student is associated with at most one instructor via advisor, </a:t>
            </a:r>
          </a:p>
        </p:txBody>
      </p:sp>
      <p:pic>
        <p:nvPicPr>
          <p:cNvPr id="30724" name="Picture 5"/>
          <p:cNvPicPr>
            <a:picLocks noChangeAspect="1" noChangeArrowheads="1"/>
          </p:cNvPicPr>
          <p:nvPr/>
        </p:nvPicPr>
        <p:blipFill>
          <a:blip r:embed="rId3"/>
          <a:srcRect t="31459" b="44698"/>
          <a:stretch>
            <a:fillRect/>
          </a:stretch>
        </p:blipFill>
        <p:spPr bwMode="auto">
          <a:xfrm>
            <a:off x="1489075" y="2955925"/>
            <a:ext cx="6421438" cy="1863725"/>
          </a:xfrm>
          <a:prstGeom prst="rect">
            <a:avLst/>
          </a:prstGeom>
          <a:noFill/>
          <a:ln w="9525">
            <a:noFill/>
            <a:miter lim="800000"/>
            <a:headEnd/>
            <a:tailEnd/>
          </a:ln>
        </p:spPr>
      </p:pic>
      <p:sp>
        <p:nvSpPr>
          <p:cNvPr id="30725" name="TextBox 4"/>
          <p:cNvSpPr txBox="1">
            <a:spLocks noChangeArrowheads="1"/>
          </p:cNvSpPr>
          <p:nvPr/>
        </p:nvSpPr>
        <p:spPr bwMode="auto">
          <a:xfrm>
            <a:off x="3133725" y="3582988"/>
            <a:ext cx="298450" cy="338137"/>
          </a:xfrm>
          <a:prstGeom prst="rect">
            <a:avLst/>
          </a:prstGeom>
          <a:noFill/>
          <a:ln w="9525">
            <a:noFill/>
            <a:miter lim="800000"/>
            <a:headEnd/>
            <a:tailEnd/>
          </a:ln>
        </p:spPr>
        <p:txBody>
          <a:bodyPr wrap="none">
            <a:spAutoFit/>
          </a:bodyPr>
          <a:lstStyle/>
          <a:p>
            <a:r>
              <a:rPr lang="en-US"/>
              <a:t>1</a:t>
            </a:r>
          </a:p>
        </p:txBody>
      </p:sp>
      <p:sp>
        <p:nvSpPr>
          <p:cNvPr id="30726" name="TextBox 5"/>
          <p:cNvSpPr txBox="1">
            <a:spLocks noChangeArrowheads="1"/>
          </p:cNvSpPr>
          <p:nvPr/>
        </p:nvSpPr>
        <p:spPr bwMode="auto">
          <a:xfrm>
            <a:off x="6145213" y="3643313"/>
            <a:ext cx="265112" cy="338137"/>
          </a:xfrm>
          <a:prstGeom prst="rect">
            <a:avLst/>
          </a:prstGeom>
          <a:noFill/>
          <a:ln w="9525">
            <a:noFill/>
            <a:miter lim="800000"/>
            <a:headEnd/>
            <a:tailEnd/>
          </a:ln>
        </p:spPr>
        <p:txBody>
          <a:bodyPr wrap="none">
            <a:spAutoFit/>
          </a:bodyPr>
          <a:lstStyle/>
          <a:p>
            <a:r>
              <a:rPr lang="en-US"/>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a:xfrm>
            <a:off x="457200" y="274638"/>
            <a:ext cx="7467600" cy="400050"/>
          </a:xfrm>
        </p:spPr>
        <p:txBody>
          <a:bodyPr>
            <a:normAutofit fontScale="90000"/>
          </a:bodyPr>
          <a:lstStyle/>
          <a:p>
            <a:pPr eaLnBrk="1" fontAlgn="auto" hangingPunct="1">
              <a:spcAft>
                <a:spcPts val="0"/>
              </a:spcAft>
              <a:defRPr/>
            </a:pPr>
            <a:r>
              <a:rPr lang="en-US" dirty="0"/>
              <a:t>Many-to-Many Relationship</a:t>
            </a:r>
          </a:p>
        </p:txBody>
      </p:sp>
      <p:sp>
        <p:nvSpPr>
          <p:cNvPr id="31747" name="Rectangle 3"/>
          <p:cNvSpPr>
            <a:spLocks noGrp="1" noChangeArrowheads="1"/>
          </p:cNvSpPr>
          <p:nvPr>
            <p:ph sz="quarter" idx="1"/>
          </p:nvPr>
        </p:nvSpPr>
        <p:spPr>
          <a:xfrm>
            <a:off x="814388" y="1093788"/>
            <a:ext cx="7029450" cy="1546225"/>
          </a:xfrm>
        </p:spPr>
        <p:txBody>
          <a:bodyPr/>
          <a:lstStyle/>
          <a:p>
            <a:pPr eaLnBrk="1" hangingPunct="1"/>
            <a:r>
              <a:rPr lang="en-US" sz="1800" b="1" smtClean="0">
                <a:ea typeface="MS PGothic" pitchFamily="34" charset="-128"/>
              </a:rPr>
              <a:t>Many-to-many relationship </a:t>
            </a:r>
            <a:r>
              <a:rPr lang="en-US" sz="1800" smtClean="0">
                <a:ea typeface="MS PGothic" pitchFamily="34" charset="-128"/>
              </a:rPr>
              <a:t>between An instructor is associated with several (possibly 0) students via </a:t>
            </a:r>
            <a:r>
              <a:rPr lang="en-US" sz="1800" i="1" smtClean="0">
                <a:ea typeface="MS PGothic" pitchFamily="34" charset="-128"/>
              </a:rPr>
              <a:t>advisor</a:t>
            </a:r>
          </a:p>
          <a:p>
            <a:pPr eaLnBrk="1" hangingPunct="1"/>
            <a:r>
              <a:rPr lang="en-US" sz="1800" smtClean="0">
                <a:ea typeface="MS PGothic" pitchFamily="34" charset="-128"/>
              </a:rPr>
              <a:t>A student is associated with several (possibly 0) instructors via </a:t>
            </a:r>
            <a:r>
              <a:rPr lang="en-US" sz="1800" i="1" smtClean="0">
                <a:ea typeface="MS PGothic" pitchFamily="34" charset="-128"/>
              </a:rPr>
              <a:t>advisor</a:t>
            </a:r>
            <a:r>
              <a:rPr lang="en-US" sz="1800" smtClean="0">
                <a:ea typeface="MS PGothic" pitchFamily="34" charset="-128"/>
              </a:rPr>
              <a:t> </a:t>
            </a:r>
          </a:p>
        </p:txBody>
      </p:sp>
      <p:pic>
        <p:nvPicPr>
          <p:cNvPr id="31748" name="Picture 6"/>
          <p:cNvPicPr>
            <a:picLocks noChangeAspect="1" noChangeArrowheads="1"/>
          </p:cNvPicPr>
          <p:nvPr/>
        </p:nvPicPr>
        <p:blipFill>
          <a:blip r:embed="rId3"/>
          <a:srcRect/>
          <a:stretch>
            <a:fillRect/>
          </a:stretch>
        </p:blipFill>
        <p:spPr bwMode="auto">
          <a:xfrm>
            <a:off x="1223963" y="2749550"/>
            <a:ext cx="6765925" cy="1384300"/>
          </a:xfrm>
          <a:prstGeom prst="rect">
            <a:avLst/>
          </a:prstGeom>
          <a:noFill/>
          <a:ln w="9525">
            <a:noFill/>
            <a:miter lim="800000"/>
            <a:headEnd/>
            <a:tailEnd/>
          </a:ln>
        </p:spPr>
      </p:pic>
      <p:sp>
        <p:nvSpPr>
          <p:cNvPr id="31749" name="TextBox 4"/>
          <p:cNvSpPr txBox="1">
            <a:spLocks noChangeArrowheads="1"/>
          </p:cNvSpPr>
          <p:nvPr/>
        </p:nvSpPr>
        <p:spPr bwMode="auto">
          <a:xfrm>
            <a:off x="2998788" y="2968625"/>
            <a:ext cx="263525" cy="338138"/>
          </a:xfrm>
          <a:prstGeom prst="rect">
            <a:avLst/>
          </a:prstGeom>
          <a:noFill/>
          <a:ln w="9525">
            <a:noFill/>
            <a:miter lim="800000"/>
            <a:headEnd/>
            <a:tailEnd/>
          </a:ln>
        </p:spPr>
        <p:txBody>
          <a:bodyPr wrap="none">
            <a:spAutoFit/>
          </a:bodyPr>
          <a:lstStyle/>
          <a:p>
            <a:r>
              <a:rPr lang="en-US"/>
              <a:t>*</a:t>
            </a:r>
          </a:p>
        </p:txBody>
      </p:sp>
      <p:sp>
        <p:nvSpPr>
          <p:cNvPr id="31750" name="TextBox 5"/>
          <p:cNvSpPr txBox="1">
            <a:spLocks noChangeArrowheads="1"/>
          </p:cNvSpPr>
          <p:nvPr/>
        </p:nvSpPr>
        <p:spPr bwMode="auto">
          <a:xfrm>
            <a:off x="5995988" y="2938463"/>
            <a:ext cx="265112" cy="338137"/>
          </a:xfrm>
          <a:prstGeom prst="rect">
            <a:avLst/>
          </a:prstGeom>
          <a:noFill/>
          <a:ln w="9525">
            <a:noFill/>
            <a:miter lim="800000"/>
            <a:headEnd/>
            <a:tailEnd/>
          </a:ln>
        </p:spPr>
        <p:txBody>
          <a:bodyPr wrap="none">
            <a:spAutoFit/>
          </a:bodyPr>
          <a:lstStyle/>
          <a:p>
            <a:r>
              <a:rPr lang="en-US"/>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1"/>
          </p:nvPr>
        </p:nvSpPr>
        <p:spPr bwMode="auto">
          <a:xfrm rot="5400000">
            <a:off x="6989763" y="3736975"/>
            <a:ext cx="3200400" cy="365125"/>
          </a:xfrm>
          <a:noFill/>
          <a:ln>
            <a:miter lim="800000"/>
            <a:headEnd/>
            <a:tailEnd/>
          </a:ln>
        </p:spPr>
        <p:txBody>
          <a:bodyPr wrap="square" lIns="91440" tIns="45720" rIns="91440" bIns="45720" numCol="1" anchorCtr="0" compatLnSpc="1">
            <a:prstTxWarp prst="textNoShape">
              <a:avLst/>
            </a:prstTxWarp>
          </a:bodyPr>
          <a:lstStyle/>
          <a:p>
            <a:pPr algn="l"/>
            <a:fld id="{33E65F58-9229-40B8-A539-22DB57FADEBF}" type="slidenum">
              <a:rPr lang="en-US" sz="1200" b="0" smtClean="0">
                <a:solidFill>
                  <a:schemeClr val="tx2"/>
                </a:solidFill>
                <a:latin typeface="Helvetica" pitchFamily="34" charset="0"/>
                <a:ea typeface="MS PGothic" pitchFamily="34" charset="-128"/>
              </a:rPr>
              <a:pPr algn="l"/>
              <a:t>12</a:t>
            </a:fld>
            <a:endParaRPr lang="en-US" sz="1200" b="0" smtClean="0">
              <a:solidFill>
                <a:schemeClr val="tx2"/>
              </a:solidFill>
              <a:latin typeface="Helvetica" pitchFamily="34" charset="0"/>
              <a:ea typeface="MS PGothic" pitchFamily="34" charset="-128"/>
            </a:endParaRPr>
          </a:p>
        </p:txBody>
      </p:sp>
      <p:sp>
        <p:nvSpPr>
          <p:cNvPr id="503810" name="Rectangle 2"/>
          <p:cNvSpPr>
            <a:spLocks noGrp="1" noChangeArrowheads="1"/>
          </p:cNvSpPr>
          <p:nvPr>
            <p:ph type="title"/>
          </p:nvPr>
        </p:nvSpPr>
        <p:spPr/>
        <p:txBody>
          <a:bodyPr/>
          <a:lstStyle/>
          <a:p>
            <a:pPr>
              <a:defRPr/>
            </a:pPr>
            <a:r>
              <a:rPr lang="en-US" dirty="0"/>
              <a:t>Entity-Relationship Diagrams</a:t>
            </a:r>
          </a:p>
        </p:txBody>
      </p:sp>
      <p:sp>
        <p:nvSpPr>
          <p:cNvPr id="32772" name="Rectangle 3"/>
          <p:cNvSpPr>
            <a:spLocks noGrp="1" noChangeArrowheads="1"/>
          </p:cNvSpPr>
          <p:nvPr>
            <p:ph type="body" idx="1"/>
          </p:nvPr>
        </p:nvSpPr>
        <p:spPr>
          <a:xfrm>
            <a:off x="457200" y="1600200"/>
            <a:ext cx="7467600" cy="4873625"/>
          </a:xfrm>
        </p:spPr>
        <p:txBody>
          <a:bodyPr/>
          <a:lstStyle/>
          <a:p>
            <a:pPr lvl="1"/>
            <a:r>
              <a:rPr lang="en-US" smtClean="0">
                <a:hlinkClick r:id="rId2"/>
              </a:rPr>
              <a:t>Crow’s foot notation</a:t>
            </a:r>
            <a:r>
              <a:rPr lang="en-US" smtClean="0"/>
              <a:t>: A type of cardinality notation. It is called crow's foot notation because of the shapes, which include circles, bars, and symbols, that indicate various possibilities. </a:t>
            </a:r>
          </a:p>
          <a:p>
            <a:pPr lvl="1"/>
            <a:endParaRPr lang="en-US" smtClean="0"/>
          </a:p>
          <a:p>
            <a:pPr lvl="1"/>
            <a:r>
              <a:rPr lang="en-US" smtClean="0"/>
              <a:t>A single bar indicates one, a double bar indicates one and only one, a circle indicates zero, and a crow's foot indicates many. </a:t>
            </a:r>
          </a:p>
          <a:p>
            <a:endParaRPr lang="en-US" smtClean="0"/>
          </a:p>
        </p:txBody>
      </p:sp>
      <p:sp>
        <p:nvSpPr>
          <p:cNvPr id="32773" name="Line 4"/>
          <p:cNvSpPr>
            <a:spLocks noChangeShapeType="1"/>
          </p:cNvSpPr>
          <p:nvPr/>
        </p:nvSpPr>
        <p:spPr bwMode="auto">
          <a:xfrm>
            <a:off x="457200" y="6172200"/>
            <a:ext cx="8305800" cy="0"/>
          </a:xfrm>
          <a:prstGeom prst="line">
            <a:avLst/>
          </a:prstGeom>
          <a:noFill/>
          <a:ln w="12700">
            <a:solidFill>
              <a:srgbClr val="FFFF00"/>
            </a:solidFill>
            <a:round/>
            <a:headEnd/>
            <a:tailEnd/>
          </a:ln>
        </p:spPr>
        <p:txBody>
          <a:bodyPr/>
          <a:lstStyle/>
          <a:p>
            <a:endParaRPr 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p:cNvSpPr>
            <a:spLocks noGrp="1"/>
          </p:cNvSpPr>
          <p:nvPr>
            <p:ph type="sldNum" sz="quarter" idx="11"/>
          </p:nvPr>
        </p:nvSpPr>
        <p:spPr bwMode="auto">
          <a:xfrm rot="5400000">
            <a:off x="6989763" y="3736975"/>
            <a:ext cx="3200400" cy="365125"/>
          </a:xfrm>
          <a:noFill/>
          <a:ln>
            <a:miter lim="800000"/>
            <a:headEnd/>
            <a:tailEnd/>
          </a:ln>
        </p:spPr>
        <p:txBody>
          <a:bodyPr wrap="square" lIns="91440" tIns="45720" rIns="91440" bIns="45720" numCol="1" anchorCtr="0" compatLnSpc="1">
            <a:prstTxWarp prst="textNoShape">
              <a:avLst/>
            </a:prstTxWarp>
          </a:bodyPr>
          <a:lstStyle/>
          <a:p>
            <a:pPr algn="l"/>
            <a:fld id="{5F48A883-033C-436F-AAF8-DFA09554EE0C}" type="slidenum">
              <a:rPr lang="en-US" sz="1200" b="0" smtClean="0">
                <a:solidFill>
                  <a:schemeClr val="tx2"/>
                </a:solidFill>
                <a:latin typeface="Helvetica" pitchFamily="34" charset="0"/>
                <a:ea typeface="MS PGothic" pitchFamily="34" charset="-128"/>
              </a:rPr>
              <a:pPr algn="l"/>
              <a:t>13</a:t>
            </a:fld>
            <a:endParaRPr lang="en-US" sz="1200" b="0" smtClean="0">
              <a:solidFill>
                <a:schemeClr val="tx2"/>
              </a:solidFill>
              <a:latin typeface="Helvetica" pitchFamily="34" charset="0"/>
              <a:ea typeface="MS PGothic" pitchFamily="34" charset="-128"/>
            </a:endParaRPr>
          </a:p>
        </p:txBody>
      </p:sp>
      <p:sp>
        <p:nvSpPr>
          <p:cNvPr id="505860" name="Rectangle 4"/>
          <p:cNvSpPr>
            <a:spLocks noGrp="1" noChangeArrowheads="1"/>
          </p:cNvSpPr>
          <p:nvPr>
            <p:ph type="title"/>
          </p:nvPr>
        </p:nvSpPr>
        <p:spPr>
          <a:xfrm>
            <a:off x="457200" y="152400"/>
            <a:ext cx="8229600" cy="762000"/>
          </a:xfrm>
        </p:spPr>
        <p:txBody>
          <a:bodyPr/>
          <a:lstStyle/>
          <a:p>
            <a:pPr>
              <a:defRPr/>
            </a:pPr>
            <a:r>
              <a:rPr lang="en-US"/>
              <a:t>Entity-Relationship Diagrams</a:t>
            </a:r>
          </a:p>
        </p:txBody>
      </p:sp>
      <p:pic>
        <p:nvPicPr>
          <p:cNvPr id="33796" name="Picture 6" descr="proj7/43F07-19.gif"/>
          <p:cNvPicPr>
            <a:picLocks noChangeAspect="1" noChangeArrowheads="1"/>
          </p:cNvPicPr>
          <p:nvPr/>
        </p:nvPicPr>
        <p:blipFill>
          <a:blip r:embed="rId2"/>
          <a:srcRect/>
          <a:stretch>
            <a:fillRect/>
          </a:stretch>
        </p:blipFill>
        <p:spPr bwMode="auto">
          <a:xfrm>
            <a:off x="2362200" y="1066800"/>
            <a:ext cx="4352925" cy="3810000"/>
          </a:xfrm>
          <a:prstGeom prst="rect">
            <a:avLst/>
          </a:prstGeom>
          <a:noFill/>
          <a:ln w="9525">
            <a:noFill/>
            <a:miter lim="800000"/>
            <a:headEnd/>
            <a:tailEnd/>
          </a:ln>
        </p:spPr>
      </p:pic>
      <p:sp>
        <p:nvSpPr>
          <p:cNvPr id="33797" name="Rectangle 7"/>
          <p:cNvSpPr>
            <a:spLocks noChangeArrowheads="1"/>
          </p:cNvSpPr>
          <p:nvPr/>
        </p:nvSpPr>
        <p:spPr bwMode="auto">
          <a:xfrm>
            <a:off x="304800" y="4953000"/>
            <a:ext cx="8839200" cy="1190625"/>
          </a:xfrm>
          <a:prstGeom prst="rect">
            <a:avLst/>
          </a:prstGeom>
          <a:noFill/>
          <a:ln w="9525">
            <a:noFill/>
            <a:miter lim="800000"/>
            <a:headEnd/>
            <a:tailEnd/>
          </a:ln>
        </p:spPr>
        <p:txBody>
          <a:bodyPr anchor="ctr">
            <a:spAutoFit/>
          </a:bodyPr>
          <a:lstStyle/>
          <a:p>
            <a:pPr eaLnBrk="1" hangingPunct="1"/>
            <a:r>
              <a:rPr lang="en-US" b="1"/>
              <a:t>Crow's foot notation is a common method of indicating cardinality. The four examples show how you can use various symbols to describe the relationships between entities.</a:t>
            </a:r>
          </a:p>
          <a:p>
            <a:endParaRPr lang="en-US">
              <a:latin typeface="Arial" charset="0"/>
            </a:endParaRPr>
          </a:p>
        </p:txBody>
      </p:sp>
      <p:sp>
        <p:nvSpPr>
          <p:cNvPr id="33798" name="Line 8"/>
          <p:cNvSpPr>
            <a:spLocks noChangeShapeType="1"/>
          </p:cNvSpPr>
          <p:nvPr/>
        </p:nvSpPr>
        <p:spPr bwMode="auto">
          <a:xfrm>
            <a:off x="457200" y="6172200"/>
            <a:ext cx="8305800" cy="0"/>
          </a:xfrm>
          <a:prstGeom prst="line">
            <a:avLst/>
          </a:prstGeom>
          <a:noFill/>
          <a:ln w="12700">
            <a:solidFill>
              <a:srgbClr val="FFFF00"/>
            </a:solidFill>
            <a:round/>
            <a:headEnd/>
            <a:tailEnd/>
          </a:ln>
        </p:spPr>
        <p:txBody>
          <a:bodyPr/>
          <a:lstStyle/>
          <a:p>
            <a:endParaRPr 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a:xfrm>
            <a:off x="457200" y="274638"/>
            <a:ext cx="7467600" cy="668337"/>
          </a:xfrm>
        </p:spPr>
        <p:txBody>
          <a:bodyPr>
            <a:normAutofit fontScale="90000"/>
          </a:bodyPr>
          <a:lstStyle/>
          <a:p>
            <a:pPr eaLnBrk="1" fontAlgn="auto" hangingPunct="1">
              <a:spcAft>
                <a:spcPts val="0"/>
              </a:spcAft>
              <a:defRPr/>
            </a:pPr>
            <a:r>
              <a:rPr lang="en-US" dirty="0" smtClean="0"/>
              <a:t>Primary Key</a:t>
            </a:r>
            <a:endParaRPr lang="en-US" dirty="0"/>
          </a:p>
        </p:txBody>
      </p:sp>
      <p:sp>
        <p:nvSpPr>
          <p:cNvPr id="34819" name="Rectangle 3"/>
          <p:cNvSpPr>
            <a:spLocks noGrp="1" noChangeArrowheads="1"/>
          </p:cNvSpPr>
          <p:nvPr>
            <p:ph sz="quarter" idx="1"/>
          </p:nvPr>
        </p:nvSpPr>
        <p:spPr>
          <a:xfrm>
            <a:off x="520700" y="1111250"/>
            <a:ext cx="7669213" cy="2532063"/>
          </a:xfrm>
        </p:spPr>
        <p:txBody>
          <a:bodyPr/>
          <a:lstStyle/>
          <a:p>
            <a:pPr lvl="1" eaLnBrk="1" hangingPunct="1">
              <a:buFont typeface="Wingdings 2" pitchFamily="18" charset="2"/>
              <a:buNone/>
            </a:pPr>
            <a:endParaRPr lang="en-US" sz="1800" smtClean="0">
              <a:ea typeface="MS PGothic" pitchFamily="34" charset="-128"/>
            </a:endParaRPr>
          </a:p>
          <a:p>
            <a:pPr eaLnBrk="1" hangingPunct="1"/>
            <a:r>
              <a:rPr lang="en-US" sz="1800" smtClean="0"/>
              <a:t>A primary key is a candidate key that is most appropriate to be the main reference key for the table. As its name suggests, it is the primary key of reference for the table and is used throughout the database to help establish relationships with other tables. </a:t>
            </a:r>
          </a:p>
          <a:p>
            <a:pPr eaLnBrk="1" hangingPunct="1"/>
            <a:r>
              <a:rPr lang="en-US" sz="1800" b="1" smtClean="0"/>
              <a:t>The primary key must contain unique values, must never be null and uniquely identify each record in the table</a:t>
            </a:r>
            <a:endParaRPr lang="en-US" sz="1800" b="1" smtClean="0">
              <a:ea typeface="MS PGothic" pitchFamily="34" charset="-128"/>
            </a:endParaRPr>
          </a:p>
          <a:p>
            <a:pPr eaLnBrk="1" hangingPunct="1"/>
            <a:endParaRPr lang="en-US" sz="1800" smtClean="0">
              <a:ea typeface="MS PGothic" pitchFamily="34" charset="-128"/>
            </a:endParaRPr>
          </a:p>
        </p:txBody>
      </p:sp>
      <p:pic>
        <p:nvPicPr>
          <p:cNvPr id="34820" name="Picture 4" descr="keyPrimary.gif"/>
          <p:cNvPicPr>
            <a:picLocks noChangeAspect="1"/>
          </p:cNvPicPr>
          <p:nvPr/>
        </p:nvPicPr>
        <p:blipFill>
          <a:blip r:embed="rId3"/>
          <a:srcRect/>
          <a:stretch>
            <a:fillRect/>
          </a:stretch>
        </p:blipFill>
        <p:spPr bwMode="auto">
          <a:xfrm>
            <a:off x="1504950" y="3417888"/>
            <a:ext cx="5430838" cy="27162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a:xfrm>
            <a:off x="457200" y="274638"/>
            <a:ext cx="7467600" cy="668337"/>
          </a:xfrm>
        </p:spPr>
        <p:txBody>
          <a:bodyPr>
            <a:normAutofit fontScale="90000"/>
          </a:bodyPr>
          <a:lstStyle/>
          <a:p>
            <a:pPr eaLnBrk="1" hangingPunct="1">
              <a:defRPr/>
            </a:pPr>
            <a:r>
              <a:rPr lang="en-US" b="1" dirty="0" smtClean="0"/>
              <a:t>Foreign Key</a:t>
            </a:r>
            <a:endParaRPr lang="en-US" b="1" dirty="0"/>
          </a:p>
        </p:txBody>
      </p:sp>
      <p:sp>
        <p:nvSpPr>
          <p:cNvPr id="35843" name="Rectangle 3"/>
          <p:cNvSpPr>
            <a:spLocks noGrp="1" noChangeArrowheads="1"/>
          </p:cNvSpPr>
          <p:nvPr>
            <p:ph sz="quarter" idx="1"/>
          </p:nvPr>
        </p:nvSpPr>
        <p:spPr>
          <a:xfrm>
            <a:off x="196850" y="1111250"/>
            <a:ext cx="8483600" cy="1392238"/>
          </a:xfrm>
        </p:spPr>
        <p:txBody>
          <a:bodyPr/>
          <a:lstStyle/>
          <a:p>
            <a:pPr lvl="1" eaLnBrk="1" hangingPunct="1"/>
            <a:r>
              <a:rPr lang="en-US" sz="1800" smtClean="0"/>
              <a:t>A foreign key is generally a primary key from one table that appears as a field in another where the first table has a relationship to the second. In other words, if we had a table A with a primary key X that linked to a table B where X was a field in B, then X would be a foreign key in B</a:t>
            </a:r>
            <a:endParaRPr lang="en-US" sz="1800" smtClean="0">
              <a:ea typeface="MS PGothic" pitchFamily="34" charset="-128"/>
            </a:endParaRPr>
          </a:p>
        </p:txBody>
      </p:sp>
      <p:pic>
        <p:nvPicPr>
          <p:cNvPr id="35844" name="Picture 4" descr="keyPrimary.gif"/>
          <p:cNvPicPr>
            <a:picLocks noChangeAspect="1"/>
          </p:cNvPicPr>
          <p:nvPr/>
        </p:nvPicPr>
        <p:blipFill>
          <a:blip r:embed="rId3"/>
          <a:srcRect/>
          <a:stretch>
            <a:fillRect/>
          </a:stretch>
        </p:blipFill>
        <p:spPr bwMode="auto">
          <a:xfrm>
            <a:off x="1504950" y="3417888"/>
            <a:ext cx="5430838" cy="2716212"/>
          </a:xfrm>
          <a:prstGeom prst="rect">
            <a:avLst/>
          </a:prstGeom>
          <a:noFill/>
          <a:ln w="9525">
            <a:noFill/>
            <a:miter lim="800000"/>
            <a:headEnd/>
            <a:tailEnd/>
          </a:ln>
        </p:spPr>
      </p:pic>
      <p:pic>
        <p:nvPicPr>
          <p:cNvPr id="35845" name="Picture 5" descr="keyForeign.gif"/>
          <p:cNvPicPr>
            <a:picLocks noChangeAspect="1"/>
          </p:cNvPicPr>
          <p:nvPr/>
        </p:nvPicPr>
        <p:blipFill>
          <a:blip r:embed="rId4"/>
          <a:srcRect/>
          <a:stretch>
            <a:fillRect/>
          </a:stretch>
        </p:blipFill>
        <p:spPr bwMode="auto">
          <a:xfrm>
            <a:off x="590550" y="2925763"/>
            <a:ext cx="7427913" cy="35036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a:xfrm>
            <a:off x="469900" y="85725"/>
            <a:ext cx="8267700" cy="609600"/>
          </a:xfrm>
        </p:spPr>
        <p:txBody>
          <a:bodyPr>
            <a:normAutofit fontScale="90000"/>
          </a:bodyPr>
          <a:lstStyle/>
          <a:p>
            <a:pPr eaLnBrk="1" fontAlgn="auto" hangingPunct="1">
              <a:spcAft>
                <a:spcPts val="0"/>
              </a:spcAft>
              <a:defRPr/>
            </a:pPr>
            <a:r>
              <a:rPr lang="en-US" dirty="0"/>
              <a:t>E-R Diagrams</a:t>
            </a:r>
          </a:p>
        </p:txBody>
      </p:sp>
      <p:sp>
        <p:nvSpPr>
          <p:cNvPr id="36867" name="Rectangle 3"/>
          <p:cNvSpPr>
            <a:spLocks noChangeArrowheads="1"/>
          </p:cNvSpPr>
          <p:nvPr/>
        </p:nvSpPr>
        <p:spPr bwMode="auto">
          <a:xfrm>
            <a:off x="855663" y="3494088"/>
            <a:ext cx="8505825" cy="2828925"/>
          </a:xfrm>
          <a:prstGeom prst="rect">
            <a:avLst/>
          </a:prstGeom>
          <a:noFill/>
          <a:ln w="9525">
            <a:noFill/>
            <a:miter lim="800000"/>
            <a:headEnd/>
            <a:tailEnd/>
          </a:ln>
        </p:spPr>
        <p:txBody>
          <a:bodyPr/>
          <a:lstStyle/>
          <a:p>
            <a:pPr marL="342900" indent="-342900">
              <a:spcBef>
                <a:spcPct val="35000"/>
              </a:spcBef>
              <a:buClr>
                <a:schemeClr val="tx2"/>
              </a:buClr>
              <a:buSzPct val="90000"/>
              <a:buFont typeface="Monotype Sorts" pitchFamily="2" charset="2"/>
              <a:buChar char="n"/>
            </a:pPr>
            <a:r>
              <a:rPr kumimoji="1" lang="en-US" sz="1800"/>
              <a:t>Rectangles represent entity sets.</a:t>
            </a:r>
          </a:p>
          <a:p>
            <a:pPr marL="342900" indent="-342900">
              <a:spcBef>
                <a:spcPct val="35000"/>
              </a:spcBef>
              <a:buClr>
                <a:schemeClr val="tx2"/>
              </a:buClr>
              <a:buSzPct val="90000"/>
              <a:buFont typeface="Monotype Sorts" pitchFamily="2" charset="2"/>
              <a:buChar char="n"/>
            </a:pPr>
            <a:r>
              <a:rPr kumimoji="1" lang="en-US" sz="1800"/>
              <a:t>Diamonds represent relationship sets.</a:t>
            </a:r>
          </a:p>
          <a:p>
            <a:pPr marL="342900" indent="-342900">
              <a:spcBef>
                <a:spcPct val="35000"/>
              </a:spcBef>
              <a:buClr>
                <a:schemeClr val="tx2"/>
              </a:buClr>
              <a:buSzPct val="90000"/>
              <a:buFont typeface="Monotype Sorts" pitchFamily="2" charset="2"/>
              <a:buChar char="n"/>
            </a:pPr>
            <a:r>
              <a:rPr kumimoji="1" lang="en-US" sz="1800"/>
              <a:t>Attributes listed inside entity rectangle. Or , as oval shape along with the rectangle.</a:t>
            </a:r>
          </a:p>
          <a:p>
            <a:pPr marL="342900" indent="-342900">
              <a:spcBef>
                <a:spcPct val="35000"/>
              </a:spcBef>
              <a:buClr>
                <a:schemeClr val="tx2"/>
              </a:buClr>
              <a:buSzPct val="90000"/>
              <a:buFont typeface="Monotype Sorts" pitchFamily="2" charset="2"/>
              <a:buChar char="n"/>
            </a:pPr>
            <a:r>
              <a:rPr kumimoji="1" lang="en-US" sz="1800"/>
              <a:t>Underline indicates primary key attributes</a:t>
            </a:r>
          </a:p>
        </p:txBody>
      </p:sp>
      <p:pic>
        <p:nvPicPr>
          <p:cNvPr id="36868" name="Picture 6"/>
          <p:cNvPicPr>
            <a:picLocks noChangeAspect="1" noChangeArrowheads="1"/>
          </p:cNvPicPr>
          <p:nvPr/>
        </p:nvPicPr>
        <p:blipFill>
          <a:blip r:embed="rId3"/>
          <a:srcRect/>
          <a:stretch>
            <a:fillRect/>
          </a:stretch>
        </p:blipFill>
        <p:spPr bwMode="auto">
          <a:xfrm>
            <a:off x="1074738" y="1501775"/>
            <a:ext cx="7464425" cy="1528763"/>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p:cNvSpPr>
            <a:spLocks noGrp="1" noChangeArrowheads="1"/>
          </p:cNvSpPr>
          <p:nvPr>
            <p:ph type="title"/>
          </p:nvPr>
        </p:nvSpPr>
        <p:spPr>
          <a:xfrm>
            <a:off x="276225" y="533400"/>
            <a:ext cx="8867775" cy="477838"/>
          </a:xfrm>
        </p:spPr>
        <p:txBody>
          <a:bodyPr>
            <a:normAutofit fontScale="90000"/>
          </a:bodyPr>
          <a:lstStyle/>
          <a:p>
            <a:pPr eaLnBrk="1" fontAlgn="auto" hangingPunct="1">
              <a:spcAft>
                <a:spcPts val="0"/>
              </a:spcAft>
              <a:defRPr/>
            </a:pPr>
            <a:r>
              <a:rPr lang="en-US" dirty="0" smtClean="0">
                <a:effectLst>
                  <a:outerShdw blurRad="38100" dist="38100" dir="2700000" algn="tl">
                    <a:srgbClr val="C0C0C0"/>
                  </a:outerShdw>
                </a:effectLst>
              </a:rPr>
              <a:t>Summary of Symbols Used in E-R Notation</a:t>
            </a:r>
          </a:p>
        </p:txBody>
      </p:sp>
      <p:pic>
        <p:nvPicPr>
          <p:cNvPr id="37891" name="Picture 4"/>
          <p:cNvPicPr>
            <a:picLocks noChangeAspect="1" noChangeArrowheads="1"/>
          </p:cNvPicPr>
          <p:nvPr/>
        </p:nvPicPr>
        <p:blipFill>
          <a:blip r:embed="rId3"/>
          <a:srcRect/>
          <a:stretch>
            <a:fillRect/>
          </a:stretch>
        </p:blipFill>
        <p:spPr bwMode="auto">
          <a:xfrm>
            <a:off x="919163" y="1690688"/>
            <a:ext cx="7305675" cy="3476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sz="quarter" idx="1"/>
          </p:nvPr>
        </p:nvSpPr>
        <p:spPr>
          <a:xfrm>
            <a:off x="5500688" y="1162050"/>
            <a:ext cx="2593975" cy="622300"/>
          </a:xfrm>
        </p:spPr>
        <p:txBody>
          <a:bodyPr/>
          <a:lstStyle/>
          <a:p>
            <a:pPr eaLnBrk="1" hangingPunct="1">
              <a:buFont typeface="Monotype Sorts" pitchFamily="2" charset="2"/>
              <a:buNone/>
            </a:pPr>
            <a:r>
              <a:rPr lang="en-US" sz="1800" b="1" smtClean="0">
                <a:ea typeface="MS PGothic" pitchFamily="34" charset="-128"/>
              </a:rPr>
              <a:t>Crows feet notation</a:t>
            </a:r>
          </a:p>
        </p:txBody>
      </p:sp>
      <p:sp>
        <p:nvSpPr>
          <p:cNvPr id="6" name="Rectangle 2"/>
          <p:cNvSpPr>
            <a:spLocks noGrp="1" noChangeArrowheads="1"/>
          </p:cNvSpPr>
          <p:nvPr>
            <p:ph type="title"/>
          </p:nvPr>
        </p:nvSpPr>
        <p:spPr>
          <a:xfrm>
            <a:off x="276225" y="457200"/>
            <a:ext cx="8867775" cy="477838"/>
          </a:xfrm>
        </p:spPr>
        <p:txBody>
          <a:bodyPr>
            <a:normAutofit fontScale="90000"/>
          </a:bodyPr>
          <a:lstStyle/>
          <a:p>
            <a:pPr eaLnBrk="1" fontAlgn="auto" hangingPunct="1">
              <a:spcAft>
                <a:spcPts val="0"/>
              </a:spcAft>
              <a:defRPr/>
            </a:pPr>
            <a:r>
              <a:rPr lang="en-US" dirty="0" smtClean="0">
                <a:effectLst>
                  <a:outerShdw blurRad="38100" dist="38100" dir="2700000" algn="tl">
                    <a:srgbClr val="C0C0C0"/>
                  </a:outerShdw>
                </a:effectLst>
              </a:rPr>
              <a:t>Summary of Symbols Used in E-R Notation</a:t>
            </a:r>
          </a:p>
        </p:txBody>
      </p:sp>
      <p:pic>
        <p:nvPicPr>
          <p:cNvPr id="38916" name="Picture 6"/>
          <p:cNvPicPr>
            <a:picLocks noChangeAspect="1" noChangeArrowheads="1"/>
          </p:cNvPicPr>
          <p:nvPr/>
        </p:nvPicPr>
        <p:blipFill>
          <a:blip r:embed="rId3"/>
          <a:srcRect/>
          <a:stretch>
            <a:fillRect/>
          </a:stretch>
        </p:blipFill>
        <p:spPr bwMode="auto">
          <a:xfrm>
            <a:off x="728663" y="1757363"/>
            <a:ext cx="7686675" cy="3343275"/>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469900" y="155575"/>
            <a:ext cx="8867775" cy="477838"/>
          </a:xfrm>
          <a:prstGeom prst="rect">
            <a:avLst/>
          </a:prstGeom>
        </p:spPr>
        <p:txBody>
          <a:bodyPr anchor="b">
            <a:normAutofit fontScale="90000" lnSpcReduction="10000"/>
          </a:bodyPr>
          <a:lstStyle/>
          <a:p>
            <a:pPr eaLnBrk="1" fontAlgn="auto" hangingPunct="1">
              <a:spcAft>
                <a:spcPts val="0"/>
              </a:spcAft>
              <a:defRPr/>
            </a:pPr>
            <a:r>
              <a:rPr lang="en-US" sz="3000" cap="small">
                <a:solidFill>
                  <a:schemeClr val="tx2"/>
                </a:solidFill>
                <a:effectLst>
                  <a:outerShdw blurRad="38100" dist="38100" dir="2700000" algn="tl">
                    <a:srgbClr val="C0C0C0"/>
                  </a:outerShdw>
                </a:effectLst>
                <a:latin typeface="+mj-lt"/>
                <a:ea typeface="+mj-ea"/>
                <a:cs typeface="+mj-cs"/>
              </a:rPr>
              <a:t>Summary of Symbols Used in E-R Notation</a:t>
            </a:r>
            <a:endParaRPr lang="en-US" sz="3000" cap="small" dirty="0">
              <a:solidFill>
                <a:schemeClr val="tx2"/>
              </a:solidFill>
              <a:effectLst>
                <a:outerShdw blurRad="38100" dist="38100" dir="2700000" algn="tl">
                  <a:srgbClr val="C0C0C0"/>
                </a:outerShdw>
              </a:effectLst>
              <a:latin typeface="+mj-lt"/>
              <a:ea typeface="+mj-ea"/>
              <a:cs typeface="+mj-cs"/>
            </a:endParaRPr>
          </a:p>
        </p:txBody>
      </p:sp>
      <p:sp>
        <p:nvSpPr>
          <p:cNvPr id="6" name="Rectangle 3"/>
          <p:cNvSpPr txBox="1">
            <a:spLocks noChangeArrowheads="1"/>
          </p:cNvSpPr>
          <p:nvPr/>
        </p:nvSpPr>
        <p:spPr>
          <a:xfrm>
            <a:off x="457200" y="1066800"/>
            <a:ext cx="8229600" cy="1295400"/>
          </a:xfrm>
          <a:prstGeom prst="rect">
            <a:avLst/>
          </a:prstGeom>
        </p:spPr>
        <p:txBody>
          <a:bodyPr/>
          <a:lstStyle/>
          <a:p>
            <a:pPr marL="273050" indent="-273050">
              <a:lnSpc>
                <a:spcPct val="90000"/>
              </a:lnSpc>
              <a:spcBef>
                <a:spcPts val="600"/>
              </a:spcBef>
              <a:buClr>
                <a:schemeClr val="accent1"/>
              </a:buClr>
              <a:buSzPct val="70000"/>
              <a:buFont typeface="Wingdings" pitchFamily="2" charset="2"/>
              <a:buChar char=""/>
              <a:defRPr/>
            </a:pPr>
            <a:r>
              <a:rPr lang="en-US" altLang="en-US" sz="2400" dirty="0">
                <a:solidFill>
                  <a:schemeClr val="hlink"/>
                </a:solidFill>
                <a:latin typeface="+mn-lt"/>
                <a:ea typeface="+mn-ea"/>
              </a:rPr>
              <a:t>Representing attributes</a:t>
            </a:r>
            <a:endParaRPr lang="en-US" sz="2400" dirty="0">
              <a:latin typeface="+mn-lt"/>
              <a:ea typeface="+mn-ea"/>
            </a:endParaRPr>
          </a:p>
        </p:txBody>
      </p:sp>
      <p:pic>
        <p:nvPicPr>
          <p:cNvPr id="39940" name="Picture 5"/>
          <p:cNvPicPr>
            <a:picLocks noChangeAspect="1" noChangeArrowheads="1"/>
          </p:cNvPicPr>
          <p:nvPr/>
        </p:nvPicPr>
        <p:blipFill>
          <a:blip r:embed="rId3"/>
          <a:srcRect/>
          <a:stretch>
            <a:fillRect/>
          </a:stretch>
        </p:blipFill>
        <p:spPr bwMode="auto">
          <a:xfrm>
            <a:off x="2547938" y="1625600"/>
            <a:ext cx="3629025" cy="38481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sz="quarter" idx="1"/>
          </p:nvPr>
        </p:nvSpPr>
        <p:spPr>
          <a:xfrm>
            <a:off x="855663" y="914400"/>
            <a:ext cx="7848600" cy="5184775"/>
          </a:xfrm>
        </p:spPr>
        <p:txBody>
          <a:bodyPr/>
          <a:lstStyle/>
          <a:p>
            <a:pPr lvl="1" eaLnBrk="1" hangingPunct="1"/>
            <a:endParaRPr lang="en-US" sz="1800" dirty="0" smtClean="0">
              <a:ea typeface="MS PGothic" pitchFamily="34" charset="-128"/>
            </a:endParaRPr>
          </a:p>
          <a:p>
            <a:pPr eaLnBrk="1" hangingPunct="1"/>
            <a:r>
              <a:rPr lang="en-US" sz="1800" dirty="0" smtClean="0">
                <a:ea typeface="MS PGothic" pitchFamily="34" charset="-128"/>
              </a:rPr>
              <a:t>An </a:t>
            </a:r>
            <a:r>
              <a:rPr lang="en-US" sz="1800" b="1" dirty="0" smtClean="0">
                <a:solidFill>
                  <a:srgbClr val="000099"/>
                </a:solidFill>
                <a:ea typeface="MS PGothic" pitchFamily="34" charset="-128"/>
              </a:rPr>
              <a:t>entity</a:t>
            </a:r>
            <a:r>
              <a:rPr lang="en-US" sz="1800" b="1" dirty="0" smtClean="0">
                <a:ea typeface="MS PGothic" pitchFamily="34" charset="-128"/>
              </a:rPr>
              <a:t> </a:t>
            </a:r>
            <a:r>
              <a:rPr lang="en-US" sz="1800" dirty="0" smtClean="0">
                <a:ea typeface="MS PGothic" pitchFamily="34" charset="-128"/>
              </a:rPr>
              <a:t>is an object that exists and is distinguishable from other objects.</a:t>
            </a:r>
          </a:p>
          <a:p>
            <a:pPr lvl="1" eaLnBrk="1" hangingPunct="1"/>
            <a:r>
              <a:rPr lang="en-US" sz="2000" dirty="0" smtClean="0">
                <a:ea typeface="MS PGothic" pitchFamily="34" charset="-128"/>
              </a:rPr>
              <a:t>Example:  specific person, company, event, plant</a:t>
            </a:r>
          </a:p>
          <a:p>
            <a:pPr lvl="1" eaLnBrk="1" hangingPunct="1"/>
            <a:endParaRPr lang="en-US" sz="1800" dirty="0" smtClean="0">
              <a:ea typeface="MS PGothic" pitchFamily="34" charset="-128"/>
            </a:endParaRPr>
          </a:p>
          <a:p>
            <a:pPr eaLnBrk="1" hangingPunct="1"/>
            <a:r>
              <a:rPr lang="en-US" sz="1800" dirty="0" smtClean="0">
                <a:ea typeface="MS PGothic" pitchFamily="34" charset="-128"/>
              </a:rPr>
              <a:t>Entities have </a:t>
            </a:r>
            <a:r>
              <a:rPr lang="en-US" sz="1800" b="1" dirty="0" smtClean="0">
                <a:solidFill>
                  <a:srgbClr val="000099"/>
                </a:solidFill>
                <a:ea typeface="MS PGothic" pitchFamily="34" charset="-128"/>
              </a:rPr>
              <a:t>attributes</a:t>
            </a:r>
          </a:p>
          <a:p>
            <a:pPr lvl="1" eaLnBrk="1" hangingPunct="1"/>
            <a:r>
              <a:rPr lang="en-US" sz="1800" dirty="0" smtClean="0">
                <a:ea typeface="MS PGothic" pitchFamily="34" charset="-128"/>
              </a:rPr>
              <a:t>Example: people have </a:t>
            </a:r>
            <a:r>
              <a:rPr lang="en-US" sz="1800" i="1" dirty="0" smtClean="0">
                <a:ea typeface="MS PGothic" pitchFamily="34" charset="-128"/>
              </a:rPr>
              <a:t>names </a:t>
            </a:r>
            <a:r>
              <a:rPr lang="en-US" sz="1800" dirty="0" smtClean="0">
                <a:ea typeface="MS PGothic" pitchFamily="34" charset="-128"/>
              </a:rPr>
              <a:t>and </a:t>
            </a:r>
            <a:r>
              <a:rPr lang="en-US" sz="1800" i="1" dirty="0" smtClean="0">
                <a:ea typeface="MS PGothic" pitchFamily="34" charset="-128"/>
              </a:rPr>
              <a:t>addresses</a:t>
            </a:r>
          </a:p>
          <a:p>
            <a:pPr lvl="1" eaLnBrk="1" hangingPunct="1"/>
            <a:r>
              <a:rPr lang="en-US" sz="1800" i="1" dirty="0" smtClean="0">
                <a:ea typeface="MS PGothic" pitchFamily="34" charset="-128"/>
              </a:rPr>
              <a:t>	</a:t>
            </a:r>
          </a:p>
          <a:p>
            <a:pPr eaLnBrk="1" hangingPunct="1"/>
            <a:r>
              <a:rPr lang="en-US" sz="1800" dirty="0" smtClean="0">
                <a:ea typeface="MS PGothic" pitchFamily="34" charset="-128"/>
              </a:rPr>
              <a:t>An </a:t>
            </a:r>
            <a:r>
              <a:rPr lang="en-US" sz="1800" b="1" dirty="0" smtClean="0">
                <a:solidFill>
                  <a:srgbClr val="000099"/>
                </a:solidFill>
                <a:ea typeface="MS PGothic" pitchFamily="34" charset="-128"/>
              </a:rPr>
              <a:t>entity set</a:t>
            </a:r>
            <a:r>
              <a:rPr lang="en-US" sz="1800" dirty="0" smtClean="0">
                <a:ea typeface="MS PGothic" pitchFamily="34" charset="-128"/>
              </a:rPr>
              <a:t> is a set of entities of the same type that share the same properties.</a:t>
            </a:r>
          </a:p>
          <a:p>
            <a:pPr lvl="1" eaLnBrk="1" hangingPunct="1"/>
            <a:r>
              <a:rPr lang="en-US" sz="1800" dirty="0" smtClean="0">
                <a:ea typeface="MS PGothic" pitchFamily="34" charset="-128"/>
              </a:rPr>
              <a:t>Example: set of all persons, companies, trees, holidays</a:t>
            </a:r>
          </a:p>
        </p:txBody>
      </p:sp>
      <p:sp>
        <p:nvSpPr>
          <p:cNvPr id="5" name="Rectangle 2"/>
          <p:cNvSpPr txBox="1">
            <a:spLocks noChangeArrowheads="1"/>
          </p:cNvSpPr>
          <p:nvPr/>
        </p:nvSpPr>
        <p:spPr>
          <a:xfrm>
            <a:off x="768350" y="117475"/>
            <a:ext cx="8077200" cy="609600"/>
          </a:xfrm>
          <a:prstGeom prst="rect">
            <a:avLst/>
          </a:prstGeom>
          <a:noFill/>
        </p:spPr>
        <p:txBody>
          <a:bodyPr anchor="b">
            <a:normAutofit/>
          </a:bodyPr>
          <a:lstStyle/>
          <a:p>
            <a:pPr>
              <a:defRPr/>
            </a:pPr>
            <a:r>
              <a:rPr lang="en-US" sz="3000" cap="small">
                <a:solidFill>
                  <a:schemeClr val="tx2"/>
                </a:solidFill>
                <a:latin typeface="+mj-lt"/>
                <a:ea typeface="+mj-ea"/>
                <a:cs typeface="+mj-cs"/>
              </a:rPr>
              <a:t>The Entity-Relationship Model</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1130300" y="298450"/>
            <a:ext cx="7594600" cy="571500"/>
          </a:xfrm>
        </p:spPr>
        <p:txBody>
          <a:bodyPr/>
          <a:lstStyle/>
          <a:p>
            <a:r>
              <a:rPr lang="en-US" sz="2800" dirty="0"/>
              <a:t>Participation of an Entity Set in a Relationship Set</a:t>
            </a:r>
          </a:p>
        </p:txBody>
      </p:sp>
      <p:sp>
        <p:nvSpPr>
          <p:cNvPr id="94212" name="Rectangle 4"/>
          <p:cNvSpPr>
            <a:spLocks noChangeArrowheads="1"/>
          </p:cNvSpPr>
          <p:nvPr/>
        </p:nvSpPr>
        <p:spPr bwMode="auto">
          <a:xfrm>
            <a:off x="442708" y="1251872"/>
            <a:ext cx="8372475" cy="2524125"/>
          </a:xfrm>
          <a:prstGeom prst="rect">
            <a:avLst/>
          </a:prstGeom>
          <a:noFill/>
          <a:ln w="9525">
            <a:noFill/>
            <a:miter lim="800000"/>
            <a:headEnd/>
            <a:tailEnd/>
          </a:ln>
          <a:effectLst/>
        </p:spPr>
        <p:txBody>
          <a:bodyPr/>
          <a:lstStyle/>
          <a:p>
            <a:pPr marL="342900" indent="-342900">
              <a:spcBef>
                <a:spcPct val="35000"/>
              </a:spcBef>
              <a:buClr>
                <a:schemeClr val="tx2"/>
              </a:buClr>
              <a:buSzPct val="90000"/>
              <a:buFont typeface="Monotype Sorts" pitchFamily="2" charset="2"/>
              <a:buChar char="n"/>
            </a:pPr>
            <a:r>
              <a:rPr kumimoji="1" lang="en-US" sz="1800" dirty="0"/>
              <a:t>Total participation (indicated by double line):  every entity in the entity set participates in at least one relationship in the relationship set</a:t>
            </a:r>
          </a:p>
          <a:p>
            <a:pPr marL="742950" lvl="1" indent="-285750">
              <a:spcBef>
                <a:spcPct val="35000"/>
              </a:spcBef>
              <a:buClr>
                <a:schemeClr val="hlink"/>
              </a:buClr>
              <a:buSzPct val="80000"/>
              <a:buFont typeface="Monotype Sorts" pitchFamily="2" charset="2"/>
              <a:buChar char="l"/>
            </a:pPr>
            <a:r>
              <a:rPr kumimoji="1" lang="en-US" sz="1800" dirty="0"/>
              <a:t>E.g. participation of loan in borrower is total</a:t>
            </a:r>
          </a:p>
          <a:p>
            <a:pPr marL="1085850" lvl="2" indent="-228600">
              <a:spcBef>
                <a:spcPct val="35000"/>
              </a:spcBef>
              <a:buClr>
                <a:srgbClr val="33CC33"/>
              </a:buClr>
              <a:buSzPct val="75000"/>
              <a:buFont typeface="Webdings" pitchFamily="18" charset="2"/>
              <a:buChar char="4"/>
            </a:pPr>
            <a:r>
              <a:rPr kumimoji="1" lang="en-US" sz="1800" dirty="0"/>
              <a:t> every loan must have a customer associated to it via </a:t>
            </a:r>
            <a:r>
              <a:rPr kumimoji="1" lang="en-US" sz="1800" dirty="0" smtClean="0"/>
              <a:t>borrower</a:t>
            </a:r>
          </a:p>
          <a:p>
            <a:pPr marL="1085850" lvl="2" indent="-228600">
              <a:spcBef>
                <a:spcPct val="35000"/>
              </a:spcBef>
              <a:buClr>
                <a:srgbClr val="33CC33"/>
              </a:buClr>
              <a:buSzPct val="75000"/>
              <a:buFont typeface="Webdings" pitchFamily="18" charset="2"/>
              <a:buChar char="4"/>
            </a:pPr>
            <a:endParaRPr kumimoji="1" lang="en-US" sz="1800" dirty="0"/>
          </a:p>
          <a:p>
            <a:pPr marL="342900" indent="-342900">
              <a:spcBef>
                <a:spcPct val="35000"/>
              </a:spcBef>
              <a:buClr>
                <a:schemeClr val="tx2"/>
              </a:buClr>
              <a:buSzPct val="90000"/>
              <a:buFont typeface="Monotype Sorts" pitchFamily="2" charset="2"/>
              <a:buChar char="n"/>
            </a:pPr>
            <a:r>
              <a:rPr kumimoji="1" lang="en-US" sz="1800" dirty="0"/>
              <a:t>Partial participation:  some entities may not participate in any relationship in the relationship set</a:t>
            </a:r>
          </a:p>
          <a:p>
            <a:pPr marL="742950" lvl="1" indent="-285750">
              <a:spcBef>
                <a:spcPct val="35000"/>
              </a:spcBef>
              <a:buClr>
                <a:schemeClr val="hlink"/>
              </a:buClr>
              <a:buSzPct val="80000"/>
              <a:buFont typeface="Monotype Sorts" pitchFamily="2" charset="2"/>
              <a:buChar char="l"/>
            </a:pPr>
            <a:r>
              <a:rPr kumimoji="1" lang="en-US" sz="1800" dirty="0"/>
              <a:t>Example: participation of customer in borrower is partial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dirty="0"/>
              <a:t>Weak Entity Sets</a:t>
            </a:r>
          </a:p>
        </p:txBody>
      </p:sp>
      <p:sp>
        <p:nvSpPr>
          <p:cNvPr id="47107" name="Rectangle 3"/>
          <p:cNvSpPr>
            <a:spLocks noGrp="1" noChangeArrowheads="1"/>
          </p:cNvSpPr>
          <p:nvPr>
            <p:ph type="body" idx="1"/>
          </p:nvPr>
        </p:nvSpPr>
        <p:spPr>
          <a:xfrm>
            <a:off x="838200" y="1447800"/>
            <a:ext cx="7848600" cy="4876800"/>
          </a:xfrm>
        </p:spPr>
        <p:txBody>
          <a:bodyPr>
            <a:normAutofit/>
          </a:bodyPr>
          <a:lstStyle/>
          <a:p>
            <a:r>
              <a:rPr lang="en-US" sz="2400" dirty="0"/>
              <a:t>An entity set that does not have a primary key is referred to as a </a:t>
            </a:r>
            <a:r>
              <a:rPr lang="en-US" sz="2400" b="1" dirty="0">
                <a:solidFill>
                  <a:schemeClr val="tx2"/>
                </a:solidFill>
              </a:rPr>
              <a:t>weak entity set</a:t>
            </a:r>
            <a:r>
              <a:rPr lang="en-US" sz="2400" dirty="0"/>
              <a:t>.</a:t>
            </a:r>
          </a:p>
          <a:p>
            <a:r>
              <a:rPr lang="en-US" sz="2400" dirty="0"/>
              <a:t>The existence of a weak entity set depends on the existence of a </a:t>
            </a:r>
            <a:r>
              <a:rPr lang="en-US" sz="2400" b="1" dirty="0">
                <a:solidFill>
                  <a:schemeClr val="tx2"/>
                </a:solidFill>
              </a:rPr>
              <a:t>identifying entity set</a:t>
            </a:r>
          </a:p>
          <a:p>
            <a:pPr lvl="1"/>
            <a:r>
              <a:rPr lang="en-US" sz="2000" dirty="0"/>
              <a:t> it must relate to the identifying entity set via a total, one-to-many relationship set from the identifying to the weak entity set</a:t>
            </a:r>
          </a:p>
          <a:p>
            <a:pPr lvl="1"/>
            <a:r>
              <a:rPr lang="en-US" sz="2000" dirty="0">
                <a:solidFill>
                  <a:schemeClr val="tx2"/>
                </a:solidFill>
              </a:rPr>
              <a:t>Identifying relationship</a:t>
            </a:r>
            <a:r>
              <a:rPr lang="en-US" sz="2000" dirty="0"/>
              <a:t> depicted using a double </a:t>
            </a:r>
            <a:r>
              <a:rPr lang="en-US" sz="2000" dirty="0" smtClean="0"/>
              <a:t>diamond</a:t>
            </a:r>
            <a:endParaRPr lang="en-US"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539750" y="47625"/>
            <a:ext cx="8077200" cy="609600"/>
          </a:xfrm>
        </p:spPr>
        <p:txBody>
          <a:bodyPr>
            <a:normAutofit fontScale="90000"/>
          </a:bodyPr>
          <a:lstStyle/>
          <a:p>
            <a:r>
              <a:rPr lang="en-US"/>
              <a:t>Weak Entity Sets (Cont.)</a:t>
            </a:r>
          </a:p>
        </p:txBody>
      </p:sp>
      <p:sp>
        <p:nvSpPr>
          <p:cNvPr id="48131" name="Rectangle 3"/>
          <p:cNvSpPr>
            <a:spLocks noGrp="1" noChangeArrowheads="1"/>
          </p:cNvSpPr>
          <p:nvPr>
            <p:ph type="body" idx="1"/>
          </p:nvPr>
        </p:nvSpPr>
        <p:spPr>
          <a:xfrm>
            <a:off x="855663" y="1222375"/>
            <a:ext cx="7478712" cy="2095500"/>
          </a:xfrm>
          <a:ln/>
        </p:spPr>
        <p:txBody>
          <a:bodyPr>
            <a:normAutofit/>
          </a:bodyPr>
          <a:lstStyle/>
          <a:p>
            <a:r>
              <a:rPr lang="en-US" sz="2400" dirty="0"/>
              <a:t>We depict a weak entity set by double </a:t>
            </a:r>
            <a:r>
              <a:rPr lang="en-US" sz="2400" dirty="0" smtClean="0"/>
              <a:t>rectangles &amp; relationships by double diamond.</a:t>
            </a:r>
            <a:endParaRPr lang="en-US" sz="2400" dirty="0"/>
          </a:p>
          <a:p>
            <a:r>
              <a:rPr lang="en-US" sz="2400" dirty="0"/>
              <a:t>We underline the discriminator of a weak entity set  with a dashed line</a:t>
            </a:r>
            <a:r>
              <a:rPr lang="en-US" sz="2400" dirty="0" smtClean="0"/>
              <a:t>.</a:t>
            </a:r>
            <a:endParaRPr lang="en-U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p:cNvSpPr>
            <a:spLocks noGrp="1" noChangeArrowheads="1"/>
          </p:cNvSpPr>
          <p:nvPr>
            <p:ph type="title"/>
          </p:nvPr>
        </p:nvSpPr>
        <p:spPr>
          <a:xfrm>
            <a:off x="225425" y="95250"/>
            <a:ext cx="8747125" cy="609600"/>
          </a:xfrm>
        </p:spPr>
        <p:txBody>
          <a:bodyPr>
            <a:normAutofit fontScale="90000"/>
          </a:bodyPr>
          <a:lstStyle/>
          <a:p>
            <a:pPr eaLnBrk="1" fontAlgn="auto" hangingPunct="1">
              <a:spcAft>
                <a:spcPts val="0"/>
              </a:spcAft>
              <a:defRPr/>
            </a:pPr>
            <a:r>
              <a:rPr lang="en-US" dirty="0">
                <a:solidFill>
                  <a:schemeClr val="accent1">
                    <a:lumMod val="50000"/>
                  </a:schemeClr>
                </a:solidFill>
              </a:rPr>
              <a:t>E-R Diagram for </a:t>
            </a:r>
            <a:r>
              <a:rPr lang="en-US" dirty="0" smtClean="0">
                <a:solidFill>
                  <a:schemeClr val="accent1">
                    <a:lumMod val="50000"/>
                  </a:schemeClr>
                </a:solidFill>
              </a:rPr>
              <a:t>a University</a:t>
            </a:r>
            <a:endParaRPr lang="en-US" dirty="0">
              <a:solidFill>
                <a:schemeClr val="accent1">
                  <a:lumMod val="50000"/>
                </a:schemeClr>
              </a:solidFill>
            </a:endParaRPr>
          </a:p>
        </p:txBody>
      </p:sp>
      <p:sp>
        <p:nvSpPr>
          <p:cNvPr id="40963" name="Rectangle 5"/>
          <p:cNvSpPr>
            <a:spLocks noChangeArrowheads="1"/>
          </p:cNvSpPr>
          <p:nvPr/>
        </p:nvSpPr>
        <p:spPr bwMode="auto">
          <a:xfrm>
            <a:off x="5095875" y="4652963"/>
            <a:ext cx="88900" cy="100012"/>
          </a:xfrm>
          <a:prstGeom prst="rect">
            <a:avLst/>
          </a:prstGeom>
          <a:solidFill>
            <a:schemeClr val="accent1"/>
          </a:solidFill>
          <a:ln w="9525">
            <a:noFill/>
            <a:miter lim="800000"/>
            <a:headEnd/>
            <a:tailEnd/>
          </a:ln>
        </p:spPr>
        <p:txBody>
          <a:bodyPr wrap="none" anchor="ctr"/>
          <a:lstStyle/>
          <a:p>
            <a:pPr algn="ctr"/>
            <a:endParaRPr lang="en-US">
              <a:solidFill>
                <a:schemeClr val="accent1"/>
              </a:solidFill>
            </a:endParaRPr>
          </a:p>
        </p:txBody>
      </p:sp>
      <p:pic>
        <p:nvPicPr>
          <p:cNvPr id="40964" name="Picture 6"/>
          <p:cNvPicPr>
            <a:picLocks noChangeAspect="1" noChangeArrowheads="1"/>
          </p:cNvPicPr>
          <p:nvPr/>
        </p:nvPicPr>
        <p:blipFill>
          <a:blip r:embed="rId3"/>
          <a:srcRect/>
          <a:stretch>
            <a:fillRect/>
          </a:stretch>
        </p:blipFill>
        <p:spPr bwMode="auto">
          <a:xfrm>
            <a:off x="858838" y="928688"/>
            <a:ext cx="6772275" cy="5724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7"/>
          <p:cNvPicPr>
            <a:picLocks noChangeAspect="1" noChangeArrowheads="1"/>
          </p:cNvPicPr>
          <p:nvPr/>
        </p:nvPicPr>
        <p:blipFill>
          <a:blip r:embed="rId2"/>
          <a:srcRect l="578" t="17995" r="578" b="17995"/>
          <a:stretch>
            <a:fillRect/>
          </a:stretch>
        </p:blipFill>
        <p:spPr bwMode="auto">
          <a:xfrm>
            <a:off x="1600200" y="2057400"/>
            <a:ext cx="6046787" cy="2936875"/>
          </a:xfrm>
          <a:prstGeom prst="rect">
            <a:avLst/>
          </a:prstGeom>
          <a:noFill/>
          <a:ln w="38100" cmpd="dbl">
            <a:solidFill>
              <a:schemeClr val="tx2"/>
            </a:solid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819150" y="0"/>
            <a:ext cx="8077200" cy="609600"/>
          </a:xfrm>
        </p:spPr>
        <p:txBody>
          <a:bodyPr>
            <a:normAutofit fontScale="90000"/>
          </a:bodyPr>
          <a:lstStyle/>
          <a:p>
            <a:r>
              <a:rPr lang="en-US"/>
              <a:t>One-To-Many Relationship</a:t>
            </a:r>
          </a:p>
        </p:txBody>
      </p:sp>
      <p:pic>
        <p:nvPicPr>
          <p:cNvPr id="41988" name="Picture 4"/>
          <p:cNvPicPr>
            <a:picLocks noChangeAspect="1" noChangeArrowheads="1"/>
          </p:cNvPicPr>
          <p:nvPr/>
        </p:nvPicPr>
        <p:blipFill>
          <a:blip r:embed="rId2"/>
          <a:srcRect l="16525" t="847" r="16737" b="72424"/>
          <a:stretch>
            <a:fillRect/>
          </a:stretch>
        </p:blipFill>
        <p:spPr bwMode="auto">
          <a:xfrm>
            <a:off x="457200" y="2438400"/>
            <a:ext cx="8037513" cy="2414588"/>
          </a:xfrm>
          <a:prstGeom prst="rect">
            <a:avLst/>
          </a:prstGeom>
          <a:noFill/>
          <a:ln w="38100" cmpd="dbl">
            <a:solidFill>
              <a:schemeClr val="tx2"/>
            </a:solid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512763" y="123825"/>
            <a:ext cx="8113712" cy="457200"/>
          </a:xfrm>
        </p:spPr>
        <p:txBody>
          <a:bodyPr>
            <a:normAutofit fontScale="90000"/>
          </a:bodyPr>
          <a:lstStyle/>
          <a:p>
            <a:r>
              <a:rPr lang="en-US"/>
              <a:t>Many-To-One Relationships</a:t>
            </a:r>
          </a:p>
        </p:txBody>
      </p:sp>
      <p:pic>
        <p:nvPicPr>
          <p:cNvPr id="40965" name="Picture 5"/>
          <p:cNvPicPr>
            <a:picLocks noChangeAspect="1" noChangeArrowheads="1"/>
          </p:cNvPicPr>
          <p:nvPr/>
        </p:nvPicPr>
        <p:blipFill>
          <a:blip r:embed="rId2"/>
          <a:srcRect l="16525" t="31747" r="16737" b="39993"/>
          <a:stretch>
            <a:fillRect/>
          </a:stretch>
        </p:blipFill>
        <p:spPr bwMode="auto">
          <a:xfrm>
            <a:off x="914400" y="2362200"/>
            <a:ext cx="7508875" cy="2384425"/>
          </a:xfrm>
          <a:prstGeom prst="rect">
            <a:avLst/>
          </a:prstGeom>
          <a:noFill/>
          <a:ln w="38100" cmpd="dbl">
            <a:solidFill>
              <a:schemeClr val="tx2"/>
            </a:solid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Many-To-Many Relationship</a:t>
            </a:r>
          </a:p>
        </p:txBody>
      </p:sp>
      <p:pic>
        <p:nvPicPr>
          <p:cNvPr id="43013" name="Picture 5"/>
          <p:cNvPicPr>
            <a:picLocks noChangeAspect="1" noChangeArrowheads="1"/>
          </p:cNvPicPr>
          <p:nvPr/>
        </p:nvPicPr>
        <p:blipFill>
          <a:blip r:embed="rId2"/>
          <a:srcRect l="1064" t="30733" r="1064" b="30733"/>
          <a:stretch>
            <a:fillRect/>
          </a:stretch>
        </p:blipFill>
        <p:spPr bwMode="auto">
          <a:xfrm>
            <a:off x="609600" y="2438400"/>
            <a:ext cx="7723187" cy="2281237"/>
          </a:xfrm>
          <a:prstGeom prst="rect">
            <a:avLst/>
          </a:prstGeom>
          <a:noFill/>
          <a:ln w="38100" cmpd="dbl">
            <a:solidFill>
              <a:schemeClr val="tx2"/>
            </a:solid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Total Participation</a:t>
            </a:r>
            <a:endParaRPr lang="en-US" dirty="0"/>
          </a:p>
        </p:txBody>
      </p:sp>
      <p:pic>
        <p:nvPicPr>
          <p:cNvPr id="4" name="Picture 5"/>
          <p:cNvPicPr>
            <a:picLocks noGrp="1" noChangeAspect="1" noChangeArrowheads="1"/>
          </p:cNvPicPr>
          <p:nvPr>
            <p:ph idx="1"/>
          </p:nvPr>
        </p:nvPicPr>
        <p:blipFill>
          <a:blip r:embed="rId2"/>
          <a:srcRect l="385" t="34634" r="577" b="34634"/>
          <a:stretch>
            <a:fillRect/>
          </a:stretch>
        </p:blipFill>
        <p:spPr bwMode="auto">
          <a:xfrm>
            <a:off x="457200" y="2905549"/>
            <a:ext cx="8229600" cy="1915265"/>
          </a:xfrm>
          <a:prstGeom prst="rect">
            <a:avLst/>
          </a:prstGeom>
          <a:noFill/>
          <a:ln w="38100" cmpd="dbl">
            <a:solidFill>
              <a:schemeClr val="tx2"/>
            </a:solid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Cardinality Constraints</a:t>
            </a:r>
            <a:endParaRPr lang="en-US" dirty="0"/>
          </a:p>
        </p:txBody>
      </p:sp>
      <p:pic>
        <p:nvPicPr>
          <p:cNvPr id="4" name="Picture 5"/>
          <p:cNvPicPr>
            <a:picLocks noGrp="1" noChangeAspect="1" noChangeArrowheads="1"/>
          </p:cNvPicPr>
          <p:nvPr>
            <p:ph idx="1"/>
          </p:nvPr>
        </p:nvPicPr>
        <p:blipFill>
          <a:blip r:embed="rId2"/>
          <a:srcRect l="435" t="30725" r="435" b="31015"/>
          <a:stretch>
            <a:fillRect/>
          </a:stretch>
        </p:blipFill>
        <p:spPr bwMode="auto">
          <a:xfrm>
            <a:off x="457200" y="2672077"/>
            <a:ext cx="8229600" cy="2382209"/>
          </a:xfrm>
          <a:prstGeom prst="rect">
            <a:avLst/>
          </a:prstGeom>
          <a:noFill/>
          <a:ln w="38100" cmpd="dbl">
            <a:solidFill>
              <a:schemeClr val="tx2"/>
            </a:solid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Grp="1" noChangeArrowheads="1"/>
          </p:cNvSpPr>
          <p:nvPr>
            <p:ph type="title"/>
          </p:nvPr>
        </p:nvSpPr>
        <p:spPr>
          <a:xfrm>
            <a:off x="457200" y="274638"/>
            <a:ext cx="7467600" cy="709612"/>
          </a:xfrm>
        </p:spPr>
        <p:txBody>
          <a:bodyPr>
            <a:normAutofit fontScale="90000"/>
          </a:bodyPr>
          <a:lstStyle/>
          <a:p>
            <a:pPr eaLnBrk="1" fontAlgn="auto" hangingPunct="1">
              <a:spcAft>
                <a:spcPts val="0"/>
              </a:spcAft>
              <a:defRPr/>
            </a:pPr>
            <a:r>
              <a:rPr lang="en-US" dirty="0"/>
              <a:t>Attributes</a:t>
            </a:r>
          </a:p>
        </p:txBody>
      </p:sp>
      <p:sp>
        <p:nvSpPr>
          <p:cNvPr id="23555" name="Rectangle 3"/>
          <p:cNvSpPr>
            <a:spLocks noGrp="1" noChangeArrowheads="1"/>
          </p:cNvSpPr>
          <p:nvPr>
            <p:ph sz="quarter" idx="1"/>
          </p:nvPr>
        </p:nvSpPr>
        <p:spPr>
          <a:xfrm>
            <a:off x="855663" y="1222375"/>
            <a:ext cx="7966075" cy="5391150"/>
          </a:xfrm>
        </p:spPr>
        <p:txBody>
          <a:bodyPr/>
          <a:lstStyle/>
          <a:p>
            <a:pPr eaLnBrk="1" hangingPunct="1"/>
            <a:r>
              <a:rPr lang="en-US" sz="1800" smtClean="0">
                <a:ea typeface="MS PGothic" pitchFamily="34" charset="-128"/>
              </a:rPr>
              <a:t>An entity is represented by a set of attributes, that is descriptive properties possessed by all members of an entity set.</a:t>
            </a:r>
          </a:p>
          <a:p>
            <a:pPr lvl="1" eaLnBrk="1" hangingPunct="1"/>
            <a:r>
              <a:rPr lang="en-US" sz="1800" smtClean="0">
                <a:ea typeface="MS PGothic" pitchFamily="34" charset="-128"/>
              </a:rPr>
              <a:t>Example: </a:t>
            </a:r>
          </a:p>
          <a:p>
            <a:pPr lvl="1" eaLnBrk="1" hangingPunct="1">
              <a:buFont typeface="Monotype Sorts" pitchFamily="2" charset="2"/>
              <a:buNone/>
            </a:pPr>
            <a:r>
              <a:rPr lang="en-US" sz="1800" smtClean="0">
                <a:ea typeface="MS PGothic" pitchFamily="34" charset="-128"/>
              </a:rPr>
              <a:t>     	</a:t>
            </a:r>
            <a:r>
              <a:rPr lang="en-US" sz="1800" i="1" smtClean="0">
                <a:ea typeface="MS PGothic" pitchFamily="34" charset="-128"/>
              </a:rPr>
              <a:t>instructor = </a:t>
            </a:r>
            <a:r>
              <a:rPr lang="en-US" sz="1800" smtClean="0">
                <a:ea typeface="MS PGothic" pitchFamily="34" charset="-128"/>
              </a:rPr>
              <a:t>(</a:t>
            </a:r>
            <a:r>
              <a:rPr lang="en-US" sz="1800" i="1" smtClean="0">
                <a:ea typeface="MS PGothic" pitchFamily="34" charset="-128"/>
              </a:rPr>
              <a:t>ID, name, street, city, salary </a:t>
            </a:r>
            <a:r>
              <a:rPr lang="en-US" sz="1800" smtClean="0">
                <a:ea typeface="MS PGothic" pitchFamily="34" charset="-128"/>
              </a:rPr>
              <a:t>)</a:t>
            </a:r>
            <a:r>
              <a:rPr lang="en-US" sz="1800" i="1" smtClean="0">
                <a:ea typeface="MS PGothic" pitchFamily="34" charset="-128"/>
              </a:rPr>
              <a:t/>
            </a:r>
            <a:br>
              <a:rPr lang="en-US" sz="1800" i="1" smtClean="0">
                <a:ea typeface="MS PGothic" pitchFamily="34" charset="-128"/>
              </a:rPr>
            </a:br>
            <a:r>
              <a:rPr lang="en-US" sz="1800" i="1" smtClean="0">
                <a:ea typeface="MS PGothic" pitchFamily="34" charset="-128"/>
              </a:rPr>
              <a:t>	course= </a:t>
            </a:r>
            <a:r>
              <a:rPr lang="en-US" sz="1800" smtClean="0">
                <a:ea typeface="MS PGothic" pitchFamily="34" charset="-128"/>
              </a:rPr>
              <a:t>(</a:t>
            </a:r>
            <a:r>
              <a:rPr lang="en-US" sz="1800" i="1" smtClean="0">
                <a:ea typeface="MS PGothic" pitchFamily="34" charset="-128"/>
              </a:rPr>
              <a:t>course_id, title, credits</a:t>
            </a:r>
            <a:r>
              <a:rPr lang="en-US" sz="1800" smtClean="0">
                <a:ea typeface="MS PGothic" pitchFamily="34" charset="-128"/>
              </a:rPr>
              <a:t>)</a:t>
            </a:r>
          </a:p>
          <a:p>
            <a:pPr lvl="1" eaLnBrk="1" hangingPunct="1">
              <a:buFont typeface="Monotype Sorts" pitchFamily="2" charset="2"/>
              <a:buNone/>
            </a:pPr>
            <a:endParaRPr lang="en-US" sz="1800" i="1" smtClean="0">
              <a:solidFill>
                <a:schemeClr val="tx2"/>
              </a:solidFill>
              <a:ea typeface="MS PGothic" pitchFamily="34" charset="-128"/>
            </a:endParaRPr>
          </a:p>
          <a:p>
            <a:pPr eaLnBrk="1" hangingPunct="1"/>
            <a:r>
              <a:rPr lang="en-US" sz="1800" b="1" smtClean="0">
                <a:solidFill>
                  <a:srgbClr val="000099"/>
                </a:solidFill>
                <a:ea typeface="MS PGothic" pitchFamily="34" charset="-128"/>
              </a:rPr>
              <a:t>Domain</a:t>
            </a:r>
            <a:r>
              <a:rPr lang="en-US" sz="1800" smtClean="0">
                <a:ea typeface="MS PGothic" pitchFamily="34" charset="-128"/>
              </a:rPr>
              <a:t> – the set of permitted values for each attribute </a:t>
            </a:r>
          </a:p>
          <a:p>
            <a:pPr eaLnBrk="1" hangingPunct="1"/>
            <a:endParaRPr lang="en-US" sz="1800" smtClean="0">
              <a:ea typeface="MS PGothic" pitchFamily="34" charset="-128"/>
            </a:endParaRPr>
          </a:p>
          <a:p>
            <a:pPr eaLnBrk="1" hangingPunct="1"/>
            <a:r>
              <a:rPr lang="en-US" sz="1800" smtClean="0">
                <a:ea typeface="MS PGothic" pitchFamily="34" charset="-128"/>
              </a:rPr>
              <a:t>Attribute types:</a:t>
            </a:r>
          </a:p>
          <a:p>
            <a:pPr eaLnBrk="1" hangingPunct="1"/>
            <a:endParaRPr lang="en-US" sz="1800" smtClean="0">
              <a:ea typeface="MS PGothic" pitchFamily="34" charset="-128"/>
            </a:endParaRPr>
          </a:p>
          <a:p>
            <a:pPr lvl="1" eaLnBrk="1" hangingPunct="1"/>
            <a:r>
              <a:rPr lang="en-US" sz="1800" b="1" smtClean="0">
                <a:solidFill>
                  <a:srgbClr val="000099"/>
                </a:solidFill>
                <a:ea typeface="MS PGothic" pitchFamily="34" charset="-128"/>
              </a:rPr>
              <a:t>Simple</a:t>
            </a:r>
            <a:r>
              <a:rPr lang="en-US" sz="1800" smtClean="0">
                <a:ea typeface="MS PGothic" pitchFamily="34" charset="-128"/>
              </a:rPr>
              <a:t> and </a:t>
            </a:r>
            <a:r>
              <a:rPr lang="en-US" sz="1800" b="1" smtClean="0">
                <a:solidFill>
                  <a:srgbClr val="000099"/>
                </a:solidFill>
                <a:ea typeface="MS PGothic" pitchFamily="34" charset="-128"/>
              </a:rPr>
              <a:t>composite</a:t>
            </a:r>
            <a:r>
              <a:rPr lang="en-US" sz="1800" smtClean="0">
                <a:ea typeface="MS PGothic" pitchFamily="34" charset="-128"/>
              </a:rPr>
              <a:t> attributes.</a:t>
            </a:r>
          </a:p>
          <a:p>
            <a:pPr lvl="1" eaLnBrk="1" hangingPunct="1"/>
            <a:r>
              <a:rPr lang="en-US" sz="1800" b="1" smtClean="0">
                <a:solidFill>
                  <a:srgbClr val="000099"/>
                </a:solidFill>
                <a:ea typeface="MS PGothic" pitchFamily="34" charset="-128"/>
              </a:rPr>
              <a:t>Single-valued</a:t>
            </a:r>
            <a:r>
              <a:rPr lang="en-US" sz="1800" smtClean="0">
                <a:ea typeface="MS PGothic" pitchFamily="34" charset="-128"/>
              </a:rPr>
              <a:t> and </a:t>
            </a:r>
            <a:r>
              <a:rPr lang="en-US" sz="1800" b="1" smtClean="0">
                <a:solidFill>
                  <a:srgbClr val="000099"/>
                </a:solidFill>
                <a:ea typeface="MS PGothic" pitchFamily="34" charset="-128"/>
              </a:rPr>
              <a:t>multivalued</a:t>
            </a:r>
            <a:r>
              <a:rPr lang="en-US" sz="1800" smtClean="0">
                <a:ea typeface="MS PGothic" pitchFamily="34" charset="-128"/>
              </a:rPr>
              <a:t> attributes</a:t>
            </a:r>
          </a:p>
          <a:p>
            <a:pPr lvl="1" eaLnBrk="1" hangingPunct="1"/>
            <a:r>
              <a:rPr lang="en-US" sz="1800" b="1" smtClean="0">
                <a:solidFill>
                  <a:srgbClr val="000099"/>
                </a:solidFill>
                <a:ea typeface="MS PGothic" pitchFamily="34" charset="-128"/>
              </a:rPr>
              <a:t>Derived</a:t>
            </a:r>
            <a:r>
              <a:rPr lang="en-US" sz="1800" smtClean="0">
                <a:ea typeface="MS PGothic" pitchFamily="34" charset="-128"/>
              </a:rPr>
              <a:t> attributes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Weak entity</a:t>
            </a:r>
            <a:endParaRPr lang="en-US" dirty="0"/>
          </a:p>
        </p:txBody>
      </p:sp>
      <p:pic>
        <p:nvPicPr>
          <p:cNvPr id="4" name="Picture 6"/>
          <p:cNvPicPr>
            <a:picLocks noGrp="1" noChangeAspect="1" noChangeArrowheads="1"/>
          </p:cNvPicPr>
          <p:nvPr>
            <p:ph idx="1"/>
          </p:nvPr>
        </p:nvPicPr>
        <p:blipFill>
          <a:blip r:embed="rId2"/>
          <a:srcRect l="555" t="28395" r="555" b="28149"/>
          <a:stretch>
            <a:fillRect/>
          </a:stretch>
        </p:blipFill>
        <p:spPr bwMode="auto">
          <a:xfrm>
            <a:off x="457200" y="2507033"/>
            <a:ext cx="8229600" cy="2712297"/>
          </a:xfrm>
          <a:prstGeom prst="rect">
            <a:avLst/>
          </a:prstGeom>
          <a:noFill/>
          <a:ln w="38100" cmpd="dbl">
            <a:solidFill>
              <a:schemeClr val="tx2"/>
            </a:solid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E-R Diagram for a Banking Enterprise</a:t>
            </a:r>
            <a:endParaRPr lang="en-US" dirty="0"/>
          </a:p>
        </p:txBody>
      </p:sp>
      <p:pic>
        <p:nvPicPr>
          <p:cNvPr id="4" name="Picture 4"/>
          <p:cNvPicPr>
            <a:picLocks noGrp="1" noChangeAspect="1" noChangeArrowheads="1"/>
          </p:cNvPicPr>
          <p:nvPr>
            <p:ph idx="1"/>
          </p:nvPr>
        </p:nvPicPr>
        <p:blipFill>
          <a:blip r:embed="rId2"/>
          <a:srcRect l="13025" t="560" r="13025" b="841"/>
          <a:stretch>
            <a:fillRect/>
          </a:stretch>
        </p:blipFill>
        <p:spPr bwMode="auto">
          <a:xfrm>
            <a:off x="2308995" y="1600200"/>
            <a:ext cx="4526009" cy="4525963"/>
          </a:xfrm>
          <a:prstGeom prst="rect">
            <a:avLst/>
          </a:prstGeom>
          <a:noFill/>
          <a:ln w="38100" cmpd="dbl">
            <a:solidFill>
              <a:schemeClr val="tx2"/>
            </a:solid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ctrTitle" idx="4294967295"/>
          </p:nvPr>
        </p:nvSpPr>
        <p:spPr>
          <a:xfrm>
            <a:off x="685800" y="2286000"/>
            <a:ext cx="7772400" cy="1143000"/>
          </a:xfrm>
          <a:noFill/>
        </p:spPr>
        <p:txBody>
          <a:bodyPr/>
          <a:lstStyle/>
          <a:p>
            <a:r>
              <a:rPr lang="en-US" smtClean="0">
                <a:effectLst/>
              </a:rPr>
              <a:t>Thank you</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Grp="1" noChangeArrowheads="1"/>
          </p:cNvSpPr>
          <p:nvPr>
            <p:ph type="title"/>
          </p:nvPr>
        </p:nvSpPr>
        <p:spPr>
          <a:xfrm>
            <a:off x="752475" y="104775"/>
            <a:ext cx="8391525" cy="609600"/>
          </a:xfrm>
        </p:spPr>
        <p:txBody>
          <a:bodyPr>
            <a:normAutofit fontScale="90000"/>
          </a:bodyPr>
          <a:lstStyle/>
          <a:p>
            <a:pPr eaLnBrk="1" fontAlgn="auto" hangingPunct="1">
              <a:spcAft>
                <a:spcPts val="0"/>
              </a:spcAft>
              <a:defRPr/>
            </a:pPr>
            <a:r>
              <a:rPr lang="en-US" dirty="0" smtClean="0"/>
              <a:t>Types of </a:t>
            </a:r>
            <a:r>
              <a:rPr lang="en-US" dirty="0"/>
              <a:t>Attributes</a:t>
            </a:r>
          </a:p>
        </p:txBody>
      </p:sp>
      <p:pic>
        <p:nvPicPr>
          <p:cNvPr id="24579" name="Picture 5"/>
          <p:cNvPicPr>
            <a:picLocks noChangeAspect="1" noChangeArrowheads="1"/>
          </p:cNvPicPr>
          <p:nvPr/>
        </p:nvPicPr>
        <p:blipFill>
          <a:blip r:embed="rId3"/>
          <a:srcRect/>
          <a:stretch>
            <a:fillRect/>
          </a:stretch>
        </p:blipFill>
        <p:spPr bwMode="auto">
          <a:xfrm>
            <a:off x="665163" y="3235325"/>
            <a:ext cx="8093075" cy="2644775"/>
          </a:xfrm>
          <a:prstGeom prst="rect">
            <a:avLst/>
          </a:prstGeom>
          <a:noFill/>
          <a:ln w="9525">
            <a:noFill/>
            <a:miter lim="800000"/>
            <a:headEnd/>
            <a:tailEnd/>
          </a:ln>
        </p:spPr>
      </p:pic>
      <p:sp>
        <p:nvSpPr>
          <p:cNvPr id="24580" name="Rectangle 3"/>
          <p:cNvSpPr>
            <a:spLocks noChangeArrowheads="1"/>
          </p:cNvSpPr>
          <p:nvPr/>
        </p:nvSpPr>
        <p:spPr bwMode="auto">
          <a:xfrm>
            <a:off x="338138" y="1181100"/>
            <a:ext cx="8566150" cy="585788"/>
          </a:xfrm>
          <a:prstGeom prst="rect">
            <a:avLst/>
          </a:prstGeom>
          <a:noFill/>
          <a:ln w="9525">
            <a:noFill/>
            <a:miter lim="800000"/>
            <a:headEnd/>
            <a:tailEnd/>
          </a:ln>
        </p:spPr>
        <p:txBody>
          <a:bodyPr>
            <a:spAutoFit/>
          </a:bodyPr>
          <a:lstStyle/>
          <a:p>
            <a:r>
              <a:rPr lang="en-US" b="1"/>
              <a:t>Simple Attribute</a:t>
            </a:r>
            <a:r>
              <a:rPr lang="en-US"/>
              <a:t>: Attribute that consist of a single atomic value.</a:t>
            </a:r>
            <a:br>
              <a:rPr lang="en-US"/>
            </a:br>
            <a:r>
              <a:rPr lang="en-US"/>
              <a:t>		Example: Salary</a:t>
            </a:r>
          </a:p>
        </p:txBody>
      </p:sp>
      <p:sp>
        <p:nvSpPr>
          <p:cNvPr id="5" name="Rectangle 4"/>
          <p:cNvSpPr/>
          <p:nvPr/>
        </p:nvSpPr>
        <p:spPr bwMode="auto">
          <a:xfrm>
            <a:off x="0" y="801688"/>
            <a:ext cx="9144000" cy="57150"/>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wrap="none"/>
          <a:lstStyle/>
          <a:p>
            <a:pPr>
              <a:defRPr/>
            </a:pPr>
            <a:endParaRPr lang="en-US" dirty="0">
              <a:solidFill>
                <a:srgbClr val="FF0000"/>
              </a:solidFill>
              <a:latin typeface="Helvetica" charset="0"/>
              <a:ea typeface="ＭＳ Ｐゴシック" charset="-128"/>
            </a:endParaRPr>
          </a:p>
        </p:txBody>
      </p:sp>
      <p:sp>
        <p:nvSpPr>
          <p:cNvPr id="24582" name="Rectangle 5"/>
          <p:cNvSpPr>
            <a:spLocks noChangeArrowheads="1"/>
          </p:cNvSpPr>
          <p:nvPr/>
        </p:nvSpPr>
        <p:spPr bwMode="auto">
          <a:xfrm>
            <a:off x="422275" y="1919288"/>
            <a:ext cx="8313738" cy="831850"/>
          </a:xfrm>
          <a:prstGeom prst="rect">
            <a:avLst/>
          </a:prstGeom>
          <a:noFill/>
          <a:ln w="9525">
            <a:noFill/>
            <a:miter lim="800000"/>
            <a:headEnd/>
            <a:tailEnd/>
          </a:ln>
        </p:spPr>
        <p:txBody>
          <a:bodyPr>
            <a:spAutoFit/>
          </a:bodyPr>
          <a:lstStyle/>
          <a:p>
            <a:r>
              <a:rPr lang="en-US" b="1"/>
              <a:t>Composite Attribute  </a:t>
            </a:r>
            <a:r>
              <a:rPr lang="en-US"/>
              <a:t>: Attribute value not atomic.</a:t>
            </a:r>
            <a:br>
              <a:rPr lang="en-US"/>
            </a:br>
            <a:r>
              <a:rPr lang="en-US"/>
              <a:t>		Example :   Address  :  ‘House _no:City:State</a:t>
            </a:r>
            <a:br>
              <a:rPr lang="en-US"/>
            </a:br>
            <a:r>
              <a:rPr lang="en-US"/>
              <a:t>                  Name      :  ‘First Name: Middle Name: Last Name’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Grp="1" noChangeArrowheads="1"/>
          </p:cNvSpPr>
          <p:nvPr>
            <p:ph type="title"/>
          </p:nvPr>
        </p:nvSpPr>
        <p:spPr>
          <a:xfrm>
            <a:off x="752475" y="104775"/>
            <a:ext cx="8391525" cy="609600"/>
          </a:xfrm>
        </p:spPr>
        <p:txBody>
          <a:bodyPr>
            <a:normAutofit fontScale="90000"/>
          </a:bodyPr>
          <a:lstStyle/>
          <a:p>
            <a:pPr eaLnBrk="1" fontAlgn="auto" hangingPunct="1">
              <a:spcAft>
                <a:spcPts val="0"/>
              </a:spcAft>
              <a:defRPr/>
            </a:pPr>
            <a:r>
              <a:rPr lang="en-US" dirty="0" smtClean="0"/>
              <a:t>Types of </a:t>
            </a:r>
            <a:r>
              <a:rPr lang="en-US" dirty="0"/>
              <a:t>Attributes</a:t>
            </a:r>
          </a:p>
        </p:txBody>
      </p:sp>
      <p:sp>
        <p:nvSpPr>
          <p:cNvPr id="5" name="Rectangle 4"/>
          <p:cNvSpPr/>
          <p:nvPr/>
        </p:nvSpPr>
        <p:spPr bwMode="auto">
          <a:xfrm>
            <a:off x="0" y="801688"/>
            <a:ext cx="9144000" cy="57150"/>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wrap="none"/>
          <a:lstStyle/>
          <a:p>
            <a:pPr>
              <a:defRPr/>
            </a:pPr>
            <a:endParaRPr lang="en-US" dirty="0">
              <a:solidFill>
                <a:srgbClr val="FF0000"/>
              </a:solidFill>
              <a:latin typeface="Helvetica" charset="0"/>
              <a:ea typeface="ＭＳ Ｐゴシック" charset="-128"/>
            </a:endParaRPr>
          </a:p>
        </p:txBody>
      </p:sp>
      <p:sp>
        <p:nvSpPr>
          <p:cNvPr id="25604" name="Rectangle 6"/>
          <p:cNvSpPr>
            <a:spLocks noChangeArrowheads="1"/>
          </p:cNvSpPr>
          <p:nvPr/>
        </p:nvSpPr>
        <p:spPr bwMode="auto">
          <a:xfrm>
            <a:off x="477838" y="1168400"/>
            <a:ext cx="8188325" cy="2554288"/>
          </a:xfrm>
          <a:prstGeom prst="rect">
            <a:avLst/>
          </a:prstGeom>
          <a:noFill/>
          <a:ln w="9525">
            <a:noFill/>
            <a:miter lim="800000"/>
            <a:headEnd/>
            <a:tailEnd/>
          </a:ln>
        </p:spPr>
        <p:txBody>
          <a:bodyPr>
            <a:spAutoFit/>
          </a:bodyPr>
          <a:lstStyle/>
          <a:p>
            <a:r>
              <a:rPr lang="en-US" b="1"/>
              <a:t>Single Valued Attribute</a:t>
            </a:r>
            <a:r>
              <a:rPr lang="en-US"/>
              <a:t>: Attribute that hold a single value</a:t>
            </a:r>
          </a:p>
          <a:p>
            <a:r>
              <a:rPr lang="en-US"/>
              <a:t/>
            </a:r>
            <a:br>
              <a:rPr lang="en-US"/>
            </a:br>
            <a:r>
              <a:rPr lang="en-US"/>
              <a:t>Exampe1: City</a:t>
            </a:r>
            <a:br>
              <a:rPr lang="en-US"/>
            </a:br>
            <a:r>
              <a:rPr lang="en-US"/>
              <a:t>Example2:Customer id </a:t>
            </a:r>
          </a:p>
          <a:p>
            <a:endParaRPr lang="en-US"/>
          </a:p>
          <a:p>
            <a:endParaRPr lang="en-US"/>
          </a:p>
          <a:p>
            <a:r>
              <a:rPr lang="en-US" b="1"/>
              <a:t>Multi Valued Attribute</a:t>
            </a:r>
            <a:r>
              <a:rPr lang="en-US"/>
              <a:t>: Attribute that hold multiple values.</a:t>
            </a:r>
          </a:p>
          <a:p>
            <a:r>
              <a:rPr lang="en-US"/>
              <a:t/>
            </a:r>
            <a:br>
              <a:rPr lang="en-US"/>
            </a:br>
            <a:r>
              <a:rPr lang="en-US"/>
              <a:t>Example1: A customer can have multiple phone numbers, email id's etc</a:t>
            </a:r>
            <a:br>
              <a:rPr lang="en-US"/>
            </a:br>
            <a:r>
              <a:rPr lang="en-US"/>
              <a:t>Example2: A person may have several college degrees</a:t>
            </a:r>
          </a:p>
        </p:txBody>
      </p:sp>
      <p:sp>
        <p:nvSpPr>
          <p:cNvPr id="25605" name="Rectangle 7"/>
          <p:cNvSpPr>
            <a:spLocks noChangeArrowheads="1"/>
          </p:cNvSpPr>
          <p:nvPr/>
        </p:nvSpPr>
        <p:spPr bwMode="auto">
          <a:xfrm>
            <a:off x="584200" y="4254500"/>
            <a:ext cx="7954963" cy="831850"/>
          </a:xfrm>
          <a:prstGeom prst="rect">
            <a:avLst/>
          </a:prstGeom>
          <a:noFill/>
          <a:ln w="9525">
            <a:noFill/>
            <a:miter lim="800000"/>
            <a:headEnd/>
            <a:tailEnd/>
          </a:ln>
        </p:spPr>
        <p:txBody>
          <a:bodyPr>
            <a:spAutoFit/>
          </a:bodyPr>
          <a:lstStyle/>
          <a:p>
            <a:r>
              <a:rPr lang="en-US" b="1"/>
              <a:t>Derived Attribute</a:t>
            </a:r>
            <a:r>
              <a:rPr lang="en-US"/>
              <a:t>: An attribute that’s value is derived from a stored attribute.</a:t>
            </a:r>
          </a:p>
          <a:p>
            <a:r>
              <a:rPr lang="en-US"/>
              <a:t/>
            </a:r>
            <a:br>
              <a:rPr lang="en-US"/>
            </a:br>
            <a:r>
              <a:rPr lang="en-US"/>
              <a:t>Example : age, and it’s value is derived from the stored attribute Date of Birth.</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a:xfrm>
            <a:off x="457200" y="274638"/>
            <a:ext cx="7467600" cy="611187"/>
          </a:xfrm>
        </p:spPr>
        <p:txBody>
          <a:bodyPr>
            <a:normAutofit fontScale="90000"/>
          </a:bodyPr>
          <a:lstStyle/>
          <a:p>
            <a:pPr eaLnBrk="1" fontAlgn="auto" hangingPunct="1">
              <a:spcAft>
                <a:spcPts val="0"/>
              </a:spcAft>
              <a:defRPr/>
            </a:pPr>
            <a:r>
              <a:rPr lang="en-US" dirty="0"/>
              <a:t>Relationship Sets</a:t>
            </a:r>
          </a:p>
        </p:txBody>
      </p:sp>
      <p:sp>
        <p:nvSpPr>
          <p:cNvPr id="26627" name="Rectangle 3"/>
          <p:cNvSpPr>
            <a:spLocks noGrp="1" noChangeArrowheads="1"/>
          </p:cNvSpPr>
          <p:nvPr>
            <p:ph sz="quarter" idx="1"/>
          </p:nvPr>
        </p:nvSpPr>
        <p:spPr>
          <a:xfrm>
            <a:off x="855663" y="1222375"/>
            <a:ext cx="7848600" cy="1633538"/>
          </a:xfrm>
        </p:spPr>
        <p:txBody>
          <a:bodyPr/>
          <a:lstStyle/>
          <a:p>
            <a:pPr eaLnBrk="1" hangingPunct="1">
              <a:tabLst>
                <a:tab pos="1536700" algn="ctr"/>
                <a:tab pos="3543300" algn="ctr"/>
                <a:tab pos="5481638" algn="ctr"/>
              </a:tabLst>
            </a:pPr>
            <a:r>
              <a:rPr lang="en-US" sz="1800" smtClean="0">
                <a:ea typeface="MS PGothic" pitchFamily="34" charset="-128"/>
              </a:rPr>
              <a:t>A </a:t>
            </a:r>
            <a:r>
              <a:rPr lang="en-US" sz="1800" b="1" smtClean="0">
                <a:solidFill>
                  <a:srgbClr val="000099"/>
                </a:solidFill>
                <a:ea typeface="MS PGothic" pitchFamily="34" charset="-128"/>
              </a:rPr>
              <a:t>relationship</a:t>
            </a:r>
            <a:r>
              <a:rPr lang="en-US" sz="1800" smtClean="0">
                <a:ea typeface="MS PGothic" pitchFamily="34" charset="-128"/>
              </a:rPr>
              <a:t> is an association among several entities</a:t>
            </a:r>
          </a:p>
          <a:p>
            <a:pPr eaLnBrk="1" hangingPunct="1">
              <a:buFont typeface="Monotype Sorts" pitchFamily="2" charset="2"/>
              <a:buNone/>
              <a:tabLst>
                <a:tab pos="1536700" algn="ctr"/>
                <a:tab pos="3543300" algn="ctr"/>
                <a:tab pos="5481638" algn="ctr"/>
              </a:tabLst>
            </a:pPr>
            <a:r>
              <a:rPr lang="en-US" sz="1800" smtClean="0">
                <a:ea typeface="MS PGothic" pitchFamily="34" charset="-128"/>
              </a:rPr>
              <a:t>	Example:</a:t>
            </a:r>
            <a:br>
              <a:rPr lang="en-US" sz="1800" smtClean="0">
                <a:ea typeface="MS PGothic" pitchFamily="34" charset="-128"/>
              </a:rPr>
            </a:br>
            <a:r>
              <a:rPr lang="en-US" sz="1800" smtClean="0">
                <a:ea typeface="MS PGothic" pitchFamily="34" charset="-128"/>
              </a:rPr>
              <a:t>	 44553 (Peltier</a:t>
            </a:r>
            <a:r>
              <a:rPr lang="en-US" sz="1800" u="sng" smtClean="0">
                <a:ea typeface="MS PGothic" pitchFamily="34" charset="-128"/>
              </a:rPr>
              <a:t>)</a:t>
            </a:r>
            <a:r>
              <a:rPr lang="en-US" sz="1800" smtClean="0">
                <a:ea typeface="MS PGothic" pitchFamily="34" charset="-128"/>
              </a:rPr>
              <a:t> 	</a:t>
            </a:r>
            <a:r>
              <a:rPr lang="en-US" sz="1800" i="1" u="sng" smtClean="0">
                <a:ea typeface="MS PGothic" pitchFamily="34" charset="-128"/>
              </a:rPr>
              <a:t>advisor</a:t>
            </a:r>
            <a:r>
              <a:rPr lang="en-US" sz="1800" smtClean="0">
                <a:ea typeface="MS PGothic" pitchFamily="34" charset="-128"/>
              </a:rPr>
              <a:t>	 22222 (</a:t>
            </a:r>
            <a:r>
              <a:rPr lang="en-US" sz="1800" u="sng" smtClean="0">
                <a:ea typeface="MS PGothic" pitchFamily="34" charset="-128"/>
              </a:rPr>
              <a:t>Einstein)</a:t>
            </a:r>
            <a:r>
              <a:rPr lang="en-US" sz="1800" smtClean="0">
                <a:ea typeface="MS PGothic" pitchFamily="34" charset="-128"/>
              </a:rPr>
              <a:t> </a:t>
            </a:r>
            <a:r>
              <a:rPr lang="en-US" sz="1800" u="sng" smtClean="0">
                <a:ea typeface="MS PGothic" pitchFamily="34" charset="-128"/>
              </a:rPr>
              <a:t/>
            </a:r>
            <a:br>
              <a:rPr lang="en-US" sz="1800" u="sng" smtClean="0">
                <a:ea typeface="MS PGothic" pitchFamily="34" charset="-128"/>
              </a:rPr>
            </a:br>
            <a:r>
              <a:rPr lang="en-US" sz="1800" smtClean="0">
                <a:ea typeface="MS PGothic" pitchFamily="34" charset="-128"/>
              </a:rPr>
              <a:t>	 </a:t>
            </a:r>
            <a:r>
              <a:rPr lang="en-US" sz="1800" i="1" smtClean="0">
                <a:ea typeface="MS PGothic" pitchFamily="34" charset="-128"/>
              </a:rPr>
              <a:t>student</a:t>
            </a:r>
            <a:r>
              <a:rPr lang="en-US" sz="1800" smtClean="0">
                <a:ea typeface="MS PGothic" pitchFamily="34" charset="-128"/>
              </a:rPr>
              <a:t> entity	relationship set	 </a:t>
            </a:r>
            <a:r>
              <a:rPr lang="en-US" sz="1800" i="1" smtClean="0">
                <a:ea typeface="MS PGothic" pitchFamily="34" charset="-128"/>
              </a:rPr>
              <a:t>instructor</a:t>
            </a:r>
            <a:r>
              <a:rPr lang="en-US" sz="1800" smtClean="0">
                <a:ea typeface="MS PGothic" pitchFamily="34" charset="-128"/>
              </a:rPr>
              <a:t> entity</a:t>
            </a:r>
          </a:p>
        </p:txBody>
      </p:sp>
      <p:pic>
        <p:nvPicPr>
          <p:cNvPr id="26628" name="Picture 6"/>
          <p:cNvPicPr>
            <a:picLocks noChangeAspect="1" noChangeArrowheads="1"/>
          </p:cNvPicPr>
          <p:nvPr/>
        </p:nvPicPr>
        <p:blipFill>
          <a:blip r:embed="rId3"/>
          <a:srcRect/>
          <a:stretch>
            <a:fillRect/>
          </a:stretch>
        </p:blipFill>
        <p:spPr bwMode="auto">
          <a:xfrm>
            <a:off x="2616200" y="3052763"/>
            <a:ext cx="4473575" cy="27162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1"/>
          </p:nvPr>
        </p:nvSpPr>
        <p:spPr bwMode="auto">
          <a:xfrm rot="5400000">
            <a:off x="6989763" y="3736975"/>
            <a:ext cx="3200400" cy="365125"/>
          </a:xfrm>
          <a:noFill/>
          <a:ln>
            <a:miter lim="800000"/>
            <a:headEnd/>
            <a:tailEnd/>
          </a:ln>
        </p:spPr>
        <p:txBody>
          <a:bodyPr wrap="square" lIns="91440" tIns="45720" rIns="91440" bIns="45720" numCol="1" anchorCtr="0" compatLnSpc="1">
            <a:prstTxWarp prst="textNoShape">
              <a:avLst/>
            </a:prstTxWarp>
          </a:bodyPr>
          <a:lstStyle/>
          <a:p>
            <a:pPr algn="l"/>
            <a:fld id="{912EADCD-23FF-42D2-8832-440BA0C977FB}" type="slidenum">
              <a:rPr lang="en-US" sz="1200" b="0" smtClean="0">
                <a:solidFill>
                  <a:schemeClr val="tx2"/>
                </a:solidFill>
                <a:latin typeface="Helvetica" pitchFamily="34" charset="0"/>
                <a:ea typeface="MS PGothic" pitchFamily="34" charset="-128"/>
              </a:rPr>
              <a:pPr algn="l"/>
              <a:t>7</a:t>
            </a:fld>
            <a:endParaRPr lang="en-US" sz="1200" b="0" smtClean="0">
              <a:solidFill>
                <a:schemeClr val="tx2"/>
              </a:solidFill>
              <a:latin typeface="Helvetica" pitchFamily="34" charset="0"/>
              <a:ea typeface="MS PGothic" pitchFamily="34" charset="-128"/>
            </a:endParaRPr>
          </a:p>
        </p:txBody>
      </p:sp>
      <p:sp>
        <p:nvSpPr>
          <p:cNvPr id="401410" name="Rectangle 2"/>
          <p:cNvSpPr>
            <a:spLocks noGrp="1" noChangeArrowheads="1"/>
          </p:cNvSpPr>
          <p:nvPr>
            <p:ph type="title"/>
          </p:nvPr>
        </p:nvSpPr>
        <p:spPr>
          <a:xfrm>
            <a:off x="457200" y="381000"/>
            <a:ext cx="8229600" cy="914400"/>
          </a:xfrm>
        </p:spPr>
        <p:txBody>
          <a:bodyPr/>
          <a:lstStyle/>
          <a:p>
            <a:pPr>
              <a:defRPr/>
            </a:pPr>
            <a:r>
              <a:rPr lang="en-US" dirty="0"/>
              <a:t>Entity-Relationship Diagrams</a:t>
            </a:r>
          </a:p>
        </p:txBody>
      </p:sp>
      <p:sp>
        <p:nvSpPr>
          <p:cNvPr id="27652" name="Rectangle 3"/>
          <p:cNvSpPr>
            <a:spLocks noGrp="1" noChangeArrowheads="1"/>
          </p:cNvSpPr>
          <p:nvPr>
            <p:ph type="body" idx="1"/>
          </p:nvPr>
        </p:nvSpPr>
        <p:spPr>
          <a:xfrm>
            <a:off x="457200" y="1295400"/>
            <a:ext cx="8229600" cy="1905000"/>
          </a:xfrm>
        </p:spPr>
        <p:txBody>
          <a:bodyPr/>
          <a:lstStyle/>
          <a:p>
            <a:r>
              <a:rPr lang="en-US" altLang="en-US" smtClean="0">
                <a:solidFill>
                  <a:schemeClr val="hlink"/>
                </a:solidFill>
              </a:rPr>
              <a:t>Representing entities</a:t>
            </a:r>
          </a:p>
        </p:txBody>
      </p:sp>
      <p:sp>
        <p:nvSpPr>
          <p:cNvPr id="27653" name="Line 4"/>
          <p:cNvSpPr>
            <a:spLocks noChangeShapeType="1"/>
          </p:cNvSpPr>
          <p:nvPr/>
        </p:nvSpPr>
        <p:spPr bwMode="auto">
          <a:xfrm>
            <a:off x="457200" y="6172200"/>
            <a:ext cx="8305800" cy="0"/>
          </a:xfrm>
          <a:prstGeom prst="line">
            <a:avLst/>
          </a:prstGeom>
          <a:noFill/>
          <a:ln w="12700">
            <a:solidFill>
              <a:srgbClr val="FFFF00"/>
            </a:solidFill>
            <a:round/>
            <a:headEnd/>
            <a:tailEnd/>
          </a:ln>
        </p:spPr>
        <p:txBody>
          <a:bodyPr/>
          <a:lstStyle/>
          <a:p>
            <a:endParaRPr lang="en-US"/>
          </a:p>
        </p:txBody>
      </p:sp>
      <p:sp>
        <p:nvSpPr>
          <p:cNvPr id="27655" name="Rectangle 6"/>
          <p:cNvSpPr>
            <a:spLocks noChangeArrowheads="1"/>
          </p:cNvSpPr>
          <p:nvPr/>
        </p:nvSpPr>
        <p:spPr bwMode="auto">
          <a:xfrm>
            <a:off x="5715000" y="2579688"/>
            <a:ext cx="2044700" cy="1252537"/>
          </a:xfrm>
          <a:prstGeom prst="rect">
            <a:avLst/>
          </a:prstGeom>
          <a:solidFill>
            <a:schemeClr val="accent1"/>
          </a:solidFill>
          <a:ln w="12700">
            <a:solidFill>
              <a:schemeClr val="tx1"/>
            </a:solidFill>
            <a:miter lim="800000"/>
            <a:headEnd/>
            <a:tailEnd/>
          </a:ln>
        </p:spPr>
        <p:txBody>
          <a:bodyPr wrap="none" lIns="93962" tIns="46157" rIns="93962" bIns="46157" anchor="ctr"/>
          <a:lstStyle/>
          <a:p>
            <a:pPr algn="ctr" defTabSz="790575"/>
            <a:r>
              <a:rPr lang="en-AU" altLang="en-US" sz="2500"/>
              <a:t>PART-TIME</a:t>
            </a:r>
          </a:p>
          <a:p>
            <a:pPr algn="ctr" defTabSz="790575"/>
            <a:r>
              <a:rPr lang="en-AU" altLang="en-US" sz="2500"/>
              <a:t>EMPLOYEE</a:t>
            </a:r>
          </a:p>
        </p:txBody>
      </p:sp>
      <p:sp>
        <p:nvSpPr>
          <p:cNvPr id="27656" name="Rectangle 7"/>
          <p:cNvSpPr>
            <a:spLocks noChangeArrowheads="1"/>
          </p:cNvSpPr>
          <p:nvPr/>
        </p:nvSpPr>
        <p:spPr bwMode="auto">
          <a:xfrm>
            <a:off x="1363663" y="2579688"/>
            <a:ext cx="2043112" cy="1252537"/>
          </a:xfrm>
          <a:prstGeom prst="rect">
            <a:avLst/>
          </a:prstGeom>
          <a:solidFill>
            <a:schemeClr val="accent1"/>
          </a:solidFill>
          <a:ln w="12700">
            <a:solidFill>
              <a:schemeClr val="tx1"/>
            </a:solidFill>
            <a:miter lim="800000"/>
            <a:headEnd/>
            <a:tailEnd/>
          </a:ln>
        </p:spPr>
        <p:txBody>
          <a:bodyPr wrap="none" lIns="93962" tIns="46157" rIns="93962" bIns="46157" anchor="ctr"/>
          <a:lstStyle/>
          <a:p>
            <a:pPr algn="ctr" defTabSz="790575"/>
            <a:r>
              <a:rPr lang="en-AU" altLang="en-US" sz="2500"/>
              <a:t>CUSTOMER</a:t>
            </a:r>
            <a:endParaRPr lang="en-AU" altLang="en-US" sz="2500" b="1"/>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a:xfrm>
            <a:off x="457200" y="152400"/>
            <a:ext cx="8229600" cy="762000"/>
          </a:xfrm>
        </p:spPr>
        <p:txBody>
          <a:bodyPr/>
          <a:lstStyle/>
          <a:p>
            <a:pPr>
              <a:defRPr/>
            </a:pPr>
            <a:r>
              <a:rPr lang="en-US"/>
              <a:t>Entity-Relationship Diagrams</a:t>
            </a:r>
          </a:p>
        </p:txBody>
      </p:sp>
      <p:sp>
        <p:nvSpPr>
          <p:cNvPr id="28675" name="Rectangle 3"/>
          <p:cNvSpPr>
            <a:spLocks noGrp="1" noChangeArrowheads="1"/>
          </p:cNvSpPr>
          <p:nvPr>
            <p:ph type="body" idx="1"/>
          </p:nvPr>
        </p:nvSpPr>
        <p:spPr>
          <a:xfrm>
            <a:off x="457200" y="1066800"/>
            <a:ext cx="8229600" cy="1295400"/>
          </a:xfrm>
        </p:spPr>
        <p:txBody>
          <a:bodyPr/>
          <a:lstStyle/>
          <a:p>
            <a:pPr>
              <a:lnSpc>
                <a:spcPct val="90000"/>
              </a:lnSpc>
            </a:pPr>
            <a:r>
              <a:rPr lang="en-US" altLang="en-US" smtClean="0">
                <a:solidFill>
                  <a:schemeClr val="hlink"/>
                </a:solidFill>
              </a:rPr>
              <a:t>Representing relationship</a:t>
            </a:r>
            <a:endParaRPr lang="en-GB" smtClean="0"/>
          </a:p>
          <a:p>
            <a:pPr>
              <a:lnSpc>
                <a:spcPct val="90000"/>
              </a:lnSpc>
            </a:pPr>
            <a:endParaRPr lang="en-US" smtClean="0"/>
          </a:p>
        </p:txBody>
      </p:sp>
      <p:sp>
        <p:nvSpPr>
          <p:cNvPr id="28677" name="Line 5"/>
          <p:cNvSpPr>
            <a:spLocks noChangeShapeType="1"/>
          </p:cNvSpPr>
          <p:nvPr/>
        </p:nvSpPr>
        <p:spPr bwMode="auto">
          <a:xfrm>
            <a:off x="457200" y="6172200"/>
            <a:ext cx="8305800" cy="0"/>
          </a:xfrm>
          <a:prstGeom prst="line">
            <a:avLst/>
          </a:prstGeom>
          <a:noFill/>
          <a:ln w="12700">
            <a:solidFill>
              <a:srgbClr val="FFFF00"/>
            </a:solidFill>
            <a:round/>
            <a:headEnd/>
            <a:tailEnd/>
          </a:ln>
        </p:spPr>
        <p:txBody>
          <a:bodyPr/>
          <a:lstStyle/>
          <a:p>
            <a:endParaRPr lang="en-US"/>
          </a:p>
        </p:txBody>
      </p:sp>
      <p:sp>
        <p:nvSpPr>
          <p:cNvPr id="28678" name="Rectangle 21"/>
          <p:cNvSpPr>
            <a:spLocks noChangeArrowheads="1"/>
          </p:cNvSpPr>
          <p:nvPr/>
        </p:nvSpPr>
        <p:spPr bwMode="auto">
          <a:xfrm>
            <a:off x="1274763" y="2257425"/>
            <a:ext cx="2043112" cy="1252538"/>
          </a:xfrm>
          <a:prstGeom prst="rect">
            <a:avLst/>
          </a:prstGeom>
          <a:solidFill>
            <a:schemeClr val="accent1"/>
          </a:solidFill>
          <a:ln w="12700">
            <a:solidFill>
              <a:schemeClr val="tx1"/>
            </a:solidFill>
            <a:miter lim="800000"/>
            <a:headEnd/>
            <a:tailEnd/>
          </a:ln>
        </p:spPr>
        <p:txBody>
          <a:bodyPr wrap="none" lIns="93962" tIns="46157" rIns="93962" bIns="46157" anchor="ctr"/>
          <a:lstStyle/>
          <a:p>
            <a:pPr algn="ctr" defTabSz="790575"/>
            <a:r>
              <a:rPr lang="en-AU" altLang="en-US" sz="2400"/>
              <a:t>DEPT</a:t>
            </a:r>
          </a:p>
        </p:txBody>
      </p:sp>
      <p:sp>
        <p:nvSpPr>
          <p:cNvPr id="28679" name="Rectangle 22"/>
          <p:cNvSpPr>
            <a:spLocks noChangeArrowheads="1"/>
          </p:cNvSpPr>
          <p:nvPr/>
        </p:nvSpPr>
        <p:spPr bwMode="auto">
          <a:xfrm>
            <a:off x="5989638" y="2289175"/>
            <a:ext cx="2043112" cy="1252538"/>
          </a:xfrm>
          <a:prstGeom prst="rect">
            <a:avLst/>
          </a:prstGeom>
          <a:solidFill>
            <a:schemeClr val="accent1"/>
          </a:solidFill>
          <a:ln w="12700">
            <a:solidFill>
              <a:schemeClr val="tx1"/>
            </a:solidFill>
            <a:miter lim="800000"/>
            <a:headEnd/>
            <a:tailEnd/>
          </a:ln>
        </p:spPr>
        <p:txBody>
          <a:bodyPr wrap="none" lIns="93962" tIns="46157" rIns="93962" bIns="46157" anchor="ctr"/>
          <a:lstStyle/>
          <a:p>
            <a:pPr algn="ctr" defTabSz="790575"/>
            <a:r>
              <a:rPr lang="en-AU" altLang="en-US" sz="2400"/>
              <a:t>EMPLOYEE</a:t>
            </a:r>
          </a:p>
        </p:txBody>
      </p:sp>
      <p:sp>
        <p:nvSpPr>
          <p:cNvPr id="28680" name="Line 23"/>
          <p:cNvSpPr>
            <a:spLocks noChangeShapeType="1"/>
          </p:cNvSpPr>
          <p:nvPr/>
        </p:nvSpPr>
        <p:spPr bwMode="auto">
          <a:xfrm>
            <a:off x="3332163" y="2897188"/>
            <a:ext cx="2597150" cy="0"/>
          </a:xfrm>
          <a:prstGeom prst="line">
            <a:avLst/>
          </a:prstGeom>
          <a:noFill/>
          <a:ln w="12700">
            <a:solidFill>
              <a:schemeClr val="tx1"/>
            </a:solidFill>
            <a:round/>
            <a:headEnd/>
            <a:tailEnd/>
          </a:ln>
        </p:spPr>
        <p:txBody>
          <a:bodyPr wrap="none" anchor="ctr"/>
          <a:lstStyle/>
          <a:p>
            <a:endParaRPr lang="en-US"/>
          </a:p>
        </p:txBody>
      </p:sp>
      <p:sp>
        <p:nvSpPr>
          <p:cNvPr id="28681" name="AutoShape 26"/>
          <p:cNvSpPr>
            <a:spLocks noChangeArrowheads="1"/>
          </p:cNvSpPr>
          <p:nvPr/>
        </p:nvSpPr>
        <p:spPr bwMode="auto">
          <a:xfrm>
            <a:off x="3886200" y="2533650"/>
            <a:ext cx="1600200" cy="762000"/>
          </a:xfrm>
          <a:prstGeom prst="diamond">
            <a:avLst/>
          </a:prstGeom>
          <a:solidFill>
            <a:schemeClr val="accent1"/>
          </a:solidFill>
          <a:ln w="9525">
            <a:solidFill>
              <a:schemeClr val="tx1"/>
            </a:solidFill>
            <a:miter lim="800000"/>
            <a:headEnd/>
            <a:tailEnd/>
          </a:ln>
        </p:spPr>
        <p:txBody>
          <a:bodyPr wrap="none" anchor="ctr"/>
          <a:lstStyle/>
          <a:p>
            <a:pPr algn="ctr"/>
            <a:r>
              <a:rPr lang="en-US"/>
              <a:t>employs</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a:xfrm>
            <a:off x="457200" y="274638"/>
            <a:ext cx="7467600" cy="485775"/>
          </a:xfrm>
        </p:spPr>
        <p:txBody>
          <a:bodyPr>
            <a:normAutofit fontScale="90000"/>
          </a:bodyPr>
          <a:lstStyle/>
          <a:p>
            <a:pPr eaLnBrk="1" fontAlgn="auto" hangingPunct="1">
              <a:spcAft>
                <a:spcPts val="0"/>
              </a:spcAft>
              <a:defRPr/>
            </a:pPr>
            <a:r>
              <a:rPr lang="en-US" dirty="0"/>
              <a:t>Cardinality Constraints</a:t>
            </a:r>
          </a:p>
        </p:txBody>
      </p:sp>
      <p:sp>
        <p:nvSpPr>
          <p:cNvPr id="29699" name="Rectangle 3"/>
          <p:cNvSpPr>
            <a:spLocks noGrp="1" noChangeArrowheads="1"/>
          </p:cNvSpPr>
          <p:nvPr>
            <p:ph sz="quarter" idx="1"/>
          </p:nvPr>
        </p:nvSpPr>
        <p:spPr>
          <a:xfrm>
            <a:off x="855663" y="1222375"/>
            <a:ext cx="7419975" cy="2468563"/>
          </a:xfrm>
        </p:spPr>
        <p:txBody>
          <a:bodyPr>
            <a:normAutofit lnSpcReduction="10000"/>
          </a:bodyPr>
          <a:lstStyle/>
          <a:p>
            <a:pPr eaLnBrk="1" hangingPunct="1">
              <a:lnSpc>
                <a:spcPct val="90000"/>
              </a:lnSpc>
            </a:pPr>
            <a:r>
              <a:rPr lang="en-US" sz="1800" smtClean="0">
                <a:ea typeface="MS PGothic" pitchFamily="34" charset="-128"/>
              </a:rPr>
              <a:t>We express cardinality constraints by drawing either a directed line (</a:t>
            </a:r>
            <a:r>
              <a:rPr lang="en-US" sz="1800" smtClean="0">
                <a:ea typeface="MS PGothic" pitchFamily="34" charset="-128"/>
                <a:sym typeface="Symbol" pitchFamily="18" charset="2"/>
              </a:rPr>
              <a:t>), signifying “one,” or an undirected line (—), signifying “many,” between the relationship set and the entity set.</a:t>
            </a:r>
          </a:p>
          <a:p>
            <a:pPr eaLnBrk="1" hangingPunct="1">
              <a:lnSpc>
                <a:spcPct val="90000"/>
              </a:lnSpc>
            </a:pPr>
            <a:r>
              <a:rPr lang="en-US" sz="1800" smtClean="0">
                <a:ea typeface="MS PGothic" pitchFamily="34" charset="-128"/>
                <a:sym typeface="Symbol" pitchFamily="18" charset="2"/>
              </a:rPr>
              <a:t>Or, by numbering each entity.  * or, m  for many.</a:t>
            </a:r>
          </a:p>
          <a:p>
            <a:pPr eaLnBrk="1" hangingPunct="1">
              <a:lnSpc>
                <a:spcPct val="90000"/>
              </a:lnSpc>
            </a:pPr>
            <a:endParaRPr lang="en-US" sz="1800" smtClean="0">
              <a:ea typeface="MS PGothic" pitchFamily="34" charset="-128"/>
              <a:sym typeface="Symbol" pitchFamily="18" charset="2"/>
            </a:endParaRPr>
          </a:p>
          <a:p>
            <a:pPr eaLnBrk="1" hangingPunct="1">
              <a:lnSpc>
                <a:spcPct val="90000"/>
              </a:lnSpc>
            </a:pPr>
            <a:r>
              <a:rPr lang="en-US" sz="1800" b="1" smtClean="0">
                <a:ea typeface="MS PGothic" pitchFamily="34" charset="-128"/>
              </a:rPr>
              <a:t>One-to-one relationship</a:t>
            </a:r>
            <a:r>
              <a:rPr lang="en-US" sz="1800" smtClean="0">
                <a:ea typeface="MS PGothic" pitchFamily="34" charset="-128"/>
              </a:rPr>
              <a:t>:</a:t>
            </a:r>
          </a:p>
          <a:p>
            <a:pPr lvl="1" eaLnBrk="1" hangingPunct="1">
              <a:lnSpc>
                <a:spcPct val="90000"/>
              </a:lnSpc>
            </a:pPr>
            <a:r>
              <a:rPr lang="en-US" sz="1800" smtClean="0">
                <a:ea typeface="MS PGothic" pitchFamily="34" charset="-128"/>
              </a:rPr>
              <a:t>A student is associated with at most one </a:t>
            </a:r>
            <a:r>
              <a:rPr lang="en-US" sz="1800" i="1" smtClean="0">
                <a:ea typeface="MS PGothic" pitchFamily="34" charset="-128"/>
              </a:rPr>
              <a:t>instructor</a:t>
            </a:r>
            <a:r>
              <a:rPr lang="en-US" sz="1800" smtClean="0">
                <a:ea typeface="MS PGothic" pitchFamily="34" charset="-128"/>
              </a:rPr>
              <a:t> via the relationship </a:t>
            </a:r>
            <a:r>
              <a:rPr lang="en-US" sz="1800" i="1" smtClean="0">
                <a:ea typeface="MS PGothic" pitchFamily="34" charset="-128"/>
              </a:rPr>
              <a:t>advisor</a:t>
            </a:r>
          </a:p>
          <a:p>
            <a:pPr lvl="1" eaLnBrk="1" hangingPunct="1">
              <a:lnSpc>
                <a:spcPct val="90000"/>
              </a:lnSpc>
            </a:pPr>
            <a:r>
              <a:rPr lang="en-US" sz="1800" smtClean="0">
                <a:ea typeface="MS PGothic" pitchFamily="34" charset="-128"/>
              </a:rPr>
              <a:t>A </a:t>
            </a:r>
            <a:r>
              <a:rPr lang="en-US" sz="1800" i="1" smtClean="0">
                <a:ea typeface="MS PGothic" pitchFamily="34" charset="-128"/>
              </a:rPr>
              <a:t>student</a:t>
            </a:r>
            <a:r>
              <a:rPr lang="en-US" sz="1800" smtClean="0">
                <a:ea typeface="MS PGothic" pitchFamily="34" charset="-128"/>
              </a:rPr>
              <a:t> is associated with at most one </a:t>
            </a:r>
            <a:r>
              <a:rPr lang="en-US" sz="1800" i="1" smtClean="0">
                <a:ea typeface="MS PGothic" pitchFamily="34" charset="-128"/>
              </a:rPr>
              <a:t>department</a:t>
            </a:r>
            <a:r>
              <a:rPr lang="en-US" sz="1800" smtClean="0">
                <a:ea typeface="MS PGothic" pitchFamily="34" charset="-128"/>
              </a:rPr>
              <a:t> via </a:t>
            </a:r>
            <a:r>
              <a:rPr lang="en-US" sz="1800" i="1" smtClean="0">
                <a:ea typeface="MS PGothic" pitchFamily="34" charset="-128"/>
              </a:rPr>
              <a:t>stud_dept</a:t>
            </a:r>
            <a:endParaRPr lang="en-US" sz="1800" smtClean="0">
              <a:ea typeface="MS PGothic" pitchFamily="34" charset="-128"/>
            </a:endParaRPr>
          </a:p>
        </p:txBody>
      </p:sp>
      <p:pic>
        <p:nvPicPr>
          <p:cNvPr id="29700" name="Picture 5"/>
          <p:cNvPicPr>
            <a:picLocks noChangeAspect="1" noChangeArrowheads="1"/>
          </p:cNvPicPr>
          <p:nvPr/>
        </p:nvPicPr>
        <p:blipFill>
          <a:blip r:embed="rId3"/>
          <a:srcRect b="78418"/>
          <a:stretch>
            <a:fillRect/>
          </a:stretch>
        </p:blipFill>
        <p:spPr bwMode="auto">
          <a:xfrm>
            <a:off x="1400175" y="4511675"/>
            <a:ext cx="6586538" cy="1730375"/>
          </a:xfrm>
          <a:prstGeom prst="rect">
            <a:avLst/>
          </a:prstGeom>
          <a:noFill/>
          <a:ln w="9525">
            <a:noFill/>
            <a:miter lim="800000"/>
            <a:headEnd/>
            <a:tailEnd/>
          </a:ln>
        </p:spPr>
      </p:pic>
      <p:sp>
        <p:nvSpPr>
          <p:cNvPr id="29701" name="TextBox 4"/>
          <p:cNvSpPr txBox="1">
            <a:spLocks noChangeArrowheads="1"/>
          </p:cNvSpPr>
          <p:nvPr/>
        </p:nvSpPr>
        <p:spPr bwMode="auto">
          <a:xfrm>
            <a:off x="3057525" y="5021263"/>
            <a:ext cx="298450" cy="339725"/>
          </a:xfrm>
          <a:prstGeom prst="rect">
            <a:avLst/>
          </a:prstGeom>
          <a:noFill/>
          <a:ln w="9525">
            <a:noFill/>
            <a:miter lim="800000"/>
            <a:headEnd/>
            <a:tailEnd/>
          </a:ln>
        </p:spPr>
        <p:txBody>
          <a:bodyPr wrap="none">
            <a:spAutoFit/>
          </a:bodyPr>
          <a:lstStyle/>
          <a:p>
            <a:r>
              <a:rPr lang="en-US"/>
              <a:t>1</a:t>
            </a:r>
          </a:p>
        </p:txBody>
      </p:sp>
      <p:sp>
        <p:nvSpPr>
          <p:cNvPr id="29702" name="TextBox 5"/>
          <p:cNvSpPr txBox="1">
            <a:spLocks noChangeArrowheads="1"/>
          </p:cNvSpPr>
          <p:nvPr/>
        </p:nvSpPr>
        <p:spPr bwMode="auto">
          <a:xfrm>
            <a:off x="6208713" y="5008563"/>
            <a:ext cx="298450" cy="339725"/>
          </a:xfrm>
          <a:prstGeom prst="rect">
            <a:avLst/>
          </a:prstGeom>
          <a:noFill/>
          <a:ln w="9525">
            <a:noFill/>
            <a:miter lim="800000"/>
            <a:headEnd/>
            <a:tailEnd/>
          </a:ln>
        </p:spPr>
        <p:txBody>
          <a:bodyPr wrap="none">
            <a:spAutoFit/>
          </a:bodyPr>
          <a:lstStyle/>
          <a:p>
            <a:r>
              <a:rPr lang="en-US"/>
              <a:t>1</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806</Words>
  <Application>Microsoft Office PowerPoint</Application>
  <PresentationFormat>On-screen Show (4:3)</PresentationFormat>
  <Paragraphs>133</Paragraphs>
  <Slides>32</Slides>
  <Notes>16</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Entity Relationship Model</vt:lpstr>
      <vt:lpstr>Slide 2</vt:lpstr>
      <vt:lpstr>Attributes</vt:lpstr>
      <vt:lpstr>Types of Attributes</vt:lpstr>
      <vt:lpstr>Types of Attributes</vt:lpstr>
      <vt:lpstr>Relationship Sets</vt:lpstr>
      <vt:lpstr>Entity-Relationship Diagrams</vt:lpstr>
      <vt:lpstr>Entity-Relationship Diagrams</vt:lpstr>
      <vt:lpstr>Cardinality Constraints</vt:lpstr>
      <vt:lpstr>One-to-Many Relationship</vt:lpstr>
      <vt:lpstr>Many-to-Many Relationship</vt:lpstr>
      <vt:lpstr>Entity-Relationship Diagrams</vt:lpstr>
      <vt:lpstr>Entity-Relationship Diagrams</vt:lpstr>
      <vt:lpstr>Primary Key</vt:lpstr>
      <vt:lpstr>Foreign Key</vt:lpstr>
      <vt:lpstr>E-R Diagrams</vt:lpstr>
      <vt:lpstr>Summary of Symbols Used in E-R Notation</vt:lpstr>
      <vt:lpstr>Summary of Symbols Used in E-R Notation</vt:lpstr>
      <vt:lpstr>Slide 19</vt:lpstr>
      <vt:lpstr>Participation of an Entity Set in a Relationship Set</vt:lpstr>
      <vt:lpstr>Weak Entity Sets</vt:lpstr>
      <vt:lpstr>Weak Entity Sets (Cont.)</vt:lpstr>
      <vt:lpstr>E-R Diagram for a University</vt:lpstr>
      <vt:lpstr>Slide 24</vt:lpstr>
      <vt:lpstr>One-To-Many Relationship</vt:lpstr>
      <vt:lpstr>Many-To-One Relationships</vt:lpstr>
      <vt:lpstr>Many-To-Many Relationship</vt:lpstr>
      <vt:lpstr>Total Participation</vt:lpstr>
      <vt:lpstr>Cardinality Constraints</vt:lpstr>
      <vt:lpstr>Weak entity</vt:lpstr>
      <vt:lpstr>E-R Diagram for a Banking Enterprise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3</cp:revision>
  <dcterms:created xsi:type="dcterms:W3CDTF">2017-06-13T06:54:51Z</dcterms:created>
  <dcterms:modified xsi:type="dcterms:W3CDTF">2017-06-13T07:12:46Z</dcterms:modified>
</cp:coreProperties>
</file>