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6" r:id="rId2"/>
    <p:sldId id="334" r:id="rId3"/>
    <p:sldId id="335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73" r:id="rId12"/>
    <p:sldId id="355" r:id="rId13"/>
    <p:sldId id="374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75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47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FF00FF"/>
    <a:srgbClr val="0000FF"/>
    <a:srgbClr val="B285DF"/>
    <a:srgbClr val="C487DD"/>
    <a:srgbClr val="1D9328"/>
    <a:srgbClr val="FF0000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6FDBB5-A063-464D-9F2C-1FA893EEA1B6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EB9E7C-E104-44CE-96E3-86319C1A8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89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21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504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ABDD1-8DD9-427B-9C8B-A42DDAFF277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6639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ABDD1-8DD9-427B-9C8B-A42DDAFF277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107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20487-9733-4950-B55E-0D788E8DC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A8F62-75A0-4345-8A50-B75F9367EC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A8139-D78E-47EA-BC94-2A175CC5B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09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450D4-6D13-4521-8DD4-C38B863DD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8C47-6CBC-4EEB-95CF-29025FEE1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607FB-5009-4492-954A-C09ACA86DC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18EA5-8963-40DC-8B1C-F708EE977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956BA-BDF8-418C-A35B-68F5046AF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1606F-3203-49A2-91E0-8FA64A128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3A39E-33A4-4A39-A91B-F8E042F81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520FB-3FD6-4160-A642-B530304B3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53B122-A581-41E0-95F0-4F22F06D70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914400"/>
          </a:xfrm>
        </p:spPr>
        <p:txBody>
          <a:bodyPr/>
          <a:lstStyle/>
          <a:p>
            <a:r>
              <a:rPr lang="en-US" sz="3600" b="1" smtClean="0"/>
              <a:t>Instructor: </a:t>
            </a:r>
            <a:r>
              <a:rPr lang="en-US" sz="3600" b="1" dirty="0" smtClean="0"/>
              <a:t>Amit Kumar Das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Lecturer,</a:t>
            </a:r>
          </a:p>
          <a:p>
            <a:r>
              <a:rPr lang="en-US" dirty="0" smtClean="0"/>
              <a:t>Department of Computer Science &amp; Engineering,</a:t>
            </a:r>
          </a:p>
          <a:p>
            <a:r>
              <a:rPr lang="en-US" dirty="0" smtClean="0"/>
              <a:t>East West University</a:t>
            </a:r>
          </a:p>
          <a:p>
            <a:r>
              <a:rPr lang="en-US" dirty="0" smtClean="0"/>
              <a:t>Dhaka, Bangladesh.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52600" y="1219200"/>
            <a:ext cx="5410200" cy="69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6600" b="1" kern="0" smtClean="0">
                <a:solidFill>
                  <a:srgbClr val="FF0000"/>
                </a:solidFill>
              </a:rPr>
              <a:t>Lecture 8</a:t>
            </a:r>
            <a:endParaRPr lang="en-US" sz="6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9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Crossover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Mimics biological recombination</a:t>
            </a:r>
          </a:p>
          <a:p>
            <a:pPr lvl="1" eaLnBrk="1" hangingPunct="1"/>
            <a:r>
              <a:rPr lang="en-US" altLang="en-US" smtClean="0"/>
              <a:t>Some </a:t>
            </a:r>
            <a:r>
              <a:rPr lang="en-US" altLang="en-US" smtClean="0">
                <a:solidFill>
                  <a:srgbClr val="FF0000"/>
                </a:solidFill>
              </a:rPr>
              <a:t>portion of genetic material is swapped </a:t>
            </a:r>
            <a:r>
              <a:rPr lang="en-US" altLang="en-US" smtClean="0"/>
              <a:t>between chromosomes</a:t>
            </a:r>
          </a:p>
          <a:p>
            <a:pPr lvl="1" eaLnBrk="1" hangingPunct="1"/>
            <a:r>
              <a:rPr lang="en-US" altLang="en-US" smtClean="0"/>
              <a:t>Typically the </a:t>
            </a:r>
            <a:r>
              <a:rPr lang="en-US" altLang="en-US" smtClean="0">
                <a:solidFill>
                  <a:srgbClr val="FF0000"/>
                </a:solidFill>
              </a:rPr>
              <a:t>swapping produces an offspring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Mechanism for the </a:t>
            </a:r>
            <a:r>
              <a:rPr lang="en-US" altLang="en-US" smtClean="0">
                <a:solidFill>
                  <a:srgbClr val="00B050"/>
                </a:solidFill>
              </a:rPr>
              <a:t>dissemination</a:t>
            </a:r>
            <a:r>
              <a:rPr lang="en-US" altLang="en-US" smtClean="0"/>
              <a:t> of “building blocks” (schemas)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801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Crossover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208"/>
            <a:ext cx="5086350" cy="5200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58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Mutation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Selects </a:t>
            </a:r>
            <a:r>
              <a:rPr lang="en-US" altLang="en-US" smtClean="0">
                <a:solidFill>
                  <a:srgbClr val="FF0000"/>
                </a:solidFill>
              </a:rPr>
              <a:t>a random locus </a:t>
            </a:r>
            <a:r>
              <a:rPr lang="en-US" altLang="en-US" smtClean="0"/>
              <a:t>– gene location – with some probability and </a:t>
            </a:r>
            <a:r>
              <a:rPr lang="en-US" altLang="en-US" smtClean="0">
                <a:solidFill>
                  <a:srgbClr val="FF0000"/>
                </a:solidFill>
              </a:rPr>
              <a:t>alters the allele </a:t>
            </a:r>
            <a:r>
              <a:rPr lang="en-US" altLang="en-US" smtClean="0"/>
              <a:t>at that locus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FF0000"/>
                </a:solidFill>
              </a:rPr>
              <a:t>intuitive mechanism for the </a:t>
            </a:r>
            <a:r>
              <a:rPr lang="en-US" altLang="en-US" smtClean="0">
                <a:solidFill>
                  <a:srgbClr val="00B050"/>
                </a:solidFill>
              </a:rPr>
              <a:t>preservation</a:t>
            </a:r>
            <a:r>
              <a:rPr lang="en-US" altLang="en-US" smtClean="0">
                <a:solidFill>
                  <a:srgbClr val="FF0000"/>
                </a:solidFill>
              </a:rPr>
              <a:t> of variety </a:t>
            </a:r>
            <a:r>
              <a:rPr lang="en-US" altLang="en-US" smtClean="0"/>
              <a:t>in the population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42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Mutation</a:t>
            </a:r>
          </a:p>
        </p:txBody>
      </p:sp>
      <p:pic>
        <p:nvPicPr>
          <p:cNvPr id="64514" name="Picture 2" descr="http://www.lewrockwell.com/assets/2014/07/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00200"/>
            <a:ext cx="8001000" cy="49975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605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Fitness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smtClean="0">
                <a:solidFill>
                  <a:srgbClr val="FF0000"/>
                </a:solidFill>
              </a:rPr>
              <a:t>measure of the goodness </a:t>
            </a:r>
            <a:r>
              <a:rPr lang="en-US" altLang="en-US" sz="2400" smtClean="0"/>
              <a:t>of the organism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Expressed as the </a:t>
            </a:r>
            <a:r>
              <a:rPr lang="en-US" altLang="en-US" sz="2400" smtClean="0">
                <a:solidFill>
                  <a:srgbClr val="FF0000"/>
                </a:solidFill>
              </a:rPr>
              <a:t>probability that the organism will live another cycle</a:t>
            </a:r>
            <a:r>
              <a:rPr lang="en-US" altLang="en-US" sz="2400" smtClean="0"/>
              <a:t> (generation)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Basis for the </a:t>
            </a:r>
            <a:r>
              <a:rPr lang="en-US" altLang="en-US" sz="2400" smtClean="0">
                <a:solidFill>
                  <a:srgbClr val="FF0000"/>
                </a:solidFill>
              </a:rPr>
              <a:t>natural selection simulation</a:t>
            </a:r>
          </a:p>
          <a:p>
            <a:pPr lvl="1" eaLnBrk="1" hangingPunct="1"/>
            <a:r>
              <a:rPr lang="en-US" altLang="en-US" sz="2400" smtClean="0"/>
              <a:t>Organisms are selected to mate with probabilities proportional to their fitness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Probabilistically better solutions have a better chance of conferring their building blocks to the next generation (cycle)</a:t>
            </a:r>
          </a:p>
          <a:p>
            <a:endParaRPr lang="en-US" altLang="en-US" sz="2400" smtClean="0"/>
          </a:p>
        </p:txBody>
      </p:sp>
    </p:spTree>
    <p:extLst>
      <p:ext uri="{BB962C8B-B14F-4D97-AF65-F5344CB8AC3E}">
        <p14:creationId xmlns="" xmlns:p14="http://schemas.microsoft.com/office/powerpoint/2010/main" val="5800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The GA cycle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12255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reproduction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225550" y="3359150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population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949950" y="3344863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evaluation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9499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modification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1225550" y="5111750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511550" y="22098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2098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5146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362200" y="3968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662113" y="5197475"/>
            <a:ext cx="13303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discard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498850" y="36576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70866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900113" y="4100513"/>
            <a:ext cx="1282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deleted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members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900113" y="2728913"/>
            <a:ext cx="1095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parents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3719513" y="1738313"/>
            <a:ext cx="1195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7300913" y="2500313"/>
            <a:ext cx="12461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modified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3506788" y="3719513"/>
            <a:ext cx="2454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evaluated children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09550" y="3657600"/>
            <a:ext cx="1028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2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The GA cycle</a:t>
            </a:r>
          </a:p>
        </p:txBody>
      </p:sp>
      <p:grpSp>
        <p:nvGrpSpPr>
          <p:cNvPr id="17411" name="Group 51"/>
          <p:cNvGrpSpPr>
            <a:grpSpLocks/>
          </p:cNvGrpSpPr>
          <p:nvPr/>
        </p:nvGrpSpPr>
        <p:grpSpPr bwMode="auto">
          <a:xfrm>
            <a:off x="304800" y="1752600"/>
            <a:ext cx="8610600" cy="4038600"/>
            <a:chOff x="304800" y="1676400"/>
            <a:chExt cx="8610600" cy="4038600"/>
          </a:xfrm>
        </p:grpSpPr>
        <p:sp>
          <p:nvSpPr>
            <p:cNvPr id="47" name="Flowchart: Alternate Process 46"/>
            <p:cNvSpPr/>
            <p:nvPr/>
          </p:nvSpPr>
          <p:spPr>
            <a:xfrm>
              <a:off x="838200" y="3505200"/>
              <a:ext cx="1371600" cy="533400"/>
            </a:xfrm>
            <a:prstGeom prst="flowChartAlternateProcess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413" name="Group 50"/>
            <p:cNvGrpSpPr>
              <a:grpSpLocks/>
            </p:cNvGrpSpPr>
            <p:nvPr/>
          </p:nvGrpSpPr>
          <p:grpSpPr bwMode="auto">
            <a:xfrm>
              <a:off x="304800" y="1676400"/>
              <a:ext cx="8610600" cy="4038600"/>
              <a:chOff x="304800" y="1676400"/>
              <a:chExt cx="8610600" cy="4038600"/>
            </a:xfrm>
          </p:grpSpPr>
          <p:sp>
            <p:nvSpPr>
              <p:cNvPr id="17414" name="TextBox 3"/>
              <p:cNvSpPr txBox="1">
                <a:spLocks noChangeArrowheads="1"/>
              </p:cNvSpPr>
              <p:nvPr/>
            </p:nvSpPr>
            <p:spPr bwMode="auto">
              <a:xfrm>
                <a:off x="304800" y="1828800"/>
                <a:ext cx="2362200" cy="92333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Randomly generated  initial </a:t>
                </a:r>
              </a:p>
              <a:p>
                <a:pPr algn="ctr" eaLnBrk="1" hangingPunct="1"/>
                <a:r>
                  <a:rPr lang="en-US" altLang="en-US"/>
                  <a:t>population</a:t>
                </a:r>
              </a:p>
            </p:txBody>
          </p:sp>
          <p:sp>
            <p:nvSpPr>
              <p:cNvPr id="17415" name="TextBox 4"/>
              <p:cNvSpPr txBox="1">
                <a:spLocks noChangeArrowheads="1"/>
              </p:cNvSpPr>
              <p:nvPr/>
            </p:nvSpPr>
            <p:spPr bwMode="auto">
              <a:xfrm>
                <a:off x="3429000" y="1828800"/>
                <a:ext cx="1447800" cy="92333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Evaluate </a:t>
                </a:r>
              </a:p>
              <a:p>
                <a:pPr algn="ctr" eaLnBrk="1" hangingPunct="1"/>
                <a:r>
                  <a:rPr lang="en-US" altLang="en-US"/>
                  <a:t>All</a:t>
                </a:r>
              </a:p>
              <a:p>
                <a:pPr algn="ctr" eaLnBrk="1" hangingPunct="1"/>
                <a:r>
                  <a:rPr lang="en-US" altLang="en-US"/>
                  <a:t>individual</a:t>
                </a:r>
              </a:p>
            </p:txBody>
          </p:sp>
          <p:sp>
            <p:nvSpPr>
              <p:cNvPr id="6" name="Flowchart: Decision 5"/>
              <p:cNvSpPr/>
              <p:nvPr/>
            </p:nvSpPr>
            <p:spPr>
              <a:xfrm>
                <a:off x="5410200" y="1676400"/>
                <a:ext cx="1676400" cy="1219200"/>
              </a:xfrm>
              <a:prstGeom prst="flowChartDecision">
                <a:avLst/>
              </a:prstGeom>
              <a:solidFill>
                <a:srgbClr val="99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17" name="TextBox 6"/>
              <p:cNvSpPr txBox="1">
                <a:spLocks noChangeArrowheads="1"/>
              </p:cNvSpPr>
              <p:nvPr/>
            </p:nvSpPr>
            <p:spPr bwMode="auto">
              <a:xfrm>
                <a:off x="5791200" y="20574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Stop ?</a:t>
                </a:r>
              </a:p>
            </p:txBody>
          </p:sp>
          <p:sp>
            <p:nvSpPr>
              <p:cNvPr id="17418" name="TextBox 7"/>
              <p:cNvSpPr txBox="1">
                <a:spLocks noChangeArrowheads="1"/>
              </p:cNvSpPr>
              <p:nvPr/>
            </p:nvSpPr>
            <p:spPr bwMode="auto">
              <a:xfrm>
                <a:off x="7467600" y="1981200"/>
                <a:ext cx="1447800" cy="646331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Best </a:t>
                </a:r>
              </a:p>
              <a:p>
                <a:pPr algn="ctr" eaLnBrk="1" hangingPunct="1"/>
                <a:r>
                  <a:rPr lang="en-US" altLang="en-US"/>
                  <a:t>individual</a:t>
                </a:r>
              </a:p>
            </p:txBody>
          </p:sp>
          <p:sp>
            <p:nvSpPr>
              <p:cNvPr id="17419" name="TextBox 8"/>
              <p:cNvSpPr txBox="1">
                <a:spLocks noChangeArrowheads="1"/>
              </p:cNvSpPr>
              <p:nvPr/>
            </p:nvSpPr>
            <p:spPr bwMode="auto">
              <a:xfrm>
                <a:off x="5562600" y="3581400"/>
                <a:ext cx="1447800" cy="646331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Crossing Over</a:t>
                </a:r>
              </a:p>
            </p:txBody>
          </p:sp>
          <p:sp>
            <p:nvSpPr>
              <p:cNvPr id="17420" name="TextBox 9"/>
              <p:cNvSpPr txBox="1">
                <a:spLocks noChangeArrowheads="1"/>
              </p:cNvSpPr>
              <p:nvPr/>
            </p:nvSpPr>
            <p:spPr bwMode="auto">
              <a:xfrm>
                <a:off x="5610664" y="5040868"/>
                <a:ext cx="1447800" cy="36933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Mutation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362200" y="4724400"/>
                <a:ext cx="1600200" cy="990600"/>
              </a:xfrm>
              <a:prstGeom prst="roundRect">
                <a:avLst/>
              </a:prstGeom>
              <a:solidFill>
                <a:srgbClr val="99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22" name="TextBox 12"/>
              <p:cNvSpPr txBox="1">
                <a:spLocks noChangeArrowheads="1"/>
              </p:cNvSpPr>
              <p:nvPr/>
            </p:nvSpPr>
            <p:spPr bwMode="auto">
              <a:xfrm>
                <a:off x="2438400" y="4876800"/>
                <a:ext cx="1371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Generation Cycle</a:t>
                </a:r>
              </a:p>
            </p:txBody>
          </p:sp>
          <p:cxnSp>
            <p:nvCxnSpPr>
              <p:cNvPr id="15" name="Straight Arrow Connector 14"/>
              <p:cNvCxnSpPr>
                <a:endCxn id="17414" idx="2"/>
              </p:cNvCxnSpPr>
              <p:nvPr/>
            </p:nvCxnSpPr>
            <p:spPr>
              <a:xfrm rot="5400000" flipH="1" flipV="1">
                <a:off x="1108869" y="3128169"/>
                <a:ext cx="754063" cy="317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7414" idx="3"/>
                <a:endCxn id="17415" idx="1"/>
              </p:cNvCxnSpPr>
              <p:nvPr/>
            </p:nvCxnSpPr>
            <p:spPr>
              <a:xfrm>
                <a:off x="2667000" y="2290763"/>
                <a:ext cx="762000" cy="158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415" idx="3"/>
                <a:endCxn id="6" idx="1"/>
              </p:cNvCxnSpPr>
              <p:nvPr/>
            </p:nvCxnSpPr>
            <p:spPr>
              <a:xfrm flipV="1">
                <a:off x="4876800" y="2286000"/>
                <a:ext cx="533400" cy="47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3"/>
                <a:endCxn id="17418" idx="1"/>
              </p:cNvCxnSpPr>
              <p:nvPr/>
            </p:nvCxnSpPr>
            <p:spPr>
              <a:xfrm>
                <a:off x="7086600" y="2286000"/>
                <a:ext cx="381000" cy="1905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2"/>
              </p:cNvCxnSpPr>
              <p:nvPr/>
            </p:nvCxnSpPr>
            <p:spPr>
              <a:xfrm rot="5400000">
                <a:off x="5905501" y="3238500"/>
                <a:ext cx="685800" cy="317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7419" idx="2"/>
              </p:cNvCxnSpPr>
              <p:nvPr/>
            </p:nvCxnSpPr>
            <p:spPr>
              <a:xfrm rot="16200000" flipH="1">
                <a:off x="5904706" y="4609307"/>
                <a:ext cx="801687" cy="381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7418" idx="2"/>
              </p:cNvCxnSpPr>
              <p:nvPr/>
            </p:nvCxnSpPr>
            <p:spPr>
              <a:xfrm rot="16200000" flipH="1">
                <a:off x="7771606" y="3047207"/>
                <a:ext cx="877887" cy="381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7420" idx="1"/>
              </p:cNvCxnSpPr>
              <p:nvPr/>
            </p:nvCxnSpPr>
            <p:spPr>
              <a:xfrm rot="10800000">
                <a:off x="4114800" y="5181600"/>
                <a:ext cx="1495425" cy="444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 flipH="1" flipV="1">
                <a:off x="2930526" y="3962400"/>
                <a:ext cx="2436812" cy="158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32" name="TextBox 43"/>
              <p:cNvSpPr txBox="1">
                <a:spLocks noChangeArrowheads="1"/>
              </p:cNvSpPr>
              <p:nvPr/>
            </p:nvSpPr>
            <p:spPr bwMode="auto">
              <a:xfrm>
                <a:off x="7010400" y="2514600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Y</a:t>
                </a:r>
              </a:p>
            </p:txBody>
          </p:sp>
          <p:sp>
            <p:nvSpPr>
              <p:cNvPr id="17433" name="TextBox 44"/>
              <p:cNvSpPr txBox="1">
                <a:spLocks noChangeArrowheads="1"/>
              </p:cNvSpPr>
              <p:nvPr/>
            </p:nvSpPr>
            <p:spPr bwMode="auto">
              <a:xfrm>
                <a:off x="5562600" y="2819400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N</a:t>
                </a:r>
              </a:p>
            </p:txBody>
          </p:sp>
          <p:sp>
            <p:nvSpPr>
              <p:cNvPr id="17434" name="TextBox 47"/>
              <p:cNvSpPr txBox="1">
                <a:spLocks noChangeArrowheads="1"/>
              </p:cNvSpPr>
              <p:nvPr/>
            </p:nvSpPr>
            <p:spPr bwMode="auto">
              <a:xfrm>
                <a:off x="1066800" y="3581400"/>
                <a:ext cx="990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Start</a:t>
                </a:r>
              </a:p>
            </p:txBody>
          </p:sp>
          <p:sp>
            <p:nvSpPr>
              <p:cNvPr id="49" name="Flowchart: Alternate Process 48"/>
              <p:cNvSpPr/>
              <p:nvPr/>
            </p:nvSpPr>
            <p:spPr>
              <a:xfrm>
                <a:off x="7543800" y="3505200"/>
                <a:ext cx="1371600" cy="533400"/>
              </a:xfrm>
              <a:prstGeom prst="flowChartAlternateProcess">
                <a:avLst/>
              </a:prstGeom>
              <a:solidFill>
                <a:srgbClr val="99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36" name="TextBox 49"/>
              <p:cNvSpPr txBox="1">
                <a:spLocks noChangeArrowheads="1"/>
              </p:cNvSpPr>
              <p:nvPr/>
            </p:nvSpPr>
            <p:spPr bwMode="auto">
              <a:xfrm>
                <a:off x="7772400" y="3581400"/>
                <a:ext cx="1066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Result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655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Population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5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Chromosomes </a:t>
            </a:r>
            <a:r>
              <a:rPr lang="en-US" sz="2800" kern="0" dirty="0">
                <a:latin typeface="+mn-lt"/>
              </a:rPr>
              <a:t>could be: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Bit strings                                         (0101 ... 1100)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Real numbers                     (43.2 -33.1 ... 0.0 89.2)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Permutations of element     (E11 E3 E7 ... E1 E15)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Lists of rules                       (R1 R2 R3 ... R22 R23)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Program elements               (genetic programming)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... any data structure ...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435350" y="1530350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population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2419350" y="1828800"/>
            <a:ext cx="1028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6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Reproduction </a:t>
            </a:r>
          </a:p>
        </p:txBody>
      </p:sp>
      <p:sp>
        <p:nvSpPr>
          <p:cNvPr id="19459" name="AutoShape 4"/>
          <p:cNvSpPr>
            <a:spLocks noChangeArrowheads="1"/>
          </p:cNvSpPr>
          <p:nvPr/>
        </p:nvSpPr>
        <p:spPr bwMode="auto">
          <a:xfrm>
            <a:off x="2452688" y="1698625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reproduction</a:t>
            </a:r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auto">
          <a:xfrm>
            <a:off x="2452688" y="3146425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population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4738688" y="1997075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3436938" y="230822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3741738" y="230822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593850" y="2516188"/>
            <a:ext cx="1095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parents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5327650" y="1525588"/>
            <a:ext cx="1195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611188" y="4086225"/>
            <a:ext cx="79216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Parents are </a:t>
            </a:r>
            <a:r>
              <a:rPr lang="en-US" altLang="en-US" sz="2800">
                <a:solidFill>
                  <a:srgbClr val="FF0000"/>
                </a:solidFill>
              </a:rPr>
              <a:t>selected at random </a:t>
            </a:r>
            <a:r>
              <a:rPr lang="en-US" altLang="en-US" sz="2800"/>
              <a:t>with selection chances biased in relation to chromosome evaluations.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40947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Modification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3435350" y="1865313"/>
            <a:ext cx="2273300" cy="5969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modification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06563" y="1636713"/>
            <a:ext cx="1195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1443038" y="2159000"/>
            <a:ext cx="198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4552950" y="2490788"/>
            <a:ext cx="19050" cy="709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4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4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4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Modifications are 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stochastically triggered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Operator types are: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Mutation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Crossover</a:t>
            </a:r>
            <a:r>
              <a:rPr lang="en-US" sz="2800" kern="0" dirty="0">
                <a:latin typeface="+mn-lt"/>
              </a:rPr>
              <a:t> (recombination)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708525" y="2524125"/>
            <a:ext cx="2336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modified children</a:t>
            </a:r>
          </a:p>
        </p:txBody>
      </p:sp>
    </p:spTree>
    <p:extLst>
      <p:ext uri="{BB962C8B-B14F-4D97-AF65-F5344CB8AC3E}">
        <p14:creationId xmlns="" xmlns:p14="http://schemas.microsoft.com/office/powerpoint/2010/main" val="4639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10"/>
            <a:ext cx="9144000" cy="51409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724400"/>
            <a:ext cx="238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49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Evaluation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6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6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6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The evaluator 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decodes a chromosome </a:t>
            </a:r>
            <a:r>
              <a:rPr lang="en-US" sz="2800" kern="0" dirty="0">
                <a:latin typeface="+mn-lt"/>
              </a:rPr>
              <a:t>and 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assigns it a fitness measure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The evaluator is the only link between a classical GA and the problem it is solving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441700" y="2832100"/>
            <a:ext cx="2260600" cy="5842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evaluation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4572000" y="167005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1898650" y="3124200"/>
            <a:ext cx="153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119313" y="2195513"/>
            <a:ext cx="13636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evaluated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725988" y="1814513"/>
            <a:ext cx="12461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modified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</p:spTree>
    <p:extLst>
      <p:ext uri="{BB962C8B-B14F-4D97-AF65-F5344CB8AC3E}">
        <p14:creationId xmlns="" xmlns:p14="http://schemas.microsoft.com/office/powerpoint/2010/main" val="30852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Deletion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Generational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kern="0" dirty="0">
                <a:latin typeface="+mn-lt"/>
              </a:rPr>
              <a:t>GA: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entire populations replaced with each iteration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 dirty="0">
                <a:latin typeface="+mn-lt"/>
              </a:rPr>
              <a:t>Steady-state</a:t>
            </a:r>
            <a:r>
              <a:rPr lang="en-US" sz="2800" kern="0" dirty="0">
                <a:latin typeface="+mn-lt"/>
              </a:rPr>
              <a:t> GA: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a 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few members replaced at </a:t>
            </a:r>
            <a:r>
              <a:rPr lang="en-US" sz="2800" kern="0" dirty="0">
                <a:latin typeface="+mn-lt"/>
              </a:rPr>
              <a:t>each generation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3441700" y="1544638"/>
            <a:ext cx="2260600" cy="5842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population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441700" y="2908300"/>
            <a:ext cx="2260600" cy="584200"/>
          </a:xfrm>
          <a:prstGeom prst="octagon">
            <a:avLst>
              <a:gd name="adj" fmla="val 29282"/>
            </a:avLst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discard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572000" y="21399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843088" y="2257425"/>
            <a:ext cx="2560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discarded members</a:t>
            </a:r>
          </a:p>
        </p:txBody>
      </p:sp>
    </p:spTree>
    <p:extLst>
      <p:ext uri="{BB962C8B-B14F-4D97-AF65-F5344CB8AC3E}">
        <p14:creationId xmlns="" xmlns:p14="http://schemas.microsoft.com/office/powerpoint/2010/main" val="1610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73CBA3-3858-40C4-8BD0-25D01A52EAF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368"/>
            <a:ext cx="9139451" cy="5138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0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73CBA3-3858-40C4-8BD0-25D01A52EAF3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9062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Example:</a:t>
            </a:r>
            <a:br>
              <a:rPr lang="en-US" altLang="en-US" sz="3600" smtClean="0"/>
            </a:br>
            <a:r>
              <a:rPr lang="en-US" altLang="en-US" sz="3600" smtClean="0"/>
              <a:t>the MAXONE problem	</a:t>
            </a:r>
            <a:endParaRPr lang="en-US" altLang="en-US" sz="3600" b="1" i="1" smtClean="0">
              <a:solidFill>
                <a:schemeClr val="accent1"/>
              </a:solidFill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990600" y="30480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Suppose we want to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maximize the number of ones in a string of 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binary digits.</a:t>
            </a:r>
          </a:p>
        </p:txBody>
      </p:sp>
    </p:spTree>
    <p:extLst>
      <p:ext uri="{BB962C8B-B14F-4D97-AF65-F5344CB8AC3E}">
        <p14:creationId xmlns="" xmlns:p14="http://schemas.microsoft.com/office/powerpoint/2010/main" val="28512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6838950" cy="64135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Example (cont)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An </a:t>
            </a:r>
            <a:r>
              <a:rPr lang="en-US" altLang="en-US" sz="2800" smtClean="0">
                <a:solidFill>
                  <a:srgbClr val="FF0000"/>
                </a:solidFill>
              </a:rPr>
              <a:t>individual is encoded </a:t>
            </a:r>
            <a:r>
              <a:rPr lang="en-US" altLang="en-US" sz="2800" smtClean="0"/>
              <a:t>(naturally) as a string of </a:t>
            </a:r>
            <a:r>
              <a:rPr lang="en-US" altLang="en-US" sz="28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smtClean="0">
                <a:solidFill>
                  <a:srgbClr val="FF0000"/>
                </a:solidFill>
              </a:rPr>
              <a:t> </a:t>
            </a:r>
            <a:r>
              <a:rPr lang="en-US" altLang="en-US" sz="2800" smtClean="0"/>
              <a:t>binary digits</a:t>
            </a:r>
          </a:p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solidFill>
                  <a:srgbClr val="FF0000"/>
                </a:solidFill>
              </a:rPr>
              <a:t>fitness </a:t>
            </a:r>
            <a:r>
              <a:rPr lang="en-US" altLang="en-US" sz="28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smtClean="0"/>
              <a:t> of a candidate solution to the MAXONE problem is </a:t>
            </a:r>
            <a:r>
              <a:rPr lang="en-US" altLang="en-US" sz="2800" smtClean="0">
                <a:solidFill>
                  <a:srgbClr val="FF0000"/>
                </a:solidFill>
              </a:rPr>
              <a:t>the number of ones </a:t>
            </a:r>
            <a:r>
              <a:rPr lang="en-US" altLang="en-US" sz="2800" smtClean="0"/>
              <a:t>in its genetic code</a:t>
            </a:r>
          </a:p>
          <a:p>
            <a:pPr eaLnBrk="1" hangingPunct="1"/>
            <a:r>
              <a:rPr lang="en-US" altLang="en-US" sz="2800" smtClean="0"/>
              <a:t>We start with a </a:t>
            </a:r>
            <a:r>
              <a:rPr lang="en-US" altLang="en-US" sz="2800" smtClean="0">
                <a:solidFill>
                  <a:srgbClr val="FF0000"/>
                </a:solidFill>
              </a:rPr>
              <a:t>population of </a:t>
            </a:r>
            <a:r>
              <a:rPr lang="en-US" altLang="en-US" sz="2800" i="1" smtClean="0">
                <a:solidFill>
                  <a:srgbClr val="FF0000"/>
                </a:solidFill>
              </a:rPr>
              <a:t>n</a:t>
            </a:r>
            <a:r>
              <a:rPr lang="en-US" altLang="en-US" sz="2800" smtClean="0">
                <a:solidFill>
                  <a:srgbClr val="FF0000"/>
                </a:solidFill>
              </a:rPr>
              <a:t> random strings</a:t>
            </a:r>
            <a:r>
              <a:rPr lang="en-US" altLang="en-US" sz="2800" smtClean="0"/>
              <a:t>. Suppose that </a:t>
            </a:r>
            <a:r>
              <a:rPr lang="en-US" altLang="en-US" sz="28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smtClean="0">
                <a:solidFill>
                  <a:srgbClr val="FF0000"/>
                </a:solidFill>
              </a:rPr>
              <a:t> = 10 </a:t>
            </a:r>
            <a:r>
              <a:rPr lang="en-US" altLang="en-US" sz="2800" smtClean="0"/>
              <a:t>and </a:t>
            </a:r>
            <a:r>
              <a:rPr lang="en-US" altLang="en-US" sz="2800" i="1" smtClean="0">
                <a:solidFill>
                  <a:srgbClr val="FF0000"/>
                </a:solidFill>
              </a:rPr>
              <a:t>n</a:t>
            </a:r>
            <a:r>
              <a:rPr lang="en-US" altLang="en-US" sz="2800" smtClean="0">
                <a:solidFill>
                  <a:srgbClr val="FF0000"/>
                </a:solidFill>
              </a:rPr>
              <a:t> = 6</a:t>
            </a:r>
          </a:p>
        </p:txBody>
      </p:sp>
    </p:spTree>
    <p:extLst>
      <p:ext uri="{BB962C8B-B14F-4D97-AF65-F5344CB8AC3E}">
        <p14:creationId xmlns="" xmlns:p14="http://schemas.microsoft.com/office/powerpoint/2010/main" val="9247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(initialization)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We toss a fair coin 60 times and get the following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initial population</a:t>
            </a:r>
            <a:r>
              <a:rPr lang="en-US" altLang="en-US" sz="2800">
                <a:cs typeface="Arial" panose="020B0604020202020204" pitchFamily="34" charset="0"/>
              </a:rPr>
              <a:t>:</a:t>
            </a:r>
            <a:endParaRPr lang="en-US" altLang="en-US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819400"/>
          <a:ext cx="6096000" cy="252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670560"/>
                <a:gridCol w="228600"/>
                <a:gridCol w="381000"/>
              </a:tblGrid>
              <a:tr h="3658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33895">
                <a:tc gridSpan="5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Fitness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7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(selection)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Suppose that, after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performing selection</a:t>
            </a:r>
            <a:r>
              <a:rPr lang="en-US" altLang="en-US" sz="2800">
                <a:cs typeface="Arial" panose="020B0604020202020204" pitchFamily="34" charset="0"/>
              </a:rPr>
              <a:t>, we get the following population: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		</a:t>
            </a:r>
            <a:endParaRPr lang="en-US" altLang="en-US" sz="2800"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819400"/>
          <a:ext cx="6096000" cy="252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6924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401320"/>
                <a:gridCol w="670560"/>
                <a:gridCol w="228600"/>
                <a:gridCol w="381000"/>
              </a:tblGrid>
              <a:tr h="3658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3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4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65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(S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)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  <a:tr h="333895">
                <a:tc gridSpan="5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Fitness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03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8C61E2-1FA5-4E83-A6E6-5CE5455EC587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489825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(crossover1)</a:t>
            </a:r>
          </a:p>
        </p:txBody>
      </p:sp>
      <p:sp>
        <p:nvSpPr>
          <p:cNvPr id="27652" name="Text Box 1027"/>
          <p:cNvSpPr txBox="1">
            <a:spLocks noChangeArrowheads="1"/>
          </p:cNvSpPr>
          <p:nvPr/>
        </p:nvSpPr>
        <p:spPr bwMode="auto">
          <a:xfrm>
            <a:off x="685800" y="1609725"/>
            <a:ext cx="78486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Next we mate strings for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crossover</a:t>
            </a:r>
            <a:r>
              <a:rPr lang="en-US" altLang="en-US" sz="2800">
                <a:cs typeface="Arial" panose="020B0604020202020204" pitchFamily="34" charset="0"/>
              </a:rPr>
              <a:t>. For each couple we decide according to crossover probability (for instance 0.6) whether to actually perform crossover or not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Suppose that we decide to actually perform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crossover only for couples </a:t>
            </a:r>
            <a:r>
              <a:rPr lang="en-US" altLang="en-US" sz="2800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s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`, </a:t>
            </a:r>
            <a:r>
              <a:rPr lang="en-US" altLang="en-US" i="1">
                <a:cs typeface="Arial" panose="020B0604020202020204" pitchFamily="34" charset="0"/>
              </a:rPr>
              <a:t>s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`) and </a:t>
            </a:r>
            <a:r>
              <a:rPr lang="en-US" altLang="en-US" sz="2800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s</a:t>
            </a:r>
            <a:r>
              <a:rPr lang="en-US" altLang="en-US" baseline="-25000">
                <a:cs typeface="Arial" panose="020B0604020202020204" pitchFamily="34" charset="0"/>
              </a:rPr>
              <a:t>5</a:t>
            </a:r>
            <a:r>
              <a:rPr lang="en-US" altLang="en-US">
                <a:cs typeface="Arial" panose="020B0604020202020204" pitchFamily="34" charset="0"/>
              </a:rPr>
              <a:t>`, </a:t>
            </a:r>
            <a:r>
              <a:rPr lang="en-US" altLang="en-US" i="1">
                <a:cs typeface="Arial" panose="020B0604020202020204" pitchFamily="34" charset="0"/>
              </a:rPr>
              <a:t>s</a:t>
            </a:r>
            <a:r>
              <a:rPr lang="en-US" altLang="en-US" baseline="-25000">
                <a:cs typeface="Arial" panose="020B0604020202020204" pitchFamily="34" charset="0"/>
              </a:rPr>
              <a:t>6</a:t>
            </a:r>
            <a:r>
              <a:rPr lang="en-US" altLang="en-US">
                <a:cs typeface="Arial" panose="020B0604020202020204" pitchFamily="34" charset="0"/>
              </a:rPr>
              <a:t>`).</a:t>
            </a:r>
            <a:r>
              <a:rPr lang="en-US" altLang="en-US" sz="2800">
                <a:cs typeface="Arial" panose="020B0604020202020204" pitchFamily="34" charset="0"/>
              </a:rPr>
              <a:t> For each couple, we randomly extract a crossover point, for instance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2 for the first </a:t>
            </a:r>
            <a:r>
              <a:rPr lang="en-US" altLang="en-US" sz="2800">
                <a:cs typeface="Arial" panose="020B0604020202020204" pitchFamily="34" charset="0"/>
              </a:rPr>
              <a:t>and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5 for the second.</a:t>
            </a:r>
          </a:p>
        </p:txBody>
      </p:sp>
    </p:spTree>
    <p:extLst>
      <p:ext uri="{BB962C8B-B14F-4D97-AF65-F5344CB8AC3E}">
        <p14:creationId xmlns="" xmlns:p14="http://schemas.microsoft.com/office/powerpoint/2010/main" val="28849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069CB8-5BC3-41A7-8A21-7C599506E13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(crossover2)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3048000"/>
          <a:ext cx="3962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73"/>
                <a:gridCol w="221527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4800600"/>
          <a:ext cx="3962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74"/>
                <a:gridCol w="221526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758" name="TextBox 13"/>
          <p:cNvSpPr txBox="1">
            <a:spLocks noChangeArrowheads="1"/>
          </p:cNvSpPr>
          <p:nvPr/>
        </p:nvSpPr>
        <p:spPr bwMode="auto">
          <a:xfrm>
            <a:off x="304800" y="20574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Before crossover</a:t>
            </a:r>
          </a:p>
        </p:txBody>
      </p:sp>
      <p:sp>
        <p:nvSpPr>
          <p:cNvPr id="28759" name="TextBox 14"/>
          <p:cNvSpPr txBox="1">
            <a:spLocks noChangeArrowheads="1"/>
          </p:cNvSpPr>
          <p:nvPr/>
        </p:nvSpPr>
        <p:spPr bwMode="auto">
          <a:xfrm>
            <a:off x="304800" y="41910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After crossover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48200" y="3048000"/>
          <a:ext cx="4114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53"/>
                <a:gridCol w="230047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48200" y="4800600"/>
          <a:ext cx="4114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53"/>
                <a:gridCol w="230047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900CC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9900CC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663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A13DB7-CE13-4B34-B42C-7AA388C6552F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772400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(mutation1)</a:t>
            </a:r>
          </a:p>
        </p:txBody>
      </p:sp>
      <p:sp>
        <p:nvSpPr>
          <p:cNvPr id="29700" name="Text Box 1027"/>
          <p:cNvSpPr txBox="1">
            <a:spLocks noChangeArrowheads="1"/>
          </p:cNvSpPr>
          <p:nvPr/>
        </p:nvSpPr>
        <p:spPr bwMode="auto">
          <a:xfrm>
            <a:off x="457200" y="1600200"/>
            <a:ext cx="83058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final step is to apply random mutation</a:t>
            </a:r>
            <a:r>
              <a:rPr lang="en-US" altLang="en-US" dirty="0">
                <a:cs typeface="Arial" panose="020B0604020202020204" pitchFamily="34" charset="0"/>
              </a:rPr>
              <a:t>: for each bit that we are to copy to the new population we </a:t>
            </a:r>
            <a:r>
              <a:rPr lang="en-US" altLang="en-US" dirty="0">
                <a:solidFill>
                  <a:srgbClr val="00B0F0"/>
                </a:solidFill>
                <a:cs typeface="Arial" panose="020B0604020202020204" pitchFamily="34" charset="0"/>
              </a:rPr>
              <a:t>allow a small probability </a:t>
            </a:r>
            <a:r>
              <a:rPr lang="en-US" altLang="en-US" dirty="0">
                <a:cs typeface="Arial" panose="020B0604020202020204" pitchFamily="34" charset="0"/>
              </a:rPr>
              <a:t>of error (for instance 0.1)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cs typeface="Arial" panose="020B0604020202020204" pitchFamily="34" charset="0"/>
              </a:rPr>
              <a:t>Before applying mutation: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cs typeface="Arial" panose="020B0604020202020204" pitchFamily="34" charset="0"/>
              </a:rPr>
              <a:t>		</a:t>
            </a:r>
            <a:endParaRPr lang="en-US" altLang="en-US" sz="2800" dirty="0"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2895600"/>
          <a:ext cx="4816476" cy="200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70"/>
                <a:gridCol w="269276"/>
                <a:gridCol w="401373"/>
                <a:gridCol w="401373"/>
                <a:gridCol w="401373"/>
                <a:gridCol w="401373"/>
                <a:gridCol w="401373"/>
                <a:gridCol w="401373"/>
                <a:gridCol w="401373"/>
                <a:gridCol w="401373"/>
                <a:gridCol w="401373"/>
                <a:gridCol w="401373"/>
              </a:tblGrid>
              <a:tr h="33390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</a:tr>
              <a:tr h="333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</a:tr>
              <a:tr h="333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3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</a:tr>
              <a:tr h="333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4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</a:tr>
              <a:tr h="333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</a:tr>
              <a:tr h="333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30" marB="4573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8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1409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" y="4800600"/>
            <a:ext cx="238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808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CA6A58-09B9-4866-926D-A74879EF04A5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6172200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(mutation2)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After applying mutation: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	</a:t>
            </a:r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438400"/>
          <a:ext cx="5867400" cy="233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7"/>
                <a:gridCol w="245383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868680"/>
                <a:gridCol w="228600"/>
                <a:gridCol w="381000"/>
              </a:tblGrid>
              <a:tr h="33382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’’’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</a:rPr>
                        <a:t>’’’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</a:rPr>
                        <a:t>’’’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3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</a:rPr>
                        <a:t>’’’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4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</a:rPr>
                        <a:t>’’’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</a:rPr>
                        <a:t>’’’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S</a:t>
                      </a:r>
                      <a:r>
                        <a:rPr lang="en-US" sz="1400" b="1" baseline="-25000" dirty="0" smtClean="0">
                          <a:solidFill>
                            <a:srgbClr val="CC0099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rgbClr val="CC0099"/>
                          </a:solidFill>
                        </a:rPr>
                        <a:t>’’’</a:t>
                      </a:r>
                      <a:endParaRPr lang="en-US" sz="1400" b="1" dirty="0" smtClean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F(S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</a:rPr>
                        <a:t>’’’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382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Fitness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=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</a:rPr>
                        <a:t>37</a:t>
                      </a:r>
                      <a:endParaRPr lang="en-US" sz="1400" b="1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0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71C592-F83E-45C9-9496-DF9E6F0C48B1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860425"/>
            <a:ext cx="6550025" cy="641350"/>
          </a:xfrm>
        </p:spPr>
        <p:txBody>
          <a:bodyPr/>
          <a:lstStyle/>
          <a:p>
            <a:pPr algn="l" eaLnBrk="1" hangingPunct="1"/>
            <a:r>
              <a:rPr lang="en-US" altLang="en-US" sz="3600" smtClean="0"/>
              <a:t>Example (end)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491413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In one generation, the total population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fitness</a:t>
            </a:r>
            <a:r>
              <a:rPr lang="en-US" altLang="en-US" sz="2800">
                <a:cs typeface="Arial" panose="020B0604020202020204" pitchFamily="34" charset="0"/>
              </a:rPr>
              <a:t> changed from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34 </a:t>
            </a:r>
            <a:r>
              <a:rPr lang="en-US" altLang="en-US" sz="2800">
                <a:cs typeface="Arial" panose="020B0604020202020204" pitchFamily="34" charset="0"/>
              </a:rPr>
              <a:t>to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37</a:t>
            </a:r>
            <a:r>
              <a:rPr lang="en-US" altLang="en-US" sz="2800">
                <a:cs typeface="Arial" panose="020B0604020202020204" pitchFamily="34" charset="0"/>
              </a:rPr>
              <a:t>, thus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improved by ~9%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cs typeface="Arial" panose="020B0604020202020204" pitchFamily="34" charset="0"/>
              </a:rPr>
              <a:t>At this point, we go through the 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same process all over again</a:t>
            </a:r>
            <a:r>
              <a:rPr lang="en-US" altLang="en-US" sz="2800">
                <a:cs typeface="Arial" panose="020B0604020202020204" pitchFamily="34" charset="0"/>
              </a:rPr>
              <a:t>, until a stopping criterion is met</a:t>
            </a:r>
          </a:p>
        </p:txBody>
      </p:sp>
    </p:spTree>
    <p:extLst>
      <p:ext uri="{BB962C8B-B14F-4D97-AF65-F5344CB8AC3E}">
        <p14:creationId xmlns="" xmlns:p14="http://schemas.microsoft.com/office/powerpoint/2010/main" val="23617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9204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990600"/>
          </a:xfrm>
          <a:noFill/>
        </p:spPr>
        <p:txBody>
          <a:bodyPr/>
          <a:lstStyle/>
          <a:p>
            <a:r>
              <a:rPr lang="en-US" altLang="en-US" smtClean="0"/>
              <a:t>A Simple Truth</a:t>
            </a:r>
          </a:p>
        </p:txBody>
      </p:sp>
      <p:pic>
        <p:nvPicPr>
          <p:cNvPr id="7171" name="Picture 3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5713" y="1828800"/>
            <a:ext cx="6630987" cy="2209800"/>
          </a:xfrm>
          <a:noFill/>
        </p:spPr>
      </p:pic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4648200"/>
            <a:ext cx="8686800" cy="1219200"/>
          </a:xfrm>
          <a:noFill/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sz="2800" i="1" smtClean="0">
                <a:solidFill>
                  <a:schemeClr val="tx2"/>
                </a:solidFill>
              </a:rPr>
              <a:t>“</a:t>
            </a:r>
            <a:r>
              <a:rPr lang="en-US" altLang="en-US" sz="26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The Gene is by far the most sophisticated program around</a:t>
            </a:r>
            <a:r>
              <a:rPr lang="en-US" altLang="en-US" sz="2600" i="1" smtClean="0">
                <a:solidFill>
                  <a:schemeClr val="tx2"/>
                </a:solidFill>
              </a:rPr>
              <a:t>.”</a:t>
            </a:r>
            <a:r>
              <a:rPr lang="en-US" altLang="en-US" sz="2400" i="1" smtClean="0">
                <a:solidFill>
                  <a:schemeClr val="tx2"/>
                </a:solidFill>
              </a:rPr>
              <a:t/>
            </a:r>
            <a:br>
              <a:rPr lang="en-US" altLang="en-US" sz="2400" i="1" smtClean="0">
                <a:solidFill>
                  <a:schemeClr val="tx2"/>
                </a:solidFill>
              </a:rPr>
            </a:br>
            <a:r>
              <a:rPr lang="en-US" altLang="en-US" sz="800" i="1" smtClean="0">
                <a:solidFill>
                  <a:schemeClr val="tx2"/>
                </a:solidFill>
              </a:rPr>
              <a:t/>
            </a:r>
            <a:br>
              <a:rPr lang="en-US" altLang="en-US" sz="800" i="1" smtClean="0">
                <a:solidFill>
                  <a:schemeClr val="tx2"/>
                </a:solidFill>
              </a:rPr>
            </a:br>
            <a:endParaRPr lang="en-US" altLang="en-US" sz="800" i="1" smtClean="0">
              <a:solidFill>
                <a:schemeClr val="tx2"/>
              </a:solidFill>
            </a:endParaRPr>
          </a:p>
          <a:p>
            <a:pPr algn="ctr">
              <a:buFont typeface="Monotype Sorts"/>
              <a:buNone/>
            </a:pPr>
            <a:r>
              <a:rPr lang="en-US" altLang="en-US" sz="16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sz="1600" smtClean="0">
                <a:solidFill>
                  <a:schemeClr val="tx2"/>
                </a:solidFill>
                <a:latin typeface="Times New Roman" panose="02020603050405020304" pitchFamily="18" charset="0"/>
              </a:rPr>
              <a:t>Bill Gates, </a:t>
            </a:r>
            <a:r>
              <a:rPr lang="en-US" altLang="en-US" sz="16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Business Week</a:t>
            </a:r>
            <a:r>
              <a:rPr lang="en-US" altLang="en-US" sz="1600" smtClean="0">
                <a:solidFill>
                  <a:schemeClr val="tx2"/>
                </a:solidFill>
                <a:latin typeface="Times New Roman" panose="02020603050405020304" pitchFamily="18" charset="0"/>
              </a:rPr>
              <a:t>, June 27, 1994</a:t>
            </a:r>
          </a:p>
        </p:txBody>
      </p:sp>
    </p:spTree>
    <p:extLst>
      <p:ext uri="{BB962C8B-B14F-4D97-AF65-F5344CB8AC3E}">
        <p14:creationId xmlns="" xmlns:p14="http://schemas.microsoft.com/office/powerpoint/2010/main" val="283591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Genetic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lvl="1"/>
            <a:r>
              <a:rPr lang="en-US" altLang="en-US" sz="2400" smtClean="0"/>
              <a:t>To understand the </a:t>
            </a:r>
            <a:r>
              <a:rPr lang="en-US" altLang="en-US" sz="2400" smtClean="0">
                <a:solidFill>
                  <a:srgbClr val="FF0000"/>
                </a:solidFill>
              </a:rPr>
              <a:t>adaptive processes of natural systems</a:t>
            </a:r>
          </a:p>
          <a:p>
            <a:pPr lvl="1"/>
            <a:r>
              <a:rPr lang="en-US" altLang="en-US" sz="2400" smtClean="0"/>
              <a:t>To design </a:t>
            </a:r>
            <a:r>
              <a:rPr lang="en-US" altLang="en-US" sz="2400" smtClean="0">
                <a:solidFill>
                  <a:srgbClr val="FF0000"/>
                </a:solidFill>
              </a:rPr>
              <a:t>artificial systems software </a:t>
            </a:r>
            <a:r>
              <a:rPr lang="en-US" altLang="en-US" sz="2400" smtClean="0"/>
              <a:t>that retains the robustness of natural systems</a:t>
            </a:r>
          </a:p>
          <a:p>
            <a:pPr lvl="1"/>
            <a:r>
              <a:rPr lang="en-US" altLang="en-US" sz="2400" smtClean="0"/>
              <a:t>Provide </a:t>
            </a:r>
            <a:r>
              <a:rPr lang="en-US" altLang="en-US" sz="2400" smtClean="0">
                <a:solidFill>
                  <a:srgbClr val="FF0000"/>
                </a:solidFill>
              </a:rPr>
              <a:t>efficient, effective techniques </a:t>
            </a:r>
            <a:r>
              <a:rPr lang="en-US" altLang="en-US" sz="2400" smtClean="0"/>
              <a:t>for optimization and machine learning applications</a:t>
            </a:r>
          </a:p>
          <a:p>
            <a:pPr lvl="1"/>
            <a:endParaRPr lang="en-US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0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Main Idea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Take a population </a:t>
            </a:r>
            <a:r>
              <a:rPr lang="en-US" altLang="en-US" sz="2400" smtClean="0"/>
              <a:t>of candidate solutions to a given problem.</a:t>
            </a: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Use operators </a:t>
            </a:r>
            <a:r>
              <a:rPr lang="en-US" altLang="en-US" sz="2400" smtClean="0"/>
              <a:t>inspired by the mechanisms of natural </a:t>
            </a:r>
            <a:r>
              <a:rPr lang="en-US" altLang="en-US" sz="2400" smtClean="0">
                <a:solidFill>
                  <a:srgbClr val="FF0000"/>
                </a:solidFill>
              </a:rPr>
              <a:t>genetic variation.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Apply </a:t>
            </a:r>
            <a:r>
              <a:rPr lang="en-US" altLang="en-US" sz="2400" smtClean="0">
                <a:solidFill>
                  <a:srgbClr val="FF0000"/>
                </a:solidFill>
              </a:rPr>
              <a:t>selective pressure </a:t>
            </a:r>
            <a:r>
              <a:rPr lang="en-US" altLang="en-US" sz="2400" smtClean="0"/>
              <a:t>toward certain properties</a:t>
            </a: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Evolve a more fit</a:t>
            </a:r>
            <a:r>
              <a:rPr lang="en-US" altLang="en-US" sz="2400" smtClean="0"/>
              <a:t> solution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969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GA Terminology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Abstractions imported from biology</a:t>
            </a:r>
          </a:p>
          <a:p>
            <a:pPr lvl="1" eaLnBrk="1" hangingPunct="1"/>
            <a:r>
              <a:rPr lang="en-US" altLang="en-US" smtClean="0"/>
              <a:t>Chromosomes, Genes, Alleles</a:t>
            </a:r>
          </a:p>
          <a:p>
            <a:pPr lvl="1" eaLnBrk="1" hangingPunct="1"/>
            <a:r>
              <a:rPr lang="en-US" altLang="en-US" smtClean="0"/>
              <a:t>Fitness, Selection</a:t>
            </a:r>
          </a:p>
          <a:p>
            <a:pPr lvl="1" eaLnBrk="1" hangingPunct="1"/>
            <a:r>
              <a:rPr lang="en-US" altLang="en-US" smtClean="0"/>
              <a:t>Crossover, Mutation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5422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GA Terminology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</a:t>
            </a:r>
            <a:r>
              <a:rPr lang="en-US" altLang="en-US" smtClean="0">
                <a:solidFill>
                  <a:srgbClr val="FF0000"/>
                </a:solidFill>
              </a:rPr>
              <a:t>spirit</a:t>
            </a:r>
            <a:r>
              <a:rPr lang="en-US" altLang="en-US" smtClean="0"/>
              <a:t> – but not the letter – of  biology</a:t>
            </a:r>
          </a:p>
          <a:p>
            <a:pPr lvl="1" eaLnBrk="1" hangingPunct="1"/>
            <a:r>
              <a:rPr lang="en-US" altLang="en-US" smtClean="0"/>
              <a:t>GA </a:t>
            </a:r>
            <a:r>
              <a:rPr lang="en-US" altLang="en-US" smtClean="0">
                <a:solidFill>
                  <a:srgbClr val="FF0000"/>
                </a:solidFill>
              </a:rPr>
              <a:t>chromosomes </a:t>
            </a:r>
            <a:r>
              <a:rPr lang="en-US" altLang="en-US" smtClean="0"/>
              <a:t>are </a:t>
            </a:r>
            <a:r>
              <a:rPr lang="en-US" altLang="en-US" smtClean="0">
                <a:solidFill>
                  <a:srgbClr val="FF0000"/>
                </a:solidFill>
              </a:rPr>
              <a:t>strings of genes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Each gene </a:t>
            </a:r>
            <a:r>
              <a:rPr lang="en-US" altLang="en-US" smtClean="0"/>
              <a:t>has a number of </a:t>
            </a:r>
            <a:r>
              <a:rPr lang="en-US" altLang="en-US" smtClean="0">
                <a:solidFill>
                  <a:srgbClr val="FF0000"/>
                </a:solidFill>
              </a:rPr>
              <a:t>alleles</a:t>
            </a:r>
            <a:r>
              <a:rPr lang="en-US" altLang="en-US" smtClean="0">
                <a:solidFill>
                  <a:srgbClr val="00B0F0"/>
                </a:solidFill>
              </a:rPr>
              <a:t>; i.e., settings</a:t>
            </a:r>
          </a:p>
          <a:p>
            <a:pPr lvl="2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Each </a:t>
            </a:r>
            <a:r>
              <a:rPr lang="en-US" altLang="en-US" smtClean="0">
                <a:solidFill>
                  <a:srgbClr val="FF0000"/>
                </a:solidFill>
              </a:rPr>
              <a:t>chromosome is an encoding </a:t>
            </a:r>
            <a:r>
              <a:rPr lang="en-US" altLang="en-US" smtClean="0"/>
              <a:t>of a solution to a problem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A population of such chromosomes is operated on by a GA</a:t>
            </a:r>
          </a:p>
        </p:txBody>
      </p:sp>
    </p:spTree>
    <p:extLst>
      <p:ext uri="{BB962C8B-B14F-4D97-AF65-F5344CB8AC3E}">
        <p14:creationId xmlns="" xmlns:p14="http://schemas.microsoft.com/office/powerpoint/2010/main" val="23620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Encoding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data structure for representing candidate solutions</a:t>
            </a:r>
          </a:p>
          <a:p>
            <a:pPr lvl="1" eaLnBrk="1" hangingPunct="1"/>
            <a:r>
              <a:rPr lang="en-US" altLang="en-US" smtClean="0"/>
              <a:t>Often takes the </a:t>
            </a:r>
            <a:r>
              <a:rPr lang="en-US" altLang="en-US" smtClean="0">
                <a:solidFill>
                  <a:srgbClr val="FF0000"/>
                </a:solidFill>
              </a:rPr>
              <a:t>form of a bit string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Usually </a:t>
            </a:r>
            <a:r>
              <a:rPr lang="en-US" altLang="en-US" smtClean="0">
                <a:solidFill>
                  <a:srgbClr val="FF0000"/>
                </a:solidFill>
              </a:rPr>
              <a:t>has internal structure</a:t>
            </a:r>
            <a:r>
              <a:rPr lang="en-US" altLang="en-US" smtClean="0"/>
              <a:t>; i.e., different parts of the string represent different aspects of the solution.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44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13942</TotalTime>
  <Words>1305</Words>
  <Application>Microsoft Office PowerPoint</Application>
  <PresentationFormat>On-screen Show (4:3)</PresentationFormat>
  <Paragraphs>622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Instructor: Amit Kumar Das</vt:lpstr>
      <vt:lpstr>Slide 2</vt:lpstr>
      <vt:lpstr>Slide 3</vt:lpstr>
      <vt:lpstr>A Simple Truth</vt:lpstr>
      <vt:lpstr>Genetic Algorithm</vt:lpstr>
      <vt:lpstr>Main Idea</vt:lpstr>
      <vt:lpstr>GA Terminology</vt:lpstr>
      <vt:lpstr>GA Terminology</vt:lpstr>
      <vt:lpstr>Encoding</vt:lpstr>
      <vt:lpstr>Crossover </vt:lpstr>
      <vt:lpstr>Crossover </vt:lpstr>
      <vt:lpstr>Mutation</vt:lpstr>
      <vt:lpstr>Mutation</vt:lpstr>
      <vt:lpstr>Fitness</vt:lpstr>
      <vt:lpstr>The GA cycle</vt:lpstr>
      <vt:lpstr>The GA cycle</vt:lpstr>
      <vt:lpstr>Population</vt:lpstr>
      <vt:lpstr>Reproduction </vt:lpstr>
      <vt:lpstr>Modification</vt:lpstr>
      <vt:lpstr>Evaluation</vt:lpstr>
      <vt:lpstr>Deletion</vt:lpstr>
      <vt:lpstr>Slide 22</vt:lpstr>
      <vt:lpstr>Example: the MAXONE problem </vt:lpstr>
      <vt:lpstr>Example (cont)</vt:lpstr>
      <vt:lpstr>Example (initialization)</vt:lpstr>
      <vt:lpstr>Example (selection)</vt:lpstr>
      <vt:lpstr>Example (crossover1)</vt:lpstr>
      <vt:lpstr>Example (crossover2)</vt:lpstr>
      <vt:lpstr>Example (mutation1)</vt:lpstr>
      <vt:lpstr>Example (mutation2)</vt:lpstr>
      <vt:lpstr>Example (end)</vt:lpstr>
      <vt:lpstr>Thank You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Admin</cp:lastModifiedBy>
  <cp:revision>371</cp:revision>
  <cp:lastPrinted>2015-09-29T17:49:35Z</cp:lastPrinted>
  <dcterms:created xsi:type="dcterms:W3CDTF">2003-12-17T06:37:42Z</dcterms:created>
  <dcterms:modified xsi:type="dcterms:W3CDTF">2017-06-05T08:56:22Z</dcterms:modified>
</cp:coreProperties>
</file>