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54" r:id="rId2"/>
    <p:sldId id="352" r:id="rId3"/>
    <p:sldId id="257" r:id="rId4"/>
    <p:sldId id="325" r:id="rId5"/>
    <p:sldId id="345" r:id="rId6"/>
    <p:sldId id="348" r:id="rId7"/>
    <p:sldId id="305" r:id="rId8"/>
    <p:sldId id="356" r:id="rId9"/>
    <p:sldId id="307" r:id="rId10"/>
    <p:sldId id="357" r:id="rId11"/>
    <p:sldId id="308" r:id="rId12"/>
    <p:sldId id="310" r:id="rId13"/>
    <p:sldId id="358" r:id="rId14"/>
    <p:sldId id="359" r:id="rId15"/>
    <p:sldId id="321" r:id="rId16"/>
    <p:sldId id="349" r:id="rId17"/>
    <p:sldId id="309" r:id="rId18"/>
    <p:sldId id="326" r:id="rId19"/>
    <p:sldId id="344" r:id="rId20"/>
    <p:sldId id="327" r:id="rId21"/>
    <p:sldId id="328" r:id="rId22"/>
    <p:sldId id="333" r:id="rId23"/>
    <p:sldId id="334" r:id="rId24"/>
    <p:sldId id="335" r:id="rId25"/>
    <p:sldId id="336" r:id="rId26"/>
    <p:sldId id="337" r:id="rId27"/>
    <p:sldId id="351" r:id="rId28"/>
    <p:sldId id="338" r:id="rId29"/>
    <p:sldId id="342" r:id="rId30"/>
    <p:sldId id="355"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0000"/>
    <a:srgbClr val="0000FF"/>
    <a:srgbClr val="CC0099"/>
    <a:srgbClr val="00FF00"/>
    <a:srgbClr val="FF0000"/>
    <a:srgbClr val="1D932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6410" autoAdjust="0"/>
  </p:normalViewPr>
  <p:slideViewPr>
    <p:cSldViewPr>
      <p:cViewPr varScale="1">
        <p:scale>
          <a:sx n="70" d="100"/>
          <a:sy n="70" d="100"/>
        </p:scale>
        <p:origin x="-138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06FDBB5-A063-464D-9F2C-1FA893EEA1B6}" type="datetimeFigureOut">
              <a:rPr lang="en-US" smtClean="0"/>
              <a:pPr/>
              <a:t>6/11/2017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CEB9E7C-E104-44CE-96E3-86319C1A8D9A}" type="slidenum">
              <a:rPr lang="en-US" smtClean="0"/>
              <a:pPr/>
              <a:t>‹#›</a:t>
            </a:fld>
            <a:endParaRPr lang="en-US"/>
          </a:p>
        </p:txBody>
      </p:sp>
    </p:spTree>
    <p:extLst>
      <p:ext uri="{BB962C8B-B14F-4D97-AF65-F5344CB8AC3E}">
        <p14:creationId xmlns:p14="http://schemas.microsoft.com/office/powerpoint/2010/main" xmlns="" val="361525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3</a:t>
            </a:fld>
            <a:endParaRPr lang="en-US"/>
          </a:p>
        </p:txBody>
      </p:sp>
    </p:spTree>
    <p:extLst>
      <p:ext uri="{BB962C8B-B14F-4D97-AF65-F5344CB8AC3E}">
        <p14:creationId xmlns:p14="http://schemas.microsoft.com/office/powerpoint/2010/main" xmlns="" val="457115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15</a:t>
            </a:fld>
            <a:endParaRPr lang="en-US"/>
          </a:p>
        </p:txBody>
      </p:sp>
    </p:spTree>
    <p:extLst>
      <p:ext uri="{BB962C8B-B14F-4D97-AF65-F5344CB8AC3E}">
        <p14:creationId xmlns:p14="http://schemas.microsoft.com/office/powerpoint/2010/main" xmlns="" val="140064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17</a:t>
            </a:fld>
            <a:endParaRPr lang="en-US"/>
          </a:p>
        </p:txBody>
      </p:sp>
    </p:spTree>
    <p:extLst>
      <p:ext uri="{BB962C8B-B14F-4D97-AF65-F5344CB8AC3E}">
        <p14:creationId xmlns:p14="http://schemas.microsoft.com/office/powerpoint/2010/main" xmlns="" val="1093060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18</a:t>
            </a:fld>
            <a:endParaRPr lang="en-US"/>
          </a:p>
        </p:txBody>
      </p:sp>
    </p:spTree>
    <p:extLst>
      <p:ext uri="{BB962C8B-B14F-4D97-AF65-F5344CB8AC3E}">
        <p14:creationId xmlns:p14="http://schemas.microsoft.com/office/powerpoint/2010/main" xmlns="" val="420507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xmlns="" val="1790377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20</a:t>
            </a:fld>
            <a:endParaRPr lang="en-US"/>
          </a:p>
        </p:txBody>
      </p:sp>
    </p:spTree>
    <p:extLst>
      <p:ext uri="{BB962C8B-B14F-4D97-AF65-F5344CB8AC3E}">
        <p14:creationId xmlns:p14="http://schemas.microsoft.com/office/powerpoint/2010/main" xmlns="" val="2368855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21</a:t>
            </a:fld>
            <a:endParaRPr lang="en-US"/>
          </a:p>
        </p:txBody>
      </p:sp>
    </p:spTree>
    <p:extLst>
      <p:ext uri="{BB962C8B-B14F-4D97-AF65-F5344CB8AC3E}">
        <p14:creationId xmlns:p14="http://schemas.microsoft.com/office/powerpoint/2010/main" xmlns="" val="1170532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22</a:t>
            </a:fld>
            <a:endParaRPr lang="en-US"/>
          </a:p>
        </p:txBody>
      </p:sp>
    </p:spTree>
    <p:extLst>
      <p:ext uri="{BB962C8B-B14F-4D97-AF65-F5344CB8AC3E}">
        <p14:creationId xmlns:p14="http://schemas.microsoft.com/office/powerpoint/2010/main" xmlns="" val="1630410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23</a:t>
            </a:fld>
            <a:endParaRPr lang="en-US"/>
          </a:p>
        </p:txBody>
      </p:sp>
    </p:spTree>
    <p:extLst>
      <p:ext uri="{BB962C8B-B14F-4D97-AF65-F5344CB8AC3E}">
        <p14:creationId xmlns:p14="http://schemas.microsoft.com/office/powerpoint/2010/main" xmlns="" val="157411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24</a:t>
            </a:fld>
            <a:endParaRPr lang="en-US"/>
          </a:p>
        </p:txBody>
      </p:sp>
    </p:spTree>
    <p:extLst>
      <p:ext uri="{BB962C8B-B14F-4D97-AF65-F5344CB8AC3E}">
        <p14:creationId xmlns:p14="http://schemas.microsoft.com/office/powerpoint/2010/main" xmlns="" val="9400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25</a:t>
            </a:fld>
            <a:endParaRPr lang="en-US"/>
          </a:p>
        </p:txBody>
      </p:sp>
    </p:spTree>
    <p:extLst>
      <p:ext uri="{BB962C8B-B14F-4D97-AF65-F5344CB8AC3E}">
        <p14:creationId xmlns:p14="http://schemas.microsoft.com/office/powerpoint/2010/main" xmlns="" val="68965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Applications: modeling</a:t>
            </a:r>
            <a:r>
              <a:rPr lang="en-US" baseline="0" dirty="0" smtClean="0"/>
              <a:t> auctions, negotiations, effect of regulatory schemes, military moves</a:t>
            </a:r>
            <a:endParaRPr lang="en-US" dirty="0"/>
          </a:p>
        </p:txBody>
      </p:sp>
      <p:sp>
        <p:nvSpPr>
          <p:cNvPr id="4" name="Slide Number Placeholder 3"/>
          <p:cNvSpPr>
            <a:spLocks noGrp="1"/>
          </p:cNvSpPr>
          <p:nvPr>
            <p:ph type="sldNum" sz="quarter" idx="10"/>
          </p:nvPr>
        </p:nvSpPr>
        <p:spPr/>
        <p:txBody>
          <a:bodyPr/>
          <a:lstStyle/>
          <a:p>
            <a:fld id="{3CEB9E7C-E104-44CE-96E3-86319C1A8D9A}" type="slidenum">
              <a:rPr lang="en-US" smtClean="0"/>
              <a:pPr/>
              <a:t>4</a:t>
            </a:fld>
            <a:endParaRPr lang="en-US"/>
          </a:p>
        </p:txBody>
      </p:sp>
    </p:spTree>
    <p:extLst>
      <p:ext uri="{BB962C8B-B14F-4D97-AF65-F5344CB8AC3E}">
        <p14:creationId xmlns:p14="http://schemas.microsoft.com/office/powerpoint/2010/main" xmlns="" val="2289039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26</a:t>
            </a:fld>
            <a:endParaRPr lang="en-US"/>
          </a:p>
        </p:txBody>
      </p:sp>
    </p:spTree>
    <p:extLst>
      <p:ext uri="{BB962C8B-B14F-4D97-AF65-F5344CB8AC3E}">
        <p14:creationId xmlns:p14="http://schemas.microsoft.com/office/powerpoint/2010/main" xmlns="" val="408972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27</a:t>
            </a:fld>
            <a:endParaRPr lang="en-US"/>
          </a:p>
        </p:txBody>
      </p:sp>
    </p:spTree>
    <p:extLst>
      <p:ext uri="{BB962C8B-B14F-4D97-AF65-F5344CB8AC3E}">
        <p14:creationId xmlns:p14="http://schemas.microsoft.com/office/powerpoint/2010/main" xmlns="" val="338097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28</a:t>
            </a:fld>
            <a:endParaRPr lang="en-US"/>
          </a:p>
        </p:txBody>
      </p:sp>
    </p:spTree>
    <p:extLst>
      <p:ext uri="{BB962C8B-B14F-4D97-AF65-F5344CB8AC3E}">
        <p14:creationId xmlns:p14="http://schemas.microsoft.com/office/powerpoint/2010/main" xmlns="" val="314663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7</a:t>
            </a:fld>
            <a:endParaRPr lang="en-US"/>
          </a:p>
        </p:txBody>
      </p:sp>
    </p:spTree>
    <p:extLst>
      <p:ext uri="{BB962C8B-B14F-4D97-AF65-F5344CB8AC3E}">
        <p14:creationId xmlns:p14="http://schemas.microsoft.com/office/powerpoint/2010/main" xmlns="" val="6484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8</a:t>
            </a:fld>
            <a:endParaRPr lang="en-US"/>
          </a:p>
        </p:txBody>
      </p:sp>
    </p:spTree>
    <p:extLst>
      <p:ext uri="{BB962C8B-B14F-4D97-AF65-F5344CB8AC3E}">
        <p14:creationId xmlns:p14="http://schemas.microsoft.com/office/powerpoint/2010/main" xmlns="" val="296002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9</a:t>
            </a:fld>
            <a:endParaRPr lang="en-US"/>
          </a:p>
        </p:txBody>
      </p:sp>
    </p:spTree>
    <p:extLst>
      <p:ext uri="{BB962C8B-B14F-4D97-AF65-F5344CB8AC3E}">
        <p14:creationId xmlns:p14="http://schemas.microsoft.com/office/powerpoint/2010/main" xmlns="" val="247203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EB9E7C-E104-44CE-96E3-86319C1A8D9A}" type="slidenum">
              <a:rPr lang="en-US" smtClean="0"/>
              <a:pPr/>
              <a:t>11</a:t>
            </a:fld>
            <a:endParaRPr lang="en-US"/>
          </a:p>
        </p:txBody>
      </p:sp>
    </p:spTree>
    <p:extLst>
      <p:ext uri="{BB962C8B-B14F-4D97-AF65-F5344CB8AC3E}">
        <p14:creationId xmlns:p14="http://schemas.microsoft.com/office/powerpoint/2010/main" xmlns="" val="70076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Diner’s dilemma </a:t>
            </a:r>
            <a:r>
              <a:rPr lang="en-US" smtClean="0"/>
              <a:t>[Wikipedia]:</a:t>
            </a:r>
            <a:r>
              <a:rPr lang="en-US" baseline="0" smtClean="0"/>
              <a:t> </a:t>
            </a:r>
            <a:r>
              <a:rPr lang="en-US" sz="1200" b="0" i="0" kern="1200" dirty="0" smtClean="0">
                <a:solidFill>
                  <a:schemeClr val="tx1"/>
                </a:solidFill>
                <a:effectLst/>
                <a:latin typeface="+mn-lt"/>
                <a:ea typeface="+mn-ea"/>
                <a:cs typeface="+mn-cs"/>
              </a:rPr>
              <a:t>several individuals go out to eat, and prior to ordering they agree to split the check equally between all of them. Each individual must now choose whether to order the expensive or inexpensive dish. It is presupposed that the expensive dish is better than the cheaper, but not by enough to warrant paying the difference compared to eating alone. Each individual reasons that the expense they add to their bill by ordering the more expensive item is very small, and thus the improved dining experience is worth the money. However, every individual reasons this way and they all end up paying for the cost of the more expensive meal, which, by assumption, is worse for everyone than ordering and paying for the cheaper meal.</a:t>
            </a:r>
            <a:endParaRPr lang="en-US" dirty="0"/>
          </a:p>
        </p:txBody>
      </p:sp>
      <p:sp>
        <p:nvSpPr>
          <p:cNvPr id="4" name="Slide Number Placeholder 3"/>
          <p:cNvSpPr>
            <a:spLocks noGrp="1"/>
          </p:cNvSpPr>
          <p:nvPr>
            <p:ph type="sldNum" sz="quarter" idx="10"/>
          </p:nvPr>
        </p:nvSpPr>
        <p:spPr/>
        <p:txBody>
          <a:bodyPr/>
          <a:lstStyle/>
          <a:p>
            <a:fld id="{3CEB9E7C-E104-44CE-96E3-86319C1A8D9A}" type="slidenum">
              <a:rPr lang="en-US" smtClean="0"/>
              <a:pPr/>
              <a:t>12</a:t>
            </a:fld>
            <a:endParaRPr lang="en-US"/>
          </a:p>
        </p:txBody>
      </p:sp>
    </p:spTree>
    <p:extLst>
      <p:ext uri="{BB962C8B-B14F-4D97-AF65-F5344CB8AC3E}">
        <p14:creationId xmlns:p14="http://schemas.microsoft.com/office/powerpoint/2010/main" xmlns="" val="414540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Diner’s dilemma </a:t>
            </a:r>
            <a:r>
              <a:rPr lang="en-US" smtClean="0"/>
              <a:t>[Wikipedia]:</a:t>
            </a:r>
            <a:r>
              <a:rPr lang="en-US" baseline="0" smtClean="0"/>
              <a:t> </a:t>
            </a:r>
            <a:r>
              <a:rPr lang="en-US" sz="1200" b="0" i="0" kern="1200" dirty="0" smtClean="0">
                <a:solidFill>
                  <a:schemeClr val="tx1"/>
                </a:solidFill>
                <a:effectLst/>
                <a:latin typeface="+mn-lt"/>
                <a:ea typeface="+mn-ea"/>
                <a:cs typeface="+mn-cs"/>
              </a:rPr>
              <a:t>several individuals go out to eat, and prior to ordering they agree to split the check equally between all of them. Each individual must now choose whether to order the expensive or inexpensive dish. It is presupposed that the expensive dish is better than the cheaper, but not by enough to warrant paying the difference compared to eating alone. Each individual reasons that the expense they add to their bill by ordering the more expensive item is very small, and thus the improved dining experience is worth the money. However, every individual reasons this way and they all end up paying for the cost of the more expensive meal, which, by assumption, is worse for everyone than ordering and paying for the cheaper meal.</a:t>
            </a:r>
            <a:endParaRPr lang="en-US" dirty="0"/>
          </a:p>
        </p:txBody>
      </p:sp>
      <p:sp>
        <p:nvSpPr>
          <p:cNvPr id="4" name="Slide Number Placeholder 3"/>
          <p:cNvSpPr>
            <a:spLocks noGrp="1"/>
          </p:cNvSpPr>
          <p:nvPr>
            <p:ph type="sldNum" sz="quarter" idx="10"/>
          </p:nvPr>
        </p:nvSpPr>
        <p:spPr/>
        <p:txBody>
          <a:bodyPr/>
          <a:lstStyle/>
          <a:p>
            <a:fld id="{3CEB9E7C-E104-44CE-96E3-86319C1A8D9A}" type="slidenum">
              <a:rPr lang="en-US" smtClean="0"/>
              <a:pPr/>
              <a:t>13</a:t>
            </a:fld>
            <a:endParaRPr lang="en-US"/>
          </a:p>
        </p:txBody>
      </p:sp>
    </p:spTree>
    <p:extLst>
      <p:ext uri="{BB962C8B-B14F-4D97-AF65-F5344CB8AC3E}">
        <p14:creationId xmlns:p14="http://schemas.microsoft.com/office/powerpoint/2010/main" xmlns="" val="414540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Diner’s dilemma </a:t>
            </a:r>
            <a:r>
              <a:rPr lang="en-US" smtClean="0"/>
              <a:t>[Wikipedia]:</a:t>
            </a:r>
            <a:r>
              <a:rPr lang="en-US" baseline="0" smtClean="0"/>
              <a:t> </a:t>
            </a:r>
            <a:r>
              <a:rPr lang="en-US" sz="1200" b="0" i="0" kern="1200" dirty="0" smtClean="0">
                <a:solidFill>
                  <a:schemeClr val="tx1"/>
                </a:solidFill>
                <a:effectLst/>
                <a:latin typeface="+mn-lt"/>
                <a:ea typeface="+mn-ea"/>
                <a:cs typeface="+mn-cs"/>
              </a:rPr>
              <a:t>several individuals go out to eat, and prior to ordering they agree to split the check equally between all of them. Each individual must now choose whether to order the expensive or inexpensive dish. It is presupposed that the expensive dish is better than the cheaper, but not by enough to warrant paying the difference compared to eating alone. Each individual reasons that the expense they add to their bill by ordering the more expensive item is very small, and thus the improved dining experience is worth the money. However, every individual reasons this way and they all end up paying for the cost of the more expensive meal, which, by assumption, is worse for everyone than ordering and paying for the cheaper meal.</a:t>
            </a:r>
            <a:endParaRPr lang="en-US" dirty="0"/>
          </a:p>
        </p:txBody>
      </p:sp>
      <p:sp>
        <p:nvSpPr>
          <p:cNvPr id="4" name="Slide Number Placeholder 3"/>
          <p:cNvSpPr>
            <a:spLocks noGrp="1"/>
          </p:cNvSpPr>
          <p:nvPr>
            <p:ph type="sldNum" sz="quarter" idx="10"/>
          </p:nvPr>
        </p:nvSpPr>
        <p:spPr/>
        <p:txBody>
          <a:bodyPr/>
          <a:lstStyle/>
          <a:p>
            <a:fld id="{3CEB9E7C-E104-44CE-96E3-86319C1A8D9A}" type="slidenum">
              <a:rPr lang="en-US" smtClean="0"/>
              <a:pPr/>
              <a:t>14</a:t>
            </a:fld>
            <a:endParaRPr lang="en-US"/>
          </a:p>
        </p:txBody>
      </p:sp>
    </p:spTree>
    <p:extLst>
      <p:ext uri="{BB962C8B-B14F-4D97-AF65-F5344CB8AC3E}">
        <p14:creationId xmlns:p14="http://schemas.microsoft.com/office/powerpoint/2010/main" xmlns="" val="414540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D20487-9733-4950-B55E-0D788E8DC81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0A8F62-75A0-4345-8A50-B75F9367EC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EA8139-D78E-47EA-BC94-2A175CC5BD4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7D450D4-6D13-4521-8DD4-C38B863DDA4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738C47-6CBC-4EEB-95CF-29025FEE188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7607FB-5009-4492-954A-C09ACA86DCE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E718EA5-8963-40DC-8B1C-F708EE9771F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A956BA-BDF8-418C-A35B-68F5046AFB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EE1606F-3203-49A2-91E0-8FA64A12882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33A39E-33A4-4A39-A91B-F8E042F8192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1520FB-3FD6-4160-A642-B530304B3DF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353B122-A581-41E0-95F0-4F22F06D70A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Unscrupulous_diner's_dilemm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Prisoner's_dilemm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Superration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Game_of_chicke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pA-SNscNADk"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economist.com/node/21527025"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pliddit.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www.wired.com/2015/09/facebook-doesnt-make-much-money-couldon-purpose/"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914400"/>
          </a:xfrm>
        </p:spPr>
        <p:txBody>
          <a:bodyPr/>
          <a:lstStyle/>
          <a:p>
            <a:r>
              <a:rPr lang="en-US" sz="3600" b="1" dirty="0" smtClean="0"/>
              <a:t>Instructor: Amit Kumar Das</a:t>
            </a:r>
            <a:endParaRPr lang="en-US" sz="3600" b="1" dirty="0"/>
          </a:p>
        </p:txBody>
      </p:sp>
      <p:sp>
        <p:nvSpPr>
          <p:cNvPr id="3" name="Subtitle 2"/>
          <p:cNvSpPr>
            <a:spLocks noGrp="1"/>
          </p:cNvSpPr>
          <p:nvPr>
            <p:ph type="subTitle" idx="1"/>
          </p:nvPr>
        </p:nvSpPr>
        <p:spPr>
          <a:xfrm>
            <a:off x="1143000" y="3810000"/>
            <a:ext cx="7086600" cy="1752600"/>
          </a:xfrm>
        </p:spPr>
        <p:txBody>
          <a:bodyPr/>
          <a:lstStyle/>
          <a:p>
            <a:r>
              <a:rPr lang="en-US" dirty="0" smtClean="0"/>
              <a:t>Lecturer,</a:t>
            </a:r>
          </a:p>
          <a:p>
            <a:r>
              <a:rPr lang="en-US" dirty="0" smtClean="0"/>
              <a:t>Department of Computer Science &amp; Engineering,</a:t>
            </a:r>
          </a:p>
          <a:p>
            <a:r>
              <a:rPr lang="en-US" dirty="0" smtClean="0"/>
              <a:t>East West University</a:t>
            </a:r>
          </a:p>
          <a:p>
            <a:r>
              <a:rPr lang="en-US" dirty="0" smtClean="0"/>
              <a:t>Dhaka, Bangladesh.</a:t>
            </a:r>
            <a:endParaRPr lang="en-US" dirty="0"/>
          </a:p>
        </p:txBody>
      </p:sp>
      <p:sp>
        <p:nvSpPr>
          <p:cNvPr id="6" name="Title 1"/>
          <p:cNvSpPr txBox="1">
            <a:spLocks/>
          </p:cNvSpPr>
          <p:nvPr/>
        </p:nvSpPr>
        <p:spPr bwMode="auto">
          <a:xfrm>
            <a:off x="1752600" y="1219200"/>
            <a:ext cx="5410200" cy="699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6600" b="1" kern="0" dirty="0" smtClean="0">
                <a:solidFill>
                  <a:srgbClr val="FF0000"/>
                </a:solidFill>
              </a:rPr>
              <a:t>Lecture 9</a:t>
            </a:r>
            <a:endParaRPr lang="en-US" sz="6600" b="1" kern="0" dirty="0">
              <a:solidFill>
                <a:srgbClr val="FF0000"/>
              </a:solidFill>
            </a:endParaRPr>
          </a:p>
        </p:txBody>
      </p:sp>
    </p:spTree>
    <p:extLst>
      <p:ext uri="{BB962C8B-B14F-4D97-AF65-F5344CB8AC3E}">
        <p14:creationId xmlns:p14="http://schemas.microsoft.com/office/powerpoint/2010/main" xmlns="" val="1715836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en-US" altLang="de-DE"/>
              <a:t>Nash Equilibrium</a:t>
            </a:r>
            <a:endParaRPr lang="en-US" altLang="zh-CN"/>
          </a:p>
        </p:txBody>
      </p:sp>
      <p:sp>
        <p:nvSpPr>
          <p:cNvPr id="43011" name="Rectangle 3"/>
          <p:cNvSpPr>
            <a:spLocks noGrp="1" noRot="1" noChangeArrowheads="1"/>
          </p:cNvSpPr>
          <p:nvPr>
            <p:ph type="body" idx="1"/>
          </p:nvPr>
        </p:nvSpPr>
        <p:spPr/>
        <p:txBody>
          <a:bodyPr/>
          <a:lstStyle/>
          <a:p>
            <a:pPr>
              <a:buFont typeface="Wingdings" panose="05000000000000000000" pitchFamily="2" charset="2"/>
              <a:buNone/>
            </a:pPr>
            <a:r>
              <a:rPr lang="en-US" altLang="de-DE" b="1" dirty="0"/>
              <a:t>“If there is a set of strategies with the property that </a:t>
            </a:r>
            <a:r>
              <a:rPr lang="en-US" altLang="de-DE" b="1" dirty="0">
                <a:solidFill>
                  <a:srgbClr val="00B0F0"/>
                </a:solidFill>
              </a:rPr>
              <a:t>no player can benefit by changing her strategy</a:t>
            </a:r>
            <a:r>
              <a:rPr lang="en-US" altLang="de-DE" b="1" dirty="0"/>
              <a:t> </a:t>
            </a:r>
            <a:r>
              <a:rPr lang="en-US" altLang="de-DE" b="1" dirty="0">
                <a:solidFill>
                  <a:srgbClr val="0000FF"/>
                </a:solidFill>
              </a:rPr>
              <a:t>while the other players keep their strategies unchanged</a:t>
            </a:r>
            <a:r>
              <a:rPr lang="en-US" altLang="de-DE" b="1" dirty="0"/>
              <a:t>, then that set of strategies and the corresponding payoffs constitute the Nash Equilibrium. </a:t>
            </a:r>
            <a:r>
              <a:rPr lang="de-DE" altLang="zh-CN" b="1" dirty="0"/>
              <a:t>"</a:t>
            </a:r>
            <a:endParaRPr lang="en-US" altLang="de-DE" b="1" dirty="0"/>
          </a:p>
          <a:p>
            <a:endParaRPr lang="en-US" altLang="zh-CN" dirty="0"/>
          </a:p>
        </p:txBody>
      </p:sp>
    </p:spTree>
    <p:extLst>
      <p:ext uri="{BB962C8B-B14F-4D97-AF65-F5344CB8AC3E}">
        <p14:creationId xmlns:p14="http://schemas.microsoft.com/office/powerpoint/2010/main" xmlns="" val="2650173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Prisoner’s dilemma</a:t>
            </a:r>
            <a:endParaRPr lang="en-US" dirty="0"/>
          </a:p>
        </p:txBody>
      </p:sp>
      <p:sp>
        <p:nvSpPr>
          <p:cNvPr id="3" name="Content Placeholder 2"/>
          <p:cNvSpPr>
            <a:spLocks noGrp="1"/>
          </p:cNvSpPr>
          <p:nvPr>
            <p:ph idx="1"/>
          </p:nvPr>
        </p:nvSpPr>
        <p:spPr>
          <a:xfrm>
            <a:off x="228600" y="1066800"/>
            <a:ext cx="5029200" cy="5029200"/>
          </a:xfrm>
        </p:spPr>
        <p:txBody>
          <a:bodyPr/>
          <a:lstStyle/>
          <a:p>
            <a:r>
              <a:rPr lang="en-US" sz="2400" b="1" dirty="0" smtClean="0"/>
              <a:t>Nash equilibrium: </a:t>
            </a:r>
            <a:r>
              <a:rPr lang="en-US" sz="2400" dirty="0" smtClean="0"/>
              <a:t>A pair of strategies such that no player can get a bigger payoff by switching strategies, provided the other player sticks with the same strategy</a:t>
            </a:r>
          </a:p>
          <a:p>
            <a:pPr lvl="1"/>
            <a:r>
              <a:rPr lang="en-US" sz="2000" dirty="0" smtClean="0"/>
              <a:t>(</a:t>
            </a:r>
            <a:r>
              <a:rPr lang="en-US" sz="2000" dirty="0" smtClean="0">
                <a:solidFill>
                  <a:srgbClr val="0000FF"/>
                </a:solidFill>
              </a:rPr>
              <a:t>Testify</a:t>
            </a:r>
            <a:r>
              <a:rPr lang="en-US" sz="2000" dirty="0" smtClean="0"/>
              <a:t>, </a:t>
            </a:r>
            <a:r>
              <a:rPr lang="en-US" sz="2000" dirty="0" smtClean="0">
                <a:solidFill>
                  <a:srgbClr val="FF0000"/>
                </a:solidFill>
              </a:rPr>
              <a:t>testify</a:t>
            </a:r>
            <a:r>
              <a:rPr lang="en-US" sz="2000" dirty="0" smtClean="0"/>
              <a:t>) is a </a:t>
            </a:r>
            <a:r>
              <a:rPr lang="en-US" sz="2000" i="1" dirty="0" smtClean="0"/>
              <a:t>dominant strategy equilibrium</a:t>
            </a:r>
          </a:p>
          <a:p>
            <a:r>
              <a:rPr lang="en-US" sz="2400" b="1" dirty="0" smtClean="0"/>
              <a:t>Pareto optimal outcome: </a:t>
            </a:r>
            <a:r>
              <a:rPr lang="en-US" sz="2400" dirty="0" smtClean="0"/>
              <a:t>It is impossible to make one of the players better off without making another one worse off</a:t>
            </a:r>
          </a:p>
          <a:p>
            <a:r>
              <a:rPr lang="en-US" sz="2400" dirty="0" smtClean="0"/>
              <a:t>In a non-zero-sum game, a Nash equilibrium is not necessarily Pareto optimal!</a:t>
            </a:r>
          </a:p>
        </p:txBody>
      </p:sp>
      <p:graphicFrame>
        <p:nvGraphicFramePr>
          <p:cNvPr id="5" name="Content Placeholder 4"/>
          <p:cNvGraphicFramePr>
            <a:graphicFrameLocks/>
          </p:cNvGraphicFramePr>
          <p:nvPr/>
        </p:nvGraphicFramePr>
        <p:xfrm>
          <a:off x="5410200" y="2438400"/>
          <a:ext cx="3352800" cy="2065163"/>
        </p:xfrm>
        <a:graphic>
          <a:graphicData uri="http://schemas.openxmlformats.org/drawingml/2006/table">
            <a:tbl>
              <a:tblPr>
                <a:tableStyleId>{F5AB1C69-6EDB-4FF4-983F-18BD219EF322}</a:tableStyleId>
              </a:tblPr>
              <a:tblGrid>
                <a:gridCol w="1117600"/>
                <a:gridCol w="1117600"/>
                <a:gridCol w="1117600"/>
              </a:tblGrid>
              <a:tr h="785003">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Alice:</a:t>
                      </a:r>
                    </a:p>
                    <a:p>
                      <a:pPr algn="ctr"/>
                      <a:r>
                        <a:rPr lang="en-US" sz="1800" b="1" dirty="0" smtClean="0">
                          <a:solidFill>
                            <a:srgbClr val="0000FF"/>
                          </a:solidFill>
                        </a:rPr>
                        <a:t>Testify</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Alice:</a:t>
                      </a:r>
                      <a:br>
                        <a:rPr lang="en-US" sz="1800" b="1" dirty="0" smtClean="0">
                          <a:solidFill>
                            <a:srgbClr val="0000FF"/>
                          </a:solidFill>
                        </a:rPr>
                      </a:br>
                      <a:r>
                        <a:rPr lang="en-US" sz="1800" b="1" dirty="0" smtClean="0">
                          <a:solidFill>
                            <a:srgbClr val="0000FF"/>
                          </a:solidFill>
                        </a:rPr>
                        <a:t>Refuse</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8098">
                <a:tc>
                  <a:txBody>
                    <a:bodyPr/>
                    <a:lstStyle/>
                    <a:p>
                      <a:pPr algn="ctr"/>
                      <a:r>
                        <a:rPr lang="en-US" sz="1800" b="1" dirty="0" smtClean="0">
                          <a:solidFill>
                            <a:srgbClr val="FF0000"/>
                          </a:solidFill>
                        </a:rPr>
                        <a:t>Bob:</a:t>
                      </a:r>
                      <a:br>
                        <a:rPr lang="en-US" sz="1800" b="1" dirty="0" smtClean="0">
                          <a:solidFill>
                            <a:srgbClr val="FF0000"/>
                          </a:solidFill>
                        </a:rPr>
                      </a:br>
                      <a:r>
                        <a:rPr lang="en-US" sz="1800" b="1" dirty="0" smtClean="0">
                          <a:solidFill>
                            <a:srgbClr val="FF0000"/>
                          </a:solidFill>
                        </a:rPr>
                        <a:t>Testify</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-5</a:t>
                      </a:r>
                      <a:r>
                        <a:rPr lang="en-US" sz="1800" dirty="0" smtClean="0"/>
                        <a:t>,</a:t>
                      </a:r>
                      <a:r>
                        <a:rPr lang="en-US" sz="1800" dirty="0" smtClean="0">
                          <a:solidFill>
                            <a:srgbClr val="FF0000"/>
                          </a:solidFill>
                        </a:rPr>
                        <a:t>-5</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-10</a:t>
                      </a:r>
                      <a:r>
                        <a:rPr lang="en-US" sz="1800" dirty="0" smtClean="0"/>
                        <a:t>,</a:t>
                      </a:r>
                      <a:r>
                        <a:rPr lang="en-US" sz="1800" dirty="0" smtClean="0">
                          <a:solidFill>
                            <a:srgbClr val="FF0000"/>
                          </a:solidFill>
                        </a:rPr>
                        <a:t>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098">
                <a:tc>
                  <a:txBody>
                    <a:bodyPr/>
                    <a:lstStyle/>
                    <a:p>
                      <a:pPr algn="ctr"/>
                      <a:r>
                        <a:rPr lang="en-US" sz="1800" b="1" dirty="0" smtClean="0">
                          <a:solidFill>
                            <a:srgbClr val="FF0000"/>
                          </a:solidFill>
                        </a:rPr>
                        <a:t>Bob:</a:t>
                      </a:r>
                      <a:br>
                        <a:rPr lang="en-US" sz="1800" b="1" dirty="0" smtClean="0">
                          <a:solidFill>
                            <a:srgbClr val="FF0000"/>
                          </a:solidFill>
                        </a:rPr>
                      </a:br>
                      <a:r>
                        <a:rPr lang="en-US" sz="1800" b="1" dirty="0" smtClean="0">
                          <a:solidFill>
                            <a:srgbClr val="FF0000"/>
                          </a:solidFill>
                        </a:rPr>
                        <a:t>Refuse</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0</a:t>
                      </a:r>
                      <a:r>
                        <a:rPr lang="en-US" sz="1800" dirty="0" smtClean="0"/>
                        <a:t>,</a:t>
                      </a:r>
                      <a:r>
                        <a:rPr lang="en-US" sz="1800" dirty="0" smtClean="0">
                          <a:solidFill>
                            <a:srgbClr val="FF0000"/>
                          </a:solidFill>
                        </a:rPr>
                        <a:t>-10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a:t>
                      </a:r>
                      <a:r>
                        <a:rPr lang="en-US" sz="1800" dirty="0" smtClean="0"/>
                        <a:t>,</a:t>
                      </a:r>
                      <a:r>
                        <a:rPr lang="en-US" sz="1800" dirty="0" smtClean="0">
                          <a:solidFill>
                            <a:srgbClr val="FF0000"/>
                          </a:solidFill>
                        </a:rPr>
                        <a:t>-1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Prisoner’s dilemma in real life</a:t>
            </a:r>
            <a:endParaRPr lang="en-US" dirty="0"/>
          </a:p>
        </p:txBody>
      </p:sp>
      <p:sp>
        <p:nvSpPr>
          <p:cNvPr id="3" name="Content Placeholder 2"/>
          <p:cNvSpPr>
            <a:spLocks noGrp="1"/>
          </p:cNvSpPr>
          <p:nvPr>
            <p:ph idx="1"/>
          </p:nvPr>
        </p:nvSpPr>
        <p:spPr>
          <a:xfrm>
            <a:off x="457200" y="2362200"/>
            <a:ext cx="8229600" cy="2819400"/>
          </a:xfrm>
        </p:spPr>
        <p:txBody>
          <a:bodyPr/>
          <a:lstStyle/>
          <a:p>
            <a:r>
              <a:rPr lang="en-US" sz="2800" dirty="0" smtClean="0"/>
              <a:t>Price war</a:t>
            </a:r>
          </a:p>
          <a:p>
            <a:r>
              <a:rPr lang="en-US" sz="2800" dirty="0" smtClean="0"/>
              <a:t>Arms race</a:t>
            </a:r>
          </a:p>
          <a:p>
            <a:r>
              <a:rPr lang="en-US" sz="2800" dirty="0" smtClean="0"/>
              <a:t>Steroid use</a:t>
            </a:r>
          </a:p>
          <a:p>
            <a:r>
              <a:rPr lang="en-US" sz="2800" dirty="0" smtClean="0">
                <a:hlinkClick r:id="rId3"/>
              </a:rPr>
              <a:t>Diner’s dilemma</a:t>
            </a:r>
            <a:endParaRPr lang="en-US" sz="2800" dirty="0" smtClean="0"/>
          </a:p>
          <a:p>
            <a:r>
              <a:rPr lang="en-US" sz="2800" dirty="0" smtClean="0"/>
              <a:t>Collective action in politics</a:t>
            </a:r>
          </a:p>
        </p:txBody>
      </p:sp>
      <p:sp>
        <p:nvSpPr>
          <p:cNvPr id="4" name="Rectangle 3"/>
          <p:cNvSpPr/>
          <p:nvPr/>
        </p:nvSpPr>
        <p:spPr>
          <a:xfrm>
            <a:off x="1295400" y="6248400"/>
            <a:ext cx="6400800" cy="369332"/>
          </a:xfrm>
          <a:prstGeom prst="rect">
            <a:avLst/>
          </a:prstGeom>
        </p:spPr>
        <p:txBody>
          <a:bodyPr wrap="square">
            <a:spAutoFit/>
          </a:bodyPr>
          <a:lstStyle/>
          <a:p>
            <a:pPr algn="ctr"/>
            <a:r>
              <a:rPr lang="en-US" dirty="0" smtClean="0">
                <a:hlinkClick r:id="rId4"/>
              </a:rPr>
              <a:t>http://</a:t>
            </a:r>
            <a:r>
              <a:rPr lang="en-US" dirty="0" err="1" smtClean="0">
                <a:hlinkClick r:id="rId4"/>
              </a:rPr>
              <a:t>en.wikipedia.org</a:t>
            </a:r>
            <a:r>
              <a:rPr lang="en-US" dirty="0" smtClean="0">
                <a:hlinkClick r:id="rId4"/>
              </a:rPr>
              <a:t>/wiki/</a:t>
            </a:r>
            <a:r>
              <a:rPr lang="en-US" dirty="0" err="1" smtClean="0">
                <a:hlinkClick r:id="rId4"/>
              </a:rPr>
              <a:t>Prisoner’s_dilemma</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xmlns="" val="523252279"/>
              </p:ext>
            </p:extLst>
          </p:nvPr>
        </p:nvGraphicFramePr>
        <p:xfrm>
          <a:off x="4267200" y="1897237"/>
          <a:ext cx="4114800" cy="2065163"/>
        </p:xfrm>
        <a:graphic>
          <a:graphicData uri="http://schemas.openxmlformats.org/drawingml/2006/table">
            <a:tbl>
              <a:tblPr>
                <a:tableStyleId>{F5AB1C69-6EDB-4FF4-983F-18BD219EF322}</a:tableStyleId>
              </a:tblPr>
              <a:tblGrid>
                <a:gridCol w="1371600"/>
                <a:gridCol w="1371600"/>
                <a:gridCol w="1371600"/>
              </a:tblGrid>
              <a:tr h="785003">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Defect</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Cooperate</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8098">
                <a:tc>
                  <a:txBody>
                    <a:bodyPr/>
                    <a:lstStyle/>
                    <a:p>
                      <a:pPr algn="ctr"/>
                      <a:r>
                        <a:rPr lang="en-US" sz="1800" b="1" dirty="0" smtClean="0">
                          <a:solidFill>
                            <a:srgbClr val="FF0000"/>
                          </a:solidFill>
                        </a:rPr>
                        <a:t>Defect</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Lose </a:t>
                      </a:r>
                      <a:r>
                        <a:rPr lang="en-US" sz="1800" dirty="0" smtClean="0">
                          <a:solidFill>
                            <a:schemeClr val="tx1"/>
                          </a:solidFill>
                        </a:rPr>
                        <a:t>–</a:t>
                      </a:r>
                      <a:r>
                        <a:rPr lang="en-US" sz="1800" dirty="0" smtClean="0">
                          <a:solidFill>
                            <a:srgbClr val="0000FF"/>
                          </a:solidFill>
                        </a:rPr>
                        <a:t> </a:t>
                      </a:r>
                      <a:r>
                        <a:rPr lang="en-US" sz="1800" dirty="0" smtClean="0">
                          <a:solidFill>
                            <a:srgbClr val="FF0000"/>
                          </a:solidFill>
                        </a:rPr>
                        <a:t>lose</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Lose big </a:t>
                      </a:r>
                      <a:r>
                        <a:rPr lang="en-US" sz="1800" dirty="0" smtClean="0">
                          <a:solidFill>
                            <a:schemeClr val="tx1"/>
                          </a:solidFill>
                        </a:rPr>
                        <a:t>– </a:t>
                      </a:r>
                      <a:r>
                        <a:rPr lang="en-US" sz="1800" dirty="0" smtClean="0">
                          <a:solidFill>
                            <a:srgbClr val="FF0000"/>
                          </a:solidFill>
                        </a:rPr>
                        <a:t>win big</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098">
                <a:tc>
                  <a:txBody>
                    <a:bodyPr/>
                    <a:lstStyle/>
                    <a:p>
                      <a:pPr algn="ctr"/>
                      <a:r>
                        <a:rPr lang="en-US" sz="1800" b="1" dirty="0" smtClean="0">
                          <a:solidFill>
                            <a:srgbClr val="FF0000"/>
                          </a:solidFill>
                        </a:rPr>
                        <a:t>Cooperate</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Win big</a:t>
                      </a:r>
                      <a:r>
                        <a:rPr lang="en-US" sz="1800" dirty="0" smtClean="0">
                          <a:solidFill>
                            <a:srgbClr val="FF0000"/>
                          </a:solidFill>
                        </a:rPr>
                        <a:t> </a:t>
                      </a:r>
                      <a:r>
                        <a:rPr lang="en-US" sz="1800" dirty="0" smtClean="0">
                          <a:solidFill>
                            <a:schemeClr val="tx1"/>
                          </a:solidFill>
                        </a:rPr>
                        <a:t>–</a:t>
                      </a:r>
                      <a:r>
                        <a:rPr lang="en-US" sz="1800" baseline="0" dirty="0" smtClean="0">
                          <a:solidFill>
                            <a:srgbClr val="FF0000"/>
                          </a:solidFill>
                        </a:rPr>
                        <a:t> lose</a:t>
                      </a:r>
                      <a:r>
                        <a:rPr lang="en-US" sz="1800" dirty="0" smtClean="0">
                          <a:solidFill>
                            <a:srgbClr val="FF0000"/>
                          </a:solidFill>
                        </a:rPr>
                        <a:t> big</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Win</a:t>
                      </a:r>
                      <a:r>
                        <a:rPr lang="en-US" sz="1800" baseline="0" dirty="0" smtClean="0">
                          <a:solidFill>
                            <a:srgbClr val="FF0000"/>
                          </a:solidFill>
                        </a:rPr>
                        <a:t> </a:t>
                      </a:r>
                      <a:r>
                        <a:rPr lang="en-US" sz="1800" dirty="0" smtClean="0">
                          <a:solidFill>
                            <a:schemeClr val="tx1"/>
                          </a:solidFill>
                        </a:rPr>
                        <a:t>–</a:t>
                      </a:r>
                      <a:r>
                        <a:rPr lang="en-US" sz="1800" dirty="0" smtClean="0">
                          <a:solidFill>
                            <a:srgbClr val="FF0000"/>
                          </a:solidFill>
                        </a:rPr>
                        <a:t> win</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solidFill>
                  <a:srgbClr val="FF0000"/>
                </a:solidFill>
              </a:rPr>
              <a:t>Valentine’s Day Problem</a:t>
            </a:r>
            <a:endParaRPr lang="en-US" b="1" dirty="0">
              <a:solidFill>
                <a:srgbClr val="FF0000"/>
              </a:solidFill>
            </a:endParaRPr>
          </a:p>
        </p:txBody>
      </p:sp>
      <p:sp>
        <p:nvSpPr>
          <p:cNvPr id="3" name="Content Placeholder 2"/>
          <p:cNvSpPr>
            <a:spLocks noGrp="1"/>
          </p:cNvSpPr>
          <p:nvPr>
            <p:ph idx="1"/>
          </p:nvPr>
        </p:nvSpPr>
        <p:spPr>
          <a:xfrm>
            <a:off x="228600" y="1447800"/>
            <a:ext cx="8686800" cy="4953000"/>
          </a:xfrm>
        </p:spPr>
        <p:txBody>
          <a:bodyPr/>
          <a:lstStyle/>
          <a:p>
            <a:pPr>
              <a:buNone/>
            </a:pPr>
            <a:r>
              <a:rPr lang="en-US" sz="2000" dirty="0" smtClean="0"/>
              <a:t>	</a:t>
            </a:r>
            <a:r>
              <a:rPr lang="en-US" sz="2400" dirty="0" smtClean="0"/>
              <a:t>Suppose my wife and I have both lost our cell phones and cannot contact each other. Both of us would really like to spend more time at home with each other </a:t>
            </a:r>
            <a:r>
              <a:rPr lang="en-US" sz="2400" dirty="0" smtClean="0">
                <a:solidFill>
                  <a:srgbClr val="CC0000"/>
                </a:solidFill>
              </a:rPr>
              <a:t>(utility 3) </a:t>
            </a:r>
            <a:r>
              <a:rPr lang="en-US" sz="2400" dirty="0" smtClean="0"/>
              <a:t>in the valentine’s day. But both of us also have a slight preference in favor of working late and earning some overtime </a:t>
            </a:r>
            <a:r>
              <a:rPr lang="en-US" sz="2400" dirty="0" smtClean="0">
                <a:solidFill>
                  <a:srgbClr val="CC0000"/>
                </a:solidFill>
              </a:rPr>
              <a:t>(utility 2)</a:t>
            </a:r>
            <a:r>
              <a:rPr lang="en-US" sz="2400" dirty="0" smtClean="0"/>
              <a:t>. If I go home and my wife's there and I can spend time with her, great. If I stay at work and make some money, that would be pretty okay too. But if I go home and my wife's not there and I have to sit around alone all night, that would be the worst possible outcome </a:t>
            </a:r>
            <a:r>
              <a:rPr lang="en-US" sz="2400" dirty="0" smtClean="0">
                <a:solidFill>
                  <a:srgbClr val="CC0000"/>
                </a:solidFill>
              </a:rPr>
              <a:t>(utility 1)</a:t>
            </a:r>
            <a:r>
              <a:rPr lang="en-US" sz="2400" dirty="0" smtClean="0"/>
              <a:t>. Meanwhile, my wife has the same set of preferences: she wants to spend time with me, she'd be okay with working late, but she doesn't want to sit at home alone.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752600" y="838200"/>
            <a:ext cx="5949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096000" cy="1143000"/>
          </a:xfrm>
        </p:spPr>
        <p:txBody>
          <a:bodyPr/>
          <a:lstStyle/>
          <a:p>
            <a:r>
              <a:rPr lang="en-US" dirty="0" smtClean="0"/>
              <a:t>Is there any way to get a better answer?</a:t>
            </a:r>
            <a:endParaRPr lang="en-US" dirty="0"/>
          </a:p>
        </p:txBody>
      </p:sp>
      <p:sp>
        <p:nvSpPr>
          <p:cNvPr id="3" name="Content Placeholder 2"/>
          <p:cNvSpPr>
            <a:spLocks noGrp="1"/>
          </p:cNvSpPr>
          <p:nvPr>
            <p:ph idx="1"/>
          </p:nvPr>
        </p:nvSpPr>
        <p:spPr>
          <a:xfrm>
            <a:off x="457200" y="1676400"/>
            <a:ext cx="8229600" cy="4449763"/>
          </a:xfrm>
        </p:spPr>
        <p:txBody>
          <a:bodyPr/>
          <a:lstStyle/>
          <a:p>
            <a:r>
              <a:rPr lang="en-US" sz="2800" dirty="0" smtClean="0">
                <a:hlinkClick r:id="rId3"/>
              </a:rPr>
              <a:t>Superrationality</a:t>
            </a:r>
            <a:r>
              <a:rPr lang="en-US" sz="2800" dirty="0" smtClean="0"/>
              <a:t> </a:t>
            </a:r>
          </a:p>
          <a:p>
            <a:pPr lvl="1"/>
            <a:r>
              <a:rPr lang="en-US" sz="2400" dirty="0" smtClean="0"/>
              <a:t>Assume that the answer to a symmetric problem will be the same for both players</a:t>
            </a:r>
          </a:p>
          <a:p>
            <a:pPr lvl="1"/>
            <a:r>
              <a:rPr lang="en-US" sz="2400" dirty="0" smtClean="0"/>
              <a:t>Maximize the payoff to each player while considering only identical strategies</a:t>
            </a:r>
          </a:p>
          <a:p>
            <a:pPr lvl="1"/>
            <a:r>
              <a:rPr lang="en-US" sz="2400" dirty="0" smtClean="0"/>
              <a:t>Not a conventional model in game theory</a:t>
            </a:r>
          </a:p>
          <a:p>
            <a:r>
              <a:rPr lang="en-US" dirty="0" smtClean="0"/>
              <a:t>Repeated games</a:t>
            </a:r>
          </a:p>
          <a:p>
            <a:pPr lvl="1"/>
            <a:r>
              <a:rPr lang="en-US" sz="2400" dirty="0" smtClean="0"/>
              <a:t>If the number of rounds is fixed and known in advance, the equilibrium strategy is still to defect</a:t>
            </a:r>
          </a:p>
          <a:p>
            <a:pPr lvl="1"/>
            <a:r>
              <a:rPr lang="en-US" sz="2400" dirty="0" smtClean="0"/>
              <a:t>If the number of rounds is unknown, cooperation may become an equilibrium strategy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Game theory</a:t>
            </a:r>
            <a:endParaRPr lang="en-US" dirty="0"/>
          </a:p>
        </p:txBody>
      </p:sp>
      <p:sp>
        <p:nvSpPr>
          <p:cNvPr id="3" name="Content Placeholder 2"/>
          <p:cNvSpPr>
            <a:spLocks noGrp="1"/>
          </p:cNvSpPr>
          <p:nvPr>
            <p:ph idx="1"/>
          </p:nvPr>
        </p:nvSpPr>
        <p:spPr/>
        <p:txBody>
          <a:bodyPr/>
          <a:lstStyle/>
          <a:p>
            <a:r>
              <a:rPr lang="en-US" dirty="0" smtClean="0"/>
              <a:t>Agent design and mechanism design</a:t>
            </a:r>
          </a:p>
          <a:p>
            <a:r>
              <a:rPr lang="en-US" dirty="0" smtClean="0"/>
              <a:t>Dominant strategies</a:t>
            </a:r>
          </a:p>
          <a:p>
            <a:r>
              <a:rPr lang="en-US" dirty="0" smtClean="0"/>
              <a:t>Nash </a:t>
            </a:r>
            <a:r>
              <a:rPr lang="en-US" dirty="0" err="1" smtClean="0"/>
              <a:t>equilibria</a:t>
            </a:r>
            <a:endParaRPr lang="en-US" dirty="0" smtClean="0"/>
          </a:p>
          <a:p>
            <a:r>
              <a:rPr lang="en-US" dirty="0" smtClean="0"/>
              <a:t>Pareto optimality</a:t>
            </a:r>
          </a:p>
          <a:p>
            <a:r>
              <a:rPr lang="en-US" dirty="0" smtClean="0"/>
              <a:t>Examples of games</a:t>
            </a:r>
            <a:endParaRPr lang="en-US" dirty="0"/>
          </a:p>
        </p:txBody>
      </p:sp>
    </p:spTree>
    <p:extLst>
      <p:ext uri="{BB962C8B-B14F-4D97-AF65-F5344CB8AC3E}">
        <p14:creationId xmlns:p14="http://schemas.microsoft.com/office/powerpoint/2010/main" xmlns="" val="277754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Game of Chicken</a:t>
            </a:r>
            <a:endParaRPr lang="en-US" dirty="0"/>
          </a:p>
        </p:txBody>
      </p:sp>
      <p:sp>
        <p:nvSpPr>
          <p:cNvPr id="3" name="Content Placeholder 2"/>
          <p:cNvSpPr>
            <a:spLocks noGrp="1"/>
          </p:cNvSpPr>
          <p:nvPr>
            <p:ph idx="1"/>
          </p:nvPr>
        </p:nvSpPr>
        <p:spPr>
          <a:xfrm>
            <a:off x="457200" y="2209800"/>
            <a:ext cx="8382000" cy="3124200"/>
          </a:xfrm>
        </p:spPr>
        <p:txBody>
          <a:bodyPr/>
          <a:lstStyle/>
          <a:p>
            <a:r>
              <a:rPr lang="en-US" sz="2400" dirty="0" smtClean="0"/>
              <a:t>Is there a dominant strategy for either player?</a:t>
            </a:r>
          </a:p>
          <a:p>
            <a:r>
              <a:rPr lang="en-US" sz="2400" dirty="0" smtClean="0"/>
              <a:t>Is there a Nash equilibrium?</a:t>
            </a:r>
          </a:p>
          <a:p>
            <a:pPr lvl="1">
              <a:buNone/>
            </a:pPr>
            <a:r>
              <a:rPr lang="en-US" sz="2000" dirty="0" smtClean="0"/>
              <a:t>(</a:t>
            </a:r>
            <a:r>
              <a:rPr lang="en-US" sz="2000" dirty="0" smtClean="0">
                <a:solidFill>
                  <a:srgbClr val="0000FF"/>
                </a:solidFill>
              </a:rPr>
              <a:t>Straight</a:t>
            </a:r>
            <a:r>
              <a:rPr lang="en-US" sz="2000" dirty="0" smtClean="0"/>
              <a:t>, </a:t>
            </a:r>
            <a:r>
              <a:rPr lang="en-US" sz="2000" dirty="0" smtClean="0">
                <a:solidFill>
                  <a:srgbClr val="FF0000"/>
                </a:solidFill>
              </a:rPr>
              <a:t>chicken</a:t>
            </a:r>
            <a:r>
              <a:rPr lang="en-US" sz="2000" dirty="0" smtClean="0"/>
              <a:t>) or (</a:t>
            </a:r>
            <a:r>
              <a:rPr lang="en-US" sz="2000" dirty="0" smtClean="0">
                <a:solidFill>
                  <a:srgbClr val="0000FF"/>
                </a:solidFill>
              </a:rPr>
              <a:t>chicken</a:t>
            </a:r>
            <a:r>
              <a:rPr lang="en-US" sz="2000" dirty="0" smtClean="0"/>
              <a:t>, </a:t>
            </a:r>
            <a:r>
              <a:rPr lang="en-US" sz="2000" dirty="0" smtClean="0">
                <a:solidFill>
                  <a:srgbClr val="FF0000"/>
                </a:solidFill>
              </a:rPr>
              <a:t>straight</a:t>
            </a:r>
            <a:r>
              <a:rPr lang="en-US" sz="2000" dirty="0" smtClean="0"/>
              <a:t>)</a:t>
            </a:r>
          </a:p>
          <a:p>
            <a:r>
              <a:rPr lang="en-US" sz="2400" i="1" dirty="0" smtClean="0"/>
              <a:t>Anti-coordination</a:t>
            </a:r>
            <a:r>
              <a:rPr lang="en-US" sz="2400" dirty="0" smtClean="0"/>
              <a:t> game: it is mutually beneficial for the two players to choose different strategies</a:t>
            </a:r>
          </a:p>
          <a:p>
            <a:pPr lvl="1"/>
            <a:r>
              <a:rPr lang="en-US" sz="2000" dirty="0" smtClean="0"/>
              <a:t>Model of escalated conflict in humans and animals </a:t>
            </a:r>
            <a:br>
              <a:rPr lang="en-US" sz="2000" dirty="0" smtClean="0"/>
            </a:br>
            <a:r>
              <a:rPr lang="en-US" sz="2000" dirty="0" smtClean="0"/>
              <a:t>(hawk-dove game)</a:t>
            </a:r>
          </a:p>
          <a:p>
            <a:r>
              <a:rPr lang="en-US" sz="2400" dirty="0" smtClean="0"/>
              <a:t>How are the players to decide what to do?</a:t>
            </a:r>
          </a:p>
          <a:p>
            <a:pPr lvl="1"/>
            <a:r>
              <a:rPr lang="en-US" sz="2000" dirty="0" smtClean="0"/>
              <a:t>Pre-commitment or threats</a:t>
            </a:r>
          </a:p>
          <a:p>
            <a:pPr lvl="1"/>
            <a:r>
              <a:rPr lang="en-US" sz="2000" dirty="0" smtClean="0"/>
              <a:t>Different roles: the “hawk” is the territory owner and the “dove” is the intruder, or vice versa</a:t>
            </a:r>
            <a:endParaRPr lang="en-US" sz="2000" dirty="0"/>
          </a:p>
        </p:txBody>
      </p:sp>
      <p:graphicFrame>
        <p:nvGraphicFramePr>
          <p:cNvPr id="12" name="Content Placeholder 4"/>
          <p:cNvGraphicFramePr>
            <a:graphicFrameLocks/>
          </p:cNvGraphicFramePr>
          <p:nvPr/>
        </p:nvGraphicFramePr>
        <p:xfrm>
          <a:off x="5638800" y="838200"/>
          <a:ext cx="2971800" cy="1097280"/>
        </p:xfrm>
        <a:graphic>
          <a:graphicData uri="http://schemas.openxmlformats.org/drawingml/2006/table">
            <a:tbl>
              <a:tblPr>
                <a:tableStyleId>{F5AB1C69-6EDB-4FF4-983F-18BD219EF322}</a:tableStyleId>
              </a:tblPr>
              <a:tblGrid>
                <a:gridCol w="990600"/>
                <a:gridCol w="990600"/>
                <a:gridCol w="990600"/>
              </a:tblGrid>
              <a:tr h="301924">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S</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C</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0038">
                <a:tc>
                  <a:txBody>
                    <a:bodyPr/>
                    <a:lstStyle/>
                    <a:p>
                      <a:pPr algn="r"/>
                      <a:r>
                        <a:rPr lang="en-US" sz="1800" b="1" dirty="0" smtClean="0">
                          <a:solidFill>
                            <a:srgbClr val="FF0000"/>
                          </a:solidFill>
                        </a:rPr>
                        <a:t>S</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-10</a:t>
                      </a:r>
                      <a:r>
                        <a:rPr lang="en-US" sz="1800" dirty="0" smtClean="0">
                          <a:solidFill>
                            <a:schemeClr val="tx1"/>
                          </a:solidFill>
                        </a:rPr>
                        <a:t>,</a:t>
                      </a:r>
                      <a:r>
                        <a:rPr lang="en-US" sz="1800" dirty="0" smtClean="0">
                          <a:solidFill>
                            <a:srgbClr val="0000FF"/>
                          </a:solidFill>
                        </a:rPr>
                        <a:t> </a:t>
                      </a:r>
                      <a:r>
                        <a:rPr lang="en-US" sz="1800" dirty="0" smtClean="0">
                          <a:solidFill>
                            <a:srgbClr val="FF0000"/>
                          </a:solidFill>
                        </a:rPr>
                        <a:t>-10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a:t>
                      </a:r>
                      <a:r>
                        <a:rPr lang="en-US" sz="1800" dirty="0" smtClean="0">
                          <a:solidFill>
                            <a:schemeClr val="tx1"/>
                          </a:solidFill>
                        </a:rPr>
                        <a:t>, </a:t>
                      </a:r>
                      <a:r>
                        <a:rPr lang="en-US" sz="1800" dirty="0" smtClean="0">
                          <a:solidFill>
                            <a:srgbClr val="FF0000"/>
                          </a:solidFill>
                        </a:rPr>
                        <a:t>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038">
                <a:tc>
                  <a:txBody>
                    <a:bodyPr/>
                    <a:lstStyle/>
                    <a:p>
                      <a:pPr algn="r"/>
                      <a:r>
                        <a:rPr lang="en-US" sz="1800" b="1" dirty="0" smtClean="0">
                          <a:solidFill>
                            <a:srgbClr val="FF0000"/>
                          </a:solidFill>
                        </a:rPr>
                        <a:t>C</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1</a:t>
                      </a:r>
                      <a:r>
                        <a:rPr lang="en-US" sz="1800" dirty="0" smtClean="0">
                          <a:solidFill>
                            <a:schemeClr val="tx1"/>
                          </a:solidFill>
                        </a:rPr>
                        <a:t>,</a:t>
                      </a:r>
                      <a:r>
                        <a:rPr lang="en-US" sz="1800" dirty="0" smtClean="0">
                          <a:solidFill>
                            <a:srgbClr val="FF0000"/>
                          </a:solidFill>
                        </a:rPr>
                        <a:t> -1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0</a:t>
                      </a:r>
                      <a:r>
                        <a:rPr lang="en-US" sz="1800" baseline="0" dirty="0" smtClean="0">
                          <a:solidFill>
                            <a:schemeClr val="tx1"/>
                          </a:solidFill>
                        </a:rPr>
                        <a:t>,</a:t>
                      </a:r>
                      <a:r>
                        <a:rPr lang="en-US" sz="1800" dirty="0" smtClean="0">
                          <a:solidFill>
                            <a:srgbClr val="FF0000"/>
                          </a:solidFill>
                        </a:rPr>
                        <a:t> 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3" name="Group 10"/>
          <p:cNvGrpSpPr/>
          <p:nvPr/>
        </p:nvGrpSpPr>
        <p:grpSpPr>
          <a:xfrm>
            <a:off x="381000" y="1143000"/>
            <a:ext cx="5410200" cy="922193"/>
            <a:chOff x="457200" y="881979"/>
            <a:chExt cx="8077200" cy="1629313"/>
          </a:xfrm>
        </p:grpSpPr>
        <p:pic>
          <p:nvPicPr>
            <p:cNvPr id="14" name="Picture 3"/>
            <p:cNvPicPr>
              <a:picLocks noChangeAspect="1" noChangeArrowheads="1"/>
            </p:cNvPicPr>
            <p:nvPr/>
          </p:nvPicPr>
          <p:blipFill>
            <a:blip r:embed="rId3" cstate="print"/>
            <a:srcRect/>
            <a:stretch>
              <a:fillRect/>
            </a:stretch>
          </p:blipFill>
          <p:spPr bwMode="auto">
            <a:xfrm>
              <a:off x="457200" y="990600"/>
              <a:ext cx="8077200" cy="1520692"/>
            </a:xfrm>
            <a:prstGeom prst="rect">
              <a:avLst/>
            </a:prstGeom>
            <a:noFill/>
            <a:ln w="9525">
              <a:noFill/>
              <a:miter lim="800000"/>
              <a:headEnd/>
              <a:tailEnd/>
            </a:ln>
          </p:spPr>
        </p:pic>
        <p:sp>
          <p:nvSpPr>
            <p:cNvPr id="15" name="Rectangle 14"/>
            <p:cNvSpPr/>
            <p:nvPr/>
          </p:nvSpPr>
          <p:spPr>
            <a:xfrm>
              <a:off x="2981901" y="1151236"/>
              <a:ext cx="1434014" cy="598151"/>
            </a:xfrm>
            <a:prstGeom prst="rect">
              <a:avLst/>
            </a:prstGeom>
          </p:spPr>
          <p:txBody>
            <a:bodyPr wrap="none">
              <a:spAutoFit/>
            </a:bodyPr>
            <a:lstStyle/>
            <a:p>
              <a:r>
                <a:rPr lang="en-US" sz="1600" b="1" dirty="0" smtClean="0">
                  <a:solidFill>
                    <a:srgbClr val="0000FF"/>
                  </a:solidFill>
                </a:rPr>
                <a:t>Straight</a:t>
              </a:r>
              <a:endParaRPr lang="en-US" sz="1600" dirty="0"/>
            </a:p>
          </p:txBody>
        </p:sp>
        <p:sp>
          <p:nvSpPr>
            <p:cNvPr id="16" name="Rectangle 15"/>
            <p:cNvSpPr/>
            <p:nvPr/>
          </p:nvSpPr>
          <p:spPr>
            <a:xfrm>
              <a:off x="2568286" y="1968188"/>
              <a:ext cx="1182092" cy="482599"/>
            </a:xfrm>
            <a:prstGeom prst="rect">
              <a:avLst/>
            </a:prstGeom>
          </p:spPr>
          <p:txBody>
            <a:bodyPr wrap="none">
              <a:spAutoFit/>
            </a:bodyPr>
            <a:lstStyle/>
            <a:p>
              <a:r>
                <a:rPr lang="en-US" sz="1600" b="1" dirty="0" smtClean="0">
                  <a:solidFill>
                    <a:srgbClr val="0000FF"/>
                  </a:solidFill>
                </a:rPr>
                <a:t>Chicken</a:t>
              </a:r>
              <a:endParaRPr lang="en-US" sz="1600" dirty="0"/>
            </a:p>
          </p:txBody>
        </p:sp>
        <p:sp>
          <p:nvSpPr>
            <p:cNvPr id="17" name="Rectangle 16"/>
            <p:cNvSpPr/>
            <p:nvPr/>
          </p:nvSpPr>
          <p:spPr>
            <a:xfrm>
              <a:off x="5193570" y="1787603"/>
              <a:ext cx="1434014" cy="598151"/>
            </a:xfrm>
            <a:prstGeom prst="rect">
              <a:avLst/>
            </a:prstGeom>
          </p:spPr>
          <p:txBody>
            <a:bodyPr wrap="none">
              <a:spAutoFit/>
            </a:bodyPr>
            <a:lstStyle/>
            <a:p>
              <a:r>
                <a:rPr lang="en-US" sz="1600" b="1" dirty="0" smtClean="0">
                  <a:solidFill>
                    <a:srgbClr val="FF0000"/>
                  </a:solidFill>
                </a:rPr>
                <a:t>Straight</a:t>
              </a:r>
              <a:endParaRPr lang="en-US" sz="1600" dirty="0">
                <a:solidFill>
                  <a:srgbClr val="FF0000"/>
                </a:solidFill>
              </a:endParaRPr>
            </a:p>
          </p:txBody>
        </p:sp>
        <p:sp>
          <p:nvSpPr>
            <p:cNvPr id="18" name="Rectangle 17"/>
            <p:cNvSpPr/>
            <p:nvPr/>
          </p:nvSpPr>
          <p:spPr>
            <a:xfrm>
              <a:off x="5333008" y="881979"/>
              <a:ext cx="1182092" cy="482599"/>
            </a:xfrm>
            <a:prstGeom prst="rect">
              <a:avLst/>
            </a:prstGeom>
          </p:spPr>
          <p:txBody>
            <a:bodyPr wrap="none">
              <a:spAutoFit/>
            </a:bodyPr>
            <a:lstStyle/>
            <a:p>
              <a:r>
                <a:rPr lang="en-US" sz="1600" b="1" dirty="0" smtClean="0">
                  <a:solidFill>
                    <a:srgbClr val="FF0000"/>
                  </a:solidFill>
                </a:rPr>
                <a:t>Chicken</a:t>
              </a:r>
              <a:endParaRPr lang="en-US" sz="1600" dirty="0">
                <a:solidFill>
                  <a:srgbClr val="FF0000"/>
                </a:solidFill>
              </a:endParaRPr>
            </a:p>
          </p:txBody>
        </p:sp>
      </p:grpSp>
      <p:sp>
        <p:nvSpPr>
          <p:cNvPr id="19" name="Rectangle 18"/>
          <p:cNvSpPr/>
          <p:nvPr/>
        </p:nvSpPr>
        <p:spPr>
          <a:xfrm>
            <a:off x="752406" y="838200"/>
            <a:ext cx="1069524" cy="369332"/>
          </a:xfrm>
          <a:prstGeom prst="rect">
            <a:avLst/>
          </a:prstGeom>
        </p:spPr>
        <p:txBody>
          <a:bodyPr wrap="none">
            <a:spAutoFit/>
          </a:bodyPr>
          <a:lstStyle/>
          <a:p>
            <a:r>
              <a:rPr lang="en-US" b="1" dirty="0" smtClean="0">
                <a:solidFill>
                  <a:srgbClr val="0000FF"/>
                </a:solidFill>
              </a:rPr>
              <a:t>Player 1</a:t>
            </a:r>
            <a:endParaRPr lang="en-US" dirty="0"/>
          </a:p>
        </p:txBody>
      </p:sp>
      <p:sp>
        <p:nvSpPr>
          <p:cNvPr id="20" name="Rectangle 19"/>
          <p:cNvSpPr/>
          <p:nvPr/>
        </p:nvSpPr>
        <p:spPr>
          <a:xfrm>
            <a:off x="4797876" y="849868"/>
            <a:ext cx="1069524" cy="369332"/>
          </a:xfrm>
          <a:prstGeom prst="rect">
            <a:avLst/>
          </a:prstGeom>
        </p:spPr>
        <p:txBody>
          <a:bodyPr wrap="none">
            <a:spAutoFit/>
          </a:bodyPr>
          <a:lstStyle/>
          <a:p>
            <a:r>
              <a:rPr lang="en-US" b="1" dirty="0" smtClean="0">
                <a:solidFill>
                  <a:srgbClr val="FF0000"/>
                </a:solidFill>
              </a:rPr>
              <a:t>Player 2</a:t>
            </a:r>
            <a:endParaRPr lang="en-US" dirty="0">
              <a:solidFill>
                <a:srgbClr val="FF0000"/>
              </a:solidFill>
            </a:endParaRPr>
          </a:p>
        </p:txBody>
      </p:sp>
      <p:sp>
        <p:nvSpPr>
          <p:cNvPr id="21" name="Rectangle 20"/>
          <p:cNvSpPr/>
          <p:nvPr/>
        </p:nvSpPr>
        <p:spPr>
          <a:xfrm>
            <a:off x="1371600" y="6488668"/>
            <a:ext cx="6096000" cy="369332"/>
          </a:xfrm>
          <a:prstGeom prst="rect">
            <a:avLst/>
          </a:prstGeom>
        </p:spPr>
        <p:txBody>
          <a:bodyPr wrap="square">
            <a:spAutoFit/>
          </a:bodyPr>
          <a:lstStyle/>
          <a:p>
            <a:pPr algn="ctr"/>
            <a:r>
              <a:rPr lang="en-US" dirty="0" smtClean="0">
                <a:hlinkClick r:id="rId4"/>
              </a:rPr>
              <a:t>http://en.wikipedia.org/wiki/Game_of_chicken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dirty="0" smtClean="0"/>
              <a:t>Mixed strategy </a:t>
            </a:r>
            <a:r>
              <a:rPr lang="en-US" dirty="0" err="1" smtClean="0"/>
              <a:t>equilibria</a:t>
            </a:r>
            <a:endParaRPr lang="en-US" dirty="0"/>
          </a:p>
        </p:txBody>
      </p:sp>
      <p:sp>
        <p:nvSpPr>
          <p:cNvPr id="3" name="Content Placeholder 2"/>
          <p:cNvSpPr>
            <a:spLocks noGrp="1"/>
          </p:cNvSpPr>
          <p:nvPr>
            <p:ph idx="1"/>
          </p:nvPr>
        </p:nvSpPr>
        <p:spPr>
          <a:xfrm>
            <a:off x="457200" y="2514600"/>
            <a:ext cx="8229600" cy="3276600"/>
          </a:xfrm>
        </p:spPr>
        <p:txBody>
          <a:bodyPr/>
          <a:lstStyle/>
          <a:p>
            <a:r>
              <a:rPr lang="en-US" sz="2400" b="1" dirty="0" smtClean="0"/>
              <a:t>Mixed strategy: </a:t>
            </a:r>
            <a:r>
              <a:rPr lang="en-US" sz="2400" dirty="0" smtClean="0"/>
              <a:t>a player chooses between the moves according to a probability distribution</a:t>
            </a:r>
          </a:p>
          <a:p>
            <a:r>
              <a:rPr lang="en-US" sz="2400" dirty="0" smtClean="0"/>
              <a:t>Suppose each player chooses S with probability </a:t>
            </a:r>
            <a:r>
              <a:rPr lang="en-US" sz="2400" dirty="0" smtClean="0">
                <a:solidFill>
                  <a:srgbClr val="CC0099"/>
                </a:solidFill>
              </a:rPr>
              <a:t>1/10</a:t>
            </a:r>
            <a:r>
              <a:rPr lang="en-US" sz="2400" dirty="0" smtClean="0"/>
              <a:t>. </a:t>
            </a:r>
            <a:br>
              <a:rPr lang="en-US" sz="2400" dirty="0" smtClean="0"/>
            </a:br>
            <a:r>
              <a:rPr lang="en-US" sz="2400" dirty="0" smtClean="0"/>
              <a:t>Is that a Nash equilibrium?</a:t>
            </a:r>
          </a:p>
          <a:p>
            <a:r>
              <a:rPr lang="en-US" sz="2400" dirty="0" smtClean="0"/>
              <a:t>Consider payoffs to P1 while keeping P2’s strategy fixed</a:t>
            </a:r>
          </a:p>
          <a:p>
            <a:pPr lvl="1"/>
            <a:r>
              <a:rPr lang="en-US" sz="2000" dirty="0" smtClean="0"/>
              <a:t>The payoff of P1 choosing S is </a:t>
            </a:r>
            <a:r>
              <a:rPr lang="en-US" sz="2000" dirty="0" smtClean="0">
                <a:solidFill>
                  <a:srgbClr val="CC0099"/>
                </a:solidFill>
              </a:rPr>
              <a:t>(1/10)(–10) + (9/10)1 = –1/10</a:t>
            </a:r>
          </a:p>
          <a:p>
            <a:pPr lvl="1"/>
            <a:r>
              <a:rPr lang="en-US" sz="2000" dirty="0" smtClean="0"/>
              <a:t>The payoff of P1 choosing C is </a:t>
            </a:r>
            <a:r>
              <a:rPr lang="en-US" sz="2000" dirty="0" smtClean="0">
                <a:solidFill>
                  <a:srgbClr val="CC0099"/>
                </a:solidFill>
              </a:rPr>
              <a:t>(1/10)(–1) + (9/10)0 = –1/10</a:t>
            </a:r>
          </a:p>
          <a:p>
            <a:pPr lvl="1"/>
            <a:r>
              <a:rPr lang="en-US" sz="2000" dirty="0" smtClean="0"/>
              <a:t>Can P1 change their strategy to get a better payoff?</a:t>
            </a:r>
          </a:p>
          <a:p>
            <a:pPr lvl="1"/>
            <a:r>
              <a:rPr lang="en-US" sz="2000" dirty="0" smtClean="0"/>
              <a:t>Same reasoning applies to P2</a:t>
            </a:r>
          </a:p>
        </p:txBody>
      </p:sp>
      <p:graphicFrame>
        <p:nvGraphicFramePr>
          <p:cNvPr id="29" name="Content Placeholder 4"/>
          <p:cNvGraphicFramePr>
            <a:graphicFrameLocks/>
          </p:cNvGraphicFramePr>
          <p:nvPr/>
        </p:nvGraphicFramePr>
        <p:xfrm>
          <a:off x="5638800" y="838200"/>
          <a:ext cx="2971800" cy="1097280"/>
        </p:xfrm>
        <a:graphic>
          <a:graphicData uri="http://schemas.openxmlformats.org/drawingml/2006/table">
            <a:tbl>
              <a:tblPr>
                <a:tableStyleId>{F5AB1C69-6EDB-4FF4-983F-18BD219EF322}</a:tableStyleId>
              </a:tblPr>
              <a:tblGrid>
                <a:gridCol w="990600"/>
                <a:gridCol w="990600"/>
                <a:gridCol w="990600"/>
              </a:tblGrid>
              <a:tr h="301924">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S</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C</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0038">
                <a:tc>
                  <a:txBody>
                    <a:bodyPr/>
                    <a:lstStyle/>
                    <a:p>
                      <a:pPr algn="r"/>
                      <a:r>
                        <a:rPr lang="en-US" sz="1800" b="1" dirty="0" smtClean="0">
                          <a:solidFill>
                            <a:srgbClr val="FF0000"/>
                          </a:solidFill>
                        </a:rPr>
                        <a:t>S</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-10</a:t>
                      </a:r>
                      <a:r>
                        <a:rPr lang="en-US" sz="1800" dirty="0" smtClean="0">
                          <a:solidFill>
                            <a:schemeClr val="tx1"/>
                          </a:solidFill>
                        </a:rPr>
                        <a:t>,</a:t>
                      </a:r>
                      <a:r>
                        <a:rPr lang="en-US" sz="1800" dirty="0" smtClean="0">
                          <a:solidFill>
                            <a:srgbClr val="0000FF"/>
                          </a:solidFill>
                        </a:rPr>
                        <a:t> </a:t>
                      </a:r>
                      <a:r>
                        <a:rPr lang="en-US" sz="1800" dirty="0" smtClean="0">
                          <a:solidFill>
                            <a:srgbClr val="FF0000"/>
                          </a:solidFill>
                        </a:rPr>
                        <a:t>-10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a:t>
                      </a:r>
                      <a:r>
                        <a:rPr lang="en-US" sz="1800" dirty="0" smtClean="0">
                          <a:solidFill>
                            <a:schemeClr val="tx1"/>
                          </a:solidFill>
                        </a:rPr>
                        <a:t>, </a:t>
                      </a:r>
                      <a:r>
                        <a:rPr lang="en-US" sz="1800" dirty="0" smtClean="0">
                          <a:solidFill>
                            <a:srgbClr val="FF0000"/>
                          </a:solidFill>
                        </a:rPr>
                        <a:t>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038">
                <a:tc>
                  <a:txBody>
                    <a:bodyPr/>
                    <a:lstStyle/>
                    <a:p>
                      <a:pPr algn="r"/>
                      <a:r>
                        <a:rPr lang="en-US" sz="1800" b="1" dirty="0" smtClean="0">
                          <a:solidFill>
                            <a:srgbClr val="FF0000"/>
                          </a:solidFill>
                        </a:rPr>
                        <a:t>C</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1</a:t>
                      </a:r>
                      <a:r>
                        <a:rPr lang="en-US" sz="1800" dirty="0" smtClean="0">
                          <a:solidFill>
                            <a:schemeClr val="tx1"/>
                          </a:solidFill>
                        </a:rPr>
                        <a:t>,</a:t>
                      </a:r>
                      <a:r>
                        <a:rPr lang="en-US" sz="1800" dirty="0" smtClean="0">
                          <a:solidFill>
                            <a:srgbClr val="FF0000"/>
                          </a:solidFill>
                        </a:rPr>
                        <a:t> -1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0</a:t>
                      </a:r>
                      <a:r>
                        <a:rPr lang="en-US" sz="1800" baseline="0" dirty="0" smtClean="0">
                          <a:solidFill>
                            <a:schemeClr val="tx1"/>
                          </a:solidFill>
                        </a:rPr>
                        <a:t>,</a:t>
                      </a:r>
                      <a:r>
                        <a:rPr lang="en-US" sz="1800" dirty="0" smtClean="0">
                          <a:solidFill>
                            <a:srgbClr val="FF0000"/>
                          </a:solidFill>
                        </a:rPr>
                        <a:t> 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0" name="Group 10"/>
          <p:cNvGrpSpPr/>
          <p:nvPr/>
        </p:nvGrpSpPr>
        <p:grpSpPr>
          <a:xfrm>
            <a:off x="381000" y="1143000"/>
            <a:ext cx="5410200" cy="922193"/>
            <a:chOff x="457200" y="881979"/>
            <a:chExt cx="8077200" cy="1629313"/>
          </a:xfrm>
        </p:grpSpPr>
        <p:pic>
          <p:nvPicPr>
            <p:cNvPr id="31" name="Picture 3"/>
            <p:cNvPicPr>
              <a:picLocks noChangeAspect="1" noChangeArrowheads="1"/>
            </p:cNvPicPr>
            <p:nvPr/>
          </p:nvPicPr>
          <p:blipFill>
            <a:blip r:embed="rId3" cstate="print"/>
            <a:srcRect/>
            <a:stretch>
              <a:fillRect/>
            </a:stretch>
          </p:blipFill>
          <p:spPr bwMode="auto">
            <a:xfrm>
              <a:off x="457200" y="990600"/>
              <a:ext cx="8077200" cy="1520692"/>
            </a:xfrm>
            <a:prstGeom prst="rect">
              <a:avLst/>
            </a:prstGeom>
            <a:noFill/>
            <a:ln w="9525">
              <a:noFill/>
              <a:miter lim="800000"/>
              <a:headEnd/>
              <a:tailEnd/>
            </a:ln>
          </p:spPr>
        </p:pic>
        <p:sp>
          <p:nvSpPr>
            <p:cNvPr id="32" name="Rectangle 31"/>
            <p:cNvSpPr/>
            <p:nvPr/>
          </p:nvSpPr>
          <p:spPr>
            <a:xfrm>
              <a:off x="2981901" y="1151236"/>
              <a:ext cx="1434014" cy="598151"/>
            </a:xfrm>
            <a:prstGeom prst="rect">
              <a:avLst/>
            </a:prstGeom>
          </p:spPr>
          <p:txBody>
            <a:bodyPr wrap="none">
              <a:spAutoFit/>
            </a:bodyPr>
            <a:lstStyle/>
            <a:p>
              <a:r>
                <a:rPr lang="en-US" sz="1600" b="1" dirty="0" smtClean="0">
                  <a:solidFill>
                    <a:srgbClr val="0000FF"/>
                  </a:solidFill>
                </a:rPr>
                <a:t>Straight</a:t>
              </a:r>
              <a:endParaRPr lang="en-US" sz="1600" dirty="0"/>
            </a:p>
          </p:txBody>
        </p:sp>
        <p:sp>
          <p:nvSpPr>
            <p:cNvPr id="33" name="Rectangle 32"/>
            <p:cNvSpPr/>
            <p:nvPr/>
          </p:nvSpPr>
          <p:spPr>
            <a:xfrm>
              <a:off x="2568286" y="1968188"/>
              <a:ext cx="1182092" cy="482599"/>
            </a:xfrm>
            <a:prstGeom prst="rect">
              <a:avLst/>
            </a:prstGeom>
          </p:spPr>
          <p:txBody>
            <a:bodyPr wrap="none">
              <a:spAutoFit/>
            </a:bodyPr>
            <a:lstStyle/>
            <a:p>
              <a:r>
                <a:rPr lang="en-US" sz="1600" b="1" dirty="0" smtClean="0">
                  <a:solidFill>
                    <a:srgbClr val="0000FF"/>
                  </a:solidFill>
                </a:rPr>
                <a:t>Chicken</a:t>
              </a:r>
              <a:endParaRPr lang="en-US" sz="1600" dirty="0"/>
            </a:p>
          </p:txBody>
        </p:sp>
        <p:sp>
          <p:nvSpPr>
            <p:cNvPr id="34" name="Rectangle 33"/>
            <p:cNvSpPr/>
            <p:nvPr/>
          </p:nvSpPr>
          <p:spPr>
            <a:xfrm>
              <a:off x="5193570" y="1787603"/>
              <a:ext cx="1434014" cy="598151"/>
            </a:xfrm>
            <a:prstGeom prst="rect">
              <a:avLst/>
            </a:prstGeom>
          </p:spPr>
          <p:txBody>
            <a:bodyPr wrap="none">
              <a:spAutoFit/>
            </a:bodyPr>
            <a:lstStyle/>
            <a:p>
              <a:r>
                <a:rPr lang="en-US" sz="1600" b="1" dirty="0" smtClean="0">
                  <a:solidFill>
                    <a:srgbClr val="FF0000"/>
                  </a:solidFill>
                </a:rPr>
                <a:t>Straight</a:t>
              </a:r>
              <a:endParaRPr lang="en-US" sz="1600" dirty="0">
                <a:solidFill>
                  <a:srgbClr val="FF0000"/>
                </a:solidFill>
              </a:endParaRPr>
            </a:p>
          </p:txBody>
        </p:sp>
        <p:sp>
          <p:nvSpPr>
            <p:cNvPr id="35" name="Rectangle 34"/>
            <p:cNvSpPr/>
            <p:nvPr/>
          </p:nvSpPr>
          <p:spPr>
            <a:xfrm>
              <a:off x="5333008" y="881979"/>
              <a:ext cx="1182092" cy="482599"/>
            </a:xfrm>
            <a:prstGeom prst="rect">
              <a:avLst/>
            </a:prstGeom>
          </p:spPr>
          <p:txBody>
            <a:bodyPr wrap="none">
              <a:spAutoFit/>
            </a:bodyPr>
            <a:lstStyle/>
            <a:p>
              <a:r>
                <a:rPr lang="en-US" sz="1600" b="1" dirty="0" smtClean="0">
                  <a:solidFill>
                    <a:srgbClr val="FF0000"/>
                  </a:solidFill>
                </a:rPr>
                <a:t>Chicken</a:t>
              </a:r>
              <a:endParaRPr lang="en-US" sz="1600" dirty="0">
                <a:solidFill>
                  <a:srgbClr val="FF0000"/>
                </a:solidFill>
              </a:endParaRPr>
            </a:p>
          </p:txBody>
        </p:sp>
      </p:grpSp>
      <p:sp>
        <p:nvSpPr>
          <p:cNvPr id="36" name="Rectangle 35"/>
          <p:cNvSpPr/>
          <p:nvPr/>
        </p:nvSpPr>
        <p:spPr>
          <a:xfrm>
            <a:off x="752406" y="838200"/>
            <a:ext cx="1069524" cy="369332"/>
          </a:xfrm>
          <a:prstGeom prst="rect">
            <a:avLst/>
          </a:prstGeom>
        </p:spPr>
        <p:txBody>
          <a:bodyPr wrap="none">
            <a:spAutoFit/>
          </a:bodyPr>
          <a:lstStyle/>
          <a:p>
            <a:r>
              <a:rPr lang="en-US" b="1" dirty="0" smtClean="0">
                <a:solidFill>
                  <a:srgbClr val="0000FF"/>
                </a:solidFill>
              </a:rPr>
              <a:t>Player 1</a:t>
            </a:r>
            <a:endParaRPr lang="en-US" dirty="0"/>
          </a:p>
        </p:txBody>
      </p:sp>
      <p:sp>
        <p:nvSpPr>
          <p:cNvPr id="37" name="Rectangle 36"/>
          <p:cNvSpPr/>
          <p:nvPr/>
        </p:nvSpPr>
        <p:spPr>
          <a:xfrm>
            <a:off x="4797876" y="849868"/>
            <a:ext cx="1069524" cy="369332"/>
          </a:xfrm>
          <a:prstGeom prst="rect">
            <a:avLst/>
          </a:prstGeom>
        </p:spPr>
        <p:txBody>
          <a:bodyPr wrap="none">
            <a:spAutoFit/>
          </a:bodyPr>
          <a:lstStyle/>
          <a:p>
            <a:r>
              <a:rPr lang="en-US" b="1" dirty="0" smtClean="0">
                <a:solidFill>
                  <a:srgbClr val="FF0000"/>
                </a:solidFill>
              </a:rPr>
              <a:t>Player 2</a:t>
            </a:r>
            <a:endParaRPr lang="en-US" dirty="0">
              <a:solidFill>
                <a:srgbClr val="FF0000"/>
              </a:solidFill>
            </a:endParaRPr>
          </a:p>
        </p:txBody>
      </p:sp>
    </p:spTree>
    <p:extLst>
      <p:ext uri="{BB962C8B-B14F-4D97-AF65-F5344CB8AC3E}">
        <p14:creationId xmlns:p14="http://schemas.microsoft.com/office/powerpoint/2010/main" xmlns="" val="414619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Finding mixed strategy </a:t>
            </a:r>
            <a:r>
              <a:rPr lang="en-US" dirty="0" err="1" smtClean="0"/>
              <a:t>equilibria</a:t>
            </a:r>
            <a:endParaRPr lang="en-US" dirty="0"/>
          </a:p>
        </p:txBody>
      </p:sp>
      <p:sp>
        <p:nvSpPr>
          <p:cNvPr id="3" name="Content Placeholder 2"/>
          <p:cNvSpPr>
            <a:spLocks noGrp="1"/>
          </p:cNvSpPr>
          <p:nvPr>
            <p:ph idx="1"/>
          </p:nvPr>
        </p:nvSpPr>
        <p:spPr>
          <a:xfrm>
            <a:off x="457200" y="3475037"/>
            <a:ext cx="8229600" cy="3001963"/>
          </a:xfrm>
        </p:spPr>
        <p:txBody>
          <a:bodyPr/>
          <a:lstStyle/>
          <a:p>
            <a:r>
              <a:rPr lang="en-US" sz="2400" dirty="0" smtClean="0"/>
              <a:t>Expected payoffs for P1 given P2’s strategy: </a:t>
            </a:r>
          </a:p>
          <a:p>
            <a:pPr lvl="1">
              <a:buNone/>
            </a:pPr>
            <a:r>
              <a:rPr lang="en-US" sz="2000" dirty="0" smtClean="0"/>
              <a:t>P1 chooses S: </a:t>
            </a:r>
            <a:r>
              <a:rPr lang="en-US" sz="2000" i="1" dirty="0" smtClean="0">
                <a:solidFill>
                  <a:srgbClr val="CC0099"/>
                </a:solidFill>
              </a:rPr>
              <a:t>q</a:t>
            </a:r>
            <a:r>
              <a:rPr lang="en-US" sz="2000" dirty="0" smtClean="0">
                <a:solidFill>
                  <a:srgbClr val="CC0099"/>
                </a:solidFill>
              </a:rPr>
              <a:t>(–10) +(1–</a:t>
            </a:r>
            <a:r>
              <a:rPr lang="en-US" sz="2000" i="1" dirty="0" smtClean="0">
                <a:solidFill>
                  <a:srgbClr val="CC0099"/>
                </a:solidFill>
              </a:rPr>
              <a:t>q</a:t>
            </a:r>
            <a:r>
              <a:rPr lang="en-US" sz="2000" dirty="0" smtClean="0">
                <a:solidFill>
                  <a:srgbClr val="CC0099"/>
                </a:solidFill>
              </a:rPr>
              <a:t>)1 = –11</a:t>
            </a:r>
            <a:r>
              <a:rPr lang="en-US" sz="2000" i="1" dirty="0" smtClean="0">
                <a:solidFill>
                  <a:srgbClr val="CC0099"/>
                </a:solidFill>
              </a:rPr>
              <a:t>q</a:t>
            </a:r>
            <a:r>
              <a:rPr lang="en-US" sz="2000" dirty="0" smtClean="0">
                <a:solidFill>
                  <a:srgbClr val="CC0099"/>
                </a:solidFill>
              </a:rPr>
              <a:t> + 1</a:t>
            </a:r>
          </a:p>
          <a:p>
            <a:pPr lvl="1">
              <a:buNone/>
            </a:pPr>
            <a:r>
              <a:rPr lang="en-US" sz="2000" dirty="0" smtClean="0"/>
              <a:t>P1 chooses C:  </a:t>
            </a:r>
            <a:r>
              <a:rPr lang="en-US" sz="2000" i="1" dirty="0" smtClean="0">
                <a:solidFill>
                  <a:srgbClr val="CC0099"/>
                </a:solidFill>
              </a:rPr>
              <a:t>q</a:t>
            </a:r>
            <a:r>
              <a:rPr lang="en-US" sz="2000" dirty="0" smtClean="0">
                <a:solidFill>
                  <a:srgbClr val="CC0099"/>
                </a:solidFill>
              </a:rPr>
              <a:t>(–1) + (1–</a:t>
            </a:r>
            <a:r>
              <a:rPr lang="en-US" sz="2000" i="1" dirty="0" smtClean="0">
                <a:solidFill>
                  <a:srgbClr val="CC0099"/>
                </a:solidFill>
              </a:rPr>
              <a:t>q</a:t>
            </a:r>
            <a:r>
              <a:rPr lang="en-US" sz="2000" dirty="0" smtClean="0">
                <a:solidFill>
                  <a:srgbClr val="CC0099"/>
                </a:solidFill>
              </a:rPr>
              <a:t>)0 = –</a:t>
            </a:r>
            <a:r>
              <a:rPr lang="en-US" sz="2000" i="1" dirty="0" smtClean="0">
                <a:solidFill>
                  <a:srgbClr val="CC0099"/>
                </a:solidFill>
              </a:rPr>
              <a:t>q</a:t>
            </a:r>
          </a:p>
          <a:p>
            <a:r>
              <a:rPr lang="en-US" sz="2400" dirty="0" smtClean="0"/>
              <a:t>In order for P2’s strategy to be part of a Nash equilibrium, P1 has to be indifferent between its two actions:</a:t>
            </a:r>
          </a:p>
          <a:p>
            <a:pPr lvl="1">
              <a:buNone/>
            </a:pPr>
            <a:r>
              <a:rPr lang="en-US" sz="2000" dirty="0" smtClean="0">
                <a:solidFill>
                  <a:srgbClr val="CC0099"/>
                </a:solidFill>
              </a:rPr>
              <a:t>–11</a:t>
            </a:r>
            <a:r>
              <a:rPr lang="en-US" sz="2000" i="1" dirty="0" smtClean="0">
                <a:solidFill>
                  <a:srgbClr val="CC0099"/>
                </a:solidFill>
              </a:rPr>
              <a:t>q </a:t>
            </a:r>
            <a:r>
              <a:rPr lang="en-US" sz="2000" dirty="0" smtClean="0">
                <a:solidFill>
                  <a:srgbClr val="CC0099"/>
                </a:solidFill>
              </a:rPr>
              <a:t>+ 1 = –</a:t>
            </a:r>
            <a:r>
              <a:rPr lang="en-US" sz="2000" i="1" dirty="0" smtClean="0">
                <a:solidFill>
                  <a:srgbClr val="CC0099"/>
                </a:solidFill>
              </a:rPr>
              <a:t>q</a:t>
            </a:r>
            <a:r>
              <a:rPr lang="en-US" sz="2000" dirty="0" smtClean="0">
                <a:solidFill>
                  <a:srgbClr val="CC0099"/>
                </a:solidFill>
              </a:rPr>
              <a:t>   </a:t>
            </a:r>
            <a:r>
              <a:rPr lang="en-US" sz="2000" dirty="0" smtClean="0"/>
              <a:t>or   </a:t>
            </a:r>
            <a:r>
              <a:rPr lang="en-US" sz="2000" i="1" dirty="0" smtClean="0">
                <a:solidFill>
                  <a:srgbClr val="CC0099"/>
                </a:solidFill>
              </a:rPr>
              <a:t>q</a:t>
            </a:r>
            <a:r>
              <a:rPr lang="en-US" sz="2000" dirty="0" smtClean="0">
                <a:solidFill>
                  <a:srgbClr val="CC0099"/>
                </a:solidFill>
              </a:rPr>
              <a:t> = 1/10</a:t>
            </a:r>
          </a:p>
          <a:p>
            <a:pPr lvl="1">
              <a:buNone/>
            </a:pPr>
            <a:r>
              <a:rPr lang="en-US" sz="2000" dirty="0" smtClean="0"/>
              <a:t>Similarly, </a:t>
            </a:r>
            <a:r>
              <a:rPr lang="en-US" sz="2000" i="1" dirty="0" smtClean="0">
                <a:solidFill>
                  <a:srgbClr val="CC0099"/>
                </a:solidFill>
              </a:rPr>
              <a:t>p</a:t>
            </a:r>
            <a:r>
              <a:rPr lang="en-US" sz="2000" dirty="0" smtClean="0">
                <a:solidFill>
                  <a:srgbClr val="CC0099"/>
                </a:solidFill>
              </a:rPr>
              <a:t> = 1/10</a:t>
            </a:r>
          </a:p>
        </p:txBody>
      </p:sp>
      <p:graphicFrame>
        <p:nvGraphicFramePr>
          <p:cNvPr id="10" name="Content Placeholder 4"/>
          <p:cNvGraphicFramePr>
            <a:graphicFrameLocks/>
          </p:cNvGraphicFramePr>
          <p:nvPr/>
        </p:nvGraphicFramePr>
        <p:xfrm>
          <a:off x="2133600" y="1127760"/>
          <a:ext cx="5257800" cy="1920240"/>
        </p:xfrm>
        <a:graphic>
          <a:graphicData uri="http://schemas.openxmlformats.org/drawingml/2006/table">
            <a:tbl>
              <a:tblPr>
                <a:tableStyleId>{F5AB1C69-6EDB-4FF4-983F-18BD219EF322}</a:tableStyleId>
              </a:tblPr>
              <a:tblGrid>
                <a:gridCol w="1752600"/>
                <a:gridCol w="1752600"/>
                <a:gridCol w="1752600"/>
              </a:tblGrid>
              <a:tr h="634041">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P1:</a:t>
                      </a:r>
                      <a:r>
                        <a:rPr lang="en-US" sz="1800" b="0" dirty="0" smtClean="0">
                          <a:solidFill>
                            <a:srgbClr val="0000FF"/>
                          </a:solidFill>
                        </a:rPr>
                        <a:t> Choose S</a:t>
                      </a:r>
                    </a:p>
                    <a:p>
                      <a:pPr algn="ctr"/>
                      <a:r>
                        <a:rPr lang="en-US" sz="1800" b="0" dirty="0" smtClean="0">
                          <a:solidFill>
                            <a:srgbClr val="0000FF"/>
                          </a:solidFill>
                        </a:rPr>
                        <a:t>with prob. </a:t>
                      </a:r>
                      <a:r>
                        <a:rPr lang="en-US" sz="1800" b="0" i="1" dirty="0" smtClean="0">
                          <a:solidFill>
                            <a:srgbClr val="0000FF"/>
                          </a:solidFill>
                        </a:rPr>
                        <a:t>p</a:t>
                      </a:r>
                      <a:endParaRPr lang="en-US" sz="1800" b="0" i="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P1:</a:t>
                      </a:r>
                      <a:r>
                        <a:rPr lang="en-US" sz="1800" b="0" dirty="0" smtClean="0">
                          <a:solidFill>
                            <a:srgbClr val="0000FF"/>
                          </a:solidFill>
                        </a:rPr>
                        <a:t> Choose C</a:t>
                      </a:r>
                    </a:p>
                    <a:p>
                      <a:pPr algn="ctr"/>
                      <a:r>
                        <a:rPr lang="en-US" sz="1800" b="0" dirty="0" smtClean="0">
                          <a:solidFill>
                            <a:srgbClr val="0000FF"/>
                          </a:solidFill>
                        </a:rPr>
                        <a:t>with prob. 1-</a:t>
                      </a:r>
                      <a:r>
                        <a:rPr lang="en-US" sz="1800" b="0" i="1" dirty="0" smtClean="0">
                          <a:solidFill>
                            <a:srgbClr val="0000FF"/>
                          </a:solidFill>
                        </a:rPr>
                        <a:t>p</a:t>
                      </a:r>
                      <a:endParaRPr lang="en-US" sz="1800" b="0" i="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83079">
                <a:tc>
                  <a:txBody>
                    <a:bodyPr/>
                    <a:lstStyle/>
                    <a:p>
                      <a:pPr algn="ctr"/>
                      <a:r>
                        <a:rPr lang="en-US" sz="1800" b="1" dirty="0" smtClean="0">
                          <a:solidFill>
                            <a:srgbClr val="FF0000"/>
                          </a:solidFill>
                        </a:rPr>
                        <a:t>P2:</a:t>
                      </a:r>
                      <a:r>
                        <a:rPr lang="en-US" sz="1800" b="0" dirty="0" smtClean="0">
                          <a:solidFill>
                            <a:srgbClr val="FF0000"/>
                          </a:solidFill>
                        </a:rPr>
                        <a:t> Choose S with prob. </a:t>
                      </a:r>
                      <a:r>
                        <a:rPr lang="en-US" sz="1800" b="0" i="1" dirty="0" smtClean="0">
                          <a:solidFill>
                            <a:srgbClr val="FF0000"/>
                          </a:solidFill>
                        </a:rPr>
                        <a:t>q</a:t>
                      </a:r>
                      <a:endParaRPr lang="en-US" sz="1800" b="0" i="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-10</a:t>
                      </a:r>
                      <a:r>
                        <a:rPr lang="en-US" sz="1800" dirty="0" smtClean="0">
                          <a:solidFill>
                            <a:schemeClr val="tx1"/>
                          </a:solidFill>
                        </a:rPr>
                        <a:t>,</a:t>
                      </a:r>
                      <a:r>
                        <a:rPr lang="en-US" sz="1800" dirty="0" smtClean="0">
                          <a:solidFill>
                            <a:srgbClr val="0000FF"/>
                          </a:solidFill>
                        </a:rPr>
                        <a:t> </a:t>
                      </a:r>
                      <a:r>
                        <a:rPr lang="en-US" sz="1800" dirty="0" smtClean="0">
                          <a:solidFill>
                            <a:srgbClr val="FF0000"/>
                          </a:solidFill>
                        </a:rPr>
                        <a:t>-10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a:t>
                      </a:r>
                      <a:r>
                        <a:rPr lang="en-US" sz="1800" dirty="0" smtClean="0">
                          <a:solidFill>
                            <a:schemeClr val="tx1"/>
                          </a:solidFill>
                        </a:rPr>
                        <a:t>, </a:t>
                      </a:r>
                      <a:r>
                        <a:rPr lang="en-US" sz="1800" dirty="0" smtClean="0">
                          <a:solidFill>
                            <a:srgbClr val="FF0000"/>
                          </a:solidFill>
                        </a:rPr>
                        <a:t>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3079">
                <a:tc>
                  <a:txBody>
                    <a:bodyPr/>
                    <a:lstStyle/>
                    <a:p>
                      <a:pPr algn="ctr"/>
                      <a:r>
                        <a:rPr lang="en-US" sz="1800" b="1" dirty="0" smtClean="0">
                          <a:solidFill>
                            <a:srgbClr val="FF0000"/>
                          </a:solidFill>
                        </a:rPr>
                        <a:t>P2:</a:t>
                      </a:r>
                      <a:r>
                        <a:rPr lang="en-US" sz="1800" b="0" dirty="0" smtClean="0">
                          <a:solidFill>
                            <a:srgbClr val="FF0000"/>
                          </a:solidFill>
                        </a:rPr>
                        <a:t> Choose C with prob.</a:t>
                      </a:r>
                      <a:r>
                        <a:rPr lang="en-US" sz="1800" b="0" baseline="0" dirty="0" smtClean="0">
                          <a:solidFill>
                            <a:srgbClr val="FF0000"/>
                          </a:solidFill>
                        </a:rPr>
                        <a:t> 1-</a:t>
                      </a:r>
                      <a:r>
                        <a:rPr lang="en-US" sz="1800" b="0" i="1" baseline="0" dirty="0" smtClean="0">
                          <a:solidFill>
                            <a:srgbClr val="FF0000"/>
                          </a:solidFill>
                        </a:rPr>
                        <a:t>q</a:t>
                      </a:r>
                      <a:endParaRPr lang="en-US" sz="1800" b="0" i="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1</a:t>
                      </a:r>
                      <a:r>
                        <a:rPr lang="en-US" sz="1800" dirty="0" smtClean="0">
                          <a:solidFill>
                            <a:schemeClr val="tx1"/>
                          </a:solidFill>
                        </a:rPr>
                        <a:t>,</a:t>
                      </a:r>
                      <a:r>
                        <a:rPr lang="en-US" sz="1800" dirty="0" smtClean="0">
                          <a:solidFill>
                            <a:srgbClr val="FF0000"/>
                          </a:solidFill>
                        </a:rPr>
                        <a:t> -1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0</a:t>
                      </a:r>
                      <a:r>
                        <a:rPr lang="en-US" sz="1800" baseline="0" dirty="0" smtClean="0">
                          <a:solidFill>
                            <a:schemeClr val="tx1"/>
                          </a:solidFill>
                        </a:rPr>
                        <a:t>,</a:t>
                      </a:r>
                      <a:r>
                        <a:rPr lang="en-US" sz="1800" dirty="0" smtClean="0">
                          <a:solidFill>
                            <a:srgbClr val="FF0000"/>
                          </a:solidFill>
                        </a:rPr>
                        <a:t> 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86783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theory</a:t>
            </a:r>
            <a:br>
              <a:rPr lang="en-US" dirty="0" smtClean="0"/>
            </a:br>
            <a:r>
              <a:rPr lang="en-US" dirty="0" smtClean="0"/>
              <a:t>(Sections 17.5-17.6)</a:t>
            </a:r>
            <a:endParaRPr lang="en-US" dirty="0"/>
          </a:p>
        </p:txBody>
      </p:sp>
      <p:pic>
        <p:nvPicPr>
          <p:cNvPr id="1026" name="Picture 2" descr="http://sullydish.files.wordpress.com/2011/06/6a00d83451c45669e201538edf7196970b-550wi.jpg?w=58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199" y="1676400"/>
            <a:ext cx="6650705" cy="4800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529932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Existence of Nash </a:t>
            </a:r>
            <a:r>
              <a:rPr lang="en-US" dirty="0" err="1" smtClean="0"/>
              <a:t>equilibria</a:t>
            </a:r>
            <a:endParaRPr lang="en-US" dirty="0"/>
          </a:p>
        </p:txBody>
      </p:sp>
      <p:sp>
        <p:nvSpPr>
          <p:cNvPr id="3" name="Content Placeholder 2"/>
          <p:cNvSpPr>
            <a:spLocks noGrp="1"/>
          </p:cNvSpPr>
          <p:nvPr>
            <p:ph idx="1"/>
          </p:nvPr>
        </p:nvSpPr>
        <p:spPr>
          <a:xfrm>
            <a:off x="304800" y="1600200"/>
            <a:ext cx="8458200" cy="4525963"/>
          </a:xfrm>
        </p:spPr>
        <p:txBody>
          <a:bodyPr/>
          <a:lstStyle/>
          <a:p>
            <a:r>
              <a:rPr lang="en-US" sz="2800" dirty="0" smtClean="0"/>
              <a:t>Any game with a finite set of actions has at least one Nash equilibrium (which may be a mixed-strategy equilibrium)</a:t>
            </a:r>
          </a:p>
          <a:p>
            <a:r>
              <a:rPr lang="en-US" sz="2800" dirty="0" smtClean="0"/>
              <a:t>If a player has a dominant strategy, there exists a Nash equilibrium in which the player plays that strategy and the other player plays the </a:t>
            </a:r>
            <a:r>
              <a:rPr lang="en-US" sz="2800" i="1" dirty="0" smtClean="0"/>
              <a:t>best response</a:t>
            </a:r>
            <a:r>
              <a:rPr lang="en-US" sz="2800" dirty="0" smtClean="0"/>
              <a:t> to that strategy</a:t>
            </a:r>
          </a:p>
          <a:p>
            <a:r>
              <a:rPr lang="en-US" sz="2800" dirty="0" smtClean="0"/>
              <a:t>If both players have </a:t>
            </a:r>
            <a:r>
              <a:rPr lang="en-US" sz="2800" i="1" dirty="0" smtClean="0"/>
              <a:t>strictly dominant </a:t>
            </a:r>
            <a:r>
              <a:rPr lang="en-US" sz="2800" dirty="0" smtClean="0"/>
              <a:t>strategies, there exists a Nash equilibrium in which they play those strategies</a:t>
            </a:r>
            <a:endParaRPr lang="en-US" sz="2800" dirty="0"/>
          </a:p>
        </p:txBody>
      </p:sp>
    </p:spTree>
    <p:extLst>
      <p:ext uri="{BB962C8B-B14F-4D97-AF65-F5344CB8AC3E}">
        <p14:creationId xmlns:p14="http://schemas.microsoft.com/office/powerpoint/2010/main" xmlns="" val="2957289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Nash </a:t>
            </a:r>
            <a:r>
              <a:rPr lang="en-US" dirty="0" err="1" smtClean="0"/>
              <a:t>equilibria</a:t>
            </a:r>
            <a:endParaRPr lang="en-US" dirty="0"/>
          </a:p>
        </p:txBody>
      </p:sp>
      <p:sp>
        <p:nvSpPr>
          <p:cNvPr id="3" name="Content Placeholder 2"/>
          <p:cNvSpPr>
            <a:spLocks noGrp="1"/>
          </p:cNvSpPr>
          <p:nvPr>
            <p:ph idx="1"/>
          </p:nvPr>
        </p:nvSpPr>
        <p:spPr>
          <a:xfrm>
            <a:off x="228600" y="1600200"/>
            <a:ext cx="8686800" cy="4525963"/>
          </a:xfrm>
        </p:spPr>
        <p:txBody>
          <a:bodyPr/>
          <a:lstStyle/>
          <a:p>
            <a:r>
              <a:rPr lang="en-US" sz="2800" dirty="0" smtClean="0"/>
              <a:t>For a two-player zero-sum game, simple linear programming problem</a:t>
            </a:r>
          </a:p>
          <a:p>
            <a:r>
              <a:rPr lang="en-US" sz="2800" dirty="0" smtClean="0"/>
              <a:t>For non-zero-sum games, the algorithm has worst-case running time that is exponential in the number of actions</a:t>
            </a:r>
          </a:p>
          <a:p>
            <a:r>
              <a:rPr lang="en-US" sz="2800" dirty="0" smtClean="0"/>
              <a:t>For more than two players, and for sequential games, things get pretty hairy</a:t>
            </a:r>
            <a:endParaRPr lang="en-US" sz="2800" dirty="0"/>
          </a:p>
        </p:txBody>
      </p:sp>
    </p:spTree>
    <p:extLst>
      <p:ext uri="{BB962C8B-B14F-4D97-AF65-F5344CB8AC3E}">
        <p14:creationId xmlns:p14="http://schemas.microsoft.com/office/powerpoint/2010/main" xmlns="" val="2340776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 design </a:t>
            </a:r>
            <a:br>
              <a:rPr lang="en-US" dirty="0" smtClean="0"/>
            </a:br>
            <a:r>
              <a:rPr lang="en-US" dirty="0" smtClean="0"/>
              <a:t>(inverse game theory)</a:t>
            </a:r>
            <a:endParaRPr lang="en-US" dirty="0"/>
          </a:p>
        </p:txBody>
      </p:sp>
      <p:sp>
        <p:nvSpPr>
          <p:cNvPr id="3" name="Content Placeholder 2"/>
          <p:cNvSpPr>
            <a:spLocks noGrp="1"/>
          </p:cNvSpPr>
          <p:nvPr>
            <p:ph idx="1"/>
          </p:nvPr>
        </p:nvSpPr>
        <p:spPr>
          <a:xfrm>
            <a:off x="304800" y="1722437"/>
            <a:ext cx="8458200" cy="4525963"/>
          </a:xfrm>
        </p:spPr>
        <p:txBody>
          <a:bodyPr/>
          <a:lstStyle/>
          <a:p>
            <a:r>
              <a:rPr lang="en-US" sz="2800" dirty="0" smtClean="0"/>
              <a:t>Assuming that agents pick rational strategies, how should we design the game to achieve a socially desirable outcome?</a:t>
            </a:r>
          </a:p>
          <a:p>
            <a:r>
              <a:rPr lang="en-US" sz="2800" dirty="0" smtClean="0"/>
              <a:t>We have multiple agents and a </a:t>
            </a:r>
            <a:r>
              <a:rPr lang="en-US" sz="2800" b="1" dirty="0" smtClean="0"/>
              <a:t>center</a:t>
            </a:r>
            <a:r>
              <a:rPr lang="en-US" sz="2800" dirty="0" smtClean="0"/>
              <a:t> that collects their choices and determines the outcome</a:t>
            </a:r>
            <a:endParaRPr lang="en-US" sz="2800" dirty="0"/>
          </a:p>
        </p:txBody>
      </p:sp>
    </p:spTree>
    <p:extLst>
      <p:ext uri="{BB962C8B-B14F-4D97-AF65-F5344CB8AC3E}">
        <p14:creationId xmlns:p14="http://schemas.microsoft.com/office/powerpoint/2010/main" xmlns="" val="14402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Auctions</a:t>
            </a:r>
            <a:endParaRPr lang="en-US" dirty="0"/>
          </a:p>
        </p:txBody>
      </p:sp>
      <p:sp>
        <p:nvSpPr>
          <p:cNvPr id="3" name="Content Placeholder 2"/>
          <p:cNvSpPr>
            <a:spLocks noGrp="1"/>
          </p:cNvSpPr>
          <p:nvPr>
            <p:ph idx="1"/>
          </p:nvPr>
        </p:nvSpPr>
        <p:spPr/>
        <p:txBody>
          <a:bodyPr/>
          <a:lstStyle/>
          <a:p>
            <a:r>
              <a:rPr lang="en-US" sz="2800" dirty="0" smtClean="0"/>
              <a:t>Goals</a:t>
            </a:r>
          </a:p>
          <a:p>
            <a:pPr lvl="1"/>
            <a:r>
              <a:rPr lang="en-US" sz="2400" dirty="0" smtClean="0"/>
              <a:t>Maximize revenue to the seller</a:t>
            </a:r>
          </a:p>
          <a:p>
            <a:pPr lvl="1"/>
            <a:r>
              <a:rPr lang="en-US" sz="2400" dirty="0" smtClean="0"/>
              <a:t>Efficiency: make sure the buyer who values the goods the most gets them</a:t>
            </a:r>
          </a:p>
          <a:p>
            <a:pPr lvl="1"/>
            <a:r>
              <a:rPr lang="en-US" sz="2400" dirty="0" smtClean="0"/>
              <a:t>Minimize transaction costs for buyer and sellers</a:t>
            </a:r>
            <a:endParaRPr lang="en-US" sz="2400" dirty="0"/>
          </a:p>
        </p:txBody>
      </p:sp>
    </p:spTree>
    <p:extLst>
      <p:ext uri="{BB962C8B-B14F-4D97-AF65-F5344CB8AC3E}">
        <p14:creationId xmlns:p14="http://schemas.microsoft.com/office/powerpoint/2010/main" xmlns="" val="26749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Ascending-bid auction</a:t>
            </a:r>
            <a:endParaRPr lang="en-US" dirty="0"/>
          </a:p>
        </p:txBody>
      </p:sp>
      <p:sp>
        <p:nvSpPr>
          <p:cNvPr id="3" name="Content Placeholder 2"/>
          <p:cNvSpPr>
            <a:spLocks noGrp="1"/>
          </p:cNvSpPr>
          <p:nvPr>
            <p:ph idx="1"/>
          </p:nvPr>
        </p:nvSpPr>
        <p:spPr>
          <a:xfrm>
            <a:off x="304800" y="1600200"/>
            <a:ext cx="8610600" cy="4525963"/>
          </a:xfrm>
        </p:spPr>
        <p:txBody>
          <a:bodyPr/>
          <a:lstStyle/>
          <a:p>
            <a:r>
              <a:rPr lang="en-US" sz="2800" dirty="0" smtClean="0"/>
              <a:t>What’s the optimal strategy for a buyer?</a:t>
            </a:r>
          </a:p>
          <a:p>
            <a:pPr lvl="1"/>
            <a:r>
              <a:rPr lang="en-US" sz="2400" dirty="0" smtClean="0"/>
              <a:t>Bid until the current bid value exceeds your </a:t>
            </a:r>
            <a:r>
              <a:rPr lang="en-US" sz="2400" i="1" dirty="0" smtClean="0"/>
              <a:t>private value</a:t>
            </a:r>
          </a:p>
          <a:p>
            <a:r>
              <a:rPr lang="en-US" sz="2800" dirty="0" smtClean="0"/>
              <a:t>Usually revenue-maximizing and efficient, unless the reserve price is set too low or too high</a:t>
            </a:r>
          </a:p>
          <a:p>
            <a:r>
              <a:rPr lang="en-US" sz="2800" dirty="0" smtClean="0"/>
              <a:t>Disadvantages</a:t>
            </a:r>
          </a:p>
          <a:p>
            <a:pPr lvl="1"/>
            <a:r>
              <a:rPr lang="en-US" sz="2400" dirty="0" smtClean="0"/>
              <a:t>Collusion</a:t>
            </a:r>
          </a:p>
          <a:p>
            <a:pPr lvl="1"/>
            <a:r>
              <a:rPr lang="en-US" sz="2400" dirty="0" smtClean="0"/>
              <a:t>Lack of competition</a:t>
            </a:r>
          </a:p>
          <a:p>
            <a:pPr lvl="1"/>
            <a:r>
              <a:rPr lang="en-US" sz="2400" dirty="0" smtClean="0"/>
              <a:t>Has high communication costs</a:t>
            </a:r>
            <a:endParaRPr lang="en-US" sz="2400" dirty="0"/>
          </a:p>
        </p:txBody>
      </p:sp>
    </p:spTree>
    <p:extLst>
      <p:ext uri="{BB962C8B-B14F-4D97-AF65-F5344CB8AC3E}">
        <p14:creationId xmlns:p14="http://schemas.microsoft.com/office/powerpoint/2010/main" xmlns="" val="326226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Sealed-bid auction</a:t>
            </a:r>
            <a:endParaRPr lang="en-US" dirty="0"/>
          </a:p>
        </p:txBody>
      </p:sp>
      <p:sp>
        <p:nvSpPr>
          <p:cNvPr id="3" name="Content Placeholder 2"/>
          <p:cNvSpPr>
            <a:spLocks noGrp="1"/>
          </p:cNvSpPr>
          <p:nvPr>
            <p:ph idx="1"/>
          </p:nvPr>
        </p:nvSpPr>
        <p:spPr>
          <a:xfrm>
            <a:off x="0" y="1600200"/>
            <a:ext cx="9144000" cy="4525963"/>
          </a:xfrm>
        </p:spPr>
        <p:txBody>
          <a:bodyPr/>
          <a:lstStyle/>
          <a:p>
            <a:r>
              <a:rPr lang="en-US" sz="2400" dirty="0" smtClean="0"/>
              <a:t>Each buyer makes a single bid and communicates it to the auctioneer, but not to the other bidders</a:t>
            </a:r>
          </a:p>
          <a:p>
            <a:pPr lvl="1"/>
            <a:r>
              <a:rPr lang="en-US" sz="2000" dirty="0" smtClean="0"/>
              <a:t>Simpler communication</a:t>
            </a:r>
          </a:p>
          <a:p>
            <a:pPr lvl="1"/>
            <a:r>
              <a:rPr lang="en-US" sz="2000" dirty="0" smtClean="0"/>
              <a:t>More complicated decision-making: the strategy of a buyer depends on what they believe about the other buyers</a:t>
            </a:r>
          </a:p>
          <a:p>
            <a:pPr lvl="1"/>
            <a:r>
              <a:rPr lang="en-US" sz="2000" dirty="0" smtClean="0"/>
              <a:t>Not necessarily efficient</a:t>
            </a:r>
          </a:p>
          <a:p>
            <a:r>
              <a:rPr lang="en-US" sz="2400" b="1" dirty="0" smtClean="0"/>
              <a:t>Sealed-bid second-price auction:</a:t>
            </a:r>
            <a:r>
              <a:rPr lang="en-US" sz="2400" dirty="0" smtClean="0"/>
              <a:t> the winner pays the price </a:t>
            </a:r>
            <a:br>
              <a:rPr lang="en-US" sz="2400" dirty="0" smtClean="0"/>
            </a:br>
            <a:r>
              <a:rPr lang="en-US" sz="2400" dirty="0" smtClean="0"/>
              <a:t>of the second-highest bid</a:t>
            </a:r>
          </a:p>
          <a:p>
            <a:pPr lvl="1"/>
            <a:r>
              <a:rPr lang="en-US" sz="2000" dirty="0" smtClean="0"/>
              <a:t>Let </a:t>
            </a:r>
            <a:r>
              <a:rPr lang="en-US" sz="2000" dirty="0" smtClean="0">
                <a:solidFill>
                  <a:srgbClr val="CC0099"/>
                </a:solidFill>
              </a:rPr>
              <a:t>V</a:t>
            </a:r>
            <a:r>
              <a:rPr lang="en-US" sz="2000" dirty="0" smtClean="0"/>
              <a:t> be your private value and </a:t>
            </a:r>
            <a:r>
              <a:rPr lang="en-US" sz="2000" dirty="0" smtClean="0">
                <a:solidFill>
                  <a:srgbClr val="CC0099"/>
                </a:solidFill>
              </a:rPr>
              <a:t>B</a:t>
            </a:r>
            <a:r>
              <a:rPr lang="en-US" sz="2000" dirty="0" smtClean="0"/>
              <a:t> be the highest bid by any other buyer</a:t>
            </a:r>
          </a:p>
          <a:p>
            <a:pPr lvl="1"/>
            <a:r>
              <a:rPr lang="en-US" sz="2000" dirty="0" smtClean="0"/>
              <a:t>If </a:t>
            </a:r>
            <a:r>
              <a:rPr lang="en-US" sz="2000" dirty="0" smtClean="0">
                <a:solidFill>
                  <a:srgbClr val="CC0099"/>
                </a:solidFill>
              </a:rPr>
              <a:t>V &gt; B</a:t>
            </a:r>
            <a:r>
              <a:rPr lang="en-US" sz="2000" dirty="0" smtClean="0"/>
              <a:t>, your optimal strategy is to bid above </a:t>
            </a:r>
            <a:r>
              <a:rPr lang="en-US" sz="2000" dirty="0" smtClean="0">
                <a:solidFill>
                  <a:srgbClr val="CC0099"/>
                </a:solidFill>
              </a:rPr>
              <a:t>B</a:t>
            </a:r>
            <a:r>
              <a:rPr lang="en-US" sz="2000" dirty="0" smtClean="0"/>
              <a:t> – in particular, bid </a:t>
            </a:r>
            <a:r>
              <a:rPr lang="en-US" sz="2000" dirty="0" smtClean="0">
                <a:solidFill>
                  <a:srgbClr val="CC0099"/>
                </a:solidFill>
              </a:rPr>
              <a:t>V</a:t>
            </a:r>
          </a:p>
          <a:p>
            <a:pPr lvl="1"/>
            <a:r>
              <a:rPr lang="en-US" sz="2000" dirty="0" smtClean="0"/>
              <a:t>If </a:t>
            </a:r>
            <a:r>
              <a:rPr lang="en-US" sz="2000" dirty="0" smtClean="0">
                <a:solidFill>
                  <a:srgbClr val="CC0099"/>
                </a:solidFill>
              </a:rPr>
              <a:t>V &lt; B</a:t>
            </a:r>
            <a:r>
              <a:rPr lang="en-US" sz="2000" dirty="0" smtClean="0"/>
              <a:t>, your optimal strategy is to bid below </a:t>
            </a:r>
            <a:r>
              <a:rPr lang="en-US" sz="2000" dirty="0" smtClean="0">
                <a:solidFill>
                  <a:srgbClr val="CC0099"/>
                </a:solidFill>
              </a:rPr>
              <a:t>B</a:t>
            </a:r>
            <a:r>
              <a:rPr lang="en-US" sz="2000" dirty="0" smtClean="0"/>
              <a:t> – in particular, bid </a:t>
            </a:r>
            <a:r>
              <a:rPr lang="en-US" sz="2000" dirty="0" smtClean="0">
                <a:solidFill>
                  <a:srgbClr val="CC0099"/>
                </a:solidFill>
              </a:rPr>
              <a:t>V</a:t>
            </a:r>
          </a:p>
          <a:p>
            <a:pPr lvl="1"/>
            <a:r>
              <a:rPr lang="en-US" sz="2000" dirty="0" smtClean="0"/>
              <a:t>Therefore, your dominant strategy is to bid </a:t>
            </a:r>
            <a:r>
              <a:rPr lang="en-US" sz="2000" dirty="0" smtClean="0">
                <a:solidFill>
                  <a:srgbClr val="CC0099"/>
                </a:solidFill>
              </a:rPr>
              <a:t>V</a:t>
            </a:r>
          </a:p>
          <a:p>
            <a:pPr lvl="1"/>
            <a:r>
              <a:rPr lang="en-US" sz="2000" dirty="0" smtClean="0"/>
              <a:t>This is a </a:t>
            </a:r>
            <a:r>
              <a:rPr lang="en-US" sz="2000" b="1" dirty="0" smtClean="0"/>
              <a:t>truth revealing</a:t>
            </a:r>
            <a:r>
              <a:rPr lang="en-US" sz="2000" dirty="0" smtClean="0"/>
              <a:t> mechanism</a:t>
            </a:r>
          </a:p>
        </p:txBody>
      </p:sp>
    </p:spTree>
    <p:extLst>
      <p:ext uri="{BB962C8B-B14F-4D97-AF65-F5344CB8AC3E}">
        <p14:creationId xmlns:p14="http://schemas.microsoft.com/office/powerpoint/2010/main" xmlns="" val="40053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Dollar auction</a:t>
            </a:r>
            <a:endParaRPr lang="en-US" dirty="0"/>
          </a:p>
        </p:txBody>
      </p:sp>
      <p:sp>
        <p:nvSpPr>
          <p:cNvPr id="3" name="Content Placeholder 2"/>
          <p:cNvSpPr>
            <a:spLocks noGrp="1"/>
          </p:cNvSpPr>
          <p:nvPr>
            <p:ph idx="1"/>
          </p:nvPr>
        </p:nvSpPr>
        <p:spPr>
          <a:xfrm>
            <a:off x="228600" y="1066800"/>
            <a:ext cx="8686800" cy="5410200"/>
          </a:xfrm>
        </p:spPr>
        <p:txBody>
          <a:bodyPr/>
          <a:lstStyle/>
          <a:p>
            <a:r>
              <a:rPr lang="en-US" sz="2400" dirty="0" smtClean="0"/>
              <a:t>A dollar bill is auctioned off to the highest bidder, but the second-highest bidder has to pay the amount of his last bid</a:t>
            </a:r>
          </a:p>
          <a:p>
            <a:pPr lvl="1"/>
            <a:r>
              <a:rPr lang="en-US" sz="2000" dirty="0" smtClean="0"/>
              <a:t>Player 1 bids 1 cent</a:t>
            </a:r>
          </a:p>
          <a:p>
            <a:pPr lvl="1"/>
            <a:r>
              <a:rPr lang="en-US" sz="2000" dirty="0" smtClean="0"/>
              <a:t>Player 2 bids 2 cents</a:t>
            </a:r>
          </a:p>
          <a:p>
            <a:pPr lvl="1"/>
            <a:r>
              <a:rPr lang="en-US" sz="2000" dirty="0" smtClean="0"/>
              <a:t>…</a:t>
            </a:r>
            <a:endParaRPr lang="en-US" sz="2400" dirty="0" smtClean="0"/>
          </a:p>
          <a:p>
            <a:pPr lvl="1"/>
            <a:r>
              <a:rPr lang="en-US" sz="2000" dirty="0" smtClean="0"/>
              <a:t>Player 2 bids 98 cents</a:t>
            </a:r>
          </a:p>
          <a:p>
            <a:pPr lvl="1"/>
            <a:r>
              <a:rPr lang="en-US" sz="2000" dirty="0" smtClean="0"/>
              <a:t>Player 1 bids 99 cents</a:t>
            </a:r>
          </a:p>
          <a:p>
            <a:pPr lvl="2"/>
            <a:r>
              <a:rPr lang="en-US" sz="1600" dirty="0" smtClean="0"/>
              <a:t>If Player 2 passes, he loses 98 cents, if he bids $1, he might still come out even</a:t>
            </a:r>
          </a:p>
          <a:p>
            <a:pPr lvl="1"/>
            <a:r>
              <a:rPr lang="en-US" sz="2000" dirty="0" smtClean="0"/>
              <a:t>So Player 2 bids $1</a:t>
            </a:r>
          </a:p>
          <a:p>
            <a:pPr lvl="2"/>
            <a:r>
              <a:rPr lang="en-US" sz="1600" dirty="0" smtClean="0"/>
              <a:t>Now, if Player 1 passes, he loses 99 cents, if he bids $1.01, he only loses 1 cent</a:t>
            </a:r>
          </a:p>
          <a:p>
            <a:pPr lvl="1"/>
            <a:r>
              <a:rPr lang="en-US" sz="2000" dirty="0" smtClean="0"/>
              <a:t>…</a:t>
            </a:r>
          </a:p>
          <a:p>
            <a:r>
              <a:rPr lang="en-US" sz="2400" dirty="0" smtClean="0"/>
              <a:t>What went wrong?</a:t>
            </a:r>
          </a:p>
          <a:p>
            <a:pPr lvl="1"/>
            <a:r>
              <a:rPr lang="en-US" sz="2000" dirty="0" smtClean="0"/>
              <a:t>When figuring out the expected utility of a bid, a rational player should take into account the future course of the game</a:t>
            </a:r>
          </a:p>
          <a:p>
            <a:r>
              <a:rPr lang="en-US" sz="2400" dirty="0" smtClean="0"/>
              <a:t>What if Player 1 starts by bidding 99 cents?</a:t>
            </a:r>
            <a:endParaRPr lang="en-US" sz="2000" dirty="0" smtClean="0"/>
          </a:p>
        </p:txBody>
      </p:sp>
    </p:spTree>
    <p:extLst>
      <p:ext uri="{BB962C8B-B14F-4D97-AF65-F5344CB8AC3E}">
        <p14:creationId xmlns:p14="http://schemas.microsoft.com/office/powerpoint/2010/main" xmlns="" val="356563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Dollar auction</a:t>
            </a:r>
            <a:endParaRPr lang="en-US" dirty="0"/>
          </a:p>
        </p:txBody>
      </p:sp>
      <p:sp>
        <p:nvSpPr>
          <p:cNvPr id="3" name="Content Placeholder 2"/>
          <p:cNvSpPr>
            <a:spLocks noGrp="1"/>
          </p:cNvSpPr>
          <p:nvPr>
            <p:ph idx="1"/>
          </p:nvPr>
        </p:nvSpPr>
        <p:spPr>
          <a:xfrm>
            <a:off x="228600" y="1066800"/>
            <a:ext cx="8686800" cy="5410200"/>
          </a:xfrm>
        </p:spPr>
        <p:txBody>
          <a:bodyPr/>
          <a:lstStyle/>
          <a:p>
            <a:r>
              <a:rPr lang="en-US" sz="2400" dirty="0" smtClean="0"/>
              <a:t>A dollar bill is auctioned off to the highest bidder, but the second-highest bidder has to pay the amount of his last bid</a:t>
            </a:r>
          </a:p>
          <a:p>
            <a:endParaRPr lang="en-US" sz="2400" dirty="0"/>
          </a:p>
          <a:p>
            <a:r>
              <a:rPr lang="en-US" sz="2400" dirty="0"/>
              <a:t>Dramatization: </a:t>
            </a:r>
            <a:r>
              <a:rPr lang="en-US" sz="2400" dirty="0">
                <a:hlinkClick r:id="rId3"/>
              </a:rPr>
              <a:t>https://</a:t>
            </a:r>
            <a:r>
              <a:rPr lang="en-US" sz="2400" dirty="0" err="1">
                <a:hlinkClick r:id="rId3"/>
              </a:rPr>
              <a:t>www.youtube.com</a:t>
            </a:r>
            <a:r>
              <a:rPr lang="en-US" sz="2400" dirty="0">
                <a:hlinkClick r:id="rId3"/>
              </a:rPr>
              <a:t>/</a:t>
            </a:r>
            <a:r>
              <a:rPr lang="en-US" sz="2400" dirty="0" err="1">
                <a:hlinkClick r:id="rId3"/>
              </a:rPr>
              <a:t>watch?v</a:t>
            </a:r>
            <a:r>
              <a:rPr lang="en-US" sz="2400" dirty="0">
                <a:hlinkClick r:id="rId3"/>
              </a:rPr>
              <a:t>=</a:t>
            </a:r>
            <a:r>
              <a:rPr lang="en-US" sz="2400" dirty="0" err="1">
                <a:hlinkClick r:id="rId3"/>
              </a:rPr>
              <a:t>pA-SNscNADk</a:t>
            </a:r>
            <a:endParaRPr lang="en-US" sz="2400" dirty="0" smtClean="0"/>
          </a:p>
        </p:txBody>
      </p:sp>
    </p:spTree>
    <p:extLst>
      <p:ext uri="{BB962C8B-B14F-4D97-AF65-F5344CB8AC3E}">
        <p14:creationId xmlns:p14="http://schemas.microsoft.com/office/powerpoint/2010/main" xmlns="" val="57309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020762"/>
          </a:xfrm>
        </p:spPr>
        <p:txBody>
          <a:bodyPr/>
          <a:lstStyle/>
          <a:p>
            <a:r>
              <a:rPr lang="en-US" dirty="0" smtClean="0"/>
              <a:t>Regulatory mechanism design: Tragedy of the commons</a:t>
            </a:r>
            <a:endParaRPr lang="en-US" dirty="0"/>
          </a:p>
        </p:txBody>
      </p:sp>
      <p:sp>
        <p:nvSpPr>
          <p:cNvPr id="3" name="Content Placeholder 2"/>
          <p:cNvSpPr>
            <a:spLocks noGrp="1"/>
          </p:cNvSpPr>
          <p:nvPr>
            <p:ph idx="1"/>
          </p:nvPr>
        </p:nvSpPr>
        <p:spPr>
          <a:xfrm>
            <a:off x="457200" y="1570037"/>
            <a:ext cx="8229600" cy="4983163"/>
          </a:xfrm>
        </p:spPr>
        <p:txBody>
          <a:bodyPr/>
          <a:lstStyle/>
          <a:p>
            <a:r>
              <a:rPr lang="en-US" sz="2400" dirty="0" smtClean="0"/>
              <a:t>States want to set their policies for controlling emissions</a:t>
            </a:r>
          </a:p>
          <a:p>
            <a:pPr lvl="1"/>
            <a:r>
              <a:rPr lang="en-US" sz="2000" dirty="0" smtClean="0"/>
              <a:t>Each state can reduce their emissions at a cost of </a:t>
            </a:r>
            <a:r>
              <a:rPr lang="en-US" sz="2000" dirty="0" smtClean="0">
                <a:solidFill>
                  <a:srgbClr val="CC0099"/>
                </a:solidFill>
              </a:rPr>
              <a:t>-10 </a:t>
            </a:r>
            <a:r>
              <a:rPr lang="en-US" sz="2000" dirty="0" smtClean="0"/>
              <a:t/>
            </a:r>
            <a:br>
              <a:rPr lang="en-US" sz="2000" dirty="0" smtClean="0"/>
            </a:br>
            <a:r>
              <a:rPr lang="en-US" sz="2000" dirty="0" smtClean="0"/>
              <a:t>or continue to pollute at a cost of </a:t>
            </a:r>
            <a:r>
              <a:rPr lang="en-US" sz="2000" dirty="0" smtClean="0">
                <a:solidFill>
                  <a:srgbClr val="CC0099"/>
                </a:solidFill>
              </a:rPr>
              <a:t>-5</a:t>
            </a:r>
          </a:p>
          <a:p>
            <a:pPr lvl="1"/>
            <a:r>
              <a:rPr lang="en-US" sz="2000" dirty="0" smtClean="0"/>
              <a:t>If a state decides to pollute, </a:t>
            </a:r>
            <a:r>
              <a:rPr lang="en-US" sz="2000" dirty="0" smtClean="0">
                <a:solidFill>
                  <a:srgbClr val="CC0099"/>
                </a:solidFill>
              </a:rPr>
              <a:t>-1</a:t>
            </a:r>
            <a:r>
              <a:rPr lang="en-US" sz="2000" dirty="0" smtClean="0"/>
              <a:t> is added to the utility of every other state</a:t>
            </a:r>
          </a:p>
          <a:p>
            <a:r>
              <a:rPr lang="en-US" sz="2400" dirty="0" smtClean="0"/>
              <a:t>What is the dominant strategy for each state?</a:t>
            </a:r>
          </a:p>
          <a:p>
            <a:pPr lvl="1"/>
            <a:r>
              <a:rPr lang="en-US" sz="2000" dirty="0" smtClean="0"/>
              <a:t>Continue to pollute</a:t>
            </a:r>
          </a:p>
          <a:p>
            <a:pPr lvl="1"/>
            <a:r>
              <a:rPr lang="en-US" sz="2000" dirty="0" smtClean="0"/>
              <a:t>Each state incurs cost of </a:t>
            </a:r>
            <a:r>
              <a:rPr lang="en-US" sz="2000" dirty="0" smtClean="0">
                <a:solidFill>
                  <a:srgbClr val="CC0099"/>
                </a:solidFill>
              </a:rPr>
              <a:t>-5-49 = -54</a:t>
            </a:r>
          </a:p>
          <a:p>
            <a:pPr lvl="1"/>
            <a:r>
              <a:rPr lang="en-US" sz="2000" dirty="0" smtClean="0"/>
              <a:t>If they all decided to deal with emissions, they would incur a cost of only </a:t>
            </a:r>
            <a:r>
              <a:rPr lang="en-US" sz="2000" dirty="0" smtClean="0">
                <a:solidFill>
                  <a:srgbClr val="CC0099"/>
                </a:solidFill>
              </a:rPr>
              <a:t>-10 </a:t>
            </a:r>
            <a:r>
              <a:rPr lang="en-US" sz="2000" dirty="0" smtClean="0"/>
              <a:t>each</a:t>
            </a:r>
          </a:p>
          <a:p>
            <a:r>
              <a:rPr lang="en-US" sz="2400" dirty="0" smtClean="0"/>
              <a:t>Mechanism for fixing the problem:</a:t>
            </a:r>
          </a:p>
          <a:p>
            <a:pPr lvl="1"/>
            <a:r>
              <a:rPr lang="en-US" sz="2000" dirty="0" smtClean="0"/>
              <a:t>Tax each state by the total amount by which they reduce the global utility (</a:t>
            </a:r>
            <a:r>
              <a:rPr lang="en-US" sz="2000" b="1" dirty="0" smtClean="0"/>
              <a:t>externality cost</a:t>
            </a:r>
            <a:r>
              <a:rPr lang="en-US" sz="2000" dirty="0" smtClean="0"/>
              <a:t>) </a:t>
            </a:r>
          </a:p>
          <a:p>
            <a:pPr lvl="1"/>
            <a:r>
              <a:rPr lang="en-US" sz="2000" dirty="0" smtClean="0"/>
              <a:t>This way, continuing to pollute would now cost </a:t>
            </a:r>
            <a:r>
              <a:rPr lang="en-US" sz="2000" dirty="0" smtClean="0">
                <a:solidFill>
                  <a:srgbClr val="CC0099"/>
                </a:solidFill>
              </a:rPr>
              <a:t>-54</a:t>
            </a:r>
            <a:endParaRPr lang="en-US" sz="2000" dirty="0">
              <a:solidFill>
                <a:srgbClr val="CC0099"/>
              </a:solidFill>
            </a:endParaRPr>
          </a:p>
        </p:txBody>
      </p:sp>
    </p:spTree>
    <p:extLst>
      <p:ext uri="{BB962C8B-B14F-4D97-AF65-F5344CB8AC3E}">
        <p14:creationId xmlns:p14="http://schemas.microsoft.com/office/powerpoint/2010/main" xmlns="" val="20736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Game theory</a:t>
            </a:r>
            <a:endParaRPr lang="en-US" dirty="0"/>
          </a:p>
        </p:txBody>
      </p:sp>
      <p:sp>
        <p:nvSpPr>
          <p:cNvPr id="3" name="Content Placeholder 2"/>
          <p:cNvSpPr>
            <a:spLocks noGrp="1"/>
          </p:cNvSpPr>
          <p:nvPr>
            <p:ph idx="1"/>
          </p:nvPr>
        </p:nvSpPr>
        <p:spPr/>
        <p:txBody>
          <a:bodyPr/>
          <a:lstStyle/>
          <a:p>
            <a:r>
              <a:rPr lang="en-US" sz="2400" dirty="0" smtClean="0"/>
              <a:t>Normal form representation of a game</a:t>
            </a:r>
          </a:p>
          <a:p>
            <a:r>
              <a:rPr lang="en-US" sz="2400" dirty="0" smtClean="0"/>
              <a:t>Dominant strategies</a:t>
            </a:r>
          </a:p>
          <a:p>
            <a:r>
              <a:rPr lang="en-US" sz="2400" dirty="0" smtClean="0"/>
              <a:t>Nash </a:t>
            </a:r>
            <a:r>
              <a:rPr lang="en-US" sz="2400" dirty="0" err="1" smtClean="0"/>
              <a:t>equilibria</a:t>
            </a:r>
            <a:endParaRPr lang="en-US" sz="2400" dirty="0" smtClean="0"/>
          </a:p>
          <a:p>
            <a:r>
              <a:rPr lang="en-US" sz="2400" dirty="0" smtClean="0"/>
              <a:t>Pareto optimal outcomes</a:t>
            </a:r>
          </a:p>
          <a:p>
            <a:r>
              <a:rPr lang="en-US" sz="2400" dirty="0" smtClean="0"/>
              <a:t>Pure strategies and mixed strategies</a:t>
            </a:r>
          </a:p>
          <a:p>
            <a:r>
              <a:rPr lang="en-US" sz="2400" dirty="0" smtClean="0"/>
              <a:t>Examples of games</a:t>
            </a:r>
          </a:p>
          <a:p>
            <a:r>
              <a:rPr lang="en-US" sz="2400" dirty="0" smtClean="0"/>
              <a:t>Mechanism design</a:t>
            </a:r>
          </a:p>
          <a:p>
            <a:pPr lvl="1"/>
            <a:r>
              <a:rPr lang="en-US" sz="2400" dirty="0" smtClean="0"/>
              <a:t>Auctions: ascending bid, sealed bid, sealed bid second-price, “dollar auction”</a:t>
            </a:r>
          </a:p>
        </p:txBody>
      </p:sp>
    </p:spTree>
    <p:extLst>
      <p:ext uri="{BB962C8B-B14F-4D97-AF65-F5344CB8AC3E}">
        <p14:creationId xmlns:p14="http://schemas.microsoft.com/office/powerpoint/2010/main" xmlns="" val="263055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dirty="0" smtClean="0"/>
              <a:t>Game theory</a:t>
            </a:r>
            <a:endParaRPr lang="en-US" dirty="0"/>
          </a:p>
        </p:txBody>
      </p:sp>
      <p:sp>
        <p:nvSpPr>
          <p:cNvPr id="5" name="Content Placeholder 4"/>
          <p:cNvSpPr>
            <a:spLocks noGrp="1"/>
          </p:cNvSpPr>
          <p:nvPr>
            <p:ph idx="1"/>
          </p:nvPr>
        </p:nvSpPr>
        <p:spPr/>
        <p:txBody>
          <a:bodyPr/>
          <a:lstStyle/>
          <a:p>
            <a:r>
              <a:rPr lang="en-US" sz="2800" b="1" dirty="0" smtClean="0"/>
              <a:t>Game theory </a:t>
            </a:r>
            <a:r>
              <a:rPr lang="en-US" sz="2800" dirty="0" smtClean="0"/>
              <a:t>deals with systems of interacting agents where the outcome for an agent depends on the actions of all the other agents</a:t>
            </a:r>
          </a:p>
          <a:p>
            <a:pPr lvl="1"/>
            <a:r>
              <a:rPr lang="en-US" sz="2400" dirty="0" smtClean="0"/>
              <a:t>Applied in sociology, politics, economics, biology, and, of course, AI </a:t>
            </a:r>
          </a:p>
          <a:p>
            <a:r>
              <a:rPr lang="en-US" sz="2800" b="1" dirty="0" smtClean="0"/>
              <a:t>Agent design: </a:t>
            </a:r>
            <a:r>
              <a:rPr lang="en-US" sz="2800" dirty="0" smtClean="0"/>
              <a:t>determining the best strategy for a rational agent in a given game</a:t>
            </a:r>
          </a:p>
          <a:p>
            <a:r>
              <a:rPr lang="en-US" sz="2800" b="1" dirty="0" smtClean="0"/>
              <a:t>Mechanism design: </a:t>
            </a:r>
            <a:r>
              <a:rPr lang="en-US" sz="2800" dirty="0" smtClean="0"/>
              <a:t>how to set the rules of the game to ensure a desirable outcome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971800"/>
            <a:ext cx="8229600" cy="1143000"/>
          </a:xfrm>
        </p:spPr>
        <p:txBody>
          <a:bodyPr/>
          <a:lstStyle/>
          <a:p>
            <a:pPr eaLnBrk="1" hangingPunct="1"/>
            <a:r>
              <a:rPr lang="en-US" altLang="en-US" smtClean="0"/>
              <a:t>Thank You</a:t>
            </a:r>
          </a:p>
        </p:txBody>
      </p:sp>
    </p:spTree>
    <p:extLst>
      <p:ext uri="{BB962C8B-B14F-4D97-AF65-F5344CB8AC3E}">
        <p14:creationId xmlns:p14="http://schemas.microsoft.com/office/powerpoint/2010/main" xmlns="" val="4258333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cstate="print"/>
          <a:srcRect/>
          <a:stretch>
            <a:fillRect/>
          </a:stretch>
        </p:blipFill>
        <p:spPr bwMode="auto">
          <a:xfrm>
            <a:off x="990600" y="715088"/>
            <a:ext cx="6945313" cy="5609512"/>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096000" y="381000"/>
            <a:ext cx="1743075" cy="847725"/>
          </a:xfrm>
          <a:prstGeom prst="rect">
            <a:avLst/>
          </a:prstGeom>
          <a:noFill/>
          <a:ln w="9525">
            <a:noFill/>
            <a:miter lim="800000"/>
            <a:headEnd/>
            <a:tailEnd/>
          </a:ln>
        </p:spPr>
      </p:pic>
      <p:sp>
        <p:nvSpPr>
          <p:cNvPr id="6" name="Rectangle 5"/>
          <p:cNvSpPr/>
          <p:nvPr/>
        </p:nvSpPr>
        <p:spPr>
          <a:xfrm>
            <a:off x="2305962" y="6400800"/>
            <a:ext cx="4532075" cy="369332"/>
          </a:xfrm>
          <a:prstGeom prst="rect">
            <a:avLst/>
          </a:prstGeom>
        </p:spPr>
        <p:txBody>
          <a:bodyPr wrap="none">
            <a:spAutoFit/>
          </a:bodyPr>
          <a:lstStyle/>
          <a:p>
            <a:r>
              <a:rPr lang="en-US" dirty="0" smtClean="0">
                <a:hlinkClick r:id="rId5"/>
              </a:rPr>
              <a:t>http://www.economist.com/node/21527025</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7064" y="6488668"/>
            <a:ext cx="2429872" cy="369332"/>
          </a:xfrm>
          <a:prstGeom prst="rect">
            <a:avLst/>
          </a:prstGeom>
        </p:spPr>
        <p:txBody>
          <a:bodyPr wrap="none">
            <a:spAutoFit/>
          </a:bodyPr>
          <a:lstStyle/>
          <a:p>
            <a:r>
              <a:rPr lang="en-US" dirty="0">
                <a:hlinkClick r:id="rId2"/>
              </a:rPr>
              <a:t>http://</a:t>
            </a:r>
            <a:r>
              <a:rPr lang="en-US" dirty="0" err="1">
                <a:hlinkClick r:id="rId2"/>
              </a:rPr>
              <a:t>www.spliddit.org</a:t>
            </a:r>
            <a:endParaRPr lang="en-US" dirty="0"/>
          </a:p>
        </p:txBody>
      </p:sp>
      <p:pic>
        <p:nvPicPr>
          <p:cNvPr id="7" name="Picture 6" descr="Screen Shot 2015-02-23 at 5.34.24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95400" y="0"/>
            <a:ext cx="6642100" cy="6482555"/>
          </a:xfrm>
          <a:prstGeom prst="rect">
            <a:avLst/>
          </a:prstGeom>
        </p:spPr>
      </p:pic>
    </p:spTree>
    <p:extLst>
      <p:ext uri="{BB962C8B-B14F-4D97-AF65-F5344CB8AC3E}">
        <p14:creationId xmlns:p14="http://schemas.microsoft.com/office/powerpoint/2010/main" xmlns="" val="1819536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9-24 at 1.26.1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914400"/>
            <a:ext cx="4381102" cy="4876800"/>
          </a:xfrm>
          <a:prstGeom prst="rect">
            <a:avLst/>
          </a:prstGeom>
        </p:spPr>
      </p:pic>
      <p:pic>
        <p:nvPicPr>
          <p:cNvPr id="6" name="Picture 5" descr="Screen Shot 2015-09-24 at 1.28.35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90933" y="838200"/>
            <a:ext cx="4400667" cy="5105400"/>
          </a:xfrm>
          <a:prstGeom prst="rect">
            <a:avLst/>
          </a:prstGeom>
        </p:spPr>
      </p:pic>
      <p:pic>
        <p:nvPicPr>
          <p:cNvPr id="7" name="Picture 6" descr="Screen Shot 2015-09-24 at 1.29.23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8600" y="152400"/>
            <a:ext cx="2070100" cy="609600"/>
          </a:xfrm>
          <a:prstGeom prst="rect">
            <a:avLst/>
          </a:prstGeom>
        </p:spPr>
      </p:pic>
      <p:sp>
        <p:nvSpPr>
          <p:cNvPr id="8" name="Rectangle 7"/>
          <p:cNvSpPr/>
          <p:nvPr/>
        </p:nvSpPr>
        <p:spPr>
          <a:xfrm>
            <a:off x="0" y="6248400"/>
            <a:ext cx="9144000" cy="369332"/>
          </a:xfrm>
          <a:prstGeom prst="rect">
            <a:avLst/>
          </a:prstGeom>
        </p:spPr>
        <p:txBody>
          <a:bodyPr wrap="square">
            <a:spAutoFit/>
          </a:bodyPr>
          <a:lstStyle/>
          <a:p>
            <a:pPr algn="ctr"/>
            <a:r>
              <a:rPr lang="en-US" dirty="0">
                <a:hlinkClick r:id="rId5"/>
              </a:rPr>
              <a:t>http://</a:t>
            </a:r>
            <a:r>
              <a:rPr lang="en-US" dirty="0" err="1">
                <a:hlinkClick r:id="rId5"/>
              </a:rPr>
              <a:t>www.wired.com</a:t>
            </a:r>
            <a:r>
              <a:rPr lang="en-US" dirty="0">
                <a:hlinkClick r:id="rId5"/>
              </a:rPr>
              <a:t>/2015/09/</a:t>
            </a:r>
            <a:r>
              <a:rPr lang="en-US" dirty="0" err="1">
                <a:hlinkClick r:id="rId5"/>
              </a:rPr>
              <a:t>facebook</a:t>
            </a:r>
            <a:r>
              <a:rPr lang="en-US" dirty="0">
                <a:hlinkClick r:id="rId5"/>
              </a:rPr>
              <a:t>-</a:t>
            </a:r>
            <a:r>
              <a:rPr lang="en-US" dirty="0" err="1">
                <a:hlinkClick r:id="rId5"/>
              </a:rPr>
              <a:t>doesnt</a:t>
            </a:r>
            <a:r>
              <a:rPr lang="en-US" dirty="0">
                <a:hlinkClick r:id="rId5"/>
              </a:rPr>
              <a:t>-make-much-money-</a:t>
            </a:r>
            <a:r>
              <a:rPr lang="en-US" dirty="0" err="1">
                <a:hlinkClick r:id="rId5"/>
              </a:rPr>
              <a:t>couldon</a:t>
            </a:r>
            <a:r>
              <a:rPr lang="en-US" dirty="0">
                <a:hlinkClick r:id="rId5"/>
              </a:rPr>
              <a:t>-purpose/</a:t>
            </a:r>
            <a:endParaRPr lang="en-US" dirty="0"/>
          </a:p>
        </p:txBody>
      </p:sp>
    </p:spTree>
    <p:extLst>
      <p:ext uri="{BB962C8B-B14F-4D97-AF65-F5344CB8AC3E}">
        <p14:creationId xmlns:p14="http://schemas.microsoft.com/office/powerpoint/2010/main" xmlns="" val="23411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90600"/>
          </a:xfrm>
        </p:spPr>
        <p:txBody>
          <a:bodyPr/>
          <a:lstStyle/>
          <a:p>
            <a:r>
              <a:rPr lang="en-US" dirty="0" smtClean="0"/>
              <a:t>Prisoner’s dilemma</a:t>
            </a:r>
            <a:endParaRPr lang="en-US" dirty="0"/>
          </a:p>
        </p:txBody>
      </p:sp>
      <p:sp>
        <p:nvSpPr>
          <p:cNvPr id="5" name="Rectangle 4"/>
          <p:cNvSpPr/>
          <p:nvPr/>
        </p:nvSpPr>
        <p:spPr>
          <a:xfrm>
            <a:off x="6781800" y="34290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34290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81800" y="40386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24800" y="40386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bwMode="auto">
          <a:xfrm>
            <a:off x="457200" y="2743200"/>
            <a:ext cx="82296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b="1" kern="0" dirty="0" smtClean="0">
                <a:solidFill>
                  <a:srgbClr val="00B0F0"/>
                </a:solidFill>
              </a:rPr>
              <a:t>DEMO</a:t>
            </a:r>
            <a:endParaRPr lang="en-US" b="1" kern="0" dirty="0">
              <a:solidFill>
                <a:srgbClr val="00B0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Prisoner’s dilemma</a:t>
            </a:r>
            <a:endParaRPr lang="en-US" dirty="0"/>
          </a:p>
        </p:txBody>
      </p:sp>
      <p:sp>
        <p:nvSpPr>
          <p:cNvPr id="3" name="Content Placeholder 2"/>
          <p:cNvSpPr>
            <a:spLocks noGrp="1"/>
          </p:cNvSpPr>
          <p:nvPr>
            <p:ph idx="1"/>
          </p:nvPr>
        </p:nvSpPr>
        <p:spPr>
          <a:xfrm>
            <a:off x="228600" y="1219200"/>
            <a:ext cx="4876800" cy="5029200"/>
          </a:xfrm>
        </p:spPr>
        <p:txBody>
          <a:bodyPr/>
          <a:lstStyle/>
          <a:p>
            <a:r>
              <a:rPr lang="en-US" sz="2400" dirty="0" smtClean="0"/>
              <a:t>Two criminals have been arrested and the police visit them separately</a:t>
            </a:r>
          </a:p>
          <a:p>
            <a:r>
              <a:rPr lang="en-US" sz="2400" dirty="0" smtClean="0"/>
              <a:t>If one player testifies against the other and the other refuses, the one who testified goes free and the one who refused gets a 10-year sentence</a:t>
            </a:r>
          </a:p>
          <a:p>
            <a:r>
              <a:rPr lang="en-US" sz="2400" dirty="0" smtClean="0"/>
              <a:t>If both players testify against each other, they each get a </a:t>
            </a:r>
            <a:br>
              <a:rPr lang="en-US" sz="2400" dirty="0" smtClean="0"/>
            </a:br>
            <a:r>
              <a:rPr lang="en-US" sz="2400" dirty="0" smtClean="0"/>
              <a:t>5-year sentence</a:t>
            </a:r>
          </a:p>
          <a:p>
            <a:r>
              <a:rPr lang="en-US" sz="2400" dirty="0" smtClean="0"/>
              <a:t>If both refuse to testify, they each get a 1-year sentence</a:t>
            </a:r>
            <a:endParaRPr lang="en-US" sz="2400" dirty="0"/>
          </a:p>
        </p:txBody>
      </p:sp>
      <p:graphicFrame>
        <p:nvGraphicFramePr>
          <p:cNvPr id="7" name="Content Placeholder 4"/>
          <p:cNvGraphicFramePr>
            <a:graphicFrameLocks/>
          </p:cNvGraphicFramePr>
          <p:nvPr/>
        </p:nvGraphicFramePr>
        <p:xfrm>
          <a:off x="5410200" y="2438400"/>
          <a:ext cx="3352800" cy="2065163"/>
        </p:xfrm>
        <a:graphic>
          <a:graphicData uri="http://schemas.openxmlformats.org/drawingml/2006/table">
            <a:tbl>
              <a:tblPr>
                <a:tableStyleId>{F5AB1C69-6EDB-4FF4-983F-18BD219EF322}</a:tableStyleId>
              </a:tblPr>
              <a:tblGrid>
                <a:gridCol w="1117600"/>
                <a:gridCol w="1117600"/>
                <a:gridCol w="1117600"/>
              </a:tblGrid>
              <a:tr h="785003">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Alice:</a:t>
                      </a:r>
                    </a:p>
                    <a:p>
                      <a:pPr algn="ctr"/>
                      <a:r>
                        <a:rPr lang="en-US" sz="1800" b="1" dirty="0" smtClean="0">
                          <a:solidFill>
                            <a:srgbClr val="0000FF"/>
                          </a:solidFill>
                        </a:rPr>
                        <a:t>Testify</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Alice:</a:t>
                      </a:r>
                      <a:br>
                        <a:rPr lang="en-US" sz="1800" b="1" dirty="0" smtClean="0">
                          <a:solidFill>
                            <a:srgbClr val="0000FF"/>
                          </a:solidFill>
                        </a:rPr>
                      </a:br>
                      <a:r>
                        <a:rPr lang="en-US" sz="1800" b="1" dirty="0" smtClean="0">
                          <a:solidFill>
                            <a:srgbClr val="0000FF"/>
                          </a:solidFill>
                        </a:rPr>
                        <a:t>Refuse</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8098">
                <a:tc>
                  <a:txBody>
                    <a:bodyPr/>
                    <a:lstStyle/>
                    <a:p>
                      <a:pPr algn="ctr"/>
                      <a:r>
                        <a:rPr lang="en-US" sz="1800" b="1" dirty="0" smtClean="0">
                          <a:solidFill>
                            <a:srgbClr val="FF0000"/>
                          </a:solidFill>
                        </a:rPr>
                        <a:t>Bob:</a:t>
                      </a:r>
                      <a:br>
                        <a:rPr lang="en-US" sz="1800" b="1" dirty="0" smtClean="0">
                          <a:solidFill>
                            <a:srgbClr val="FF0000"/>
                          </a:solidFill>
                        </a:rPr>
                      </a:br>
                      <a:r>
                        <a:rPr lang="en-US" sz="1800" b="1" dirty="0" smtClean="0">
                          <a:solidFill>
                            <a:srgbClr val="FF0000"/>
                          </a:solidFill>
                        </a:rPr>
                        <a:t>Testify</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-5</a:t>
                      </a:r>
                      <a:r>
                        <a:rPr lang="en-US" sz="1800" dirty="0" smtClean="0"/>
                        <a:t>,</a:t>
                      </a:r>
                      <a:r>
                        <a:rPr lang="en-US" sz="1800" dirty="0" smtClean="0">
                          <a:solidFill>
                            <a:srgbClr val="FF0000"/>
                          </a:solidFill>
                        </a:rPr>
                        <a:t>-5</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-10</a:t>
                      </a:r>
                      <a:r>
                        <a:rPr lang="en-US" sz="1800" dirty="0" smtClean="0"/>
                        <a:t>,</a:t>
                      </a:r>
                      <a:r>
                        <a:rPr lang="en-US" sz="1800" dirty="0" smtClean="0">
                          <a:solidFill>
                            <a:srgbClr val="FF0000"/>
                          </a:solidFill>
                        </a:rPr>
                        <a:t>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098">
                <a:tc>
                  <a:txBody>
                    <a:bodyPr/>
                    <a:lstStyle/>
                    <a:p>
                      <a:pPr algn="ctr"/>
                      <a:r>
                        <a:rPr lang="en-US" sz="1800" b="1" dirty="0" smtClean="0">
                          <a:solidFill>
                            <a:srgbClr val="FF0000"/>
                          </a:solidFill>
                        </a:rPr>
                        <a:t>Bob:</a:t>
                      </a:r>
                      <a:br>
                        <a:rPr lang="en-US" sz="1800" b="1" dirty="0" smtClean="0">
                          <a:solidFill>
                            <a:srgbClr val="FF0000"/>
                          </a:solidFill>
                        </a:rPr>
                      </a:br>
                      <a:r>
                        <a:rPr lang="en-US" sz="1800" b="1" dirty="0" smtClean="0">
                          <a:solidFill>
                            <a:srgbClr val="FF0000"/>
                          </a:solidFill>
                        </a:rPr>
                        <a:t>Refuse</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0</a:t>
                      </a:r>
                      <a:r>
                        <a:rPr lang="en-US" sz="1800" dirty="0" smtClean="0"/>
                        <a:t>,</a:t>
                      </a:r>
                      <a:r>
                        <a:rPr lang="en-US" sz="1800" dirty="0" smtClean="0">
                          <a:solidFill>
                            <a:srgbClr val="FF0000"/>
                          </a:solidFill>
                        </a:rPr>
                        <a:t>-10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a:t>
                      </a:r>
                      <a:r>
                        <a:rPr lang="en-US" sz="1800" dirty="0" smtClean="0"/>
                        <a:t>,</a:t>
                      </a:r>
                      <a:r>
                        <a:rPr lang="en-US" sz="1800" dirty="0" smtClean="0">
                          <a:solidFill>
                            <a:srgbClr val="FF0000"/>
                          </a:solidFill>
                        </a:rPr>
                        <a:t>-1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6781800" y="34290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34290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81800" y="40386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24800" y="40386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8603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Prisoner’s dilemma</a:t>
            </a:r>
            <a:endParaRPr lang="en-US" dirty="0"/>
          </a:p>
        </p:txBody>
      </p:sp>
      <p:sp>
        <p:nvSpPr>
          <p:cNvPr id="3" name="Content Placeholder 2"/>
          <p:cNvSpPr>
            <a:spLocks noGrp="1"/>
          </p:cNvSpPr>
          <p:nvPr>
            <p:ph idx="1"/>
          </p:nvPr>
        </p:nvSpPr>
        <p:spPr>
          <a:xfrm>
            <a:off x="228600" y="1219200"/>
            <a:ext cx="5029200" cy="5029200"/>
          </a:xfrm>
        </p:spPr>
        <p:txBody>
          <a:bodyPr/>
          <a:lstStyle/>
          <a:p>
            <a:r>
              <a:rPr lang="en-US" sz="2400" dirty="0" smtClean="0"/>
              <a:t>Alice’s reasoning:</a:t>
            </a:r>
            <a:endParaRPr lang="en-US" sz="2000" dirty="0" smtClean="0"/>
          </a:p>
          <a:p>
            <a:pPr lvl="1"/>
            <a:r>
              <a:rPr lang="en-US" sz="2000" dirty="0" smtClean="0"/>
              <a:t>Suppose Bob testifies. Then I get </a:t>
            </a:r>
            <a:br>
              <a:rPr lang="en-US" sz="2000" dirty="0" smtClean="0"/>
            </a:br>
            <a:r>
              <a:rPr lang="en-US" sz="2000" dirty="0" smtClean="0"/>
              <a:t>5 years if I testify and 10 years if </a:t>
            </a:r>
            <a:br>
              <a:rPr lang="en-US" sz="2000" dirty="0" smtClean="0"/>
            </a:br>
            <a:r>
              <a:rPr lang="en-US" sz="2000" dirty="0" smtClean="0"/>
              <a:t>I refuse. So I should testify.</a:t>
            </a:r>
          </a:p>
          <a:p>
            <a:pPr lvl="1"/>
            <a:r>
              <a:rPr lang="en-US" sz="2000" dirty="0" smtClean="0"/>
              <a:t>Suppose Bob refuses. Then I go free if I testify, and get 1 year if </a:t>
            </a:r>
            <a:br>
              <a:rPr lang="en-US" sz="2000" dirty="0" smtClean="0"/>
            </a:br>
            <a:r>
              <a:rPr lang="en-US" sz="2000" dirty="0" smtClean="0"/>
              <a:t>I refuse. So I should testify.</a:t>
            </a:r>
          </a:p>
          <a:p>
            <a:r>
              <a:rPr lang="en-US" sz="2400" b="1" dirty="0" smtClean="0"/>
              <a:t>Dominant strategy: </a:t>
            </a:r>
            <a:r>
              <a:rPr lang="en-US" sz="2400" dirty="0" smtClean="0"/>
              <a:t>A strategy whose outcome is better for the player regardless of the strategy chosen by the other player</a:t>
            </a:r>
          </a:p>
        </p:txBody>
      </p:sp>
      <p:graphicFrame>
        <p:nvGraphicFramePr>
          <p:cNvPr id="7" name="Content Placeholder 4"/>
          <p:cNvGraphicFramePr>
            <a:graphicFrameLocks/>
          </p:cNvGraphicFramePr>
          <p:nvPr/>
        </p:nvGraphicFramePr>
        <p:xfrm>
          <a:off x="5410200" y="2438400"/>
          <a:ext cx="3352800" cy="2065163"/>
        </p:xfrm>
        <a:graphic>
          <a:graphicData uri="http://schemas.openxmlformats.org/drawingml/2006/table">
            <a:tbl>
              <a:tblPr>
                <a:tableStyleId>{F5AB1C69-6EDB-4FF4-983F-18BD219EF322}</a:tableStyleId>
              </a:tblPr>
              <a:tblGrid>
                <a:gridCol w="1117600"/>
                <a:gridCol w="1117600"/>
                <a:gridCol w="1117600"/>
              </a:tblGrid>
              <a:tr h="785003">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Alice:</a:t>
                      </a:r>
                    </a:p>
                    <a:p>
                      <a:pPr algn="ctr"/>
                      <a:r>
                        <a:rPr lang="en-US" sz="1800" b="1" dirty="0" smtClean="0">
                          <a:solidFill>
                            <a:srgbClr val="0000FF"/>
                          </a:solidFill>
                        </a:rPr>
                        <a:t>Testify</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0000FF"/>
                          </a:solidFill>
                        </a:rPr>
                        <a:t>Alice:</a:t>
                      </a:r>
                      <a:br>
                        <a:rPr lang="en-US" sz="1800" b="1" dirty="0" smtClean="0">
                          <a:solidFill>
                            <a:srgbClr val="0000FF"/>
                          </a:solidFill>
                        </a:rPr>
                      </a:br>
                      <a:r>
                        <a:rPr lang="en-US" sz="1800" b="1" dirty="0" smtClean="0">
                          <a:solidFill>
                            <a:srgbClr val="0000FF"/>
                          </a:solidFill>
                        </a:rPr>
                        <a:t>Refuse</a:t>
                      </a:r>
                      <a:endParaRPr lang="en-US" sz="1800" b="1" dirty="0">
                        <a:solidFill>
                          <a:srgbClr val="0000F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8098">
                <a:tc>
                  <a:txBody>
                    <a:bodyPr/>
                    <a:lstStyle/>
                    <a:p>
                      <a:pPr algn="ctr"/>
                      <a:r>
                        <a:rPr lang="en-US" sz="1800" b="1" dirty="0" smtClean="0">
                          <a:solidFill>
                            <a:srgbClr val="FF0000"/>
                          </a:solidFill>
                        </a:rPr>
                        <a:t>Bob:</a:t>
                      </a:r>
                      <a:br>
                        <a:rPr lang="en-US" sz="1800" b="1" dirty="0" smtClean="0">
                          <a:solidFill>
                            <a:srgbClr val="FF0000"/>
                          </a:solidFill>
                        </a:rPr>
                      </a:br>
                      <a:r>
                        <a:rPr lang="en-US" sz="1800" b="1" dirty="0" smtClean="0">
                          <a:solidFill>
                            <a:srgbClr val="FF0000"/>
                          </a:solidFill>
                        </a:rPr>
                        <a:t>Testify</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-5</a:t>
                      </a:r>
                      <a:r>
                        <a:rPr lang="en-US" sz="1800" dirty="0" smtClean="0"/>
                        <a:t>,</a:t>
                      </a:r>
                      <a:r>
                        <a:rPr lang="en-US" sz="1800" dirty="0" smtClean="0">
                          <a:solidFill>
                            <a:srgbClr val="FF0000"/>
                          </a:solidFill>
                        </a:rPr>
                        <a:t>-5</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-10</a:t>
                      </a:r>
                      <a:r>
                        <a:rPr lang="en-US" sz="1800" dirty="0" smtClean="0"/>
                        <a:t>,</a:t>
                      </a:r>
                      <a:r>
                        <a:rPr lang="en-US" sz="1800" dirty="0" smtClean="0">
                          <a:solidFill>
                            <a:srgbClr val="FF0000"/>
                          </a:solidFill>
                        </a:rPr>
                        <a:t>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098">
                <a:tc>
                  <a:txBody>
                    <a:bodyPr/>
                    <a:lstStyle/>
                    <a:p>
                      <a:pPr algn="ctr"/>
                      <a:r>
                        <a:rPr lang="en-US" sz="1800" b="1" dirty="0" smtClean="0">
                          <a:solidFill>
                            <a:srgbClr val="FF0000"/>
                          </a:solidFill>
                        </a:rPr>
                        <a:t>Bob:</a:t>
                      </a:r>
                      <a:br>
                        <a:rPr lang="en-US" sz="1800" b="1" dirty="0" smtClean="0">
                          <a:solidFill>
                            <a:srgbClr val="FF0000"/>
                          </a:solidFill>
                        </a:rPr>
                      </a:br>
                      <a:r>
                        <a:rPr lang="en-US" sz="1800" b="1" dirty="0" smtClean="0">
                          <a:solidFill>
                            <a:srgbClr val="FF0000"/>
                          </a:solidFill>
                        </a:rPr>
                        <a:t>Refuse</a:t>
                      </a:r>
                      <a:endParaRPr lang="en-US" sz="1800" b="1"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FF"/>
                          </a:solidFill>
                        </a:rPr>
                        <a:t>0</a:t>
                      </a:r>
                      <a:r>
                        <a:rPr lang="en-US" sz="1800" dirty="0" smtClean="0"/>
                        <a:t>,</a:t>
                      </a:r>
                      <a:r>
                        <a:rPr lang="en-US" sz="1800" dirty="0" smtClean="0">
                          <a:solidFill>
                            <a:srgbClr val="FF0000"/>
                          </a:solidFill>
                        </a:rPr>
                        <a:t>-10</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00FF"/>
                          </a:solidFill>
                        </a:rPr>
                        <a:t>-1</a:t>
                      </a:r>
                      <a:r>
                        <a:rPr lang="en-US" sz="1800" dirty="0" smtClean="0"/>
                        <a:t>,</a:t>
                      </a:r>
                      <a:r>
                        <a:rPr lang="en-US" sz="1800" dirty="0" smtClean="0">
                          <a:solidFill>
                            <a:srgbClr val="FF0000"/>
                          </a:solidFill>
                        </a:rPr>
                        <a:t>-1</a:t>
                      </a:r>
                      <a:endParaRPr 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22981</TotalTime>
  <Words>1752</Words>
  <Application>Microsoft Office PowerPoint</Application>
  <PresentationFormat>On-screen Show (4:3)</PresentationFormat>
  <Paragraphs>255</Paragraphs>
  <Slides>30</Slides>
  <Notes>22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Instructor: Amit Kumar Das</vt:lpstr>
      <vt:lpstr>Game theory (Sections 17.5-17.6)</vt:lpstr>
      <vt:lpstr>Game theory</vt:lpstr>
      <vt:lpstr>Slide 4</vt:lpstr>
      <vt:lpstr>Slide 5</vt:lpstr>
      <vt:lpstr>Slide 6</vt:lpstr>
      <vt:lpstr>Prisoner’s dilemma</vt:lpstr>
      <vt:lpstr>Prisoner’s dilemma</vt:lpstr>
      <vt:lpstr>Prisoner’s dilemma</vt:lpstr>
      <vt:lpstr>Nash Equilibrium</vt:lpstr>
      <vt:lpstr>Prisoner’s dilemma</vt:lpstr>
      <vt:lpstr>Prisoner’s dilemma in real life</vt:lpstr>
      <vt:lpstr>Valentine’s Day Problem</vt:lpstr>
      <vt:lpstr>Slide 14</vt:lpstr>
      <vt:lpstr>Is there any way to get a better answer?</vt:lpstr>
      <vt:lpstr>Review: Game theory</vt:lpstr>
      <vt:lpstr>Game of Chicken</vt:lpstr>
      <vt:lpstr>Mixed strategy equilibria</vt:lpstr>
      <vt:lpstr>Finding mixed strategy equilibria</vt:lpstr>
      <vt:lpstr>Existence of Nash equilibria</vt:lpstr>
      <vt:lpstr>Computing Nash equilibria</vt:lpstr>
      <vt:lpstr>Mechanism design  (inverse game theory)</vt:lpstr>
      <vt:lpstr>Auctions</vt:lpstr>
      <vt:lpstr>Ascending-bid auction</vt:lpstr>
      <vt:lpstr>Sealed-bid auction</vt:lpstr>
      <vt:lpstr>Dollar auction</vt:lpstr>
      <vt:lpstr>Dollar auction</vt:lpstr>
      <vt:lpstr>Regulatory mechanism design: Tragedy of the commons</vt:lpstr>
      <vt:lpstr>Review: Game theory</vt:lpstr>
      <vt:lpstr>Thank You</vt:lpstr>
    </vt:vector>
  </TitlesOfParts>
  <Company>NUS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Search</dc:title>
  <dc:creator>Min-Yen Kan</dc:creator>
  <cp:lastModifiedBy>Admin</cp:lastModifiedBy>
  <cp:revision>530</cp:revision>
  <cp:lastPrinted>2015-02-26T05:07:13Z</cp:lastPrinted>
  <dcterms:created xsi:type="dcterms:W3CDTF">2003-12-17T06:37:42Z</dcterms:created>
  <dcterms:modified xsi:type="dcterms:W3CDTF">2017-06-11T05:56:21Z</dcterms:modified>
</cp:coreProperties>
</file>