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0" r:id="rId2"/>
    <p:sldMasterId id="2147483913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1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4" r:id="rId16"/>
    <p:sldId id="275" r:id="rId17"/>
    <p:sldId id="276" r:id="rId18"/>
    <p:sldId id="270" r:id="rId19"/>
    <p:sldId id="271" r:id="rId20"/>
    <p:sldId id="272" r:id="rId21"/>
    <p:sldId id="273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C60DB4-0C49-4626-B097-67BCE356B4A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8A3A04-420C-4366-9B27-9359A2C5B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36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10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04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11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243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77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95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197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823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105400"/>
          </a:xfrm>
        </p:spPr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992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8255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0464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4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551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099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507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766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642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6176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898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445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857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18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1503D9-32A7-4C96-8814-3608851CAE7B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31B49A-947D-43E9-85D9-7B0F0F125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CCF2-E6DA-4E45-9088-85D2C2FBC24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F4B3-8990-41ED-B72B-1535FC991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0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E102-E3E8-4950-8D83-52766158161A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10D0-A5DE-4530-B9FD-F34DE74A1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6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229" y="457200"/>
            <a:ext cx="8763000" cy="1470025"/>
          </a:xfrm>
        </p:spPr>
        <p:txBody>
          <a:bodyPr/>
          <a:lstStyle/>
          <a:p>
            <a:pPr algn="ctr"/>
            <a:r>
              <a:rPr lang="en-US" sz="3400" b="1" dirty="0" smtClean="0">
                <a:solidFill>
                  <a:srgbClr val="002060"/>
                </a:solidFill>
              </a:rPr>
              <a:t>CSE 360-Computer Architecture</a:t>
            </a:r>
            <a:endParaRPr lang="en-US" sz="3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599" y="2819400"/>
            <a:ext cx="7117180" cy="8614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Special Lecture-MIPS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257800"/>
            <a:ext cx="711718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Computer Science and Engineering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4419600"/>
            <a:ext cx="711718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Dr. </a:t>
            </a:r>
            <a:r>
              <a:rPr lang="en-US" sz="2800" b="1" dirty="0" err="1" smtClean="0">
                <a:solidFill>
                  <a:schemeClr val="tx1"/>
                </a:solidFill>
              </a:rPr>
              <a:t>Shamim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Akhter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900" b="1" dirty="0" smtClean="0">
                <a:solidFill>
                  <a:srgbClr val="002060"/>
                </a:solidFill>
              </a:rPr>
              <a:t>Associate Professor</a:t>
            </a: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EW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743094"/>
            <a:ext cx="1717866" cy="11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18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MIPS Assembly Code Layout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72390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800" dirty="0">
                <a:latin typeface="Times New Roman" charset="0"/>
                <a:ea typeface="굴림" pitchFamily="50" charset="-127"/>
              </a:rPr>
              <a:t>	</a:t>
            </a:r>
            <a:r>
              <a:rPr kumimoji="1" lang="ko-KR" altLang="en-US" sz="1800" dirty="0">
                <a:latin typeface="Courier New" pitchFamily="49" charset="0"/>
                <a:ea typeface="굴림" pitchFamily="50" charset="-127"/>
              </a:rPr>
              <a:t>.</a:t>
            </a:r>
            <a:r>
              <a:rPr kumimoji="1" lang="en-US" altLang="ko-KR" sz="1800" dirty="0">
                <a:latin typeface="Courier New" pitchFamily="49" charset="0"/>
                <a:ea typeface="굴림" pitchFamily="50" charset="-127"/>
              </a:rPr>
              <a:t>text		#code section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latin typeface="Courier New" pitchFamily="49" charset="0"/>
                <a:ea typeface="굴림" pitchFamily="50" charset="-127"/>
              </a:rPr>
              <a:t>	.</a:t>
            </a:r>
            <a:r>
              <a:rPr kumimoji="1" lang="en-US" altLang="ko-KR" sz="1800" dirty="0" err="1">
                <a:latin typeface="Courier New" pitchFamily="49" charset="0"/>
                <a:ea typeface="굴림" pitchFamily="50" charset="-127"/>
              </a:rPr>
              <a:t>globl</a:t>
            </a:r>
            <a:r>
              <a:rPr kumimoji="1" lang="en-US" altLang="ko-KR" sz="1800" dirty="0">
                <a:latin typeface="Courier New" pitchFamily="49" charset="0"/>
                <a:ea typeface="굴림" pitchFamily="50" charset="-127"/>
              </a:rPr>
              <a:t> main	#starting point: must be global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latin typeface="Courier New" pitchFamily="49" charset="0"/>
                <a:ea typeface="굴림" pitchFamily="50" charset="-127"/>
              </a:rPr>
              <a:t>main: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latin typeface="Courier New" pitchFamily="49" charset="0"/>
                <a:ea typeface="굴림" pitchFamily="50" charset="-127"/>
              </a:rPr>
              <a:t>	# user program code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latin typeface="Courier New" pitchFamily="49" charset="0"/>
                <a:ea typeface="굴림" pitchFamily="50" charset="-127"/>
              </a:rPr>
              <a:t>	.data		#data section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latin typeface="Courier New" pitchFamily="49" charset="0"/>
                <a:ea typeface="굴림" pitchFamily="50" charset="-127"/>
              </a:rPr>
              <a:t>       # user program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50456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MIPS Assembler Directives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rgbClr val="002060"/>
                </a:solidFill>
                <a:ea typeface="굴림" pitchFamily="50" charset="-127"/>
              </a:rPr>
              <a:t>Top-level Directives: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.text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</a:p>
          <a:p>
            <a:pPr lvl="2" eaLnBrk="1" hangingPunct="1"/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indicates that following items are stored in the user text segment, typically instructions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.data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</a:p>
          <a:p>
            <a:pPr lvl="2" eaLnBrk="1" hangingPunct="1"/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indicates that following data items are stored in the data segment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ko-KR" sz="16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.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globl</a:t>
            </a: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ea typeface="굴림" pitchFamily="50" charset="-127"/>
              </a:rPr>
              <a:t>sym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</a:p>
          <a:p>
            <a:pPr lvl="2" eaLnBrk="1" hangingPunct="1"/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declare that symbol </a:t>
            </a:r>
            <a:r>
              <a:rPr lang="en-US" altLang="ko-KR" sz="1800" dirty="0" err="1" smtClean="0">
                <a:solidFill>
                  <a:schemeClr val="tx1"/>
                </a:solidFill>
                <a:ea typeface="굴림" pitchFamily="50" charset="-127"/>
              </a:rPr>
              <a:t>sym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 is global and can be referenced from other files</a:t>
            </a:r>
          </a:p>
        </p:txBody>
      </p:sp>
    </p:spTree>
    <p:extLst>
      <p:ext uri="{BB962C8B-B14F-4D97-AF65-F5344CB8AC3E}">
        <p14:creationId xmlns:p14="http://schemas.microsoft.com/office/powerpoint/2010/main" xmlns="" val="316180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3914" y="0"/>
            <a:ext cx="8229600" cy="9244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SPIM Example Program: add2numbersProg2.asm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4800" y="1127125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>
                <a:latin typeface="Courier New" pitchFamily="49" charset="0"/>
                <a:ea typeface="굴림" pitchFamily="50" charset="-127"/>
              </a:rPr>
              <a:t>#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Program adds 10 and 20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.text 			     # text section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.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globl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main		     # call main by SPIM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main: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    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la $t0, value		     # load address ‘</a:t>
            </a:r>
            <a:r>
              <a:rPr lang="en-US" altLang="ko-KR" i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value’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 into $t0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lw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$t1, 0($t0)	 </a:t>
            </a:r>
            <a:r>
              <a:rPr lang="en-US" altLang="ko-KR" dirty="0" smtClean="0">
                <a:latin typeface="Courier New" pitchFamily="49" charset="0"/>
                <a:ea typeface="굴림" pitchFamily="50" charset="-127"/>
              </a:rPr>
              <a:t>    #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load word 0(value) into $t1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lw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$t2, 4($t0</a:t>
            </a:r>
            <a:r>
              <a:rPr lang="en-US" altLang="ko-KR" dirty="0" smtClean="0">
                <a:latin typeface="Courier New" pitchFamily="49" charset="0"/>
                <a:ea typeface="굴림" pitchFamily="50" charset="-127"/>
              </a:rPr>
              <a:t>)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 smtClean="0">
                <a:latin typeface="Courier New" pitchFamily="49" charset="0"/>
                <a:ea typeface="굴림" pitchFamily="50" charset="-127"/>
              </a:rPr>
              <a:t>          #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load word 4(value) into $t2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add $t3, $t1, $t2        </a:t>
            </a:r>
            <a:r>
              <a:rPr lang="en-US" altLang="ko-KR" dirty="0" smtClean="0">
                <a:latin typeface="Courier New" pitchFamily="49" charset="0"/>
                <a:ea typeface="굴림" pitchFamily="50" charset="-127"/>
              </a:rPr>
              <a:t>#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add two numbers into $t3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sw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$t3, 8($t0)	 </a:t>
            </a:r>
            <a:r>
              <a:rPr lang="en-US" altLang="ko-KR" dirty="0" smtClean="0">
                <a:latin typeface="Courier New" pitchFamily="49" charset="0"/>
                <a:ea typeface="굴림" pitchFamily="50" charset="-127"/>
              </a:rPr>
              <a:t>    #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store word $t3 into 8($t0)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.data			     # data section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value:	.word 10, 20, 0     	     # load data integers. Default </a:t>
            </a:r>
            <a:r>
              <a:rPr lang="en-US" altLang="ko-KR" dirty="0" smtClean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data                    # 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start address 0x10010000(= value)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  </a:t>
            </a:r>
            <a:endParaRPr lang="ko-KR" altLang="en-US" b="1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303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10600" cy="9244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MIPS Memory Usage as viewed in SPIM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sp>
        <p:nvSpPr>
          <p:cNvPr id="16388" name="Rectangle 1028"/>
          <p:cNvSpPr>
            <a:spLocks noChangeArrowheads="1"/>
          </p:cNvSpPr>
          <p:nvPr/>
        </p:nvSpPr>
        <p:spPr bwMode="auto">
          <a:xfrm>
            <a:off x="3124200" y="2362200"/>
            <a:ext cx="23622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1029" descr="5%"/>
          <p:cNvSpPr>
            <a:spLocks noChangeArrowheads="1"/>
          </p:cNvSpPr>
          <p:nvPr/>
        </p:nvSpPr>
        <p:spPr bwMode="auto">
          <a:xfrm>
            <a:off x="3124200" y="5410200"/>
            <a:ext cx="2362200" cy="762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1031"/>
          <p:cNvSpPr txBox="1">
            <a:spLocks noChangeArrowheads="1"/>
          </p:cNvSpPr>
          <p:nvPr/>
        </p:nvSpPr>
        <p:spPr bwMode="auto">
          <a:xfrm>
            <a:off x="3657600" y="5562600"/>
            <a:ext cx="1147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reserved</a:t>
            </a:r>
          </a:p>
        </p:txBody>
      </p:sp>
      <p:sp>
        <p:nvSpPr>
          <p:cNvPr id="16391" name="Line 1033"/>
          <p:cNvSpPr>
            <a:spLocks noChangeShapeType="1"/>
          </p:cNvSpPr>
          <p:nvPr/>
        </p:nvSpPr>
        <p:spPr bwMode="auto">
          <a:xfrm>
            <a:off x="31242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Line 1034"/>
          <p:cNvSpPr>
            <a:spLocks noChangeShapeType="1"/>
          </p:cNvSpPr>
          <p:nvPr/>
        </p:nvSpPr>
        <p:spPr bwMode="auto">
          <a:xfrm>
            <a:off x="3124200" y="3810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Line 1035"/>
          <p:cNvSpPr>
            <a:spLocks noChangeShapeType="1"/>
          </p:cNvSpPr>
          <p:nvPr/>
        </p:nvSpPr>
        <p:spPr bwMode="auto">
          <a:xfrm>
            <a:off x="3124200" y="2971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Text Box 1036"/>
          <p:cNvSpPr txBox="1">
            <a:spLocks noChangeArrowheads="1"/>
          </p:cNvSpPr>
          <p:nvPr/>
        </p:nvSpPr>
        <p:spPr bwMode="auto">
          <a:xfrm>
            <a:off x="1600200" y="5943600"/>
            <a:ext cx="155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0x00000000</a:t>
            </a:r>
          </a:p>
        </p:txBody>
      </p:sp>
      <p:sp>
        <p:nvSpPr>
          <p:cNvPr id="16395" name="Text Box 1037"/>
          <p:cNvSpPr txBox="1">
            <a:spLocks noChangeArrowheads="1"/>
          </p:cNvSpPr>
          <p:nvPr/>
        </p:nvSpPr>
        <p:spPr bwMode="auto">
          <a:xfrm>
            <a:off x="1600200" y="5181600"/>
            <a:ext cx="155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0x00400000</a:t>
            </a:r>
          </a:p>
        </p:txBody>
      </p:sp>
      <p:sp>
        <p:nvSpPr>
          <p:cNvPr id="16396" name="Text Box 1038"/>
          <p:cNvSpPr txBox="1">
            <a:spLocks noChangeArrowheads="1"/>
          </p:cNvSpPr>
          <p:nvPr/>
        </p:nvSpPr>
        <p:spPr bwMode="auto">
          <a:xfrm rot="10800000" flipV="1">
            <a:off x="1600200" y="4267200"/>
            <a:ext cx="1754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0x10010000</a:t>
            </a:r>
          </a:p>
        </p:txBody>
      </p:sp>
      <p:sp>
        <p:nvSpPr>
          <p:cNvPr id="16397" name="Text Box 1039"/>
          <p:cNvSpPr txBox="1">
            <a:spLocks noChangeArrowheads="1"/>
          </p:cNvSpPr>
          <p:nvPr/>
        </p:nvSpPr>
        <p:spPr bwMode="auto">
          <a:xfrm>
            <a:off x="1905000" y="2133600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0x7fffeffc</a:t>
            </a:r>
          </a:p>
        </p:txBody>
      </p:sp>
      <p:sp>
        <p:nvSpPr>
          <p:cNvPr id="16398" name="Rectangle 1040" descr="10%"/>
          <p:cNvSpPr>
            <a:spLocks noChangeArrowheads="1"/>
          </p:cNvSpPr>
          <p:nvPr/>
        </p:nvSpPr>
        <p:spPr bwMode="auto">
          <a:xfrm>
            <a:off x="3124200" y="2057400"/>
            <a:ext cx="2362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041"/>
          <p:cNvSpPr txBox="1">
            <a:spLocks noChangeArrowheads="1"/>
          </p:cNvSpPr>
          <p:nvPr/>
        </p:nvSpPr>
        <p:spPr bwMode="auto">
          <a:xfrm>
            <a:off x="1981200" y="19050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0x7fffffff</a:t>
            </a:r>
          </a:p>
        </p:txBody>
      </p:sp>
      <p:sp>
        <p:nvSpPr>
          <p:cNvPr id="16400" name="Text Box 1042"/>
          <p:cNvSpPr txBox="1">
            <a:spLocks noChangeArrowheads="1"/>
          </p:cNvSpPr>
          <p:nvPr/>
        </p:nvSpPr>
        <p:spPr bwMode="auto">
          <a:xfrm>
            <a:off x="3505200" y="4419600"/>
            <a:ext cx="1663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text segment</a:t>
            </a:r>
          </a:p>
          <a:p>
            <a:pPr eaLnBrk="1" hangingPunct="1"/>
            <a:r>
              <a:rPr lang="en-US" sz="2000"/>
              <a:t>(instructions)</a:t>
            </a:r>
          </a:p>
        </p:txBody>
      </p:sp>
      <p:sp>
        <p:nvSpPr>
          <p:cNvPr id="16401" name="Text Box 1043"/>
          <p:cNvSpPr txBox="1">
            <a:spLocks noChangeArrowheads="1"/>
          </p:cNvSpPr>
          <p:nvPr/>
        </p:nvSpPr>
        <p:spPr bwMode="auto">
          <a:xfrm>
            <a:off x="3429000" y="3962400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data segment</a:t>
            </a:r>
          </a:p>
        </p:txBody>
      </p:sp>
      <p:sp>
        <p:nvSpPr>
          <p:cNvPr id="16402" name="Text Box 1044"/>
          <p:cNvSpPr txBox="1">
            <a:spLocks noChangeArrowheads="1"/>
          </p:cNvSpPr>
          <p:nvPr/>
        </p:nvSpPr>
        <p:spPr bwMode="auto">
          <a:xfrm rot="10800000" flipV="1">
            <a:off x="3429000" y="2438400"/>
            <a:ext cx="179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stack segment</a:t>
            </a:r>
          </a:p>
        </p:txBody>
      </p:sp>
      <p:sp>
        <p:nvSpPr>
          <p:cNvPr id="16403" name="Text Box 1045"/>
          <p:cNvSpPr txBox="1">
            <a:spLocks noChangeArrowheads="1"/>
          </p:cNvSpPr>
          <p:nvPr/>
        </p:nvSpPr>
        <p:spPr bwMode="auto">
          <a:xfrm>
            <a:off x="3733800" y="1981200"/>
            <a:ext cx="1147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reserved</a:t>
            </a:r>
          </a:p>
        </p:txBody>
      </p:sp>
      <p:sp>
        <p:nvSpPr>
          <p:cNvPr id="16404" name="Line 1046"/>
          <p:cNvSpPr>
            <a:spLocks noChangeShapeType="1"/>
          </p:cNvSpPr>
          <p:nvPr/>
        </p:nvSpPr>
        <p:spPr bwMode="auto">
          <a:xfrm>
            <a:off x="41910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5" name="Line 1047"/>
          <p:cNvSpPr>
            <a:spLocks noChangeShapeType="1"/>
          </p:cNvSpPr>
          <p:nvPr/>
        </p:nvSpPr>
        <p:spPr bwMode="auto">
          <a:xfrm flipV="1">
            <a:off x="41910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Line 1048"/>
          <p:cNvSpPr>
            <a:spLocks noChangeShapeType="1"/>
          </p:cNvSpPr>
          <p:nvPr/>
        </p:nvSpPr>
        <p:spPr bwMode="auto">
          <a:xfrm flipV="1">
            <a:off x="41910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86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MIPS Assembler Directives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000" b="1" dirty="0" smtClean="0">
                <a:ea typeface="굴림" pitchFamily="50" charset="-127"/>
              </a:rPr>
              <a:t>Common Data Definitions: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 smtClean="0"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.word  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w1, …, </a:t>
            </a:r>
            <a:r>
              <a:rPr lang="en-US" altLang="ko-KR" sz="1800" dirty="0" err="1" smtClean="0">
                <a:solidFill>
                  <a:schemeClr val="tx1"/>
                </a:solidFill>
                <a:ea typeface="굴림" pitchFamily="50" charset="-127"/>
              </a:rPr>
              <a:t>wn</a:t>
            </a:r>
            <a:endParaRPr lang="en-US" altLang="ko-KR" sz="18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store n 32-bit quantities in successive memory 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.half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  h1, …, </a:t>
            </a:r>
            <a:r>
              <a:rPr lang="en-US" altLang="ko-KR" sz="1800" dirty="0" err="1" smtClean="0">
                <a:solidFill>
                  <a:schemeClr val="tx1"/>
                </a:solidFill>
                <a:ea typeface="굴림" pitchFamily="50" charset="-127"/>
              </a:rPr>
              <a:t>hn</a:t>
            </a:r>
            <a:endParaRPr lang="en-US" altLang="ko-KR" sz="18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store n 16-bit quantities in successive memory </a:t>
            </a:r>
            <a:r>
              <a:rPr lang="en-US" altLang="ko-KR" sz="1600" dirty="0" err="1" smtClean="0">
                <a:solidFill>
                  <a:schemeClr val="tx1"/>
                </a:solidFill>
                <a:ea typeface="굴림" pitchFamily="50" charset="-127"/>
              </a:rPr>
              <a:t>halfwords</a:t>
            </a:r>
            <a:endParaRPr lang="en-US" altLang="ko-KR" sz="16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.byte 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b1, …, </a:t>
            </a:r>
            <a:r>
              <a:rPr lang="en-US" altLang="ko-KR" sz="1800" dirty="0" err="1" smtClean="0">
                <a:solidFill>
                  <a:schemeClr val="tx1"/>
                </a:solidFill>
                <a:ea typeface="굴림" pitchFamily="50" charset="-127"/>
              </a:rPr>
              <a:t>bn</a:t>
            </a:r>
            <a:endParaRPr lang="en-US" altLang="ko-KR" sz="18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store n 8-bit quantities in successive memory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  <a:r>
              <a:rPr lang="en-US" altLang="ko-KR" sz="1800" b="1" dirty="0" err="1" smtClean="0">
                <a:solidFill>
                  <a:schemeClr val="tx1"/>
                </a:solidFill>
                <a:ea typeface="굴림" pitchFamily="50" charset="-127"/>
              </a:rPr>
              <a:t>ascii</a:t>
            </a:r>
            <a:r>
              <a:rPr lang="en-US" altLang="ko-KR" sz="1800" b="1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 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str</a:t>
            </a:r>
            <a:endParaRPr lang="en-US" altLang="ko-KR" sz="1800" dirty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store the string in memory but do not null-terminate it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strings are represented in double-quotes “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str</a:t>
            </a:r>
            <a:r>
              <a:rPr lang="en-US" altLang="ko-KR" sz="1400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”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special characters,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eg</a:t>
            </a:r>
            <a:r>
              <a:rPr lang="en-US" altLang="ko-KR" sz="1400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. \n, \t, follow C convention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  <a:r>
              <a:rPr lang="en-US" altLang="ko-KR" sz="1800" b="1" dirty="0" err="1" smtClean="0">
                <a:solidFill>
                  <a:schemeClr val="tx1"/>
                </a:solidFill>
                <a:ea typeface="굴림" pitchFamily="50" charset="-127"/>
              </a:rPr>
              <a:t>asciiz</a:t>
            </a:r>
            <a:r>
              <a:rPr lang="en-US" altLang="ko-KR" sz="1800" b="1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 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str</a:t>
            </a:r>
            <a:endParaRPr lang="en-US" altLang="ko-KR" sz="1800" dirty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store the string in memory and null-terminate it</a:t>
            </a:r>
            <a:endParaRPr lang="en-US" altLang="ko-KR" sz="16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03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MIPS Assembler Directives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421688" cy="518159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ea typeface="굴림" pitchFamily="50" charset="-127"/>
              </a:rPr>
              <a:t>Common Data Definitions:</a:t>
            </a: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.float 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f1, …, </a:t>
            </a:r>
            <a:r>
              <a:rPr lang="en-US" altLang="ko-KR" sz="1800" dirty="0" err="1" smtClean="0">
                <a:solidFill>
                  <a:schemeClr val="tx1"/>
                </a:solidFill>
                <a:ea typeface="굴림" pitchFamily="50" charset="-127"/>
              </a:rPr>
              <a:t>fn</a:t>
            </a:r>
            <a:endParaRPr lang="en-US" altLang="ko-KR" sz="18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store n floating point single precision numbers in successive memory locations</a:t>
            </a:r>
            <a:endParaRPr lang="en-US" sz="16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.double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d1, …, </a:t>
            </a:r>
            <a:r>
              <a:rPr lang="en-US" altLang="ko-KR" sz="1800" dirty="0" err="1" smtClean="0">
                <a:solidFill>
                  <a:schemeClr val="tx1"/>
                </a:solidFill>
                <a:ea typeface="굴림" pitchFamily="50" charset="-127"/>
              </a:rPr>
              <a:t>dn</a:t>
            </a:r>
            <a:endParaRPr lang="en-US" altLang="ko-KR" sz="18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store n floating point double precision numbers in successive memory locations</a:t>
            </a:r>
            <a:r>
              <a:rPr lang="en-US" altLang="ko-KR" sz="1600" b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.space 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reserves n successive bytes of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.align  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align the next datum on a 2</a:t>
            </a:r>
            <a:r>
              <a:rPr lang="en-US" altLang="ko-KR" sz="1600" baseline="30000" dirty="0" smtClean="0">
                <a:solidFill>
                  <a:schemeClr val="tx1"/>
                </a:solidFill>
                <a:ea typeface="굴림" pitchFamily="50" charset="-127"/>
              </a:rPr>
              <a:t>n 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byte boundary. For example, </a:t>
            </a:r>
            <a:r>
              <a:rPr lang="en-US" altLang="ko-KR" sz="1600" b="1" dirty="0" smtClean="0">
                <a:solidFill>
                  <a:schemeClr val="tx1"/>
                </a:solidFill>
                <a:ea typeface="굴림" pitchFamily="50" charset="-127"/>
              </a:rPr>
              <a:t>.align 2 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aligns next value on a word boundary. </a:t>
            </a:r>
            <a:r>
              <a:rPr lang="en-US" altLang="ko-KR" sz="1600" b="1" dirty="0" smtClean="0">
                <a:solidFill>
                  <a:schemeClr val="tx1"/>
                </a:solidFill>
                <a:ea typeface="굴림" pitchFamily="50" charset="-127"/>
              </a:rPr>
              <a:t>.align 0 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turns off automatic alignment of </a:t>
            </a:r>
            <a:r>
              <a:rPr lang="en-US" altLang="ko-KR" sz="1600" b="1" dirty="0" smtClean="0">
                <a:solidFill>
                  <a:schemeClr val="tx1"/>
                </a:solidFill>
                <a:ea typeface="굴림" pitchFamily="50" charset="-127"/>
              </a:rPr>
              <a:t>.half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  <a:ea typeface="굴림" pitchFamily="50" charset="-127"/>
              </a:rPr>
              <a:t>.word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, etc. till next </a:t>
            </a:r>
            <a:r>
              <a:rPr lang="en-US" altLang="ko-KR" sz="1600" b="1" dirty="0" smtClean="0">
                <a:solidFill>
                  <a:schemeClr val="tx1"/>
                </a:solidFill>
                <a:ea typeface="굴림" pitchFamily="50" charset="-127"/>
              </a:rPr>
              <a:t>.data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 directive</a:t>
            </a:r>
            <a:endParaRPr lang="en-US" altLang="ko-KR" sz="1600" b="1" baseline="30000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734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ChangeArrowheads="1"/>
          </p:cNvSpPr>
          <p:nvPr/>
        </p:nvSpPr>
        <p:spPr bwMode="auto">
          <a:xfrm>
            <a:off x="4648200" y="5943600"/>
            <a:ext cx="3733800" cy="762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1027"/>
          <p:cNvSpPr>
            <a:spLocks noChangeArrowheads="1"/>
          </p:cNvSpPr>
          <p:nvPr/>
        </p:nvSpPr>
        <p:spPr bwMode="auto">
          <a:xfrm>
            <a:off x="609600" y="1905000"/>
            <a:ext cx="3784600" cy="7366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1028"/>
          <p:cNvSpPr>
            <a:spLocks noChangeArrowheads="1"/>
          </p:cNvSpPr>
          <p:nvPr/>
        </p:nvSpPr>
        <p:spPr bwMode="auto">
          <a:xfrm>
            <a:off x="4648200" y="3962400"/>
            <a:ext cx="3733800" cy="7366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1029"/>
          <p:cNvSpPr>
            <a:spLocks noChangeArrowheads="1"/>
          </p:cNvSpPr>
          <p:nvPr/>
        </p:nvSpPr>
        <p:spPr bwMode="auto">
          <a:xfrm>
            <a:off x="609600" y="1828800"/>
            <a:ext cx="3959225" cy="4503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0	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zero</a:t>
            </a:r>
            <a:r>
              <a:rPr lang="en-US" sz="1800" b="1">
                <a:latin typeface="Arial" charset="0"/>
              </a:rPr>
              <a:t>  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constant 0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1	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at</a:t>
            </a:r>
            <a:r>
              <a:rPr lang="en-US" sz="1800" b="1">
                <a:latin typeface="Arial" charset="0"/>
              </a:rPr>
              <a:t>	   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reserved for assembler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2	v0	results from callee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3	v1	returned to caller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4     </a:t>
            </a:r>
            <a:r>
              <a:rPr lang="en-US" sz="1800" b="1">
                <a:solidFill>
                  <a:srgbClr val="8901F3"/>
                </a:solidFill>
                <a:latin typeface="Arial" charset="0"/>
              </a:rPr>
              <a:t>a0</a:t>
            </a:r>
            <a:r>
              <a:rPr lang="en-US" sz="1800" b="1">
                <a:latin typeface="Arial" charset="0"/>
              </a:rPr>
              <a:t>	</a:t>
            </a:r>
            <a:r>
              <a:rPr lang="en-US" sz="1800" b="1">
                <a:solidFill>
                  <a:srgbClr val="8901F3"/>
                </a:solidFill>
                <a:latin typeface="Arial" charset="0"/>
              </a:rPr>
              <a:t>arguments to callee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5	</a:t>
            </a:r>
            <a:r>
              <a:rPr lang="en-US" sz="1800" b="1">
                <a:solidFill>
                  <a:srgbClr val="8901F3"/>
                </a:solidFill>
                <a:latin typeface="Arial" charset="0"/>
              </a:rPr>
              <a:t>a1    from caller: caller saves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6	</a:t>
            </a:r>
            <a:r>
              <a:rPr lang="en-US" sz="1800" b="1">
                <a:solidFill>
                  <a:srgbClr val="8901F3"/>
                </a:solidFill>
                <a:latin typeface="Arial" charset="0"/>
              </a:rPr>
              <a:t>a2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7	</a:t>
            </a:r>
            <a:r>
              <a:rPr lang="en-US" sz="1800" b="1">
                <a:solidFill>
                  <a:srgbClr val="8901F3"/>
                </a:solidFill>
                <a:latin typeface="Arial" charset="0"/>
              </a:rPr>
              <a:t>a3</a:t>
            </a:r>
            <a:r>
              <a:rPr lang="en-US" sz="1800" b="1">
                <a:latin typeface="Arial" charset="0"/>
              </a:rPr>
              <a:t>	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8	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t0</a:t>
            </a:r>
            <a:r>
              <a:rPr lang="en-US" sz="1800" b="1">
                <a:latin typeface="Arial" charset="0"/>
              </a:rPr>
              <a:t>	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temporary: caller saves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. . .		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(callee can clobber)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15	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t7</a:t>
            </a:r>
          </a:p>
        </p:txBody>
      </p:sp>
      <p:sp>
        <p:nvSpPr>
          <p:cNvPr id="23558" name="Rectangle 1030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6425" cy="1036181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MIPS: Software Conventions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for Registers</a:t>
            </a:r>
          </a:p>
        </p:txBody>
      </p:sp>
      <p:sp>
        <p:nvSpPr>
          <p:cNvPr id="23559" name="Rectangle 1031"/>
          <p:cNvSpPr>
            <a:spLocks noChangeArrowheads="1"/>
          </p:cNvSpPr>
          <p:nvPr/>
        </p:nvSpPr>
        <p:spPr bwMode="auto">
          <a:xfrm>
            <a:off x="4648200" y="1828800"/>
            <a:ext cx="3959225" cy="4916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16	</a:t>
            </a:r>
            <a:r>
              <a:rPr lang="en-US" sz="1800" b="1">
                <a:solidFill>
                  <a:srgbClr val="51DC00"/>
                </a:solidFill>
                <a:latin typeface="Arial" charset="0"/>
              </a:rPr>
              <a:t>s0</a:t>
            </a:r>
            <a:r>
              <a:rPr lang="en-US" sz="1800" b="1">
                <a:latin typeface="Arial" charset="0"/>
              </a:rPr>
              <a:t>	</a:t>
            </a:r>
            <a:r>
              <a:rPr lang="en-US" sz="1800" b="1">
                <a:solidFill>
                  <a:srgbClr val="00FF00"/>
                </a:solidFill>
                <a:latin typeface="Arial" charset="0"/>
              </a:rPr>
              <a:t>callee saves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. . .         </a:t>
            </a:r>
            <a:r>
              <a:rPr lang="en-US" sz="1800" b="1">
                <a:solidFill>
                  <a:srgbClr val="00FF00"/>
                </a:solidFill>
                <a:latin typeface="Arial" charset="0"/>
              </a:rPr>
              <a:t>(caller can clobber)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23	</a:t>
            </a:r>
            <a:r>
              <a:rPr lang="en-US" sz="1800" b="1">
                <a:solidFill>
                  <a:srgbClr val="51DC00"/>
                </a:solidFill>
                <a:latin typeface="Arial" charset="0"/>
              </a:rPr>
              <a:t>s7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24	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t8</a:t>
            </a:r>
            <a:r>
              <a:rPr lang="en-US" sz="1800" b="1">
                <a:latin typeface="Arial" charset="0"/>
              </a:rPr>
              <a:t>	 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temporary (cont’d)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25	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t9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26	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k0</a:t>
            </a:r>
            <a:r>
              <a:rPr lang="en-US" sz="1800" b="1">
                <a:latin typeface="Arial" charset="0"/>
              </a:rPr>
              <a:t>	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reserved for OS kernel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27	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k1</a:t>
            </a:r>
            <a:endParaRPr lang="en-US" sz="1800" b="1">
              <a:latin typeface="Arial" charset="0"/>
            </a:endParaRP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28	gp	pointer to global area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29	sp	stack pointer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latin typeface="Arial" charset="0"/>
              </a:rPr>
              <a:t>30	fp	frame pointer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lain" startAt="31"/>
              <a:tabLst>
                <a:tab pos="457200" algn="l"/>
              </a:tabLst>
            </a:pPr>
            <a:r>
              <a:rPr lang="en-US" sz="1800" b="1">
                <a:solidFill>
                  <a:schemeClr val="accent1"/>
                </a:solidFill>
                <a:latin typeface="Arial" charset="0"/>
              </a:rPr>
              <a:t>ra</a:t>
            </a:r>
            <a:r>
              <a:rPr lang="en-US" sz="1800" b="1">
                <a:latin typeface="Arial" charset="0"/>
              </a:rPr>
              <a:t>	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return Address (HW):</a:t>
            </a:r>
          </a:p>
          <a:p>
            <a:pPr marL="457200" indent="-457200" eaLnBrk="0" hangingPunct="0">
              <a:spcBef>
                <a:spcPct val="50000"/>
              </a:spcBef>
              <a:tabLst>
                <a:tab pos="457200" algn="l"/>
              </a:tabLst>
            </a:pPr>
            <a:r>
              <a:rPr lang="en-US" sz="1800" b="1">
                <a:solidFill>
                  <a:schemeClr val="accent1"/>
                </a:solidFill>
                <a:latin typeface="Arial" charset="0"/>
              </a:rPr>
              <a:t>               caller saves</a:t>
            </a:r>
          </a:p>
        </p:txBody>
      </p:sp>
      <p:sp>
        <p:nvSpPr>
          <p:cNvPr id="23560" name="Rectangle 1032"/>
          <p:cNvSpPr>
            <a:spLocks noChangeArrowheads="1"/>
          </p:cNvSpPr>
          <p:nvPr/>
        </p:nvSpPr>
        <p:spPr bwMode="auto">
          <a:xfrm>
            <a:off x="609600" y="3581400"/>
            <a:ext cx="3733800" cy="1422400"/>
          </a:xfrm>
          <a:prstGeom prst="rect">
            <a:avLst/>
          </a:prstGeom>
          <a:noFill/>
          <a:ln w="25400">
            <a:solidFill>
              <a:srgbClr val="8901F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1033"/>
          <p:cNvSpPr>
            <a:spLocks noChangeArrowheads="1"/>
          </p:cNvSpPr>
          <p:nvPr/>
        </p:nvSpPr>
        <p:spPr bwMode="auto">
          <a:xfrm>
            <a:off x="609600" y="5105400"/>
            <a:ext cx="3733800" cy="1193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34"/>
          <p:cNvSpPr>
            <a:spLocks noChangeArrowheads="1"/>
          </p:cNvSpPr>
          <p:nvPr/>
        </p:nvSpPr>
        <p:spPr bwMode="auto">
          <a:xfrm>
            <a:off x="4648200" y="1905000"/>
            <a:ext cx="3733800" cy="11176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035"/>
          <p:cNvSpPr>
            <a:spLocks noChangeArrowheads="1"/>
          </p:cNvSpPr>
          <p:nvPr/>
        </p:nvSpPr>
        <p:spPr bwMode="auto">
          <a:xfrm>
            <a:off x="4648200" y="3124200"/>
            <a:ext cx="3733800" cy="736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036"/>
          <p:cNvSpPr>
            <a:spLocks noChangeArrowheads="1"/>
          </p:cNvSpPr>
          <p:nvPr/>
        </p:nvSpPr>
        <p:spPr bwMode="auto">
          <a:xfrm>
            <a:off x="609600" y="2743200"/>
            <a:ext cx="3733800" cy="736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037"/>
          <p:cNvSpPr>
            <a:spLocks noChangeArrowheads="1"/>
          </p:cNvSpPr>
          <p:nvPr/>
        </p:nvSpPr>
        <p:spPr bwMode="auto">
          <a:xfrm>
            <a:off x="4648200" y="4800600"/>
            <a:ext cx="3733800" cy="1117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29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SPIM System Calls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78800" cy="4953000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System Calls (</a:t>
            </a:r>
            <a:r>
              <a:rPr lang="en-US" altLang="ko-KR" sz="2000" dirty="0" err="1" smtClean="0">
                <a:solidFill>
                  <a:srgbClr val="FF0000"/>
                </a:solidFill>
                <a:ea typeface="굴림" pitchFamily="50" charset="-127"/>
              </a:rPr>
              <a:t>syscall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)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OS-like services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>
              <a:solidFill>
                <a:schemeClr val="tx1"/>
              </a:solidFill>
              <a:ea typeface="굴림" pitchFamily="50" charset="-127"/>
            </a:endParaRPr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Method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load system call code into register $v0 (see following table for codes)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load arguments into registers $a0, …, $a3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call system with SPIM instruction </a:t>
            </a:r>
            <a:r>
              <a:rPr lang="en-US" altLang="ko-KR" sz="1800" dirty="0" err="1" smtClean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syscall</a:t>
            </a:r>
            <a:endParaRPr lang="en-US" altLang="ko-KR" sz="1800" dirty="0" smtClean="0">
              <a:solidFill>
                <a:srgbClr val="FF0000"/>
              </a:solidFill>
              <a:latin typeface="Courier New" pitchFamily="49" charset="0"/>
              <a:ea typeface="굴림" pitchFamily="50" charset="-127"/>
            </a:endParaRP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after call return value is in register $v0, or $f0 for floating point results</a:t>
            </a:r>
          </a:p>
          <a:p>
            <a:pPr lvl="2" eaLnBrk="1" hangingPunct="1"/>
            <a:endParaRPr lang="ko-KR" altLang="ko-KR" sz="1800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67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SPIM System Call Codes</a:t>
            </a:r>
          </a:p>
        </p:txBody>
      </p:sp>
      <p:graphicFrame>
        <p:nvGraphicFramePr>
          <p:cNvPr id="312388" name="Group 1092"/>
          <p:cNvGraphicFramePr>
            <a:graphicFrameLocks noGrp="1"/>
          </p:cNvGraphicFramePr>
          <p:nvPr/>
        </p:nvGraphicFramePr>
        <p:xfrm>
          <a:off x="838200" y="1828800"/>
          <a:ext cx="7924800" cy="4589470"/>
        </p:xfrm>
        <a:graphic>
          <a:graphicData uri="http://schemas.openxmlformats.org/drawingml/2006/table">
            <a:tbl>
              <a:tblPr/>
              <a:tblGrid>
                <a:gridCol w="1538288"/>
                <a:gridCol w="2000250"/>
                <a:gridCol w="2405062"/>
                <a:gridCol w="1981200"/>
              </a:tblGrid>
              <a:tr h="395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Service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Code (put in $v0)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Arguments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print_int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$a0=integer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print_float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$f12=float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print_double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$f12=double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print_string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$a0=addr. of string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read_int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 in $v0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read_float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float in $f0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read_double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in $f0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read_string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$a0=buffer,  $a1=length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sbrk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$a0=amount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addr in $v0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exit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186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31238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SPIM Example Program: systemCalls.asm</a:t>
            </a:r>
            <a:endParaRPr lang="ko-KR" altLang="en-US" dirty="0" smtClean="0">
              <a:solidFill>
                <a:srgbClr val="7030A0"/>
              </a:solidFill>
              <a:ea typeface="굴림" pitchFamily="50" charset="-127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8857" y="1600200"/>
            <a:ext cx="37798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## Enter two integers 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## console window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## Sum is displayed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.text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.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globl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main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main: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la $t0, value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li $v0, 5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 err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syscall</a:t>
            </a:r>
            <a:endParaRPr lang="en-US" altLang="ko-KR" dirty="0">
              <a:solidFill>
                <a:schemeClr val="hlink"/>
              </a:solidFill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sw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$v0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, 0($t0)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li $v0, 5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 err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syscall</a:t>
            </a:r>
            <a:endParaRPr lang="en-US" altLang="ko-KR" dirty="0">
              <a:solidFill>
                <a:schemeClr val="hlink"/>
              </a:solidFill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sw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$v0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, 4($t0)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     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267200" y="1447800"/>
            <a:ext cx="0" cy="525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510881" y="762000"/>
            <a:ext cx="37798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ko-KR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lw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$t1, 0($t0)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lw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$t2, 4($t0)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add $t3, $t1, $t2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sw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$t3, 8($t0)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lnSpc>
                <a:spcPct val="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li $v0,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   la $a0, msg1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 err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syscall</a:t>
            </a:r>
            <a:endParaRPr lang="en-US" altLang="ko-KR" dirty="0">
              <a:solidFill>
                <a:schemeClr val="hlink"/>
              </a:solidFill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solidFill>
                <a:schemeClr val="hlink"/>
              </a:solidFill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lnSpc>
                <a:spcPct val="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u="sng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lnSpc>
                <a:spcPct val="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u="sng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lnSpc>
                <a:spcPct val="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li $v0,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   move $a0, $t3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 err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syscall</a:t>
            </a:r>
            <a:endParaRPr lang="en-US" altLang="ko-KR" dirty="0">
              <a:solidFill>
                <a:schemeClr val="hlink"/>
              </a:solidFill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solidFill>
                <a:schemeClr val="hlink"/>
              </a:solidFill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   li  $v0, 10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dirty="0" err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syscall</a:t>
            </a:r>
            <a:endParaRPr lang="en-US" altLang="ko-KR" dirty="0">
              <a:solidFill>
                <a:schemeClr val="hlink"/>
              </a:solidFill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lnSpc>
                <a:spcPct val="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.data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value: .word 0, 0, 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msg1:  .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asciiz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mtClean="0">
                <a:latin typeface="Courier New" pitchFamily="49" charset="0"/>
                <a:ea typeface="굴림" pitchFamily="50" charset="-127"/>
              </a:rPr>
              <a:t>“Sum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= </a:t>
            </a:r>
            <a:r>
              <a:rPr lang="en-US" altLang="ko-KR" smtClean="0">
                <a:latin typeface="Courier New" pitchFamily="49" charset="0"/>
                <a:ea typeface="굴림" pitchFamily="50" charset="-127"/>
              </a:rPr>
              <a:t>“</a:t>
            </a:r>
            <a:endParaRPr lang="ko-KR" altLang="en-US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590800" y="4343400"/>
            <a:ext cx="14747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system call code</a:t>
            </a:r>
          </a:p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for read_int</a:t>
            </a: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1752600" y="4572000"/>
            <a:ext cx="8382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2209800" y="5562600"/>
            <a:ext cx="1900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result returned by call</a:t>
            </a: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 flipV="1">
            <a:off x="1219200" y="5486400"/>
            <a:ext cx="9906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6727825" y="3461657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argument to </a:t>
            </a:r>
            <a:r>
              <a:rPr lang="en-US" sz="1400" dirty="0" err="1">
                <a:solidFill>
                  <a:schemeClr val="folHlink"/>
                </a:solidFill>
              </a:rPr>
              <a:t>print_string</a:t>
            </a:r>
            <a:r>
              <a:rPr lang="en-US" sz="1400" dirty="0">
                <a:solidFill>
                  <a:schemeClr val="folHlink"/>
                </a:solidFill>
              </a:rPr>
              <a:t> call</a:t>
            </a:r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 flipV="1">
            <a:off x="6096000" y="3124200"/>
            <a:ext cx="15240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6732814" y="2111375"/>
            <a:ext cx="14747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system call code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for </a:t>
            </a:r>
            <a:r>
              <a:rPr lang="en-US" sz="1400" dirty="0" err="1">
                <a:solidFill>
                  <a:schemeClr val="folHlink"/>
                </a:solidFill>
              </a:rPr>
              <a:t>print_string</a:t>
            </a:r>
            <a:endParaRPr lang="en-US" sz="1400" dirty="0">
              <a:solidFill>
                <a:schemeClr val="folHlink"/>
              </a:solidFill>
            </a:endParaRPr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H="1">
            <a:off x="6210300" y="2400300"/>
            <a:ext cx="5334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7177087" y="3924300"/>
            <a:ext cx="14747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system call code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for </a:t>
            </a:r>
            <a:r>
              <a:rPr lang="en-US" sz="1400" dirty="0" err="1">
                <a:solidFill>
                  <a:schemeClr val="folHlink"/>
                </a:solidFill>
              </a:rPr>
              <a:t>print_int</a:t>
            </a:r>
            <a:endParaRPr lang="en-US" sz="1400" dirty="0">
              <a:solidFill>
                <a:schemeClr val="folHlink"/>
              </a:solidFill>
            </a:endParaRPr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 flipV="1">
            <a:off x="6237514" y="3924300"/>
            <a:ext cx="9906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6727825" y="4692196"/>
            <a:ext cx="2174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argument to </a:t>
            </a:r>
            <a:r>
              <a:rPr lang="en-US" sz="1400" dirty="0" err="1">
                <a:solidFill>
                  <a:schemeClr val="folHlink"/>
                </a:solidFill>
              </a:rPr>
              <a:t>print_int</a:t>
            </a:r>
            <a:r>
              <a:rPr lang="en-US" sz="1400" dirty="0">
                <a:solidFill>
                  <a:schemeClr val="folHlink"/>
                </a:solidFill>
              </a:rPr>
              <a:t> call</a:t>
            </a:r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 flipH="1" flipV="1">
            <a:off x="6525986" y="4343400"/>
            <a:ext cx="990600" cy="3810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3" name="Text Box 20"/>
          <p:cNvSpPr txBox="1">
            <a:spLocks noChangeArrowheads="1"/>
          </p:cNvSpPr>
          <p:nvPr/>
        </p:nvSpPr>
        <p:spPr bwMode="auto">
          <a:xfrm>
            <a:off x="6858000" y="5334000"/>
            <a:ext cx="14747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system call code</a:t>
            </a:r>
          </a:p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for exit</a:t>
            </a:r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 flipH="1" flipV="1">
            <a:off x="6438900" y="5257800"/>
            <a:ext cx="6096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79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Overview of SPIM – the  MIPS simulator</a:t>
            </a:r>
          </a:p>
        </p:txBody>
      </p:sp>
    </p:spTree>
    <p:extLst>
      <p:ext uri="{BB962C8B-B14F-4D97-AF65-F5344CB8AC3E}">
        <p14:creationId xmlns:p14="http://schemas.microsoft.com/office/powerpoint/2010/main" xmlns="" val="42162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Procedures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i="1" dirty="0" smtClean="0">
                <a:solidFill>
                  <a:srgbClr val="FF0000"/>
                </a:solidFill>
              </a:rPr>
              <a:t>Example C code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// procedure adds 10 to input parameter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{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 i, j;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	i = 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	j = add10(i);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	i = j;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 add10(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 i)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</a:rPr>
              <a:t>{ return (i + 10);}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632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Procedures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837" y="1403350"/>
            <a:ext cx="7772400" cy="41148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i="1" dirty="0" smtClean="0"/>
              <a:t>Translated MIPS assembly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i="1" dirty="0" smtClean="0"/>
              <a:t>Note more efficient use of registers possible!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.text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.</a:t>
            </a:r>
            <a:r>
              <a:rPr lang="en-US" sz="2000" dirty="0" err="1" smtClean="0">
                <a:latin typeface="Courier New" pitchFamily="49" charset="0"/>
              </a:rPr>
              <a:t>globl</a:t>
            </a:r>
            <a:r>
              <a:rPr lang="en-US" sz="2000" dirty="0" smtClean="0">
                <a:latin typeface="Courier New" pitchFamily="49" charset="0"/>
              </a:rPr>
              <a:t> main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main: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</a:rPr>
              <a:t> $s0, $0, 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add  </a:t>
            </a:r>
            <a:r>
              <a:rPr lang="en-US" sz="2000" dirty="0" smtClean="0">
                <a:solidFill>
                  <a:schemeClr val="hlink"/>
                </a:solidFill>
                <a:latin typeface="Courier New" pitchFamily="49" charset="0"/>
              </a:rPr>
              <a:t>$a0</a:t>
            </a:r>
            <a:r>
              <a:rPr lang="en-US" sz="2000" dirty="0" smtClean="0">
                <a:latin typeface="Courier New" pitchFamily="49" charset="0"/>
              </a:rPr>
              <a:t>, $s0, $0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hlink"/>
                </a:solidFill>
                <a:latin typeface="Courier New" pitchFamily="49" charset="0"/>
              </a:rPr>
              <a:t>jal</a:t>
            </a:r>
            <a:r>
              <a:rPr lang="en-US" sz="2000" dirty="0" smtClean="0">
                <a:solidFill>
                  <a:schemeClr val="hlink"/>
                </a:solidFill>
                <a:latin typeface="Courier New" pitchFamily="49" charset="0"/>
              </a:rPr>
              <a:t> add10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add $s1, $v0, $0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add $s0, $s1, $0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li  $v0, 10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029200" y="1752600"/>
            <a:ext cx="3689350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add10: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hlink"/>
                </a:solidFill>
              </a:rPr>
              <a:t>addi $sp, $sp, -4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chemeClr val="hlink"/>
                </a:solidFill>
              </a:rPr>
              <a:t>	sw $s0, 0($sp)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addi $s0, $a0, 10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add </a:t>
            </a:r>
            <a:r>
              <a:rPr lang="en-US" sz="2000">
                <a:solidFill>
                  <a:schemeClr val="hlink"/>
                </a:solidFill>
              </a:rPr>
              <a:t>$v0</a:t>
            </a:r>
            <a:r>
              <a:rPr lang="en-US" sz="2000"/>
              <a:t>, $s0, $0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hlink"/>
                </a:solidFill>
              </a:rPr>
              <a:t>lw $s0, 0($sp)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chemeClr val="hlink"/>
                </a:solidFill>
              </a:rPr>
              <a:t>	addi $sp, $sp, 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chemeClr val="hlink"/>
                </a:solidFill>
              </a:rPr>
              <a:t>	jr $ra</a:t>
            </a:r>
          </a:p>
          <a:p>
            <a:pPr eaLnBrk="1" hangingPunct="1"/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876800" y="1066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172200" y="5562600"/>
            <a:ext cx="0" cy="11430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7620000" y="5562600"/>
            <a:ext cx="0" cy="11430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172200" y="60960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876800" y="5791200"/>
            <a:ext cx="49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$sp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172200" y="64008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5334000" y="5943600"/>
            <a:ext cx="7620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5334000" y="6019800"/>
            <a:ext cx="7620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194425" y="6064250"/>
            <a:ext cx="1501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Content of $s0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7620000" y="5486400"/>
            <a:ext cx="1347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High address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620000" y="64008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Low address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0" y="6461125"/>
            <a:ext cx="5622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 i="1">
                <a:latin typeface="Tahoma" pitchFamily="34" charset="0"/>
              </a:rPr>
              <a:t>Run this code with PCSpim: procCallsProg1.asm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6400800" y="5562600"/>
            <a:ext cx="1000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MEMORY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152400" y="3352800"/>
            <a:ext cx="1284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argument </a:t>
            </a:r>
          </a:p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to </a:t>
            </a:r>
            <a:r>
              <a:rPr lang="en-US" dirty="0" err="1">
                <a:solidFill>
                  <a:schemeClr val="folHlink"/>
                </a:solidFill>
              </a:rPr>
              <a:t>callee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flipV="1">
            <a:off x="1295400" y="3352800"/>
            <a:ext cx="9906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876800" y="3657600"/>
            <a:ext cx="1284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</a:rPr>
              <a:t>result</a:t>
            </a:r>
          </a:p>
          <a:p>
            <a:pPr eaLnBrk="1" hangingPunct="1"/>
            <a:r>
              <a:rPr lang="en-US">
                <a:solidFill>
                  <a:schemeClr val="folHlink"/>
                </a:solidFill>
              </a:rPr>
              <a:t>to caller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V="1">
            <a:off x="5867400" y="3733800"/>
            <a:ext cx="7620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0" y="4114800"/>
            <a:ext cx="177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</a:rPr>
              <a:t>jump and link</a:t>
            </a: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V="1">
            <a:off x="685800" y="3962400"/>
            <a:ext cx="8382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324100" y="3930650"/>
            <a:ext cx="2628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</a:rPr>
              <a:t>control returns here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6629400" y="990600"/>
            <a:ext cx="17732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/>
              <a:t>save register</a:t>
            </a:r>
          </a:p>
          <a:p>
            <a:pPr eaLnBrk="1" hangingPunct="1"/>
            <a:r>
              <a:rPr lang="en-US"/>
              <a:t>in stack, see</a:t>
            </a:r>
          </a:p>
          <a:p>
            <a:pPr eaLnBrk="1" hangingPunct="1"/>
            <a:r>
              <a:rPr lang="en-US"/>
              <a:t>figure below</a:t>
            </a:r>
          </a:p>
        </p:txBody>
      </p:sp>
      <p:sp>
        <p:nvSpPr>
          <p:cNvPr id="34842" name="AutoShape 26"/>
          <p:cNvSpPr>
            <a:spLocks/>
          </p:cNvSpPr>
          <p:nvPr/>
        </p:nvSpPr>
        <p:spPr bwMode="auto">
          <a:xfrm>
            <a:off x="8686800" y="21336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27"/>
          <p:cNvSpPr>
            <a:spLocks/>
          </p:cNvSpPr>
          <p:nvPr/>
        </p:nvSpPr>
        <p:spPr bwMode="auto">
          <a:xfrm>
            <a:off x="8458200" y="1447800"/>
            <a:ext cx="444500" cy="990600"/>
          </a:xfrm>
          <a:custGeom>
            <a:avLst/>
            <a:gdLst>
              <a:gd name="T0" fmla="*/ 0 w 280"/>
              <a:gd name="T1" fmla="*/ 0 h 624"/>
              <a:gd name="T2" fmla="*/ 604837500 w 280"/>
              <a:gd name="T3" fmla="*/ 604837500 h 624"/>
              <a:gd name="T4" fmla="*/ 604837500 w 280"/>
              <a:gd name="T5" fmla="*/ 157257750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0" h="624">
                <a:moveTo>
                  <a:pt x="0" y="0"/>
                </a:moveTo>
                <a:cubicBezTo>
                  <a:pt x="100" y="68"/>
                  <a:pt x="200" y="136"/>
                  <a:pt x="240" y="240"/>
                </a:cubicBezTo>
                <a:cubicBezTo>
                  <a:pt x="280" y="344"/>
                  <a:pt x="260" y="484"/>
                  <a:pt x="240" y="6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4918075" y="4203700"/>
            <a:ext cx="10398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</a:rPr>
              <a:t>restore</a:t>
            </a:r>
          </a:p>
          <a:p>
            <a:pPr eaLnBrk="1" hangingPunct="1"/>
            <a:r>
              <a:rPr lang="en-US">
                <a:solidFill>
                  <a:schemeClr val="folHlink"/>
                </a:solidFill>
              </a:rPr>
              <a:t>values</a:t>
            </a:r>
          </a:p>
        </p:txBody>
      </p:sp>
      <p:sp>
        <p:nvSpPr>
          <p:cNvPr id="34845" name="AutoShape 29"/>
          <p:cNvSpPr>
            <a:spLocks/>
          </p:cNvSpPr>
          <p:nvPr/>
        </p:nvSpPr>
        <p:spPr bwMode="auto">
          <a:xfrm>
            <a:off x="5943600" y="4191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AutoShape 30"/>
          <p:cNvSpPr>
            <a:spLocks/>
          </p:cNvSpPr>
          <p:nvPr/>
        </p:nvSpPr>
        <p:spPr bwMode="auto">
          <a:xfrm>
            <a:off x="3352800" y="54102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424238" y="5346700"/>
            <a:ext cx="1528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/>
              <a:t>system code</a:t>
            </a:r>
          </a:p>
          <a:p>
            <a:pPr eaLnBrk="1" hangingPunct="1"/>
            <a:r>
              <a:rPr lang="en-US"/>
              <a:t>&amp; call to </a:t>
            </a:r>
          </a:p>
          <a:p>
            <a:pPr eaLnBrk="1" hangingPunct="1"/>
            <a:r>
              <a:rPr lang="en-US"/>
              <a:t>exit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4876800" y="514985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</a:rPr>
              <a:t>return</a:t>
            </a:r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5715000" y="5334000"/>
            <a:ext cx="3048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>
            <a:off x="2209800" y="4191000"/>
            <a:ext cx="4572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735" y="76200"/>
            <a:ext cx="8831021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5574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9244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Procedures (recursive)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5486417"/>
          </a:xfrm>
        </p:spPr>
        <p:txBody>
          <a:bodyPr/>
          <a:lstStyle/>
          <a:p>
            <a:pPr eaLnBrk="1" hangingPunct="1"/>
            <a:r>
              <a:rPr lang="en-US" sz="2000" b="1" i="1" dirty="0" smtClean="0"/>
              <a:t>Example C code</a:t>
            </a:r>
            <a:r>
              <a:rPr lang="en-US" sz="2000" b="1" dirty="0" smtClean="0"/>
              <a:t> – recursive factorial subroutine: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{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= 4;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j = fact(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return 0;}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fact(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{	if (n &lt; 1) return (1);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else return ( n*fact(n-1) );}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8472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9244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Procedures (recursive)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642918"/>
            <a:ext cx="7772400" cy="6586542"/>
          </a:xfrm>
        </p:spPr>
        <p:txBody>
          <a:bodyPr>
            <a:normAutofit fontScale="3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b="1" i="1" dirty="0" smtClean="0"/>
              <a:t>Translated MIPS assembly</a:t>
            </a:r>
            <a:r>
              <a:rPr lang="en-US" sz="4000" b="1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000" dirty="0" smtClean="0"/>
              <a:t>	</a:t>
            </a:r>
            <a:r>
              <a:rPr lang="en-US" sz="4900" dirty="0" smtClean="0">
                <a:latin typeface="Courier New" pitchFamily="49" charset="0"/>
              </a:rPr>
              <a:t>  .text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.</a:t>
            </a:r>
            <a:r>
              <a:rPr lang="en-US" sz="4900" dirty="0" err="1" smtClean="0">
                <a:latin typeface="Courier New" pitchFamily="49" charset="0"/>
              </a:rPr>
              <a:t>globl</a:t>
            </a:r>
            <a:r>
              <a:rPr lang="en-US" sz="4900" dirty="0" smtClean="0">
                <a:latin typeface="Courier New" pitchFamily="49" charset="0"/>
              </a:rPr>
              <a:t>	 main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main: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addi</a:t>
            </a:r>
            <a:r>
              <a:rPr lang="en-US" sz="4900" dirty="0" smtClean="0">
                <a:latin typeface="Courier New" pitchFamily="49" charset="0"/>
              </a:rPr>
              <a:t> $a0, $0, 4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jal</a:t>
            </a:r>
            <a:r>
              <a:rPr lang="en-US" sz="4900" dirty="0" smtClean="0">
                <a:latin typeface="Courier New" pitchFamily="49" charset="0"/>
              </a:rPr>
              <a:t> fact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nop</a:t>
            </a:r>
            <a:endParaRPr lang="en-US" sz="49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49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move $a0, $v0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li</a:t>
            </a:r>
            <a:r>
              <a:rPr lang="en-US" sz="4900" dirty="0" smtClean="0">
                <a:latin typeface="Courier New" pitchFamily="49" charset="0"/>
              </a:rPr>
              <a:t> $v0, 1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syscall</a:t>
            </a:r>
            <a:r>
              <a:rPr lang="en-US" sz="4900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li</a:t>
            </a:r>
            <a:r>
              <a:rPr lang="en-US" sz="4900" dirty="0" smtClean="0">
                <a:latin typeface="Courier New" pitchFamily="49" charset="0"/>
              </a:rPr>
              <a:t>  $v0, 10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syscall</a:t>
            </a:r>
            <a:r>
              <a:rPr lang="en-US" sz="4900" dirty="0" smtClean="0"/>
              <a:t>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49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fact: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addi</a:t>
            </a:r>
            <a:r>
              <a:rPr lang="en-US" sz="4900" dirty="0" smtClean="0">
                <a:latin typeface="Courier New" pitchFamily="49" charset="0"/>
              </a:rPr>
              <a:t> $sp, $sp, -8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sw</a:t>
            </a:r>
            <a:r>
              <a:rPr lang="en-US" sz="4900" dirty="0" smtClean="0">
                <a:latin typeface="Courier New" pitchFamily="49" charset="0"/>
              </a:rPr>
              <a:t> $</a:t>
            </a:r>
            <a:r>
              <a:rPr lang="en-US" sz="4900" dirty="0" err="1" smtClean="0">
                <a:latin typeface="Courier New" pitchFamily="49" charset="0"/>
              </a:rPr>
              <a:t>ra</a:t>
            </a:r>
            <a:r>
              <a:rPr lang="en-US" sz="4900" dirty="0" smtClean="0">
                <a:latin typeface="Courier New" pitchFamily="49" charset="0"/>
              </a:rPr>
              <a:t>, 4($sp)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900" dirty="0" smtClean="0">
                <a:latin typeface="Courier New" pitchFamily="49" charset="0"/>
              </a:rPr>
              <a:t>	  </a:t>
            </a:r>
            <a:r>
              <a:rPr lang="en-US" sz="4900" dirty="0" err="1" smtClean="0">
                <a:latin typeface="Courier New" pitchFamily="49" charset="0"/>
              </a:rPr>
              <a:t>sw</a:t>
            </a:r>
            <a:r>
              <a:rPr lang="en-US" sz="4900" dirty="0" smtClean="0">
                <a:latin typeface="Courier New" pitchFamily="49" charset="0"/>
              </a:rPr>
              <a:t> $a0, 0($sp)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000628" y="1316062"/>
            <a:ext cx="3176588" cy="568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       </a:t>
            </a:r>
            <a:r>
              <a:rPr lang="en-US" dirty="0" err="1"/>
              <a:t>slti</a:t>
            </a:r>
            <a:r>
              <a:rPr lang="en-US" dirty="0"/>
              <a:t> $t0, $a0,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beq</a:t>
            </a:r>
            <a:r>
              <a:rPr lang="en-US" dirty="0"/>
              <a:t> $t0, $0, L1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nop</a:t>
            </a: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       </a:t>
            </a:r>
            <a:r>
              <a:rPr lang="en-US" dirty="0" err="1"/>
              <a:t>addi</a:t>
            </a:r>
            <a:r>
              <a:rPr lang="en-US" dirty="0"/>
              <a:t> $v0, $0,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$sp, $sp, 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jr</a:t>
            </a:r>
            <a:r>
              <a:rPr lang="en-US" dirty="0"/>
              <a:t> $</a:t>
            </a:r>
            <a:r>
              <a:rPr lang="en-US" dirty="0" err="1"/>
              <a:t>ra</a:t>
            </a: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L1: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$a0, $a0, -1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jal</a:t>
            </a:r>
            <a:r>
              <a:rPr lang="en-US" dirty="0"/>
              <a:t> fact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nop</a:t>
            </a: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 $a0, 0($sp)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 $</a:t>
            </a:r>
            <a:r>
              <a:rPr lang="en-US" dirty="0" err="1"/>
              <a:t>ra</a:t>
            </a:r>
            <a:r>
              <a:rPr lang="en-US" dirty="0"/>
              <a:t>, 4($sp)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$sp, $sp, 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mul</a:t>
            </a:r>
            <a:r>
              <a:rPr lang="en-US" dirty="0"/>
              <a:t> $v0, $a0, $v0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jr</a:t>
            </a:r>
            <a:r>
              <a:rPr lang="en-US" dirty="0"/>
              <a:t> $</a:t>
            </a:r>
            <a:r>
              <a:rPr lang="en-US" dirty="0" err="1"/>
              <a:t>ra</a:t>
            </a:r>
            <a:endParaRPr lang="en-US" dirty="0"/>
          </a:p>
          <a:p>
            <a:pPr eaLnBrk="1" hangingPunct="1"/>
            <a:endParaRPr lang="en-US" dirty="0">
              <a:latin typeface="Tahoma" pitchFamily="34" charset="0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3669025" y="1928802"/>
            <a:ext cx="45719" cy="470059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4" name="AutoShape 7"/>
          <p:cNvSpPr>
            <a:spLocks/>
          </p:cNvSpPr>
          <p:nvPr/>
        </p:nvSpPr>
        <p:spPr bwMode="auto">
          <a:xfrm>
            <a:off x="1428728" y="5643578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365125" y="58245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-71470" y="5562600"/>
            <a:ext cx="1460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save return 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address and 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argument in 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stack</a:t>
            </a:r>
          </a:p>
        </p:txBody>
      </p:sp>
      <p:sp>
        <p:nvSpPr>
          <p:cNvPr id="37897" name="AutoShape 10"/>
          <p:cNvSpPr>
            <a:spLocks/>
          </p:cNvSpPr>
          <p:nvPr/>
        </p:nvSpPr>
        <p:spPr bwMode="auto">
          <a:xfrm>
            <a:off x="1395386" y="44958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AutoShape 11"/>
          <p:cNvSpPr>
            <a:spLocks/>
          </p:cNvSpPr>
          <p:nvPr/>
        </p:nvSpPr>
        <p:spPr bwMode="auto">
          <a:xfrm>
            <a:off x="1423966" y="34290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785786" y="4572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exit</a:t>
            </a:r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52366" y="3505200"/>
            <a:ext cx="13541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print value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returned by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fact</a:t>
            </a:r>
          </a:p>
        </p:txBody>
      </p:sp>
      <p:sp>
        <p:nvSpPr>
          <p:cNvPr id="37901" name="AutoShape 14"/>
          <p:cNvSpPr>
            <a:spLocks/>
          </p:cNvSpPr>
          <p:nvPr/>
        </p:nvSpPr>
        <p:spPr bwMode="auto">
          <a:xfrm>
            <a:off x="5562600" y="16764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4419600" y="1752600"/>
            <a:ext cx="1247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branch to </a:t>
            </a:r>
          </a:p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L1 if n&gt;=1</a:t>
            </a:r>
          </a:p>
        </p:txBody>
      </p:sp>
      <p:sp>
        <p:nvSpPr>
          <p:cNvPr id="37903" name="AutoShape 16"/>
          <p:cNvSpPr>
            <a:spLocks/>
          </p:cNvSpPr>
          <p:nvPr/>
        </p:nvSpPr>
        <p:spPr bwMode="auto">
          <a:xfrm>
            <a:off x="5562600" y="27432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7"/>
          <p:cNvSpPr txBox="1">
            <a:spLocks noChangeArrowheads="1"/>
          </p:cNvSpPr>
          <p:nvPr/>
        </p:nvSpPr>
        <p:spPr bwMode="auto">
          <a:xfrm>
            <a:off x="4572000" y="2819400"/>
            <a:ext cx="1035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return 1</a:t>
            </a:r>
          </a:p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if n &lt; 1</a:t>
            </a:r>
          </a:p>
        </p:txBody>
      </p:sp>
      <p:sp>
        <p:nvSpPr>
          <p:cNvPr id="37905" name="Text Box 18"/>
          <p:cNvSpPr txBox="1">
            <a:spLocks noChangeArrowheads="1"/>
          </p:cNvSpPr>
          <p:nvPr/>
        </p:nvSpPr>
        <p:spPr bwMode="auto">
          <a:xfrm>
            <a:off x="3733800" y="3810000"/>
            <a:ext cx="1885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if n&gt;=1 call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fact recursively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with argument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n-1</a:t>
            </a:r>
          </a:p>
        </p:txBody>
      </p:sp>
      <p:sp>
        <p:nvSpPr>
          <p:cNvPr id="37906" name="AutoShape 19"/>
          <p:cNvSpPr>
            <a:spLocks/>
          </p:cNvSpPr>
          <p:nvPr/>
        </p:nvSpPr>
        <p:spPr bwMode="auto">
          <a:xfrm>
            <a:off x="5562600" y="38100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AutoShape 20"/>
          <p:cNvSpPr>
            <a:spLocks/>
          </p:cNvSpPr>
          <p:nvPr/>
        </p:nvSpPr>
        <p:spPr bwMode="auto">
          <a:xfrm>
            <a:off x="5710246" y="4876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Text Box 21"/>
          <p:cNvSpPr txBox="1">
            <a:spLocks noChangeArrowheads="1"/>
          </p:cNvSpPr>
          <p:nvPr/>
        </p:nvSpPr>
        <p:spPr bwMode="auto">
          <a:xfrm>
            <a:off x="3687771" y="4876800"/>
            <a:ext cx="20986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restore return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address, argument,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and stack pointer</a:t>
            </a:r>
          </a:p>
        </p:txBody>
      </p:sp>
      <p:sp>
        <p:nvSpPr>
          <p:cNvPr id="37909" name="Text Box 23"/>
          <p:cNvSpPr txBox="1">
            <a:spLocks noChangeArrowheads="1"/>
          </p:cNvSpPr>
          <p:nvPr/>
        </p:nvSpPr>
        <p:spPr bwMode="auto">
          <a:xfrm>
            <a:off x="4343400" y="5715000"/>
            <a:ext cx="13541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return </a:t>
            </a:r>
          </a:p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n*fact(n-1)</a:t>
            </a:r>
          </a:p>
        </p:txBody>
      </p:sp>
      <p:sp>
        <p:nvSpPr>
          <p:cNvPr id="37910" name="AutoShape 24"/>
          <p:cNvSpPr>
            <a:spLocks/>
          </p:cNvSpPr>
          <p:nvPr/>
        </p:nvSpPr>
        <p:spPr bwMode="auto">
          <a:xfrm>
            <a:off x="5638800" y="5867400"/>
            <a:ext cx="76200" cy="3048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AutoShape 25"/>
          <p:cNvSpPr>
            <a:spLocks/>
          </p:cNvSpPr>
          <p:nvPr/>
        </p:nvSpPr>
        <p:spPr bwMode="auto">
          <a:xfrm>
            <a:off x="5638800" y="6400800"/>
            <a:ext cx="76200" cy="3048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Text Box 26"/>
          <p:cNvSpPr txBox="1">
            <a:spLocks noChangeArrowheads="1"/>
          </p:cNvSpPr>
          <p:nvPr/>
        </p:nvSpPr>
        <p:spPr bwMode="auto">
          <a:xfrm>
            <a:off x="3962400" y="6400800"/>
            <a:ext cx="1673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folHlink"/>
                </a:solidFill>
              </a:rPr>
              <a:t>return control</a:t>
            </a:r>
          </a:p>
        </p:txBody>
      </p:sp>
      <p:sp>
        <p:nvSpPr>
          <p:cNvPr id="37914" name="Text Box 28"/>
          <p:cNvSpPr txBox="1">
            <a:spLocks noChangeArrowheads="1"/>
          </p:cNvSpPr>
          <p:nvPr/>
        </p:nvSpPr>
        <p:spPr bwMode="auto">
          <a:xfrm>
            <a:off x="428596" y="2428868"/>
            <a:ext cx="11414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control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returns</a:t>
            </a:r>
          </a:p>
          <a:p>
            <a:pPr eaLnBrk="1" hangingPunct="1"/>
            <a:r>
              <a:rPr lang="en-US" sz="1400" dirty="0">
                <a:solidFill>
                  <a:schemeClr val="folHlink"/>
                </a:solidFill>
              </a:rPr>
              <a:t>from fact</a:t>
            </a:r>
          </a:p>
        </p:txBody>
      </p:sp>
      <p:sp>
        <p:nvSpPr>
          <p:cNvPr id="37915" name="AutoShape 29"/>
          <p:cNvSpPr>
            <a:spLocks/>
          </p:cNvSpPr>
          <p:nvPr/>
        </p:nvSpPr>
        <p:spPr bwMode="auto">
          <a:xfrm>
            <a:off x="1428728" y="2500306"/>
            <a:ext cx="76200" cy="3048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89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Using a Frame Pointer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580313" cy="4191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8916" name="Picture 4" descr="F03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70038"/>
            <a:ext cx="6553200" cy="35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81000" y="4994275"/>
            <a:ext cx="8694738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</a:rPr>
              <a:t>Variables that are local to a procedure but do not fit into registers (e.g., local arrays, struc-</a:t>
            </a:r>
          </a:p>
          <a:p>
            <a:pPr eaLnBrk="1" hangingPunct="1"/>
            <a:r>
              <a:rPr lang="en-US">
                <a:latin typeface="Tahoma" pitchFamily="34" charset="0"/>
              </a:rPr>
              <a:t>tures, etc.) are also stored in the stack. This area of the stack is the </a:t>
            </a:r>
            <a:r>
              <a:rPr lang="en-US" i="1">
                <a:latin typeface="Tahoma" pitchFamily="34" charset="0"/>
              </a:rPr>
              <a:t>frame</a:t>
            </a:r>
            <a:r>
              <a:rPr lang="en-US">
                <a:latin typeface="Tahoma" pitchFamily="34" charset="0"/>
              </a:rPr>
              <a:t>. The </a:t>
            </a:r>
            <a:r>
              <a:rPr lang="en-US" i="1">
                <a:latin typeface="Tahoma" pitchFamily="34" charset="0"/>
              </a:rPr>
              <a:t>frame pointer </a:t>
            </a:r>
          </a:p>
          <a:p>
            <a:pPr eaLnBrk="1" hangingPunct="1"/>
            <a:r>
              <a:rPr lang="en-US">
                <a:latin typeface="Tahoma" pitchFamily="34" charset="0"/>
              </a:rPr>
              <a:t>$fp points to the top of the frame and the stack pointer to the bottom. The frame pointer does</a:t>
            </a:r>
          </a:p>
          <a:p>
            <a:pPr eaLnBrk="1" hangingPunct="1"/>
            <a:r>
              <a:rPr lang="en-US">
                <a:latin typeface="Tahoma" pitchFamily="34" charset="0"/>
              </a:rPr>
              <a:t>not change during procedure execution, unlike the stack pointer, so it is a stable base </a:t>
            </a:r>
          </a:p>
          <a:p>
            <a:pPr eaLnBrk="1" hangingPunct="1"/>
            <a:r>
              <a:rPr lang="en-US">
                <a:latin typeface="Tahoma" pitchFamily="34" charset="0"/>
              </a:rPr>
              <a:t>register from which to compute offsets to local variables.</a:t>
            </a:r>
          </a:p>
          <a:p>
            <a:pPr eaLnBrk="1" hangingPunct="1"/>
            <a:r>
              <a:rPr lang="en-US">
                <a:latin typeface="Tahoma" pitchFamily="34" charset="0"/>
              </a:rPr>
              <a:t>Use of the frame pointer is </a:t>
            </a:r>
            <a:r>
              <a:rPr lang="en-US" i="1">
                <a:latin typeface="Tahoma" pitchFamily="34" charset="0"/>
              </a:rPr>
              <a:t>optional</a:t>
            </a:r>
            <a:r>
              <a:rPr lang="en-US">
                <a:latin typeface="Tahoma" pitchFamily="34" charset="0"/>
              </a:rPr>
              <a:t>. If there are no local variables to store in the stack it is </a:t>
            </a:r>
          </a:p>
          <a:p>
            <a:pPr eaLnBrk="1" hangingPunct="1"/>
            <a:r>
              <a:rPr lang="en-US">
                <a:latin typeface="Tahoma" pitchFamily="34" charset="0"/>
              </a:rPr>
              <a:t>not efficient to use a frame pointer.</a:t>
            </a:r>
          </a:p>
        </p:txBody>
      </p:sp>
    </p:spTree>
    <p:extLst>
      <p:ext uri="{BB962C8B-B14F-4D97-AF65-F5344CB8AC3E}">
        <p14:creationId xmlns:p14="http://schemas.microsoft.com/office/powerpoint/2010/main" xmlns="" val="210715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244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What </a:t>
            </a:r>
            <a:r>
              <a:rPr lang="en-US" sz="2000" dirty="0" smtClean="0">
                <a:solidFill>
                  <a:srgbClr val="FF0000"/>
                </a:solidFill>
              </a:rPr>
              <a:t>is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 SPIM?</a:t>
            </a:r>
          </a:p>
          <a:p>
            <a:pPr lvl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a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simulator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that runs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assembly programs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for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MIPS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R2000/R3000 </a:t>
            </a:r>
            <a:r>
              <a:rPr lang="en-US" altLang="ko-KR" sz="1800" dirty="0">
                <a:solidFill>
                  <a:schemeClr val="tx1"/>
                </a:solidFill>
                <a:ea typeface="굴림" pitchFamily="50" charset="-127"/>
              </a:rPr>
              <a:t>Reduce Instruction Set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Computing-RISC computers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>
              <a:solidFill>
                <a:schemeClr val="tx1"/>
              </a:solidFill>
              <a:ea typeface="굴림" pitchFamily="50" charset="-127"/>
            </a:endParaRPr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What does SPIM do?</a:t>
            </a:r>
          </a:p>
          <a:p>
            <a:pPr lvl="1" eaLnBrk="1" hangingPunct="1"/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reads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MIPS assembly language files and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translates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to mach</a:t>
            </a:r>
            <a:r>
              <a:rPr lang="en-US" sz="1800" dirty="0" smtClean="0">
                <a:solidFill>
                  <a:schemeClr val="tx1"/>
                </a:solidFill>
              </a:rPr>
              <a:t>ine language</a:t>
            </a:r>
          </a:p>
          <a:p>
            <a:pPr lvl="1" eaLnBrk="1" hangingPunct="1"/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executes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the mach</a:t>
            </a:r>
            <a:r>
              <a:rPr lang="en-US" sz="1800" dirty="0" smtClean="0">
                <a:solidFill>
                  <a:schemeClr val="tx1"/>
                </a:solidFill>
              </a:rPr>
              <a:t>ine language instructions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shows contents of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reg</a:t>
            </a:r>
            <a:r>
              <a:rPr lang="en-US" sz="1800" i="1" dirty="0" smtClean="0">
                <a:solidFill>
                  <a:schemeClr val="tx1"/>
                </a:solidFill>
              </a:rPr>
              <a:t>isters</a:t>
            </a:r>
            <a:r>
              <a:rPr lang="en-US" sz="1800" dirty="0" smtClean="0">
                <a:solidFill>
                  <a:schemeClr val="tx1"/>
                </a:solidFill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</a:rPr>
              <a:t>memory</a:t>
            </a:r>
            <a:endParaRPr lang="en-US" altLang="ko-KR" sz="1800" i="1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works as a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debugger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(supports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brea</a:t>
            </a:r>
            <a:r>
              <a:rPr lang="en-US" sz="1800" i="1" dirty="0" smtClean="0">
                <a:solidFill>
                  <a:schemeClr val="tx1"/>
                </a:solidFill>
              </a:rPr>
              <a:t>k-points</a:t>
            </a:r>
            <a:r>
              <a:rPr lang="en-US" sz="1800" dirty="0" smtClean="0">
                <a:solidFill>
                  <a:schemeClr val="tx1"/>
                </a:solidFill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</a:rPr>
              <a:t>single-stepping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altLang="ko-KR" sz="1800" i="1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provides bas</a:t>
            </a:r>
            <a:r>
              <a:rPr lang="en-US" sz="1800" dirty="0" smtClean="0">
                <a:solidFill>
                  <a:schemeClr val="tx1"/>
                </a:solidFill>
              </a:rPr>
              <a:t>ic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OS-like services</a:t>
            </a:r>
            <a:r>
              <a:rPr lang="en-US" sz="1800" dirty="0" smtClean="0">
                <a:solidFill>
                  <a:schemeClr val="tx1"/>
                </a:solidFill>
              </a:rPr>
              <a:t>, like simple I/O</a:t>
            </a:r>
            <a:endParaRPr lang="en-US" altLang="ko-KR" sz="1800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827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MIPS &amp; SPIM Resources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“ Computer Organization &amp; Design: The Hardware/Software Interface”, by Patterson and Hennessy:  Chapter 3 and Appendix A.9-10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Other on-line resources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9929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solidFill>
                  <a:srgbClr val="7030A0"/>
                </a:solidFill>
                <a:ea typeface="굴림" pitchFamily="50" charset="-127"/>
              </a:rPr>
              <a:t>PCSpim</a:t>
            </a:r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 Installation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rgbClr val="002060"/>
                </a:solidFill>
                <a:ea typeface="굴림" pitchFamily="50" charset="-127"/>
              </a:rPr>
              <a:t>Windows Installation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download the file </a:t>
            </a:r>
            <a:r>
              <a:rPr lang="en-US" altLang="ko-KR" sz="1800" i="1" dirty="0" smtClean="0">
                <a:solidFill>
                  <a:srgbClr val="FF0000"/>
                </a:solidFill>
                <a:ea typeface="굴림" pitchFamily="50" charset="-127"/>
              </a:rPr>
              <a:t>http://www.cs.wisc.edu/~larus/SPIM/</a:t>
            </a:r>
            <a:r>
              <a:rPr lang="en-US" altLang="ko-KR" sz="1800" dirty="0" smtClean="0">
                <a:solidFill>
                  <a:srgbClr val="FF0000"/>
                </a:solidFill>
                <a:ea typeface="굴림" pitchFamily="50" charset="-127"/>
              </a:rPr>
              <a:t>     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pcspim.zip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and save it on your machine.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unzip the file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run the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setup.exe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program</a:t>
            </a:r>
          </a:p>
          <a:p>
            <a:pPr lvl="1" eaLnBrk="1" hangingPunct="1"/>
            <a:endParaRPr lang="en-US" altLang="ko-KR" sz="1800" dirty="0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96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Using SPIM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730" y="1219200"/>
            <a:ext cx="7989669" cy="5181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ko-KR" sz="1800" dirty="0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Loading source file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Use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 File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-&gt;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Open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menu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1"/>
                </a:solidFill>
                <a:ea typeface="굴림" pitchFamily="50" charset="-127"/>
              </a:rPr>
              <a:t>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</a:t>
            </a:r>
            <a:r>
              <a:rPr lang="en-US" sz="1800" i="1" dirty="0" smtClean="0">
                <a:solidFill>
                  <a:schemeClr val="tx1"/>
                </a:solidFill>
              </a:rPr>
              <a:t>imulator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Settings…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in the 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Display 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section check </a:t>
            </a:r>
            <a:r>
              <a:rPr lang="en-US" altLang="ko-KR" sz="1600" u="sng" dirty="0" smtClean="0">
                <a:solidFill>
                  <a:schemeClr val="tx1"/>
                </a:solidFill>
                <a:ea typeface="굴림" pitchFamily="50" charset="-127"/>
              </a:rPr>
              <a:t>only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 the first two items 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Save window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    positions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 and 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General registers in hexadecimal</a:t>
            </a:r>
            <a:r>
              <a:rPr lang="en-US" altLang="ko-KR" sz="1400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in the 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Execution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 section check </a:t>
            </a:r>
            <a:r>
              <a:rPr lang="en-US" altLang="ko-KR" sz="1600" u="sng" dirty="0" smtClean="0">
                <a:solidFill>
                  <a:schemeClr val="tx1"/>
                </a:solidFill>
                <a:ea typeface="굴림" pitchFamily="50" charset="-127"/>
              </a:rPr>
              <a:t>only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Allow pseudo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</a:t>
            </a:r>
            <a:r>
              <a:rPr lang="en-US" sz="1800" i="1" dirty="0" smtClean="0">
                <a:solidFill>
                  <a:schemeClr val="tx1"/>
                </a:solidFill>
              </a:rPr>
              <a:t>imulator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Set Value…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: to load PC with address of first instruction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enter 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Address or Register Name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 as </a:t>
            </a:r>
            <a:r>
              <a:rPr lang="en-US" altLang="ko-KR" sz="1600" dirty="0" smtClean="0">
                <a:solidFill>
                  <a:srgbClr val="FF0000"/>
                </a:solidFill>
                <a:ea typeface="굴림" pitchFamily="50" charset="-127"/>
              </a:rPr>
              <a:t>“PC” and enter </a:t>
            </a:r>
            <a:r>
              <a:rPr lang="en-US" altLang="ko-KR" sz="1600" i="1" dirty="0" smtClean="0">
                <a:solidFill>
                  <a:srgbClr val="FF0000"/>
                </a:solidFill>
                <a:ea typeface="굴림" pitchFamily="50" charset="-127"/>
              </a:rPr>
              <a:t>Value </a:t>
            </a:r>
            <a:r>
              <a:rPr lang="en-US" altLang="ko-KR" sz="1600" dirty="0" smtClean="0">
                <a:solidFill>
                  <a:srgbClr val="FF0000"/>
                </a:solidFill>
                <a:ea typeface="굴림" pitchFamily="50" charset="-127"/>
              </a:rPr>
              <a:t>as “0x00400000”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ea typeface="굴림" pitchFamily="50" charset="-127"/>
              </a:rPr>
              <a:t>reason: the </a:t>
            </a:r>
            <a:r>
              <a:rPr lang="en-US" altLang="ko-KR" sz="1400" i="1" dirty="0" smtClean="0">
                <a:solidFill>
                  <a:srgbClr val="FF0000"/>
                </a:solidFill>
                <a:ea typeface="굴림" pitchFamily="50" charset="-127"/>
              </a:rPr>
              <a:t>text area</a:t>
            </a:r>
            <a:r>
              <a:rPr lang="en-US" altLang="ko-KR" sz="1400" dirty="0" smtClean="0">
                <a:solidFill>
                  <a:srgbClr val="FF0000"/>
                </a:solidFill>
                <a:ea typeface="굴림" pitchFamily="50" charset="-127"/>
              </a:rPr>
              <a:t> of memory, where programs are stored, starts 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</a:t>
            </a:r>
            <a:r>
              <a:rPr lang="en-US" sz="1800" i="1" dirty="0" smtClean="0">
                <a:solidFill>
                  <a:schemeClr val="tx1"/>
                </a:solidFill>
              </a:rPr>
              <a:t>imulator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Go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: run loaded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Click the 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OK 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button in the 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Run Parameters 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pop-up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window if the </a:t>
            </a:r>
            <a:r>
              <a:rPr lang="en-US" altLang="ko-KR" sz="1600" i="1" dirty="0" err="1" smtClean="0">
                <a:solidFill>
                  <a:schemeClr val="tx1"/>
                </a:solidFill>
                <a:ea typeface="굴림" pitchFamily="50" charset="-127"/>
              </a:rPr>
              <a:t>StartingAddress</a:t>
            </a:r>
            <a:r>
              <a:rPr lang="en-US" altLang="ko-KR" sz="1600" i="1" dirty="0" smtClean="0">
                <a:solidFill>
                  <a:schemeClr val="tx1"/>
                </a:solidFill>
                <a:ea typeface="굴림" pitchFamily="50" charset="-127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ea typeface="굴림" pitchFamily="50" charset="-127"/>
              </a:rPr>
              <a:t>value is “0x00400000”</a:t>
            </a:r>
            <a:endParaRPr lang="en-US" altLang="ko-KR" sz="1600" i="1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</a:t>
            </a:r>
            <a:r>
              <a:rPr lang="en-US" sz="1800" i="1" dirty="0" smtClean="0">
                <a:solidFill>
                  <a:schemeClr val="tx1"/>
                </a:solidFill>
              </a:rPr>
              <a:t>imulator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Brea</a:t>
            </a:r>
            <a:r>
              <a:rPr lang="en-US" sz="1800" i="1" dirty="0" smtClean="0">
                <a:solidFill>
                  <a:schemeClr val="tx1"/>
                </a:solidFill>
              </a:rPr>
              <a:t>k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: stop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i="1" dirty="0" smtClean="0">
                <a:solidFill>
                  <a:schemeClr val="tx1"/>
                </a:solidFill>
              </a:rPr>
              <a:t>Simulator</a:t>
            </a:r>
            <a:r>
              <a:rPr lang="en-US" sz="1800" dirty="0" smtClean="0">
                <a:solidFill>
                  <a:schemeClr val="tx1"/>
                </a:solidFill>
              </a:rPr>
              <a:t> -&gt;</a:t>
            </a:r>
            <a:r>
              <a:rPr lang="en-US" sz="1800" i="1" dirty="0" smtClean="0">
                <a:solidFill>
                  <a:schemeClr val="tx1"/>
                </a:solidFill>
              </a:rPr>
              <a:t> Clear Registers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i="1" dirty="0" smtClean="0">
                <a:solidFill>
                  <a:schemeClr val="tx1"/>
                </a:solidFill>
              </a:rPr>
              <a:t>Reinitialize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: clean-up before new run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ea typeface="굴림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ea typeface="굴림" pitchFamily="50" charset="-127"/>
            </a:endParaRPr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1295400" y="3048000"/>
            <a:ext cx="76200" cy="1752600"/>
          </a:xfrm>
          <a:prstGeom prst="lef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 rot="-5384913">
            <a:off x="438150" y="3714751"/>
            <a:ext cx="1347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hlink"/>
                </a:solidFill>
              </a:rPr>
              <a:t>Important!!</a:t>
            </a:r>
          </a:p>
        </p:txBody>
      </p:sp>
    </p:spTree>
    <p:extLst>
      <p:ext uri="{BB962C8B-B14F-4D97-AF65-F5344CB8AC3E}">
        <p14:creationId xmlns:p14="http://schemas.microsoft.com/office/powerpoint/2010/main" xmlns="" val="395025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Using SPIM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724400"/>
          </a:xfrm>
        </p:spPr>
        <p:txBody>
          <a:bodyPr>
            <a:normAutofit/>
          </a:bodyPr>
          <a:lstStyle/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>
              <a:solidFill>
                <a:schemeClr val="tx1"/>
              </a:solidFill>
              <a:ea typeface="굴림" pitchFamily="50" charset="-127"/>
            </a:endParaRPr>
          </a:p>
          <a:p>
            <a:pPr lvl="1" eaLnBrk="1" hangingPunct="1"/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</a:t>
            </a:r>
            <a:r>
              <a:rPr lang="en-US" sz="1800" i="1" dirty="0" smtClean="0">
                <a:solidFill>
                  <a:schemeClr val="tx1"/>
                </a:solidFill>
              </a:rPr>
              <a:t>imulator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Reload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: load file again after editing </a:t>
            </a:r>
          </a:p>
          <a:p>
            <a:pPr lvl="1" eaLnBrk="1" hangingPunct="1"/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</a:t>
            </a:r>
            <a:r>
              <a:rPr lang="en-US" sz="1800" i="1" dirty="0" smtClean="0">
                <a:solidFill>
                  <a:schemeClr val="tx1"/>
                </a:solidFill>
              </a:rPr>
              <a:t>imulator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Single Step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or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 Multiple Step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: stepping to debug</a:t>
            </a:r>
          </a:p>
          <a:p>
            <a:pPr lvl="1" eaLnBrk="1" hangingPunct="1"/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</a:t>
            </a:r>
            <a:r>
              <a:rPr lang="en-US" sz="1800" i="1" dirty="0" smtClean="0">
                <a:solidFill>
                  <a:schemeClr val="tx1"/>
                </a:solidFill>
              </a:rPr>
              <a:t>imulator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Breakpoints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: set breakpoints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Notes:</a:t>
            </a:r>
          </a:p>
          <a:p>
            <a:pPr lvl="1" eaLnBrk="1" hangingPunct="1"/>
            <a:r>
              <a:rPr lang="en-US" sz="1800" dirty="0" smtClean="0">
                <a:solidFill>
                  <a:schemeClr val="tx1"/>
                </a:solidFill>
              </a:rPr>
              <a:t>text segment window of SPIM shows assembly and corresponding machine code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pseudo-instructions</a:t>
            </a:r>
            <a:r>
              <a:rPr lang="en-US" i="1" dirty="0"/>
              <a:t>  each expand to more than one machine </a:t>
            </a:r>
            <a:r>
              <a:rPr lang="en-US" i="1" dirty="0" smtClean="0"/>
              <a:t>instruction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i="1" dirty="0" smtClean="0">
                <a:solidFill>
                  <a:schemeClr val="tx1"/>
                </a:solidFill>
              </a:rPr>
              <a:t>Load trap file</a:t>
            </a:r>
            <a:r>
              <a:rPr lang="en-US" sz="1800" dirty="0" smtClean="0">
                <a:solidFill>
                  <a:schemeClr val="tx1"/>
                </a:solidFill>
              </a:rPr>
              <a:t> is checked in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</a:t>
            </a:r>
            <a:r>
              <a:rPr lang="en-US" sz="1800" i="1" dirty="0" smtClean="0">
                <a:solidFill>
                  <a:schemeClr val="tx1"/>
                </a:solidFill>
              </a:rPr>
              <a:t>imulator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Settings…</a:t>
            </a:r>
            <a:r>
              <a:rPr lang="en-US" sz="1800" dirty="0" smtClean="0">
                <a:solidFill>
                  <a:schemeClr val="tx1"/>
                </a:solidFill>
              </a:rPr>
              <a:t> then text segment shows additional trap-handling code</a:t>
            </a:r>
          </a:p>
          <a:p>
            <a:pPr lvl="1" eaLnBrk="1" hangingPunct="1"/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i="1" dirty="0" smtClean="0">
                <a:solidFill>
                  <a:schemeClr val="tx1"/>
                </a:solidFill>
              </a:rPr>
              <a:t>Delayed Branches</a:t>
            </a:r>
            <a:r>
              <a:rPr lang="en-US" sz="1800" dirty="0" smtClean="0">
                <a:solidFill>
                  <a:schemeClr val="tx1"/>
                </a:solidFill>
              </a:rPr>
              <a:t> is checked in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</a:t>
            </a:r>
            <a:r>
              <a:rPr lang="en-US" sz="1800" i="1" dirty="0" smtClean="0">
                <a:solidFill>
                  <a:schemeClr val="tx1"/>
                </a:solidFill>
              </a:rPr>
              <a:t>imulator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i="1" dirty="0" smtClean="0">
                <a:solidFill>
                  <a:schemeClr val="tx1"/>
                </a:solidFill>
                <a:ea typeface="굴림" pitchFamily="50" charset="-127"/>
              </a:rPr>
              <a:t>Settings…</a:t>
            </a:r>
            <a:r>
              <a:rPr lang="en-US" sz="1800" dirty="0" smtClean="0">
                <a:solidFill>
                  <a:schemeClr val="tx1"/>
                </a:solidFill>
              </a:rPr>
              <a:t> then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statementx</a:t>
            </a:r>
            <a:r>
              <a:rPr lang="en-US" sz="1800" dirty="0" smtClean="0">
                <a:solidFill>
                  <a:schemeClr val="tx1"/>
                </a:solidFill>
              </a:rPr>
              <a:t> will execute before control jumps to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L1</a:t>
            </a:r>
            <a:r>
              <a:rPr lang="en-US" sz="1800" dirty="0" smtClean="0">
                <a:solidFill>
                  <a:schemeClr val="tx1"/>
                </a:solidFill>
              </a:rPr>
              <a:t> in following code – to avoid insert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nop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before 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tatementx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444875" y="5791200"/>
            <a:ext cx="593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nop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2438400" y="59436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066800" y="5715000"/>
            <a:ext cx="18954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    jal L1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statementx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…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L1: … </a:t>
            </a:r>
          </a:p>
        </p:txBody>
      </p:sp>
    </p:spTree>
    <p:extLst>
      <p:ext uri="{BB962C8B-B14F-4D97-AF65-F5344CB8AC3E}">
        <p14:creationId xmlns:p14="http://schemas.microsoft.com/office/powerpoint/2010/main" xmlns="" val="138820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PCSpim Windows Interface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41148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Registers window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shows the values of all registers in the MIPS CPU and FPU</a:t>
            </a:r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Text segment window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shows assembly instructions &amp; corresponding machine code</a:t>
            </a:r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Data segment window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shows the data loaded into the program’s memory and the data of the program’s stack</a:t>
            </a:r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Messages window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shows </a:t>
            </a:r>
            <a:r>
              <a:rPr lang="en-US" altLang="ko-KR" sz="1800" dirty="0" err="1" smtClean="0">
                <a:solidFill>
                  <a:schemeClr val="tx1"/>
                </a:solidFill>
                <a:ea typeface="굴림" pitchFamily="50" charset="-127"/>
              </a:rPr>
              <a:t>PCSpim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 messages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>
              <a:ea typeface="굴림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3656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65150" y="6542314"/>
            <a:ext cx="3930650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Separate console window appears for I/O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2819400" y="2286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3276600" y="35052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3276600" y="4495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2819400" y="57150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46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SPIM Example Program: add2numbersProg1.asm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## Program adds 10 and 11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.text                   # text section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.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globl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main            # call main by SPIM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main: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ori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 $8,$0,0xA       # load “10" into register 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ori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 $9,$0,0xB       # load “11" into register 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add     $10,$8,$9       # add registers 8 and 9, put result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                       # in register 10</a:t>
            </a:r>
          </a:p>
        </p:txBody>
      </p:sp>
    </p:spTree>
    <p:extLst>
      <p:ext uri="{BB962C8B-B14F-4D97-AF65-F5344CB8AC3E}">
        <p14:creationId xmlns:p14="http://schemas.microsoft.com/office/powerpoint/2010/main" xmlns="" val="218014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pr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2406</TotalTime>
  <Words>1219</Words>
  <Application>Microsoft Office PowerPoint</Application>
  <PresentationFormat>On-screen Show (4:3)</PresentationFormat>
  <Paragraphs>424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Spring</vt:lpstr>
      <vt:lpstr>Custom Design</vt:lpstr>
      <vt:lpstr>1_Custom Design</vt:lpstr>
      <vt:lpstr>CSE 360-Computer Architecture</vt:lpstr>
      <vt:lpstr>Overview of SPIM – the  MIPS simulator</vt:lpstr>
      <vt:lpstr>Introduction</vt:lpstr>
      <vt:lpstr>MIPS &amp; SPIM Resources</vt:lpstr>
      <vt:lpstr>PCSpim Installation</vt:lpstr>
      <vt:lpstr>Using SPIM</vt:lpstr>
      <vt:lpstr>Using SPIM</vt:lpstr>
      <vt:lpstr>PCSpim Windows Interface</vt:lpstr>
      <vt:lpstr>SPIM Example Program: add2numbersProg1.asm</vt:lpstr>
      <vt:lpstr>MIPS Assembly Code Layout</vt:lpstr>
      <vt:lpstr>MIPS Assembler Directives</vt:lpstr>
      <vt:lpstr>SPIM Example Program: add2numbersProg2.asm</vt:lpstr>
      <vt:lpstr>MIPS Memory Usage as viewed in SPIM</vt:lpstr>
      <vt:lpstr>MIPS Assembler Directives</vt:lpstr>
      <vt:lpstr>MIPS Assembler Directives</vt:lpstr>
      <vt:lpstr>MIPS: Software Conventions  for Registers</vt:lpstr>
      <vt:lpstr>SPIM System Calls </vt:lpstr>
      <vt:lpstr>SPIM System Call Codes</vt:lpstr>
      <vt:lpstr>SPIM Example Program: systemCalls.asm</vt:lpstr>
      <vt:lpstr>Procedures</vt:lpstr>
      <vt:lpstr>Procedures </vt:lpstr>
      <vt:lpstr>Procedures (recursive)</vt:lpstr>
      <vt:lpstr>Procedures (recursive) </vt:lpstr>
      <vt:lpstr>Using a Frame Pointer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360-Computer Architecture</dc:title>
  <dc:creator>User</dc:creator>
  <cp:lastModifiedBy>Shamim</cp:lastModifiedBy>
  <cp:revision>341</cp:revision>
  <cp:lastPrinted>2014-09-09T17:19:14Z</cp:lastPrinted>
  <dcterms:created xsi:type="dcterms:W3CDTF">2014-08-18T16:28:32Z</dcterms:created>
  <dcterms:modified xsi:type="dcterms:W3CDTF">2018-01-11T15:12:23Z</dcterms:modified>
</cp:coreProperties>
</file>