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6" r:id="rId2"/>
    <p:sldId id="257" r:id="rId3"/>
    <p:sldId id="293" r:id="rId4"/>
    <p:sldId id="278" r:id="rId5"/>
    <p:sldId id="292" r:id="rId6"/>
    <p:sldId id="259" r:id="rId7"/>
    <p:sldId id="260" r:id="rId8"/>
    <p:sldId id="310" r:id="rId9"/>
    <p:sldId id="311" r:id="rId10"/>
    <p:sldId id="261" r:id="rId11"/>
    <p:sldId id="303" r:id="rId12"/>
    <p:sldId id="280" r:id="rId13"/>
    <p:sldId id="323" r:id="rId14"/>
    <p:sldId id="304" r:id="rId15"/>
    <p:sldId id="281" r:id="rId16"/>
    <p:sldId id="305" r:id="rId17"/>
    <p:sldId id="283" r:id="rId18"/>
    <p:sldId id="284" r:id="rId19"/>
    <p:sldId id="285" r:id="rId20"/>
    <p:sldId id="286" r:id="rId21"/>
    <p:sldId id="289" r:id="rId22"/>
    <p:sldId id="322" r:id="rId23"/>
    <p:sldId id="321" r:id="rId24"/>
    <p:sldId id="265" r:id="rId25"/>
    <p:sldId id="334" r:id="rId26"/>
    <p:sldId id="335" r:id="rId27"/>
    <p:sldId id="347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FF"/>
    <a:srgbClr val="0000FF"/>
    <a:srgbClr val="B285DF"/>
    <a:srgbClr val="C487DD"/>
    <a:srgbClr val="1D932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6FDBB5-A063-464D-9F2C-1FA893EEA1B6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EB9E7C-E104-44CE-96E3-86319C1A8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5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2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we have done better with the right branch?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8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7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4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4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20487-9733-4950-B55E-0D788E8DC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A8F62-75A0-4345-8A50-B75F9367EC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A8139-D78E-47EA-BC94-2A175CC5B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450D4-6D13-4521-8DD4-C38B863DD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8C47-6CBC-4EEB-95CF-29025FEE1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607FB-5009-4492-954A-C09ACA86D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18EA5-8963-40DC-8B1C-F708EE977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956BA-BDF8-418C-A35B-68F5046AF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1606F-3203-49A2-91E0-8FA64A128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3A39E-33A4-4A39-A91B-F8E042F81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520FB-3FD6-4160-A642-B530304B3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53B122-A581-41E0-95F0-4F22F06D70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computerhistory.org/chess/full_record.php?iid=stl-431e1a07b22e1&amp;mainImage=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3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14400"/>
          </a:xfrm>
        </p:spPr>
        <p:txBody>
          <a:bodyPr/>
          <a:lstStyle/>
          <a:p>
            <a:r>
              <a:rPr lang="en-US" sz="3600" b="1" smtClean="0"/>
              <a:t>Instructor: </a:t>
            </a:r>
            <a:r>
              <a:rPr lang="en-US" sz="3600" b="1" dirty="0" smtClean="0"/>
              <a:t>Amit Kumar Das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Lecturer,</a:t>
            </a:r>
          </a:p>
          <a:p>
            <a:r>
              <a:rPr lang="en-US" dirty="0" smtClean="0"/>
              <a:t>Department of Computer Science &amp; Engineering,</a:t>
            </a:r>
          </a:p>
          <a:p>
            <a:r>
              <a:rPr lang="en-US" dirty="0" smtClean="0"/>
              <a:t>East West University</a:t>
            </a:r>
          </a:p>
          <a:p>
            <a:r>
              <a:rPr lang="en-US" dirty="0" smtClean="0"/>
              <a:t>Dhaka, Bangladesh.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52600" y="1219200"/>
            <a:ext cx="5410200" cy="69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6600" b="1" kern="0" dirty="0" smtClean="0">
                <a:solidFill>
                  <a:srgbClr val="FF0000"/>
                </a:solidFill>
              </a:rPr>
              <a:t>Lecture 7</a:t>
            </a:r>
            <a:endParaRPr lang="en-US" sz="6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A more abstract game tree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45074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Terminal utilities (for MAX)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504086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</a:t>
            </a:r>
            <a:r>
              <a:rPr lang="en-US" sz="2400" i="1" dirty="0" smtClean="0"/>
              <a:t>two-ply</a:t>
            </a:r>
            <a:r>
              <a:rPr lang="en-US" sz="2400" dirty="0" smtClean="0"/>
              <a:t> game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Game tree search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76800"/>
            <a:ext cx="8763000" cy="1371600"/>
          </a:xfrm>
        </p:spPr>
        <p:txBody>
          <a:bodyPr/>
          <a:lstStyle/>
          <a:p>
            <a:r>
              <a:rPr lang="en-US" sz="2400" b="1" dirty="0" smtClean="0"/>
              <a:t>Minimax value of a node</a:t>
            </a:r>
            <a:r>
              <a:rPr lang="en-US" sz="2400" dirty="0" smtClean="0"/>
              <a:t>: the utility (for MAX) of being in the corresponding state, assuming perfect play on both sides</a:t>
            </a:r>
          </a:p>
          <a:p>
            <a:r>
              <a:rPr lang="en-US" sz="2400" b="1" dirty="0" smtClean="0"/>
              <a:t>Minimax strategy: </a:t>
            </a:r>
            <a:r>
              <a:rPr lang="en-US" sz="2400" dirty="0" smtClean="0"/>
              <a:t>Choose the move that gives the best worst-case payoff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13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1358" y="1066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686800" cy="1143000"/>
          </a:xfrm>
        </p:spPr>
        <p:txBody>
          <a:bodyPr/>
          <a:lstStyle/>
          <a:p>
            <a:r>
              <a:rPr lang="en-US" sz="3600" dirty="0" smtClean="0"/>
              <a:t>Computing the </a:t>
            </a:r>
            <a:r>
              <a:rPr lang="en-US" sz="3600" dirty="0" err="1" smtClean="0"/>
              <a:t>minimax</a:t>
            </a:r>
            <a:r>
              <a:rPr lang="en-US" sz="3600" dirty="0" smtClean="0"/>
              <a:t> value of a 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770437"/>
            <a:ext cx="8686800" cy="2011363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i="1" dirty="0" smtClean="0"/>
              <a:t>node</a:t>
            </a:r>
            <a:r>
              <a:rPr lang="en-US" sz="2400" dirty="0" smtClean="0"/>
              <a:t>) =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Utility(</a:t>
            </a:r>
            <a:r>
              <a:rPr lang="en-US" sz="2400" i="1" dirty="0" smtClean="0"/>
              <a:t>node</a:t>
            </a:r>
            <a:r>
              <a:rPr lang="en-US" sz="2400" dirty="0" smtClean="0"/>
              <a:t>) if </a:t>
            </a:r>
            <a:r>
              <a:rPr lang="en-US" sz="2400" i="1" dirty="0" smtClean="0"/>
              <a:t>node</a:t>
            </a:r>
            <a:r>
              <a:rPr lang="en-US" sz="2400" dirty="0" smtClean="0"/>
              <a:t> is terminal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max</a:t>
            </a:r>
            <a:r>
              <a:rPr lang="en-US" sz="2400" i="1" baseline="-25000" dirty="0" smtClean="0"/>
              <a:t>action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dirty="0" err="1" smtClean="0"/>
              <a:t>Succ</a:t>
            </a:r>
            <a:r>
              <a:rPr lang="en-US" sz="2400" dirty="0" smtClean="0"/>
              <a:t>(</a:t>
            </a:r>
            <a:r>
              <a:rPr lang="en-US" sz="2400" i="1" dirty="0" smtClean="0"/>
              <a:t>node, action</a:t>
            </a:r>
            <a:r>
              <a:rPr lang="en-US" sz="2400" dirty="0" smtClean="0"/>
              <a:t>)) if </a:t>
            </a:r>
            <a:r>
              <a:rPr lang="en-US" sz="2400" i="1" dirty="0" smtClean="0"/>
              <a:t>player</a:t>
            </a:r>
            <a:r>
              <a:rPr lang="en-US" sz="2400" dirty="0" smtClean="0"/>
              <a:t> = MAX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/>
              <a:t>min</a:t>
            </a:r>
            <a:r>
              <a:rPr lang="en-US" sz="2400" i="1" baseline="-25000" dirty="0" err="1"/>
              <a:t>action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dirty="0" err="1" smtClean="0"/>
              <a:t>Succ</a:t>
            </a:r>
            <a:r>
              <a:rPr lang="en-US" sz="2400" dirty="0" smtClean="0"/>
              <a:t>(</a:t>
            </a:r>
            <a:r>
              <a:rPr lang="en-US" sz="2400" i="1" dirty="0" smtClean="0"/>
              <a:t>node, action</a:t>
            </a:r>
            <a:r>
              <a:rPr lang="en-US" sz="2400" dirty="0" smtClean="0"/>
              <a:t>)) if </a:t>
            </a:r>
            <a:r>
              <a:rPr lang="en-US" sz="2400" i="1" dirty="0" smtClean="0"/>
              <a:t>player</a:t>
            </a:r>
            <a:r>
              <a:rPr lang="en-US" sz="2400" dirty="0" smtClean="0"/>
              <a:t> = MIN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3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1358" y="1066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</a:t>
            </a:r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51037"/>
            <a:ext cx="5334001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minimax</a:t>
            </a:r>
            <a:r>
              <a:rPr lang="en-US" sz="2400" dirty="0"/>
              <a:t> strategy is optimal against an optimal </a:t>
            </a:r>
            <a:r>
              <a:rPr lang="en-US" sz="2400" dirty="0" smtClean="0"/>
              <a:t>opponent</a:t>
            </a:r>
          </a:p>
          <a:p>
            <a:r>
              <a:rPr lang="en-US" sz="2400" dirty="0" smtClean="0"/>
              <a:t>What if your opponent is suboptimal?</a:t>
            </a:r>
            <a:endParaRPr lang="en-US" sz="2400" dirty="0"/>
          </a:p>
          <a:p>
            <a:pPr lvl="1"/>
            <a:r>
              <a:rPr lang="en-US" sz="2000" dirty="0" smtClean="0"/>
              <a:t>Your </a:t>
            </a:r>
            <a:r>
              <a:rPr lang="en-US" sz="2000" dirty="0"/>
              <a:t>utility can only be </a:t>
            </a:r>
            <a:r>
              <a:rPr lang="en-US" sz="2000" dirty="0" smtClean="0"/>
              <a:t>higher than if you were playing an optimal opponent!</a:t>
            </a:r>
            <a:endParaRPr lang="en-US" sz="2000" dirty="0"/>
          </a:p>
          <a:p>
            <a:pPr lvl="1"/>
            <a:r>
              <a:rPr lang="en-US" sz="2000" dirty="0"/>
              <a:t>A different strategy may work better for a sub-optimal opponent, but it will necessarily be worse against an optimal opponent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3999" y="2057400"/>
            <a:ext cx="3691335" cy="3352800"/>
            <a:chOff x="5333999" y="2057400"/>
            <a:chExt cx="3691335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9" y="2057400"/>
              <a:ext cx="369133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43860" y="4953000"/>
              <a:ext cx="437940" cy="356616"/>
            </a:xfrm>
            <a:prstGeom prst="rect">
              <a:avLst/>
            </a:prstGeom>
            <a:solidFill>
              <a:srgbClr val="B285D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3263" y="6553200"/>
            <a:ext cx="269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from D. Klein and P. </a:t>
            </a:r>
            <a:r>
              <a:rPr lang="en-US" sz="1200" dirty="0" err="1" smtClean="0"/>
              <a:t>Abbeel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More general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686800" cy="1630363"/>
          </a:xfrm>
        </p:spPr>
        <p:txBody>
          <a:bodyPr/>
          <a:lstStyle/>
          <a:p>
            <a:r>
              <a:rPr lang="en-US" sz="2400" dirty="0" smtClean="0"/>
              <a:t>More than two players, non-zero-sum</a:t>
            </a:r>
          </a:p>
          <a:p>
            <a:r>
              <a:rPr lang="en-US" sz="2400" dirty="0" smtClean="0"/>
              <a:t>Utilities are now </a:t>
            </a:r>
            <a:r>
              <a:rPr lang="en-US" sz="2400" dirty="0" err="1" smtClean="0"/>
              <a:t>tuples</a:t>
            </a:r>
            <a:endParaRPr lang="en-US" sz="2400" dirty="0" smtClean="0"/>
          </a:p>
          <a:p>
            <a:r>
              <a:rPr lang="en-US" sz="2400" dirty="0" smtClean="0"/>
              <a:t>Each player maximizes their own utility at their node</a:t>
            </a:r>
          </a:p>
          <a:p>
            <a:r>
              <a:rPr lang="en-US" sz="2400" dirty="0" smtClean="0"/>
              <a:t>Utilities get propagated (</a:t>
            </a:r>
            <a:r>
              <a:rPr lang="en-US" sz="2400" i="1" dirty="0" smtClean="0"/>
              <a:t>backed up</a:t>
            </a:r>
            <a:r>
              <a:rPr lang="en-US" sz="2400" dirty="0" smtClean="0"/>
              <a:t>) from children to parents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1744" y="949325"/>
            <a:ext cx="6304456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2895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3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2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9878" y="2895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4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1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7878" y="19050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3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2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0078" y="2895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5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2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1678" y="2895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7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1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5878" y="19050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5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2</a:t>
            </a:r>
            <a:endParaRPr lang="en-US" sz="1600" dirty="0">
              <a:solidFill>
                <a:srgbClr val="1D932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5678" y="10668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3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D9328"/>
                </a:solidFill>
              </a:rPr>
              <a:t>2</a:t>
            </a:r>
            <a:endParaRPr lang="en-US" sz="1600" dirty="0">
              <a:solidFill>
                <a:srgbClr val="1D93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672348" y="2895600"/>
            <a:ext cx="5397910" cy="33528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910" h="3352800">
                <a:moveTo>
                  <a:pt x="1280652" y="76200"/>
                </a:moveTo>
                <a:lnTo>
                  <a:pt x="678426" y="1376516"/>
                </a:lnTo>
                <a:lnTo>
                  <a:pt x="0" y="3279058"/>
                </a:lnTo>
                <a:lnTo>
                  <a:pt x="5397910" y="3352800"/>
                </a:lnTo>
                <a:lnTo>
                  <a:pt x="5206181" y="904568"/>
                </a:lnTo>
                <a:cubicBezTo>
                  <a:pt x="4646971" y="350275"/>
                  <a:pt x="2774113" y="141678"/>
                  <a:pt x="2118852" y="0"/>
                </a:cubicBezTo>
                <a:cubicBezTo>
                  <a:pt x="1918059" y="11676"/>
                  <a:pt x="1567171" y="69287"/>
                  <a:pt x="1280652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4992624" y="2945131"/>
            <a:ext cx="4114800" cy="3297799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97799">
                <a:moveTo>
                  <a:pt x="0" y="21199"/>
                </a:moveTo>
                <a:cubicBezTo>
                  <a:pt x="268288" y="641912"/>
                  <a:pt x="962742" y="1291199"/>
                  <a:pt x="1445342" y="1926199"/>
                </a:cubicBezTo>
                <a:lnTo>
                  <a:pt x="1445342" y="3221599"/>
                </a:lnTo>
                <a:lnTo>
                  <a:pt x="4114800" y="3297799"/>
                </a:lnTo>
                <a:lnTo>
                  <a:pt x="3923071" y="849567"/>
                </a:lnTo>
                <a:cubicBezTo>
                  <a:pt x="3363861" y="295274"/>
                  <a:pt x="1493461" y="162877"/>
                  <a:pt x="838200" y="21199"/>
                </a:cubicBezTo>
                <a:cubicBezTo>
                  <a:pt x="637407" y="32875"/>
                  <a:pt x="224608" y="0"/>
                  <a:pt x="0" y="21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658802" y="3794700"/>
            <a:ext cx="2157707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707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2157707" y="2448232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7091516" y="3794700"/>
            <a:ext cx="2015909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09" h="2453700">
                <a:moveTo>
                  <a:pt x="147484" y="624900"/>
                </a:moveTo>
                <a:cubicBezTo>
                  <a:pt x="0" y="1175097"/>
                  <a:pt x="158086" y="2088360"/>
                  <a:pt x="299884" y="2453700"/>
                </a:cubicBezTo>
                <a:lnTo>
                  <a:pt x="2015909" y="2448232"/>
                </a:lnTo>
                <a:lnTo>
                  <a:pt x="1824180" y="0"/>
                </a:lnTo>
                <a:cubicBezTo>
                  <a:pt x="920841" y="652617"/>
                  <a:pt x="569835" y="70808"/>
                  <a:pt x="147484" y="624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14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7269480" y="3813048"/>
            <a:ext cx="1792225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1 h 2453700"/>
              <a:gd name="connsiteX1" fmla="*/ 13666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0 w 1868425"/>
              <a:gd name="connsiteY0" fmla="*/ 624901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1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868425"/>
              <a:gd name="connsiteY0" fmla="*/ 6249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868425"/>
              <a:gd name="connsiteY0" fmla="*/ 5487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225" h="2453700">
                <a:moveTo>
                  <a:pt x="0" y="548700"/>
                </a:moveTo>
                <a:cubicBezTo>
                  <a:pt x="430161" y="1312749"/>
                  <a:pt x="1001202" y="2088360"/>
                  <a:pt x="1143000" y="2453700"/>
                </a:cubicBezTo>
                <a:lnTo>
                  <a:pt x="1792225" y="2448232"/>
                </a:lnTo>
                <a:lnTo>
                  <a:pt x="1600496" y="0"/>
                </a:lnTo>
                <a:cubicBezTo>
                  <a:pt x="697157" y="652617"/>
                  <a:pt x="484263" y="85095"/>
                  <a:pt x="0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5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8153400" cy="1470025"/>
          </a:xfrm>
        </p:spPr>
        <p:txBody>
          <a:bodyPr/>
          <a:lstStyle/>
          <a:p>
            <a:r>
              <a:rPr lang="en-US" dirty="0" smtClean="0"/>
              <a:t>Games and adversarial search</a:t>
            </a:r>
            <a:br>
              <a:rPr lang="en-US" dirty="0" smtClean="0"/>
            </a:br>
            <a:r>
              <a:rPr lang="en-US" dirty="0" smtClean="0"/>
              <a:t>(Chapter 5)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23550"/>
            <a:ext cx="4210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90977" y="5228272"/>
            <a:ext cx="4333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World Champion chess player Garry Kasparov </a:t>
            </a:r>
            <a:r>
              <a:rPr lang="en-US" dirty="0" smtClean="0"/>
              <a:t>is </a:t>
            </a:r>
            <a:r>
              <a:rPr lang="en-US" dirty="0"/>
              <a:t>defeated by IBM’s Deep Blue chess-playing computer in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six-game </a:t>
            </a:r>
            <a:r>
              <a:rPr lang="en-US" dirty="0"/>
              <a:t>match in May,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 descr="Deep Blue Cart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623550"/>
            <a:ext cx="2627986" cy="41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4877" y="5867400"/>
            <a:ext cx="2939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© Telegraph Group </a:t>
            </a:r>
            <a:r>
              <a:rPr lang="en-US" sz="1400" dirty="0" smtClean="0"/>
              <a:t>Unlimited 1997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5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46237"/>
            <a:ext cx="518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/>
              <a:t> is the value of the best choice for the MAX player found so far </a:t>
            </a:r>
            <a:br>
              <a:rPr lang="en-US" sz="2400" dirty="0" smtClean="0"/>
            </a:br>
            <a:r>
              <a:rPr lang="en-US" sz="2400" dirty="0" smtClean="0"/>
              <a:t>at any choice point above node </a:t>
            </a:r>
            <a:r>
              <a:rPr lang="en-US" sz="2400" i="1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We want to compute the </a:t>
            </a:r>
            <a:br>
              <a:rPr lang="en-US" sz="2400" dirty="0" smtClean="0"/>
            </a:br>
            <a:r>
              <a:rPr lang="en-US" sz="2400" dirty="0" smtClean="0"/>
              <a:t>MIN-value at </a:t>
            </a:r>
            <a:r>
              <a:rPr lang="en-US" sz="2400" i="1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 we loop over </a:t>
            </a:r>
            <a:r>
              <a:rPr lang="en-US" sz="2400" i="1" dirty="0" err="1" smtClean="0"/>
              <a:t>n</a:t>
            </a:r>
            <a:r>
              <a:rPr lang="en-US" sz="2400" dirty="0" err="1" smtClean="0"/>
              <a:t>’s</a:t>
            </a:r>
            <a:r>
              <a:rPr lang="en-US" sz="2400" dirty="0" smtClean="0"/>
              <a:t> children, </a:t>
            </a:r>
            <a:br>
              <a:rPr lang="en-US" sz="2400" dirty="0" smtClean="0"/>
            </a:br>
            <a:r>
              <a:rPr lang="en-US" sz="2400" dirty="0" smtClean="0"/>
              <a:t>the MIN-value decreases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it drops below </a:t>
            </a:r>
            <a:r>
              <a:rPr lang="en-US" sz="24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/>
              <a:t>, MAX will never choose </a:t>
            </a:r>
            <a:r>
              <a:rPr lang="en-US" sz="2400" i="1" dirty="0" smtClean="0"/>
              <a:t>n</a:t>
            </a:r>
            <a:r>
              <a:rPr lang="en-US" sz="2400" dirty="0" smtClean="0"/>
              <a:t>, so we can ignore </a:t>
            </a:r>
            <a:r>
              <a:rPr lang="en-US" sz="2400" i="1" dirty="0" smtClean="0"/>
              <a:t>n</a:t>
            </a:r>
            <a:r>
              <a:rPr lang="en-US" sz="2400" dirty="0" smtClean="0"/>
              <a:t>’s remaining children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Analogously, </a:t>
            </a:r>
            <a:r>
              <a:rPr lang="el-GR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is the value of the lowest-utility choice found so far for the MIN player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86" y="1514475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action</a:t>
            </a:r>
            <a:r>
              <a:rPr lang="en-US" sz="1800" dirty="0" smtClean="0"/>
              <a:t> = </a:t>
            </a:r>
            <a:r>
              <a:rPr lang="en-US" sz="1800" b="1" dirty="0" smtClean="0"/>
              <a:t>Alpha-Beta-Search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CC0099"/>
                </a:solidFill>
              </a:rPr>
              <a:t>−∞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∞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the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  <a:r>
              <a:rPr lang="en-US" sz="1800" dirty="0" smtClean="0"/>
              <a:t> with value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endParaRPr lang="en-US" sz="1800" dirty="0" smtClean="0"/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i="1" dirty="0" smtClean="0">
                <a:solidFill>
                  <a:srgbClr val="CC0099"/>
                </a:solidFill>
              </a:rPr>
              <a:t>: </a:t>
            </a:r>
            <a:r>
              <a:rPr lang="en-US" sz="1800" i="1" dirty="0" smtClean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i="1" dirty="0" smtClean="0">
                <a:solidFill>
                  <a:srgbClr val="0000FF"/>
                </a:solidFill>
              </a:rPr>
              <a:t>: </a:t>
            </a:r>
            <a:r>
              <a:rPr lang="en-US" sz="1800" i="1" dirty="0" smtClean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if Terminal(</a:t>
            </a:r>
            <a:r>
              <a:rPr lang="en-US" sz="1800" i="1" dirty="0" smtClean="0"/>
              <a:t>node</a:t>
            </a:r>
            <a:r>
              <a:rPr lang="en-US" sz="1800" dirty="0" smtClean="0"/>
              <a:t>) return Utility(</a:t>
            </a:r>
            <a:r>
              <a:rPr lang="en-US" sz="1800" i="1" dirty="0" smtClean="0"/>
              <a:t>node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+∞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 each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Min(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dirty="0" err="1" smtClean="0"/>
              <a:t>Succ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i="1" dirty="0" smtClean="0"/>
              <a:t>action</a:t>
            </a:r>
            <a:r>
              <a:rPr lang="en-US" sz="1800" dirty="0" smtClean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 </a:t>
            </a:r>
            <a:r>
              <a:rPr lang="en-US" sz="1800" i="1" dirty="0" smtClean="0"/>
              <a:t>v</a:t>
            </a:r>
            <a:r>
              <a:rPr lang="en-US" sz="1800" dirty="0" smtClean="0"/>
              <a:t> ≤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 return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l-GR" sz="1800" i="1" dirty="0">
                <a:solidFill>
                  <a:srgbClr val="0000FF"/>
                </a:solidFill>
              </a:rPr>
              <a:t> β</a:t>
            </a:r>
            <a:r>
              <a:rPr lang="en-US" sz="1800" dirty="0" smtClean="0"/>
              <a:t> = Min(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 for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i="1" dirty="0" smtClean="0"/>
              <a:t>v</a:t>
            </a:r>
            <a:endParaRPr lang="en-US" sz="1800" i="1" dirty="0"/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6934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705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38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8" idx="0"/>
          </p:cNvCxnSpPr>
          <p:nvPr/>
        </p:nvCxnSpPr>
        <p:spPr>
          <a:xfrm flipH="1">
            <a:off x="5943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6" idx="0"/>
          </p:cNvCxnSpPr>
          <p:nvPr/>
        </p:nvCxnSpPr>
        <p:spPr>
          <a:xfrm flipH="1">
            <a:off x="7010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</p:cNvCxnSpPr>
          <p:nvPr/>
        </p:nvCxnSpPr>
        <p:spPr>
          <a:xfrm>
            <a:off x="7239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4797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82166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25146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92869" y="2743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57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action</a:t>
            </a:r>
            <a:r>
              <a:rPr lang="en-US" sz="1800" dirty="0" smtClean="0"/>
              <a:t> = </a:t>
            </a:r>
            <a:r>
              <a:rPr lang="en-US" sz="1800" b="1" dirty="0" smtClean="0"/>
              <a:t>Alpha-Beta-Search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CC0099"/>
                </a:solidFill>
              </a:rPr>
              <a:t>−∞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∞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the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  <a:r>
              <a:rPr lang="en-US" sz="1800" dirty="0" smtClean="0"/>
              <a:t> with value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endParaRPr lang="en-US" sz="1800" dirty="0" smtClean="0"/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i="1" dirty="0" smtClean="0">
                <a:solidFill>
                  <a:srgbClr val="CC0099"/>
                </a:solidFill>
              </a:rPr>
              <a:t>: </a:t>
            </a:r>
            <a:r>
              <a:rPr lang="en-US" sz="1800" i="1" dirty="0" smtClean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i="1" dirty="0" smtClean="0">
                <a:solidFill>
                  <a:srgbClr val="0000FF"/>
                </a:solidFill>
              </a:rPr>
              <a:t>: </a:t>
            </a:r>
            <a:r>
              <a:rPr lang="en-US" sz="1800" i="1" dirty="0" smtClean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if Terminal(</a:t>
            </a:r>
            <a:r>
              <a:rPr lang="en-US" sz="1800" i="1" dirty="0" smtClean="0"/>
              <a:t>node</a:t>
            </a:r>
            <a:r>
              <a:rPr lang="en-US" sz="1800" dirty="0" smtClean="0"/>
              <a:t>) return Utility(</a:t>
            </a:r>
            <a:r>
              <a:rPr lang="en-US" sz="1800" i="1" dirty="0" smtClean="0"/>
              <a:t>node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−∞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 each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Max(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dirty="0" err="1" smtClean="0"/>
              <a:t>Succ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i="1" dirty="0" smtClean="0"/>
              <a:t>action</a:t>
            </a:r>
            <a:r>
              <a:rPr lang="en-US" sz="1800" dirty="0" smtClean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 </a:t>
            </a:r>
            <a:r>
              <a:rPr lang="en-US" sz="1800" i="1" dirty="0" smtClean="0"/>
              <a:t>v</a:t>
            </a:r>
            <a:r>
              <a:rPr lang="en-US" sz="1800" dirty="0" smtClean="0"/>
              <a:t> ≥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 return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 = Max(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 for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i="1" dirty="0" smtClean="0"/>
              <a:t>v</a:t>
            </a:r>
            <a:endParaRPr lang="en-US" sz="1800" i="1" dirty="0"/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6934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6705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5638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H="1">
            <a:off x="5943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3"/>
          </p:cNvCxnSpPr>
          <p:nvPr/>
        </p:nvCxnSpPr>
        <p:spPr>
          <a:xfrm flipH="1">
            <a:off x="7010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7239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4797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82166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25146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92869" y="2743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02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r>
              <a:rPr lang="en-US" sz="2800" dirty="0"/>
              <a:t>Pruning does not affect final </a:t>
            </a:r>
            <a:r>
              <a:rPr lang="en-US" sz="2800" dirty="0" smtClean="0"/>
              <a:t>result</a:t>
            </a:r>
            <a:endParaRPr lang="en-US" sz="2800" dirty="0"/>
          </a:p>
          <a:p>
            <a:r>
              <a:rPr lang="en-US" sz="2800" dirty="0" smtClean="0"/>
              <a:t>Amount of pruning depends on move ordering</a:t>
            </a:r>
          </a:p>
          <a:p>
            <a:pPr lvl="1"/>
            <a:r>
              <a:rPr lang="en-US" sz="2400" dirty="0" smtClean="0"/>
              <a:t>Should start with the “best” moves (highest-value for MAX or lowest-value for MIN)</a:t>
            </a:r>
          </a:p>
          <a:p>
            <a:pPr lvl="1"/>
            <a:r>
              <a:rPr lang="en-US" sz="2400" dirty="0" smtClean="0"/>
              <a:t>For chess, can try captures first, then threats, then forward moves, then backward moves</a:t>
            </a:r>
          </a:p>
          <a:p>
            <a:pPr lvl="1"/>
            <a:r>
              <a:rPr lang="en-US" sz="2400" dirty="0" smtClean="0"/>
              <a:t>Can also try to remember “killer moves” from other branches of the tree</a:t>
            </a:r>
            <a:endParaRPr lang="en-US" sz="2400" dirty="0"/>
          </a:p>
          <a:p>
            <a:r>
              <a:rPr lang="en-US" sz="2800" dirty="0"/>
              <a:t>With </a:t>
            </a:r>
            <a:r>
              <a:rPr lang="en-US" sz="2800" dirty="0" smtClean="0"/>
              <a:t>perfect </a:t>
            </a:r>
            <a:r>
              <a:rPr lang="en-US" sz="2800" dirty="0"/>
              <a:t>ordering</a:t>
            </a:r>
            <a:r>
              <a:rPr lang="en-US" sz="2800" dirty="0" smtClean="0"/>
              <a:t>, the time to find the best move is reduced to </a:t>
            </a:r>
            <a:r>
              <a:rPr lang="en-US" sz="2800" dirty="0" smtClean="0">
                <a:solidFill>
                  <a:srgbClr val="CC0099"/>
                </a:solidFill>
              </a:rPr>
              <a:t>O(b</a:t>
            </a:r>
            <a:r>
              <a:rPr lang="en-US" sz="2800" baseline="30000" dirty="0" smtClean="0">
                <a:solidFill>
                  <a:srgbClr val="CC0099"/>
                </a:solidFill>
              </a:rPr>
              <a:t>m/2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 from </a:t>
            </a:r>
            <a:r>
              <a:rPr lang="en-US" sz="2800" dirty="0" smtClean="0">
                <a:solidFill>
                  <a:srgbClr val="CC0099"/>
                </a:solidFill>
              </a:rPr>
              <a:t>O(b</a:t>
            </a:r>
            <a:r>
              <a:rPr lang="en-US" sz="2800" baseline="30000" dirty="0" smtClean="0">
                <a:solidFill>
                  <a:srgbClr val="CC0099"/>
                </a:solidFill>
              </a:rPr>
              <a:t>m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sz="2400" dirty="0" smtClean="0"/>
              <a:t>Depth of search is effectively doubled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10"/>
            <a:ext cx="9144000" cy="51409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" y="4714875"/>
            <a:ext cx="209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49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140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800600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04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games?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sz="2800" dirty="0" smtClean="0"/>
              <a:t>Games are a traditional hallmark of intelligence</a:t>
            </a:r>
          </a:p>
          <a:p>
            <a:r>
              <a:rPr lang="en-US" sz="2800" dirty="0" smtClean="0"/>
              <a:t>Games are easy to formalize</a:t>
            </a:r>
          </a:p>
          <a:p>
            <a:r>
              <a:rPr lang="en-US" sz="2800" dirty="0" smtClean="0"/>
              <a:t>Games can be a good model of real-world competitive or cooperative activities</a:t>
            </a:r>
          </a:p>
          <a:p>
            <a:pPr lvl="1"/>
            <a:r>
              <a:rPr lang="en-US" sz="2400" dirty="0" smtClean="0"/>
              <a:t>Military confrontations, negotiation, auctions,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game environments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0200"/>
          <a:ext cx="8229600" cy="26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904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Deterministic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Stochastic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Perfect</a:t>
                      </a:r>
                      <a:r>
                        <a:rPr lang="en-US" sz="2000" baseline="0" dirty="0" smtClean="0"/>
                        <a:t> information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(fully observable)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Imperfect information</a:t>
                      </a:r>
                    </a:p>
                    <a:p>
                      <a:r>
                        <a:rPr lang="en-US" sz="2000" dirty="0" smtClean="0"/>
                        <a:t>(partially observable)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11418" y="245006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Chess, checkers, go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362200"/>
            <a:ext cx="189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Backgammon, monopoly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2620" y="344066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Battleships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0412" y="3392269"/>
            <a:ext cx="1888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Scrabble, poker,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two-player zero-sum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Players take turns</a:t>
            </a:r>
          </a:p>
          <a:p>
            <a:r>
              <a:rPr lang="en-US" sz="2800" dirty="0" smtClean="0"/>
              <a:t>Each game outcome or </a:t>
            </a:r>
            <a:r>
              <a:rPr lang="en-US" sz="2800" b="1" dirty="0" smtClean="0"/>
              <a:t>terminal state</a:t>
            </a:r>
            <a:r>
              <a:rPr lang="en-US" sz="2800" dirty="0" smtClean="0"/>
              <a:t> has a </a:t>
            </a:r>
            <a:r>
              <a:rPr lang="en-US" sz="2800" b="1" dirty="0" smtClean="0"/>
              <a:t>utility</a:t>
            </a:r>
            <a:r>
              <a:rPr lang="en-US" sz="2800" dirty="0" smtClean="0"/>
              <a:t> for each player (e.g., 1 for win, 0 for loss)</a:t>
            </a:r>
          </a:p>
          <a:p>
            <a:r>
              <a:rPr lang="en-US" sz="2800" dirty="0" smtClean="0"/>
              <a:t>The sum of both players’ utilities is a constant</a:t>
            </a:r>
          </a:p>
          <a:p>
            <a:endParaRPr lang="en-US" dirty="0"/>
          </a:p>
        </p:txBody>
      </p:sp>
      <p:pic>
        <p:nvPicPr>
          <p:cNvPr id="3074" name="Picture 2" descr="http://www.themorgan.org/collections/works/IlluminatingFashion/images/g24_25v-26r-in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95183"/>
            <a:ext cx="5562600" cy="29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</a:t>
            </a:r>
            <a:r>
              <a:rPr lang="en-US" dirty="0" smtClean="0"/>
              <a:t>single-agent search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70037"/>
            <a:ext cx="8839200" cy="4525963"/>
          </a:xfrm>
        </p:spPr>
        <p:txBody>
          <a:bodyPr/>
          <a:lstStyle/>
          <a:p>
            <a:r>
              <a:rPr lang="en-US" sz="2800" dirty="0" smtClean="0"/>
              <a:t>We don’t know how the opponent will act</a:t>
            </a:r>
          </a:p>
          <a:p>
            <a:pPr lvl="1"/>
            <a:r>
              <a:rPr lang="en-US" sz="2400" dirty="0" smtClean="0"/>
              <a:t>The solution is not a fixed sequence of actions from start state to goal state, but a </a:t>
            </a:r>
            <a:r>
              <a:rPr lang="en-US" sz="2400" b="1" i="1" dirty="0" smtClean="0">
                <a:solidFill>
                  <a:srgbClr val="CC0099"/>
                </a:solidFill>
              </a:rPr>
              <a:t>strategy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i="1" dirty="0" smtClean="0">
                <a:solidFill>
                  <a:srgbClr val="CC0099"/>
                </a:solidFill>
              </a:rPr>
              <a:t>policy</a:t>
            </a:r>
            <a:r>
              <a:rPr lang="en-US" sz="2400" dirty="0" smtClean="0"/>
              <a:t> (a mapping from state to best move in that state)</a:t>
            </a:r>
          </a:p>
          <a:p>
            <a:r>
              <a:rPr lang="en-US" sz="2800" dirty="0" smtClean="0"/>
              <a:t>Efficiency is critical to playing well</a:t>
            </a:r>
          </a:p>
          <a:p>
            <a:pPr lvl="1"/>
            <a:r>
              <a:rPr lang="en-US" sz="2400" dirty="0" smtClean="0"/>
              <a:t>The time to make a move is limited</a:t>
            </a:r>
          </a:p>
          <a:p>
            <a:pPr lvl="1"/>
            <a:r>
              <a:rPr lang="en-US" sz="2400" dirty="0" smtClean="0"/>
              <a:t>The branching factor, search depth, and number of terminal configurations are huge</a:t>
            </a:r>
          </a:p>
          <a:p>
            <a:pPr lvl="2"/>
            <a:r>
              <a:rPr lang="en-US" sz="2000" dirty="0" smtClean="0"/>
              <a:t>In chess, </a:t>
            </a:r>
            <a:r>
              <a:rPr lang="en-US" sz="2000" dirty="0" smtClean="0">
                <a:solidFill>
                  <a:srgbClr val="CC0099"/>
                </a:solidFill>
              </a:rPr>
              <a:t>branching factor ≈ 35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CC0099"/>
                </a:solidFill>
              </a:rPr>
              <a:t>depth ≈ 100</a:t>
            </a:r>
            <a:r>
              <a:rPr lang="en-US" sz="2000" dirty="0" smtClean="0"/>
              <a:t>, giving a search tree of </a:t>
            </a:r>
            <a:r>
              <a:rPr lang="en-US" sz="2000" dirty="0" smtClean="0">
                <a:solidFill>
                  <a:srgbClr val="CC0099"/>
                </a:solidFill>
              </a:rPr>
              <a:t>10</a:t>
            </a:r>
            <a:r>
              <a:rPr lang="en-US" sz="2000" baseline="30000" dirty="0" smtClean="0">
                <a:solidFill>
                  <a:srgbClr val="CC0099"/>
                </a:solidFill>
              </a:rPr>
              <a:t>154</a:t>
            </a:r>
            <a:r>
              <a:rPr lang="en-US" sz="2000" dirty="0" smtClean="0"/>
              <a:t> nodes</a:t>
            </a:r>
          </a:p>
          <a:p>
            <a:pPr lvl="3"/>
            <a:r>
              <a:rPr lang="en-US" sz="1600" dirty="0" smtClean="0"/>
              <a:t>Number of atoms in the observable universe ≈ </a:t>
            </a:r>
            <a:r>
              <a:rPr lang="en-US" sz="1600" dirty="0" smtClean="0">
                <a:solidFill>
                  <a:srgbClr val="CC0099"/>
                </a:solidFill>
              </a:rPr>
              <a:t>10</a:t>
            </a:r>
            <a:r>
              <a:rPr lang="en-US" sz="1600" baseline="30000" dirty="0" smtClean="0">
                <a:solidFill>
                  <a:srgbClr val="CC0099"/>
                </a:solidFill>
              </a:rPr>
              <a:t>80</a:t>
            </a:r>
            <a:endParaRPr lang="en-US" sz="1600" dirty="0" smtClean="0">
              <a:solidFill>
                <a:srgbClr val="CC0099"/>
              </a:solidFill>
            </a:endParaRPr>
          </a:p>
          <a:p>
            <a:pPr lvl="1"/>
            <a:r>
              <a:rPr lang="en-US" sz="2400" dirty="0" smtClean="0"/>
              <a:t>This rules out searching all the way to the end 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Game tree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525963"/>
          </a:xfrm>
        </p:spPr>
        <p:txBody>
          <a:bodyPr/>
          <a:lstStyle/>
          <a:p>
            <a:r>
              <a:rPr lang="en-US" sz="2400" dirty="0" smtClean="0"/>
              <a:t>A game of tic-tac-toe between two players, “max” and “min”</a:t>
            </a:r>
            <a:endParaRPr lang="en-US" sz="2400" dirty="0"/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6960162" cy="4954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45878"/>
          <a:stretch>
            <a:fillRect/>
          </a:stretch>
        </p:blipFill>
        <p:spPr bwMode="auto">
          <a:xfrm>
            <a:off x="1656189" y="0"/>
            <a:ext cx="5659011" cy="692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629400" y="4572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http://xkcd.com/832/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53907"/>
          <a:stretch>
            <a:fillRect/>
          </a:stretch>
        </p:blipFill>
        <p:spPr bwMode="auto">
          <a:xfrm>
            <a:off x="1656189" y="347698"/>
            <a:ext cx="5659011" cy="590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47333" y="6412468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http://xkcd.com/832/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13882</TotalTime>
  <Words>804</Words>
  <Application>Microsoft Office PowerPoint</Application>
  <PresentationFormat>On-screen Show (4:3)</PresentationFormat>
  <Paragraphs>188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Wingdings</vt:lpstr>
      <vt:lpstr>Default Design</vt:lpstr>
      <vt:lpstr>Instructor: Amit Kumar Das</vt:lpstr>
      <vt:lpstr>Games and adversarial search (Chapter 5)</vt:lpstr>
      <vt:lpstr>Why study games?</vt:lpstr>
      <vt:lpstr>Types of game environments</vt:lpstr>
      <vt:lpstr>Alternating two-player zero-sum games</vt:lpstr>
      <vt:lpstr>Games vs. single-agent search</vt:lpstr>
      <vt:lpstr>Game tree</vt:lpstr>
      <vt:lpstr>PowerPoint Presentation</vt:lpstr>
      <vt:lpstr>PowerPoint Presentation</vt:lpstr>
      <vt:lpstr>A more abstract game tree</vt:lpstr>
      <vt:lpstr>Game tree search</vt:lpstr>
      <vt:lpstr>Computing the minimax value of a node</vt:lpstr>
      <vt:lpstr>Optimality of minimax</vt:lpstr>
      <vt:lpstr>More general games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PowerPoint Presentation</vt:lpstr>
      <vt:lpstr>PowerPoint Presentation</vt:lpstr>
      <vt:lpstr>Thank You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Amit Kumar</cp:lastModifiedBy>
  <cp:revision>369</cp:revision>
  <cp:lastPrinted>2015-09-29T17:49:35Z</cp:lastPrinted>
  <dcterms:created xsi:type="dcterms:W3CDTF">2003-12-17T06:37:42Z</dcterms:created>
  <dcterms:modified xsi:type="dcterms:W3CDTF">2017-05-31T16:41:43Z</dcterms:modified>
</cp:coreProperties>
</file>