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0" r:id="rId6"/>
    <p:sldId id="267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3EDD8-D31E-4738-9DA3-73D7C5026D95}" type="datetimeFigureOut">
              <a:rPr lang="en-US" smtClean="0"/>
              <a:t>19/9/17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D1AF1-1244-4996-8DD3-FB53ED3B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671-D0C7-4CCC-81F7-0C2EE8867BA7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05E-FB0A-4B6A-8BCF-C9B9DB262BD9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9BEC-BEEC-4D61-9D9F-820781C40C71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B109-8DB6-4A52-B31D-7B0CBD1A0EAE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B92-6137-4CC6-8F69-9D0FCDE873AF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04DD-608B-4259-B51E-8CC24D4A2FAB}" type="datetime1">
              <a:rPr lang="en-US" smtClean="0"/>
              <a:t>19/9/17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83D8-E226-4537-8178-1E9BD4DD0C2A}" type="datetime1">
              <a:rPr lang="en-US" smtClean="0"/>
              <a:t>19/9/17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E612-4423-4CDF-A291-7093A7D6B971}" type="datetime1">
              <a:rPr lang="en-US" smtClean="0"/>
              <a:t>19/9/17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554E-19A1-4F73-AB8B-26C1F67F8A06}" type="datetime1">
              <a:rPr lang="en-US" smtClean="0"/>
              <a:t>19/9/17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2905-2BAA-4BF8-A41A-1FBFD009CEA4}" type="datetime1">
              <a:rPr lang="en-US" smtClean="0"/>
              <a:t>19/9/17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E1E7-CF29-4CD8-98FE-4F778120D2D2}" type="datetime1">
              <a:rPr lang="en-US" smtClean="0"/>
              <a:t>19/9/17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9966-4742-4CA8-8769-7FC2841D8C4B}" type="datetime1">
              <a:rPr lang="en-US" smtClean="0"/>
              <a:t>19/9/17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75CE-A9ED-43A0-BDD2-6631DC61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375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Shamim</a:t>
            </a:r>
            <a:r>
              <a:rPr lang="en-US" dirty="0" smtClean="0"/>
              <a:t> H Ripon</a:t>
            </a:r>
          </a:p>
          <a:p>
            <a:r>
              <a:rPr lang="en-US" dirty="0" smtClean="0"/>
              <a:t>CSE, EWU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735754"/>
              </p:ext>
            </p:extLst>
          </p:nvPr>
        </p:nvGraphicFramePr>
        <p:xfrm>
          <a:off x="304800" y="2362200"/>
          <a:ext cx="8229600" cy="312420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24000"/>
                <a:gridCol w="2209800"/>
                <a:gridCol w="4495800"/>
              </a:tblGrid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Token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Lexeme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Pattern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 y n0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letter followed by letters and digits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-123 1.456e-5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any numeric constant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LPAREN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  <a:tr h="82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LITERAL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``Hello''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any string of characters (except ``) between `` and ``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 smtClean="0"/>
              <a:t>role of the lexical analyzer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Attributes </a:t>
            </a:r>
            <a:r>
              <a:rPr lang="en-US" altLang="zh-CN" sz="2800" dirty="0" smtClean="0"/>
              <a:t>for Tokens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A pointer to the symbol-table entry in which the information about the token is kept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err="1" smtClean="0"/>
              <a:t>E.g</a:t>
            </a:r>
            <a:r>
              <a:rPr lang="en-US" altLang="zh-CN" sz="2800" dirty="0" smtClean="0"/>
              <a:t>  E=M*C**2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&lt;</a:t>
            </a:r>
            <a:r>
              <a:rPr lang="en-US" altLang="zh-CN" sz="2800" b="1" dirty="0" smtClean="0"/>
              <a:t>id</a:t>
            </a:r>
            <a:r>
              <a:rPr lang="en-US" altLang="zh-CN" sz="2800" dirty="0" smtClean="0"/>
              <a:t>, pointer to symbol-table entry for E&gt;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&lt;</a:t>
            </a:r>
            <a:r>
              <a:rPr lang="en-US" altLang="zh-CN" sz="2800" b="1" dirty="0" err="1" smtClean="0"/>
              <a:t>assign_op</a:t>
            </a:r>
            <a:r>
              <a:rPr lang="en-US" altLang="zh-CN" sz="2800" dirty="0" smtClean="0"/>
              <a:t>,&gt;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&lt;</a:t>
            </a:r>
            <a:r>
              <a:rPr lang="en-US" altLang="zh-CN" sz="2800" b="1" dirty="0" smtClean="0"/>
              <a:t>id</a:t>
            </a:r>
            <a:r>
              <a:rPr lang="en-US" altLang="zh-CN" sz="2800" dirty="0" smtClean="0"/>
              <a:t>, pointer to symbol-table entry for M&gt;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&lt;</a:t>
            </a:r>
            <a:r>
              <a:rPr lang="en-US" altLang="zh-CN" sz="2800" b="1" dirty="0" err="1" smtClean="0"/>
              <a:t>multi_op</a:t>
            </a:r>
            <a:r>
              <a:rPr lang="en-US" altLang="zh-CN" sz="2800" dirty="0" smtClean="0"/>
              <a:t>,&gt;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&lt;</a:t>
            </a:r>
            <a:r>
              <a:rPr lang="en-US" altLang="zh-CN" sz="2800" b="1" dirty="0" smtClean="0"/>
              <a:t>id</a:t>
            </a:r>
            <a:r>
              <a:rPr lang="en-US" altLang="zh-CN" sz="2800" dirty="0" smtClean="0"/>
              <a:t>, pointer to symbol-table entry for C&gt;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&lt;</a:t>
            </a:r>
            <a:r>
              <a:rPr lang="en-US" altLang="zh-CN" sz="2800" b="1" dirty="0" err="1" smtClean="0"/>
              <a:t>exp_op</a:t>
            </a:r>
            <a:r>
              <a:rPr lang="en-US" altLang="zh-CN" sz="2800" dirty="0" smtClean="0"/>
              <a:t>,&gt;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&lt;</a:t>
            </a:r>
            <a:r>
              <a:rPr lang="en-US" altLang="zh-CN" sz="2800" b="1" dirty="0" err="1" smtClean="0"/>
              <a:t>num</a:t>
            </a:r>
            <a:r>
              <a:rPr lang="en-US" altLang="zh-CN" sz="2800" dirty="0" err="1" smtClean="0"/>
              <a:t>,integer</a:t>
            </a:r>
            <a:r>
              <a:rPr lang="en-US" altLang="zh-CN" sz="2800" dirty="0" smtClean="0"/>
              <a:t> value 2&gt;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Lexical errors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errors are out of power of lexical analyzer to recognize:</a:t>
            </a:r>
          </a:p>
          <a:p>
            <a:pPr lvl="1" eaLnBrk="1" hangingPunct="1"/>
            <a:r>
              <a:rPr lang="en-US" smtClean="0"/>
              <a:t>fi (a == f(x)) …</a:t>
            </a:r>
          </a:p>
          <a:p>
            <a:pPr eaLnBrk="1" hangingPunct="1"/>
            <a:r>
              <a:rPr lang="en-US" smtClean="0"/>
              <a:t>However it may be able to recognize errors like:</a:t>
            </a:r>
          </a:p>
          <a:p>
            <a:pPr lvl="1" eaLnBrk="1" hangingPunct="1"/>
            <a:r>
              <a:rPr lang="en-US" smtClean="0"/>
              <a:t>d = 2r</a:t>
            </a:r>
          </a:p>
          <a:p>
            <a:pPr eaLnBrk="1" hangingPunct="1"/>
            <a:r>
              <a:rPr lang="en-US" smtClean="0"/>
              <a:t>Such errors are recognized when no pattern for tokens matches a character sequence</a:t>
            </a:r>
          </a:p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recovery</a:t>
            </a:r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Aft>
                <a:spcPts val="12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Panic mode</a:t>
            </a:r>
            <a:r>
              <a:rPr lang="en-US" dirty="0" smtClean="0"/>
              <a:t>: successive characters are ignored until we reach to a well formed token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 smtClean="0"/>
              <a:t>Delete one character from the remaining input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 smtClean="0"/>
              <a:t>Insert a missing character into the remaining input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 smtClean="0"/>
              <a:t>Replace a character by another character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 smtClean="0"/>
              <a:t>Transpose two adjacent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 smtClean="0"/>
              <a:t>role of the lexical analyzer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 </a:t>
            </a:r>
            <a:r>
              <a:rPr lang="en-US" altLang="zh-CN" dirty="0" smtClean="0"/>
              <a:t>Buffering</a:t>
            </a:r>
          </a:p>
          <a:p>
            <a:pPr lvl="1" eaLnBrk="1" hangingPunct="1"/>
            <a:r>
              <a:rPr lang="en-US" altLang="zh-CN" dirty="0" smtClean="0"/>
              <a:t>Two-buffer input scheme to look ahead on the input and identify tokens</a:t>
            </a:r>
          </a:p>
          <a:p>
            <a:pPr lvl="1" eaLnBrk="1" hangingPunct="1"/>
            <a:r>
              <a:rPr lang="en-US" altLang="zh-CN" dirty="0" smtClean="0"/>
              <a:t>Buffer pairs</a:t>
            </a:r>
          </a:p>
          <a:p>
            <a:pPr lvl="1" eaLnBrk="1" hangingPunct="1"/>
            <a:r>
              <a:rPr lang="en-US" altLang="zh-CN" dirty="0" smtClean="0"/>
              <a:t>Sentinels(Guards)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r>
              <a:rPr lang="en-US"/>
              <a:t>Two issues in lexical analysis.</a:t>
            </a:r>
          </a:p>
          <a:p>
            <a:pPr lvl="1"/>
            <a:r>
              <a:rPr lang="en-US" sz="2000"/>
              <a:t>How to specify tokens (patterns)?</a:t>
            </a:r>
          </a:p>
          <a:p>
            <a:pPr lvl="1"/>
            <a:r>
              <a:rPr lang="en-US" sz="2000"/>
              <a:t>How to recognize the tokens giving a token specification (how to implement the nexttoken() routine)?</a:t>
            </a:r>
          </a:p>
          <a:p>
            <a:r>
              <a:rPr lang="en-US"/>
              <a:t>How to specify tokens:</a:t>
            </a:r>
          </a:p>
          <a:p>
            <a:pPr lvl="1"/>
            <a:r>
              <a:rPr lang="en-US"/>
              <a:t>all the basic elements in a language must be tokens so that they can be recognized.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 sz="2000"/>
              <a:t>Token types: constant, identifier, reserved word, operator and misc. symbol.</a:t>
            </a:r>
          </a:p>
          <a:p>
            <a:pPr lvl="1"/>
            <a:r>
              <a:rPr lang="en-US"/>
              <a:t>Tokens are specified by </a:t>
            </a:r>
            <a:r>
              <a:rPr lang="en-US" b="1"/>
              <a:t>regular expressions</a:t>
            </a:r>
            <a:r>
              <a:rPr lang="en-US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52800" y="3352800"/>
            <a:ext cx="2154238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main() {</a:t>
            </a:r>
          </a:p>
          <a:p>
            <a:r>
              <a:rPr lang="en-US" sz="1600" i="0"/>
              <a:t>    int i, j;</a:t>
            </a:r>
          </a:p>
          <a:p>
            <a:r>
              <a:rPr lang="en-US" sz="1600" i="0"/>
              <a:t>    for (I=0; I&lt;50; I++) {</a:t>
            </a:r>
          </a:p>
          <a:p>
            <a:r>
              <a:rPr lang="en-US" sz="1600" i="0"/>
              <a:t>        printf(“I = %d”, I);</a:t>
            </a:r>
          </a:p>
          <a:p>
            <a:r>
              <a:rPr lang="en-US" sz="1600" i="0"/>
              <a:t>    }</a:t>
            </a:r>
          </a:p>
          <a:p>
            <a:r>
              <a:rPr lang="en-US" sz="1600" i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Specification </a:t>
            </a:r>
            <a:r>
              <a:rPr lang="en-US" altLang="zh-CN" dirty="0" smtClean="0"/>
              <a:t>of Tokens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Regular </a:t>
            </a:r>
            <a:r>
              <a:rPr lang="en-US" altLang="zh-CN" sz="2800" dirty="0" smtClean="0"/>
              <a:t>Definition of Tokens</a:t>
            </a:r>
          </a:p>
          <a:p>
            <a:pPr lvl="1" eaLnBrk="1" hangingPunct="1"/>
            <a:r>
              <a:rPr lang="en-US" altLang="zh-CN" sz="2800" dirty="0" smtClean="0"/>
              <a:t>Defined in regular expression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e.g. Id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letter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letter</a:t>
            </a:r>
            <a:r>
              <a:rPr lang="en-US" altLang="zh-CN" sz="2800" dirty="0" err="1" smtClean="0"/>
              <a:t>|</a:t>
            </a:r>
            <a:r>
              <a:rPr lang="en-US" altLang="zh-CN" sz="2800" b="1" dirty="0" err="1" smtClean="0"/>
              <a:t>digit</a:t>
            </a:r>
            <a:r>
              <a:rPr lang="en-US" altLang="zh-CN" sz="2800" dirty="0" smtClean="0"/>
              <a:t>) 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       letter </a:t>
            </a:r>
            <a:r>
              <a:rPr lang="en-US" altLang="zh-CN" sz="2800" dirty="0" smtClean="0">
                <a:sym typeface="Symbol" pitchFamily="18" charset="2"/>
              </a:rPr>
              <a:t>A|B|…|</a:t>
            </a:r>
            <a:r>
              <a:rPr lang="en-US" altLang="zh-CN" sz="2800" dirty="0" err="1" smtClean="0">
                <a:sym typeface="Symbol" pitchFamily="18" charset="2"/>
              </a:rPr>
              <a:t>Z|a|b</a:t>
            </a:r>
            <a:r>
              <a:rPr lang="en-US" altLang="zh-CN" sz="2800" dirty="0" smtClean="0">
                <a:sym typeface="Symbol" pitchFamily="18" charset="2"/>
              </a:rPr>
              <a:t>|…|z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       digit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0|1|2|…|9</a:t>
            </a:r>
          </a:p>
          <a:p>
            <a:pPr lvl="1" eaLnBrk="1" hangingPunct="1"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Notes: Regular expressions are an important notation for specifying patterns. Each pattern matches  a set of strings, so regular expressions will serve as </a:t>
            </a:r>
            <a:r>
              <a:rPr lang="en-US" altLang="zh-CN" sz="2800" dirty="0" err="1" smtClean="0">
                <a:sym typeface="Symbol" pitchFamily="18" charset="2"/>
              </a:rPr>
              <a:t>as</a:t>
            </a:r>
            <a:r>
              <a:rPr lang="en-US" altLang="zh-CN" sz="2800" dirty="0" smtClean="0">
                <a:sym typeface="Symbol" pitchFamily="18" charset="2"/>
              </a:rPr>
              <a:t> names for sets of strings.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Specification </a:t>
            </a:r>
            <a:r>
              <a:rPr lang="en-US" altLang="zh-CN" dirty="0" smtClean="0"/>
              <a:t>of Tokens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Regular </a:t>
            </a:r>
            <a:r>
              <a:rPr lang="en-US" altLang="zh-CN" sz="2800" dirty="0" smtClean="0"/>
              <a:t>Expression  &amp; Regular language</a:t>
            </a:r>
          </a:p>
          <a:p>
            <a:pPr lvl="1" eaLnBrk="1" hangingPunct="1"/>
            <a:r>
              <a:rPr lang="en-US" altLang="zh-CN" sz="2800" dirty="0" smtClean="0"/>
              <a:t>Regular Expression</a:t>
            </a:r>
          </a:p>
          <a:p>
            <a:pPr lvl="2" eaLnBrk="1" hangingPunct="1"/>
            <a:r>
              <a:rPr lang="en-US" altLang="zh-CN" sz="2800" dirty="0" smtClean="0"/>
              <a:t>A notation that allows us to define a pattern in a high level language.</a:t>
            </a:r>
          </a:p>
          <a:p>
            <a:pPr lvl="1" eaLnBrk="1" hangingPunct="1"/>
            <a:r>
              <a:rPr lang="en-US" altLang="zh-CN" sz="2800" dirty="0" smtClean="0"/>
              <a:t>Regular language</a:t>
            </a:r>
          </a:p>
          <a:p>
            <a:pPr lvl="2" eaLnBrk="1" hangingPunct="1"/>
            <a:r>
              <a:rPr lang="en-US" altLang="zh-CN" sz="2800" dirty="0" smtClean="0"/>
              <a:t>Each regular expression r denotes a language L(r) (the set of sentences relating to the regular expression r)</a:t>
            </a:r>
          </a:p>
          <a:p>
            <a:pPr lvl="1" eaLnBrk="1" hangingPunct="1">
              <a:buFontTx/>
              <a:buNone/>
            </a:pPr>
            <a:r>
              <a:rPr lang="en-US" altLang="zh-CN" sz="2800" dirty="0" smtClean="0"/>
              <a:t>Notes: Each word in a program can be expressed in a regular expression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r>
              <a:rPr lang="en-US"/>
              <a:t>Some definitions</a:t>
            </a:r>
          </a:p>
          <a:p>
            <a:pPr lvl="1"/>
            <a:r>
              <a:rPr lang="en-US" sz="2000" i="1"/>
              <a:t>alphabet</a:t>
            </a:r>
            <a:r>
              <a:rPr lang="en-US" sz="2000"/>
              <a:t> : a finite set of symbols. E.g. {a, b, c}</a:t>
            </a:r>
          </a:p>
          <a:p>
            <a:pPr lvl="1"/>
            <a:r>
              <a:rPr lang="en-US" sz="2000"/>
              <a:t>A </a:t>
            </a:r>
            <a:r>
              <a:rPr lang="en-US" sz="2000" i="1"/>
              <a:t>string</a:t>
            </a:r>
            <a:r>
              <a:rPr lang="en-US" sz="2000"/>
              <a:t> over an alphabet is a finite sequence of symbols drawn from that alphabet (sometimes a string is also called a sentence or a word).</a:t>
            </a:r>
          </a:p>
          <a:p>
            <a:pPr lvl="1"/>
            <a:r>
              <a:rPr lang="en-US" sz="2000"/>
              <a:t>A </a:t>
            </a:r>
            <a:r>
              <a:rPr lang="en-US" sz="2000" i="1"/>
              <a:t>language</a:t>
            </a:r>
            <a:r>
              <a:rPr lang="en-US" sz="2000"/>
              <a:t> is a set of strings over an alphabet.</a:t>
            </a:r>
          </a:p>
          <a:p>
            <a:pPr lvl="1"/>
            <a:r>
              <a:rPr lang="en-US" sz="2000"/>
              <a:t>Operation on languages (a set):</a:t>
            </a:r>
          </a:p>
          <a:p>
            <a:pPr lvl="2"/>
            <a:r>
              <a:rPr lang="en-US" sz="2000"/>
              <a:t>union of L and M, L U M = {s|s is in L or s is in M}</a:t>
            </a:r>
          </a:p>
          <a:p>
            <a:pPr lvl="2"/>
            <a:r>
              <a:rPr lang="en-US" sz="2000"/>
              <a:t>concatenation of L and M</a:t>
            </a:r>
          </a:p>
          <a:p>
            <a:pPr lvl="3">
              <a:buFontTx/>
              <a:buNone/>
            </a:pPr>
            <a:r>
              <a:rPr lang="en-US"/>
              <a:t>LM = {st | s is in L and t is in M}</a:t>
            </a:r>
          </a:p>
          <a:p>
            <a:pPr lvl="2"/>
            <a:r>
              <a:rPr lang="en-US" sz="2000"/>
              <a:t>Kleene closure of L,</a:t>
            </a:r>
          </a:p>
          <a:p>
            <a:pPr lvl="2"/>
            <a:endParaRPr lang="en-US"/>
          </a:p>
          <a:p>
            <a:pPr lvl="2"/>
            <a:r>
              <a:rPr lang="en-US" sz="2000"/>
              <a:t>Positive closure of L,</a:t>
            </a:r>
          </a:p>
          <a:p>
            <a:pPr lvl="1"/>
            <a:r>
              <a:rPr lang="en-US" sz="2400"/>
              <a:t>Example:</a:t>
            </a:r>
          </a:p>
          <a:p>
            <a:pPr lvl="2"/>
            <a:r>
              <a:rPr lang="en-US" sz="2000"/>
              <a:t>L={aa, bb, cc}, M = {abc}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43400" y="3962400"/>
          <a:ext cx="1371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583920" imgH="380880" progId="Equation.3">
                  <p:embed/>
                </p:oleObj>
              </mc:Choice>
              <mc:Fallback>
                <p:oleObj name="Equation" r:id="rId3" imgW="5839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62400"/>
                        <a:ext cx="13716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419600" y="4876800"/>
          <a:ext cx="1066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583920" imgH="380880" progId="Equation.3">
                  <p:embed/>
                </p:oleObj>
              </mc:Choice>
              <mc:Fallback>
                <p:oleObj name="Equation" r:id="rId5" imgW="5839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1066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9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r>
              <a:rPr lang="en-US" dirty="0"/>
              <a:t>Formal definition of Regular </a:t>
            </a:r>
            <a:r>
              <a:rPr lang="en-US" dirty="0" err="1"/>
              <a:t>expression:f</a:t>
            </a:r>
            <a:endParaRPr lang="en-US" dirty="0"/>
          </a:p>
          <a:p>
            <a:pPr lvl="2"/>
            <a:r>
              <a:rPr lang="en-US" dirty="0"/>
              <a:t>Given an alphabet         ,</a:t>
            </a:r>
          </a:p>
          <a:p>
            <a:pPr lvl="2"/>
            <a:r>
              <a:rPr lang="en-US" dirty="0"/>
              <a:t>(1)       is a regular expression that denote {     }, the set that contains the empty string.</a:t>
            </a:r>
          </a:p>
          <a:p>
            <a:pPr lvl="2"/>
            <a:r>
              <a:rPr lang="en-US" dirty="0"/>
              <a:t>(2) For each              , a is a regular expression denote {a}, the set containing the string a.</a:t>
            </a:r>
          </a:p>
          <a:p>
            <a:pPr lvl="2"/>
            <a:r>
              <a:rPr lang="en-US" dirty="0"/>
              <a:t>(3) r and s are regular expressions denoting the language (set) L(r ) and L(s ). Then</a:t>
            </a:r>
          </a:p>
          <a:p>
            <a:pPr lvl="3"/>
            <a:r>
              <a:rPr lang="en-US" dirty="0"/>
              <a:t>( r ) | ( s ) is a regular expression denoting  L( r ) U  L( s )</a:t>
            </a:r>
          </a:p>
          <a:p>
            <a:pPr lvl="3"/>
            <a:r>
              <a:rPr lang="en-US" dirty="0"/>
              <a:t>( r ) ( s )  is a regular expression denoting  L( r ) L ( s )</a:t>
            </a:r>
          </a:p>
          <a:p>
            <a:pPr lvl="3"/>
            <a:r>
              <a:rPr lang="en-US" dirty="0"/>
              <a:t>( r )*  is a regular expression denoting  (L ( r )) *</a:t>
            </a:r>
          </a:p>
          <a:p>
            <a:pPr lvl="3"/>
            <a:endParaRPr lang="en-US" dirty="0"/>
          </a:p>
          <a:p>
            <a:pPr lvl="2"/>
            <a:r>
              <a:rPr lang="en-US" dirty="0">
                <a:solidFill>
                  <a:srgbClr val="993300"/>
                </a:solidFill>
              </a:rPr>
              <a:t>Regular expression is defined together with the language it denotes.</a:t>
            </a:r>
            <a:r>
              <a:rPr lang="en-US" dirty="0"/>
              <a:t>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267200" y="762000"/>
          <a:ext cx="519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91960" imgH="253800" progId="Equation.3">
                  <p:embed/>
                </p:oleObj>
              </mc:Choice>
              <mc:Fallback>
                <p:oleObj name="Equation" r:id="rId3" imgW="29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762000"/>
                        <a:ext cx="5191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438400" y="129540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239000" y="129540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29540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505200" y="2057400"/>
          <a:ext cx="930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520560" imgH="253800" progId="Equation.3">
                  <p:embed/>
                </p:oleObj>
              </mc:Choice>
              <mc:Fallback>
                <p:oleObj name="Equation" r:id="rId8" imgW="52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9302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21142" cy="57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0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Specification </a:t>
            </a:r>
            <a:r>
              <a:rPr lang="en-US" altLang="zh-CN" dirty="0" smtClean="0"/>
              <a:t>of Tokens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Algebraic </a:t>
            </a:r>
            <a:r>
              <a:rPr lang="en-US" altLang="zh-CN" dirty="0" smtClean="0"/>
              <a:t>laws of regular expressions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     1) |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=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|</a:t>
            </a:r>
            <a:r>
              <a:rPr lang="en-US" altLang="zh-CN" dirty="0" smtClean="0">
                <a:sym typeface="Symbol" pitchFamily="18" charset="2"/>
              </a:rPr>
              <a:t>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2) |(|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)=(</a:t>
            </a:r>
            <a:r>
              <a:rPr lang="en-US" altLang="zh-CN" dirty="0" smtClean="0">
                <a:sym typeface="Symbol" pitchFamily="18" charset="2"/>
              </a:rPr>
              <a:t>|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)|</a:t>
            </a:r>
            <a:r>
              <a:rPr lang="en-US" altLang="zh-CN" dirty="0" smtClean="0">
                <a:sym typeface="Symbol" pitchFamily="18" charset="2"/>
              </a:rPr>
              <a:t>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  </a:t>
            </a:r>
            <a:r>
              <a:rPr lang="en-US" altLang="zh-CN" dirty="0" smtClean="0">
                <a:sym typeface="Symbol" pitchFamily="18" charset="2"/>
              </a:rPr>
              <a:t>(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) =(</a:t>
            </a:r>
            <a:r>
              <a:rPr lang="en-US" altLang="zh-CN" dirty="0" smtClean="0">
                <a:sym typeface="Symbol" pitchFamily="18" charset="2"/>
              </a:rPr>
              <a:t> ) </a:t>
            </a:r>
            <a:endParaRPr lang="en-US" altLang="zh-CN" dirty="0" smtClean="0">
              <a:cs typeface="Times New Roman" charset="0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cs typeface="Times New Roman" charset="0"/>
                <a:sym typeface="Symbol" pitchFamily="18" charset="2"/>
              </a:rPr>
              <a:t>3) </a:t>
            </a:r>
            <a:r>
              <a:rPr lang="en-US" altLang="zh-CN" dirty="0" smtClean="0">
                <a:sym typeface="Symbol" pitchFamily="18" charset="2"/>
              </a:rPr>
              <a:t>(|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)= </a:t>
            </a:r>
            <a:r>
              <a:rPr lang="en-US" altLang="zh-CN" dirty="0" smtClean="0">
                <a:sym typeface="Symbol" pitchFamily="18" charset="2"/>
              </a:rPr>
              <a:t> |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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       (</a:t>
            </a:r>
            <a:r>
              <a:rPr lang="en-US" altLang="zh-CN" dirty="0" smtClean="0">
                <a:sym typeface="Symbol" pitchFamily="18" charset="2"/>
              </a:rPr>
              <a:t>|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)</a:t>
            </a:r>
            <a:r>
              <a:rPr lang="en-US" altLang="zh-CN" dirty="0" smtClean="0">
                <a:sym typeface="Symbol" pitchFamily="18" charset="2"/>
              </a:rPr>
              <a:t>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= </a:t>
            </a:r>
            <a:r>
              <a:rPr lang="en-US" altLang="zh-CN" dirty="0" smtClean="0">
                <a:sym typeface="Symbol" pitchFamily="18" charset="2"/>
              </a:rPr>
              <a:t>| </a:t>
            </a:r>
            <a:endParaRPr lang="en-US" altLang="zh-CN" dirty="0" smtClean="0">
              <a:cs typeface="Times New Roman" charset="0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cs typeface="Times New Roman" charset="0"/>
                <a:sym typeface="Symbol" pitchFamily="18" charset="2"/>
              </a:rPr>
              <a:t>4) </a:t>
            </a:r>
            <a:r>
              <a:rPr lang="en-US" altLang="zh-CN" dirty="0" smtClean="0">
                <a:sym typeface="Symbol" pitchFamily="18" charset="2"/>
              </a:rPr>
              <a:t> = 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 = </a:t>
            </a:r>
            <a:r>
              <a:rPr lang="en-US" altLang="zh-CN" dirty="0" smtClean="0">
                <a:sym typeface="Symbol" pitchFamily="18" charset="2"/>
              </a:rPr>
              <a:t>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cs typeface="Times New Roman" charset="0"/>
                <a:sym typeface="Symbol" pitchFamily="18" charset="2"/>
              </a:rPr>
              <a:t>5)(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*)*=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*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cs typeface="Times New Roman" charset="0"/>
                <a:sym typeface="Symbol" pitchFamily="18" charset="2"/>
              </a:rPr>
              <a:t>6) </a:t>
            </a:r>
            <a:r>
              <a:rPr lang="en-US" altLang="zh-CN" dirty="0" smtClean="0">
                <a:sym typeface="Symbol" pitchFamily="18" charset="2"/>
              </a:rPr>
              <a:t>*=</a:t>
            </a:r>
            <a:r>
              <a:rPr lang="zh-CN" altLang="en-US" baseline="30000" dirty="0" smtClean="0">
                <a:sym typeface="Symbol" pitchFamily="18" charset="2"/>
              </a:rPr>
              <a:t>＋</a:t>
            </a:r>
            <a:r>
              <a:rPr lang="en-US" altLang="zh-CN" dirty="0" smtClean="0">
                <a:sym typeface="Symbol" pitchFamily="18" charset="2"/>
              </a:rPr>
              <a:t>|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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           </a:t>
            </a:r>
            <a:r>
              <a:rPr lang="en-US" altLang="zh-CN" dirty="0" smtClean="0">
                <a:sym typeface="Symbol" pitchFamily="18" charset="2"/>
              </a:rPr>
              <a:t></a:t>
            </a:r>
            <a:r>
              <a:rPr lang="zh-CN" altLang="en-US" baseline="30000" dirty="0" smtClean="0">
                <a:sym typeface="Symbol" pitchFamily="18" charset="2"/>
              </a:rPr>
              <a:t>＋</a:t>
            </a:r>
            <a:r>
              <a:rPr lang="zh-CN" altLang="en-US" dirty="0" smtClean="0">
                <a:cs typeface="Times New Roman" charset="0"/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＝  </a:t>
            </a:r>
            <a:r>
              <a:rPr lang="zh-CN" altLang="en-US" baseline="30000" dirty="0" smtClean="0">
                <a:sym typeface="Symbol" pitchFamily="18" charset="2"/>
              </a:rPr>
              <a:t>*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= </a:t>
            </a:r>
            <a:r>
              <a:rPr lang="en-US" altLang="zh-CN" baseline="30000" dirty="0" smtClean="0">
                <a:sym typeface="Symbol" pitchFamily="18" charset="2"/>
              </a:rPr>
              <a:t>*</a:t>
            </a:r>
            <a:r>
              <a:rPr lang="en-US" altLang="zh-CN" dirty="0" smtClean="0">
                <a:sym typeface="Symbol" pitchFamily="18" charset="2"/>
              </a:rPr>
              <a:t>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7) (|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)*= (</a:t>
            </a:r>
            <a:r>
              <a:rPr lang="en-US" altLang="zh-CN" dirty="0" smtClean="0">
                <a:sym typeface="Symbol" pitchFamily="18" charset="2"/>
              </a:rPr>
              <a:t>*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|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*)*= (</a:t>
            </a:r>
            <a:r>
              <a:rPr lang="en-US" altLang="zh-CN" dirty="0" smtClean="0">
                <a:sym typeface="Symbol" pitchFamily="18" charset="2"/>
              </a:rPr>
              <a:t>*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</a:t>
            </a:r>
            <a:r>
              <a:rPr lang="en-US" altLang="zh-CN" dirty="0" smtClean="0">
                <a:cs typeface="Times New Roman" charset="0"/>
                <a:sym typeface="Symbol" pitchFamily="18" charset="2"/>
              </a:rPr>
              <a:t>*)*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7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Specification </a:t>
            </a:r>
            <a:r>
              <a:rPr lang="en-US" altLang="zh-CN" dirty="0" smtClean="0"/>
              <a:t>of Tokens</a:t>
            </a:r>
          </a:p>
        </p:txBody>
      </p:sp>
      <p:sp>
        <p:nvSpPr>
          <p:cNvPr id="16387" name="AutoShape 5"/>
          <p:cNvSpPr>
            <a:spLocks noChangeArrowheads="1"/>
          </p:cNvSpPr>
          <p:nvPr/>
        </p:nvSpPr>
        <p:spPr bwMode="auto">
          <a:xfrm>
            <a:off x="2895600" y="342900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6"/>
          <p:cNvSpPr>
            <a:spLocks noChangeArrowheads="1"/>
          </p:cNvSpPr>
          <p:nvPr/>
        </p:nvSpPr>
        <p:spPr bwMode="auto">
          <a:xfrm>
            <a:off x="2895600" y="411480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57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Algebraic </a:t>
            </a:r>
            <a:r>
              <a:rPr lang="en-US" altLang="zh-CN" dirty="0" smtClean="0"/>
              <a:t>laws of regular expressions</a:t>
            </a:r>
            <a:endParaRPr lang="en-US" altLang="zh-CN" dirty="0" smtClean="0">
              <a:sym typeface="Symbol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8) If 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L(</a:t>
            </a:r>
            <a:r>
              <a:rPr lang="en-US" altLang="zh-CN" dirty="0" smtClean="0">
                <a:sym typeface="Symbol" pitchFamily="18" charset="2"/>
              </a:rPr>
              <a:t>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),then</a:t>
            </a:r>
            <a:endParaRPr lang="en-US" altLang="zh-CN" dirty="0" smtClean="0">
              <a:sym typeface="Symbol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= |              = * 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= |              =  *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Notes: We assume that the precedence of * is the highest, the precedence of | is the lowest and they are left associative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Specification </a:t>
            </a:r>
            <a:r>
              <a:rPr lang="en-US" altLang="zh-CN" dirty="0" smtClean="0"/>
              <a:t>of Tokens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 smtClean="0"/>
              <a:t>Notational </a:t>
            </a:r>
            <a:r>
              <a:rPr lang="en-US" altLang="zh-CN" sz="2800" dirty="0" smtClean="0"/>
              <a:t>Short-hands</a:t>
            </a:r>
          </a:p>
          <a:p>
            <a:pPr marL="1066800" lvl="1" indent="-6096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a)One or more instances</a:t>
            </a:r>
          </a:p>
          <a:p>
            <a:pPr marL="1066800" lvl="1" indent="-6096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      ( r )</a:t>
            </a:r>
            <a:r>
              <a:rPr lang="en-US" altLang="zh-CN" sz="2800" baseline="30000" dirty="0" smtClean="0">
                <a:sym typeface="Symbol" pitchFamily="18" charset="2"/>
              </a:rPr>
              <a:t>+      </a:t>
            </a:r>
            <a:r>
              <a:rPr lang="en-US" altLang="zh-CN" sz="2800" dirty="0" smtClean="0">
                <a:sym typeface="Symbol" pitchFamily="18" charset="2"/>
              </a:rPr>
              <a:t>digit</a:t>
            </a:r>
            <a:r>
              <a:rPr lang="en-US" altLang="zh-CN" sz="2800" baseline="30000" dirty="0" smtClean="0">
                <a:sym typeface="Symbol" pitchFamily="18" charset="2"/>
              </a:rPr>
              <a:t>+</a:t>
            </a:r>
          </a:p>
          <a:p>
            <a:pPr marL="1066800" lvl="1" indent="-6096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b)Zero or one instance</a:t>
            </a:r>
          </a:p>
          <a:p>
            <a:pPr marL="1066800" lvl="1" indent="-6096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      r? is a shorthand for r|    (E(+|-)?digits)?</a:t>
            </a:r>
          </a:p>
          <a:p>
            <a:pPr marL="1066800" lvl="1" indent="-6096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 c)Character classes</a:t>
            </a:r>
          </a:p>
          <a:p>
            <a:pPr marL="1066800" lvl="1" indent="-6096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   [a-z] denotes </a:t>
            </a:r>
            <a:r>
              <a:rPr lang="en-US" altLang="zh-CN" sz="2800" dirty="0" err="1" smtClean="0">
                <a:sym typeface="Symbol" pitchFamily="18" charset="2"/>
              </a:rPr>
              <a:t>a|b|c</a:t>
            </a:r>
            <a:r>
              <a:rPr lang="en-US" altLang="zh-CN" sz="2800" dirty="0" smtClean="0">
                <a:sym typeface="Symbol" pitchFamily="18" charset="2"/>
              </a:rPr>
              <a:t>|…|z</a:t>
            </a:r>
          </a:p>
          <a:p>
            <a:pPr marL="1066800" lvl="1" indent="-6096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   [A-</a:t>
            </a:r>
            <a:r>
              <a:rPr lang="en-US" altLang="zh-CN" sz="2800" dirty="0" err="1" smtClean="0">
                <a:sym typeface="Symbol" pitchFamily="18" charset="2"/>
              </a:rPr>
              <a:t>Za</a:t>
            </a:r>
            <a:r>
              <a:rPr lang="en-US" altLang="zh-CN" sz="2800" dirty="0" smtClean="0">
                <a:sym typeface="Symbol" pitchFamily="18" charset="2"/>
              </a:rPr>
              <a:t>-z] [A-Za-z0-9]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r>
              <a:rPr lang="en-US"/>
              <a:t>Examples:</a:t>
            </a:r>
          </a:p>
          <a:p>
            <a:pPr lvl="1"/>
            <a:r>
              <a:rPr lang="en-US"/>
              <a:t>let</a:t>
            </a:r>
          </a:p>
          <a:p>
            <a:pPr lvl="2">
              <a:buFontTx/>
              <a:buNone/>
            </a:pPr>
            <a:r>
              <a:rPr lang="en-US"/>
              <a:t>a | b </a:t>
            </a:r>
          </a:p>
          <a:p>
            <a:pPr lvl="2">
              <a:buFontTx/>
              <a:buNone/>
            </a:pPr>
            <a:r>
              <a:rPr lang="en-US"/>
              <a:t>(a | b) (a | b)</a:t>
            </a:r>
          </a:p>
          <a:p>
            <a:pPr lvl="2">
              <a:buFontTx/>
              <a:buNone/>
            </a:pPr>
            <a:r>
              <a:rPr lang="en-US"/>
              <a:t>a *</a:t>
            </a:r>
          </a:p>
          <a:p>
            <a:pPr lvl="2">
              <a:buFontTx/>
              <a:buNone/>
            </a:pPr>
            <a:r>
              <a:rPr lang="en-US"/>
              <a:t>(a | b)*</a:t>
            </a:r>
          </a:p>
          <a:p>
            <a:pPr lvl="2">
              <a:buFontTx/>
              <a:buNone/>
            </a:pPr>
            <a:r>
              <a:rPr lang="en-US"/>
              <a:t>a | a*b</a:t>
            </a:r>
          </a:p>
          <a:p>
            <a:pPr lvl="2">
              <a:buFontTx/>
              <a:buNone/>
            </a:pPr>
            <a:endParaRPr lang="en-US"/>
          </a:p>
          <a:p>
            <a:pPr lvl="1"/>
            <a:r>
              <a:rPr lang="en-US" sz="2400"/>
              <a:t>We assume that ‘*’ has the highest precedence and is left associative. Concatenation has second highest precedence and is left associative and ‘|’ has the lowest precedence and is left associative</a:t>
            </a:r>
          </a:p>
          <a:p>
            <a:pPr lvl="2"/>
            <a:r>
              <a:rPr lang="en-US"/>
              <a:t>(a) | ((b)*(c ) ) = a | b*c 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400" y="914400"/>
          <a:ext cx="1250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672840" imgH="253800" progId="Equation.3">
                  <p:embed/>
                </p:oleObj>
              </mc:Choice>
              <mc:Fallback>
                <p:oleObj name="Equation" r:id="rId3" imgW="672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1250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r>
              <a:rPr lang="en-US"/>
              <a:t>Regular definition.</a:t>
            </a:r>
          </a:p>
          <a:p>
            <a:pPr lvl="1"/>
            <a:r>
              <a:rPr lang="en-US" sz="2000"/>
              <a:t>gives names to regular expressions to construct more complicate regular expressions</a:t>
            </a:r>
            <a:r>
              <a:rPr lang="en-US"/>
              <a:t>. </a:t>
            </a:r>
          </a:p>
          <a:p>
            <a:pPr lvl="3">
              <a:buFontTx/>
              <a:buNone/>
            </a:pPr>
            <a:r>
              <a:rPr lang="en-US"/>
              <a:t>d1  -&gt; r1</a:t>
            </a:r>
          </a:p>
          <a:p>
            <a:pPr lvl="3">
              <a:buFontTx/>
              <a:buNone/>
            </a:pPr>
            <a:r>
              <a:rPr lang="en-US"/>
              <a:t>d2 -&gt;r2</a:t>
            </a:r>
          </a:p>
          <a:p>
            <a:pPr lvl="3">
              <a:buFontTx/>
              <a:buNone/>
            </a:pPr>
            <a:r>
              <a:rPr lang="en-US"/>
              <a:t>…</a:t>
            </a:r>
          </a:p>
          <a:p>
            <a:pPr lvl="3">
              <a:buFontTx/>
              <a:buNone/>
            </a:pPr>
            <a:r>
              <a:rPr lang="en-US"/>
              <a:t>dn -&gt;rn</a:t>
            </a:r>
          </a:p>
          <a:p>
            <a:pPr lvl="1"/>
            <a:r>
              <a:rPr lang="en-US" sz="2000"/>
              <a:t>example:</a:t>
            </a:r>
          </a:p>
          <a:p>
            <a:pPr lvl="2">
              <a:buFontTx/>
              <a:buNone/>
            </a:pPr>
            <a:r>
              <a:rPr lang="en-US" sz="2000"/>
              <a:t>letter -&gt; A | B | C | … | Z | a | b | …. | z</a:t>
            </a:r>
          </a:p>
          <a:p>
            <a:pPr lvl="2">
              <a:buFontTx/>
              <a:buNone/>
            </a:pPr>
            <a:r>
              <a:rPr lang="en-US" sz="2000"/>
              <a:t>digit -&gt; 0 | 1 | 2 | 3 | 4 | 5 | 6 | 7 | 8 | 9</a:t>
            </a:r>
          </a:p>
          <a:p>
            <a:pPr lvl="2">
              <a:buFontTx/>
              <a:buNone/>
            </a:pPr>
            <a:r>
              <a:rPr lang="en-US" sz="2000"/>
              <a:t>identifier -&gt; letter (letter | digit) *</a:t>
            </a:r>
          </a:p>
          <a:p>
            <a:pPr lvl="2">
              <a:buFontTx/>
              <a:buNone/>
            </a:pPr>
            <a:endParaRPr lang="en-US" sz="2000"/>
          </a:p>
          <a:p>
            <a:pPr lvl="2"/>
            <a:r>
              <a:rPr lang="en-US" sz="2000"/>
              <a:t>more examples: integer constant, string constants, reserved words, operator, real constant.</a:t>
            </a:r>
          </a:p>
          <a:p>
            <a:pPr lvl="2">
              <a:buFontTx/>
              <a:buNone/>
            </a:pP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Starting point is the language grammar to understand the tokens: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stmt -&gt;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 </a:t>
            </a:r>
            <a:r>
              <a:rPr lang="en-US" b="1" smtClean="0"/>
              <a:t>else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</a:t>
            </a:r>
            <a:r>
              <a:rPr lang="en-US" sz="1600" smtClean="0">
                <a:latin typeface="MS Mincho" pitchFamily="49" charset="-128"/>
                <a:ea typeface="MS Mincho" pitchFamily="49" charset="-128"/>
              </a:rPr>
              <a:t>Ɛ</a:t>
            </a:r>
            <a:endParaRPr lang="en-US" sz="160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expr -&gt; term </a:t>
            </a:r>
            <a:r>
              <a:rPr lang="en-US" b="1" smtClean="0"/>
              <a:t>relop</a:t>
            </a:r>
            <a:r>
              <a:rPr lang="en-US" smtClean="0"/>
              <a:t>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term -&gt; </a:t>
            </a:r>
            <a:r>
              <a:rPr lang="en-US" b="1" smtClean="0"/>
              <a:t>id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 (cont.)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next step is to formalize the patterns: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digit</a:t>
            </a:r>
            <a:r>
              <a:rPr lang="en-US" sz="1800" smtClean="0"/>
              <a:t>     -&gt; [0-9]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Digits</a:t>
            </a:r>
            <a:r>
              <a:rPr lang="en-US" sz="1800" smtClean="0"/>
              <a:t>   -&gt; digit+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number</a:t>
            </a:r>
            <a:r>
              <a:rPr lang="en-US" sz="1800" smtClean="0"/>
              <a:t> -&gt; digit(.digits)? (E[+-]? Digit)?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letter  </a:t>
            </a:r>
            <a:r>
              <a:rPr lang="en-US" sz="1800" smtClean="0"/>
              <a:t>-&gt; [A-Za-z_]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id</a:t>
            </a:r>
            <a:r>
              <a:rPr lang="en-US" sz="1800" smtClean="0"/>
              <a:t>          -&gt; letter (letter|digit)*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If</a:t>
            </a:r>
            <a:r>
              <a:rPr lang="en-US" sz="1800" smtClean="0"/>
              <a:t>           -&gt; if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Then</a:t>
            </a:r>
            <a:r>
              <a:rPr lang="en-US" sz="1800" smtClean="0"/>
              <a:t>     -&gt; then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Else</a:t>
            </a:r>
            <a:r>
              <a:rPr lang="en-US" sz="1800" smtClean="0"/>
              <a:t>       -&gt; else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Relop</a:t>
            </a:r>
            <a:r>
              <a:rPr lang="en-US" sz="1800" smtClean="0"/>
              <a:t>    -&gt; &lt; | &gt; | &lt;= | &gt;= | = | &lt;&gt;</a:t>
            </a:r>
          </a:p>
          <a:p>
            <a:pPr eaLnBrk="1" hangingPunct="1"/>
            <a:r>
              <a:rPr lang="en-US" sz="2400" smtClean="0"/>
              <a:t>We also need to handle whitespaces: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smtClean="0"/>
              <a:t>ws</a:t>
            </a:r>
            <a:r>
              <a:rPr lang="en-US" sz="2200" smtClean="0"/>
              <a:t> -&gt; (blank | tab | newline)+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Recognition </a:t>
            </a:r>
            <a:r>
              <a:rPr lang="en-US" altLang="zh-CN" dirty="0" smtClean="0"/>
              <a:t>of Tokens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Transition </a:t>
            </a:r>
            <a:r>
              <a:rPr lang="en-US" altLang="zh-CN" dirty="0" smtClean="0"/>
              <a:t>Diagram(Stylized flowchart)</a:t>
            </a:r>
          </a:p>
          <a:p>
            <a:pPr marL="1066800" lvl="1" indent="-609600" eaLnBrk="1" hangingPunct="1">
              <a:spcBef>
                <a:spcPct val="50000"/>
              </a:spcBef>
            </a:pPr>
            <a:r>
              <a:rPr lang="en-US" altLang="zh-CN" dirty="0" smtClean="0"/>
              <a:t>Depict the actions that take place when a lexical analyzer is called by the parser to get the next token</a:t>
            </a:r>
          </a:p>
          <a:p>
            <a:pPr marL="1066800" lvl="1" indent="-609600" eaLnBrk="1" hangingPunct="1">
              <a:spcBef>
                <a:spcPct val="50000"/>
              </a:spcBef>
            </a:pPr>
            <a:endParaRPr lang="en-US" altLang="zh-CN" dirty="0" smtClean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209800" y="4495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8194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219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886200" y="4572000"/>
            <a:ext cx="609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495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5486400" y="4572000"/>
            <a:ext cx="609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267200" y="4953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562600" y="5334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5638800" y="46482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715000" y="5410200"/>
            <a:ext cx="381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219200" y="434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start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286000" y="4572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96240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486400" y="4572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715000" y="5334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8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60960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return(relop,GE)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324600" y="5410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return(relop,GT)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6019800" y="518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*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895600" y="4343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&gt;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648200" y="4419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572000" y="4953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other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2057400" y="5029200"/>
            <a:ext cx="99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181600" y="38100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Accepting state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762000" y="5943600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Notes: Here we use ‘*’ to indicate states on which  input retraction must take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</a:t>
            </a:r>
          </a:p>
        </p:txBody>
      </p:sp>
      <p:sp>
        <p:nvSpPr>
          <p:cNvPr id="22531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relop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609850"/>
            <a:ext cx="5676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355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reserved words and identifiers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81313"/>
            <a:ext cx="6667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 of lexical analyzer</a:t>
            </a:r>
          </a:p>
          <a:p>
            <a:pPr eaLnBrk="1" hangingPunct="1"/>
            <a:r>
              <a:rPr lang="en-US" smtClean="0"/>
              <a:t>Specification of tokens</a:t>
            </a:r>
          </a:p>
          <a:p>
            <a:pPr eaLnBrk="1" hangingPunct="1"/>
            <a:r>
              <a:rPr lang="en-US" smtClean="0"/>
              <a:t>Recognition of tokens</a:t>
            </a:r>
          </a:p>
          <a:p>
            <a:pPr eaLnBrk="1" hangingPunct="1"/>
            <a:r>
              <a:rPr lang="en-US" smtClean="0"/>
              <a:t>Lexical analyzer generator</a:t>
            </a:r>
          </a:p>
          <a:p>
            <a:pPr eaLnBrk="1" hangingPunct="1"/>
            <a:r>
              <a:rPr lang="en-US" smtClean="0"/>
              <a:t>Finite automata</a:t>
            </a:r>
          </a:p>
          <a:p>
            <a:pPr eaLnBrk="1" hangingPunct="1"/>
            <a:r>
              <a:rPr lang="en-US" smtClean="0"/>
              <a:t>Design of lexical analyzer generator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457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unsigned numbers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62275"/>
            <a:ext cx="74866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5603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whitespace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895600"/>
            <a:ext cx="3228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Lexical </a:t>
            </a:r>
            <a:r>
              <a:rPr lang="en-US" altLang="zh-CN" dirty="0" err="1" smtClean="0"/>
              <a:t>Analyser</a:t>
            </a:r>
            <a:endParaRPr lang="en-US" altLang="zh-C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phase of a compiler</a:t>
            </a:r>
          </a:p>
          <a:p>
            <a:r>
              <a:rPr lang="en-US" altLang="zh-CN" dirty="0" smtClean="0"/>
              <a:t>Main </a:t>
            </a:r>
            <a:r>
              <a:rPr lang="en-US" altLang="zh-CN" dirty="0" smtClean="0"/>
              <a:t>task</a:t>
            </a:r>
          </a:p>
          <a:p>
            <a:pPr lvl="1" eaLnBrk="1" hangingPunct="1"/>
            <a:r>
              <a:rPr lang="en-US" altLang="zh-CN" dirty="0" smtClean="0"/>
              <a:t>To read the input characters </a:t>
            </a:r>
          </a:p>
          <a:p>
            <a:pPr lvl="1" eaLnBrk="1" hangingPunct="1"/>
            <a:r>
              <a:rPr lang="en-US" altLang="zh-CN" dirty="0" smtClean="0"/>
              <a:t>To produce a sequence of tokens used by  the parser for syntax analysis</a:t>
            </a:r>
          </a:p>
          <a:p>
            <a:pPr lvl="1" eaLnBrk="1" hangingPunct="1"/>
            <a:r>
              <a:rPr lang="en-US" altLang="zh-CN" dirty="0" smtClean="0"/>
              <a:t>As an assistant of parser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role of lexical analyzer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2590800"/>
            <a:ext cx="8969375" cy="3311525"/>
            <a:chOff x="0" y="2590800"/>
            <a:chExt cx="8969375" cy="3311525"/>
          </a:xfrm>
        </p:grpSpPr>
        <p:sp>
          <p:nvSpPr>
            <p:cNvPr id="7176" name="TextBox 12"/>
            <p:cNvSpPr txBox="1">
              <a:spLocks noChangeArrowheads="1"/>
            </p:cNvSpPr>
            <p:nvPr/>
          </p:nvSpPr>
          <p:spPr bwMode="auto">
            <a:xfrm>
              <a:off x="0" y="2819400"/>
              <a:ext cx="105251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Source</a:t>
              </a:r>
            </a:p>
            <a:p>
              <a:pPr eaLnBrk="1" hangingPunct="1"/>
              <a:r>
                <a:rPr lang="en-US" sz="2000"/>
                <a:t>program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4800" y="2590800"/>
              <a:ext cx="8077200" cy="3311525"/>
              <a:chOff x="304800" y="2590800"/>
              <a:chExt cx="8077200" cy="3311525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447800" y="2743200"/>
                <a:ext cx="2057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Lexical Analyzer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486400" y="2743200"/>
                <a:ext cx="2057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Parser</a:t>
                </a:r>
              </a:p>
            </p:txBody>
          </p:sp>
          <p:cxnSp>
            <p:nvCxnSpPr>
              <p:cNvPr id="7" name="Straight Arrow Connector 6"/>
              <p:cNvCxnSpPr>
                <a:endCxn id="4" idx="1"/>
              </p:cNvCxnSpPr>
              <p:nvPr/>
            </p:nvCxnSpPr>
            <p:spPr>
              <a:xfrm>
                <a:off x="304800" y="32004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3505200" y="2971800"/>
                <a:ext cx="1981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0800000">
                <a:off x="3505200" y="3429000"/>
                <a:ext cx="1981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7" name="TextBox 13"/>
              <p:cNvSpPr txBox="1">
                <a:spLocks noChangeArrowheads="1"/>
              </p:cNvSpPr>
              <p:nvPr/>
            </p:nvSpPr>
            <p:spPr bwMode="auto">
              <a:xfrm>
                <a:off x="4038600" y="2590800"/>
                <a:ext cx="75406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/>
                  <a:t>token</a:t>
                </a:r>
              </a:p>
            </p:txBody>
          </p:sp>
          <p:sp>
            <p:nvSpPr>
              <p:cNvPr id="7178" name="TextBox 14"/>
              <p:cNvSpPr txBox="1">
                <a:spLocks noChangeArrowheads="1"/>
              </p:cNvSpPr>
              <p:nvPr/>
            </p:nvSpPr>
            <p:spPr bwMode="auto">
              <a:xfrm>
                <a:off x="3624263" y="3409950"/>
                <a:ext cx="163353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/>
                  <a:t>getNextToken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2514600" y="3657600"/>
                <a:ext cx="1676400" cy="1295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0800000" flipV="1">
                <a:off x="4953000" y="3657600"/>
                <a:ext cx="1600200" cy="1295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81400" y="4987925"/>
                <a:ext cx="2057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Symbol</a:t>
                </a:r>
              </a:p>
              <a:p>
                <a:pPr algn="ctr">
                  <a:defRPr/>
                </a:pPr>
                <a:r>
                  <a:rPr lang="en-US" dirty="0"/>
                  <a:t>table</a:t>
                </a:r>
              </a:p>
            </p:txBody>
          </p:sp>
          <p:cxnSp>
            <p:nvCxnSpPr>
              <p:cNvPr id="26" name="Straight Arrow Connector 25"/>
              <p:cNvCxnSpPr>
                <a:stCxn id="5" idx="3"/>
              </p:cNvCxnSpPr>
              <p:nvPr/>
            </p:nvCxnSpPr>
            <p:spPr>
              <a:xfrm>
                <a:off x="7543800" y="32004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3" name="TextBox 26"/>
            <p:cNvSpPr txBox="1">
              <a:spLocks noChangeArrowheads="1"/>
            </p:cNvSpPr>
            <p:nvPr/>
          </p:nvSpPr>
          <p:spPr bwMode="auto">
            <a:xfrm>
              <a:off x="7543800" y="2819400"/>
              <a:ext cx="14255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To semantic</a:t>
              </a:r>
            </a:p>
            <a:p>
              <a:pPr eaLnBrk="1" hangingPunct="1"/>
              <a:r>
                <a:rPr lang="en-US" sz="2000"/>
                <a:t>analysis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zh-CN" dirty="0" smtClean="0"/>
              <a:t>Interaction of lexical analyzer with parser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24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to separate Lexical analysis and parsing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dirty="0" smtClean="0"/>
              <a:t>Simplicity of design </a:t>
            </a:r>
          </a:p>
          <a:p>
            <a:pPr marL="457200" indent="-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dirty="0" smtClean="0"/>
              <a:t>Improving compiler efficiency</a:t>
            </a:r>
          </a:p>
          <a:p>
            <a:pPr marL="457200" indent="-4572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dirty="0" smtClean="0"/>
              <a:t>Enhancing compiler portability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 smtClean="0"/>
              <a:t>role of the lexical analyzer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Processes </a:t>
            </a:r>
            <a:r>
              <a:rPr lang="en-US" altLang="zh-CN" sz="2800" dirty="0" smtClean="0"/>
              <a:t>in lexical analyzers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Scanning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 smtClean="0"/>
              <a:t>Pre-processing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 smtClean="0"/>
              <a:t>Strip out comments and white space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 smtClean="0"/>
              <a:t>Macro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Correlating error messages from compiler with source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 smtClean="0"/>
              <a:t>A line number can be associated with an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Lexical analysis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 smtClean="0"/>
              <a:t>role of the lexical analyzer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Terms </a:t>
            </a:r>
            <a:r>
              <a:rPr lang="en-US" altLang="zh-CN" sz="2800" dirty="0" smtClean="0"/>
              <a:t>of the lexical analyzer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Token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 smtClean="0"/>
              <a:t>Types of words in source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 smtClean="0"/>
              <a:t>Keywords, operators, identifiers, constants, literal strings, punctuation symbols(such as commas</a:t>
            </a:r>
            <a:r>
              <a:rPr lang="en-US" altLang="zh-CN" sz="2800" dirty="0" smtClean="0"/>
              <a:t>, semicolons</a:t>
            </a:r>
            <a:r>
              <a:rPr lang="en-US" altLang="zh-CN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Lexeme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 smtClean="0"/>
              <a:t>Actual words in source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 smtClean="0"/>
              <a:t>A rule describing the set of lexemes that  can represent a particular token in source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 dirty="0" smtClean="0"/>
              <a:t>Relation</a:t>
            </a:r>
            <a:r>
              <a:rPr lang="en-US" altLang="zh-CN" sz="2800" dirty="0" smtClean="0"/>
              <a:t> {&lt;.&lt;=,&gt;,&gt;=,==,&lt;&gt;}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Tokens, Patterns and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4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words generated by the linear analysis may be of different kinds: </a:t>
            </a:r>
          </a:p>
          <a:p>
            <a:pPr lvl="1"/>
            <a:r>
              <a:rPr lang="en-US" sz="2000" dirty="0" smtClean="0"/>
              <a:t>identifier, </a:t>
            </a:r>
          </a:p>
          <a:p>
            <a:pPr lvl="1"/>
            <a:r>
              <a:rPr lang="en-US" sz="2000" dirty="0" smtClean="0"/>
              <a:t>keyword (if, while, ...), </a:t>
            </a:r>
          </a:p>
          <a:p>
            <a:pPr lvl="1"/>
            <a:r>
              <a:rPr lang="en-US" sz="2000" dirty="0" smtClean="0"/>
              <a:t>punctuation character, </a:t>
            </a:r>
          </a:p>
          <a:p>
            <a:pPr lvl="1"/>
            <a:r>
              <a:rPr lang="en-US" sz="2000" dirty="0" smtClean="0"/>
              <a:t>multi-character operator (:=, -&gt;, ...). </a:t>
            </a:r>
          </a:p>
          <a:p>
            <a:r>
              <a:rPr lang="en-US" sz="2400" dirty="0" smtClean="0"/>
              <a:t>Such a kind is called a </a:t>
            </a:r>
            <a:r>
              <a:rPr lang="en-US" sz="2400" u="sng" dirty="0" smtClean="0">
                <a:solidFill>
                  <a:srgbClr val="FF0000"/>
                </a:solidFill>
              </a:rPr>
              <a:t>TOKEN</a:t>
            </a:r>
            <a:r>
              <a:rPr lang="en-US" sz="2400" dirty="0" smtClean="0"/>
              <a:t> and an element of a kind is called a </a:t>
            </a:r>
            <a:r>
              <a:rPr lang="en-US" sz="2400" u="sng" dirty="0" smtClean="0">
                <a:solidFill>
                  <a:srgbClr val="FF0000"/>
                </a:solidFill>
              </a:rPr>
              <a:t>LEXEME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word is recognized to be a lexeme for a certain token by </a:t>
            </a:r>
            <a:r>
              <a:rPr lang="en-US" sz="2400" u="sng" dirty="0" smtClean="0"/>
              <a:t>PATTERN MATCHING</a:t>
            </a:r>
            <a:r>
              <a:rPr lang="en-US" sz="2400" dirty="0" smtClean="0"/>
              <a:t>. For instance </a:t>
            </a:r>
            <a:r>
              <a:rPr lang="en-US" sz="2400" i="1" dirty="0" smtClean="0"/>
              <a:t>letter followed by letters and digits</a:t>
            </a:r>
            <a:r>
              <a:rPr lang="en-US" sz="2400" dirty="0" smtClean="0"/>
              <a:t> is a pattern that matches a word like x or y with the token </a:t>
            </a:r>
            <a:r>
              <a:rPr lang="en-US" sz="2400" i="1" dirty="0" smtClean="0"/>
              <a:t>id </a:t>
            </a:r>
            <a:r>
              <a:rPr lang="en-US" sz="2400" dirty="0" smtClean="0"/>
              <a:t>(= identifier).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1676</Words>
  <Application>Microsoft Office PowerPoint</Application>
  <PresentationFormat>On-screen Show (4:3)</PresentationFormat>
  <Paragraphs>282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Microsoft Equation 3.0</vt:lpstr>
      <vt:lpstr>Lexical Analysis</vt:lpstr>
      <vt:lpstr>PowerPoint Presentation</vt:lpstr>
      <vt:lpstr>Outline</vt:lpstr>
      <vt:lpstr>Lexical Analyser</vt:lpstr>
      <vt:lpstr>The role of lexical analyzer</vt:lpstr>
      <vt:lpstr>Why to separate Lexical analysis and parsing</vt:lpstr>
      <vt:lpstr>The role of the lexical analyzer</vt:lpstr>
      <vt:lpstr>The role of the lexical analyzer</vt:lpstr>
      <vt:lpstr>Tokens, Patterns and Lexemes</vt:lpstr>
      <vt:lpstr>PowerPoint Presentation</vt:lpstr>
      <vt:lpstr>The role of the lexical analyzer</vt:lpstr>
      <vt:lpstr>Lexical errors</vt:lpstr>
      <vt:lpstr>Error recovery</vt:lpstr>
      <vt:lpstr>The role of the lexical analyzer</vt:lpstr>
      <vt:lpstr>PowerPoint Presentation</vt:lpstr>
      <vt:lpstr>Specification of Tokens</vt:lpstr>
      <vt:lpstr>Specification of Tokens</vt:lpstr>
      <vt:lpstr>PowerPoint Presentation</vt:lpstr>
      <vt:lpstr>PowerPoint Presentation</vt:lpstr>
      <vt:lpstr>Specification of Tokens</vt:lpstr>
      <vt:lpstr>Specification of Tokens</vt:lpstr>
      <vt:lpstr>Specification of Tokens</vt:lpstr>
      <vt:lpstr>PowerPoint Presentation</vt:lpstr>
      <vt:lpstr>PowerPoint Presentation</vt:lpstr>
      <vt:lpstr>Recognition of tokens</vt:lpstr>
      <vt:lpstr>Recognition of tokens (cont.)</vt:lpstr>
      <vt:lpstr>Recognition of Tokens</vt:lpstr>
      <vt:lpstr>Transition diagrams</vt:lpstr>
      <vt:lpstr>Transition diagrams (cont.)</vt:lpstr>
      <vt:lpstr>Transition diagrams (cont.)</vt:lpstr>
      <vt:lpstr>Transition diagrams (cont.)</vt:lpstr>
    </vt:vector>
  </TitlesOfParts>
  <Company>East West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se7en</dc:creator>
  <cp:lastModifiedBy>se7en</cp:lastModifiedBy>
  <cp:revision>6</cp:revision>
  <dcterms:created xsi:type="dcterms:W3CDTF">2017-09-18T19:59:34Z</dcterms:created>
  <dcterms:modified xsi:type="dcterms:W3CDTF">2017-09-18T21:11:59Z</dcterms:modified>
</cp:coreProperties>
</file>