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4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4693" autoAdjust="0"/>
  </p:normalViewPr>
  <p:slideViewPr>
    <p:cSldViewPr>
      <p:cViewPr varScale="1">
        <p:scale>
          <a:sx n="43" d="100"/>
          <a:sy n="43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61D8-14E8-48F9-B77B-F0DB906ABF8B}" type="datetimeFigureOut">
              <a:rPr lang="en-GB" smtClean="0"/>
              <a:t>11/08/2011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09E23-EFAC-4F27-8C4F-058EF4516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3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C607-B05C-43CC-B1E4-7252C8B24926}" type="datetime1">
              <a:rPr lang="en-GB" smtClean="0"/>
              <a:t>11/08/2011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CCBC-BF34-4151-9006-200C1BDEBDD4}" type="datetime1">
              <a:rPr lang="en-GB" smtClean="0"/>
              <a:t>11/08/2011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F90F-1E57-4B2D-B8E9-91EE96251159}" type="datetime1">
              <a:rPr lang="en-GB" smtClean="0"/>
              <a:t>11/08/2011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886A-048A-491E-8FCE-331C6C5EA2E9}" type="datetime1">
              <a:rPr lang="en-GB" smtClean="0"/>
              <a:t>11/08/2011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333D-7850-4C90-82A1-152A8F45EB77}" type="datetime1">
              <a:rPr lang="en-GB" smtClean="0"/>
              <a:t>11/08/2011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AAF1-9C59-49F4-AF96-E2EBEC1D44AB}" type="datetime1">
              <a:rPr lang="en-GB" smtClean="0"/>
              <a:t>11/08/2011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6E59-D874-4FEE-9F82-6C2FF8370FE1}" type="datetime1">
              <a:rPr lang="en-GB" smtClean="0"/>
              <a:t>11/08/2011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BC64-BDFE-4D7D-9F8F-19BF3C71FEEE}" type="datetime1">
              <a:rPr lang="en-GB" smtClean="0"/>
              <a:t>11/08/2011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276C-04D1-48CA-BDE4-E945F4A152C5}" type="datetime1">
              <a:rPr lang="en-GB" smtClean="0"/>
              <a:t>11/08/2011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9735-B9C1-43DA-8CF2-0B052F968533}" type="datetime1">
              <a:rPr lang="en-GB" smtClean="0"/>
              <a:t>11/08/2011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968-C50A-4CDE-B6D9-5E236EDB1A39}" type="datetime1">
              <a:rPr lang="en-GB" smtClean="0"/>
              <a:t>11/08/2011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23FFA3-CE64-470A-B33A-A086032997BF}" type="datetime1">
              <a:rPr lang="en-GB" smtClean="0"/>
              <a:t>11/08/2011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656CFD9-1C84-4E9E-8FAD-323B9E8D45E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wubd.edu/~dsh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Intermediate-Code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CSE 430</a:t>
            </a:r>
          </a:p>
          <a:p>
            <a:r>
              <a:rPr lang="en-GB" u="sng" dirty="0" smtClean="0"/>
              <a:t>Instructor</a:t>
            </a:r>
          </a:p>
          <a:p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Shamim</a:t>
            </a:r>
            <a:r>
              <a:rPr lang="en-GB" dirty="0" smtClean="0"/>
              <a:t> H. Ripon</a:t>
            </a:r>
          </a:p>
          <a:p>
            <a:r>
              <a:rPr lang="en-GB" dirty="0" smtClean="0">
                <a:hlinkClick r:id="rId2"/>
              </a:rPr>
              <a:t>http://www.ewubd.edu/~dshr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71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Declaration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Type checking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Use logical rules to check the behaviour of a program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Ensures that the type of the operands match the expected type of the operator.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Translation Application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Compiler can determine the required storage needed for a typed name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Calculate the address of array reference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6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Expression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dirty="0" smtClean="0"/>
              <a:t>Type expression </a:t>
            </a:r>
          </a:p>
          <a:p>
            <a:pPr lvl="1">
              <a:spcAft>
                <a:spcPts val="600"/>
              </a:spcAft>
            </a:pPr>
            <a:r>
              <a:rPr lang="en-GB" sz="2800" dirty="0" smtClean="0"/>
              <a:t>Representation of type structure</a:t>
            </a:r>
          </a:p>
          <a:p>
            <a:pPr lvl="1">
              <a:spcAft>
                <a:spcPts val="600"/>
              </a:spcAft>
            </a:pPr>
            <a:r>
              <a:rPr lang="en-GB" sz="2800" dirty="0" smtClean="0"/>
              <a:t>Can be </a:t>
            </a:r>
          </a:p>
          <a:p>
            <a:pPr lvl="2">
              <a:spcAft>
                <a:spcPts val="600"/>
              </a:spcAft>
            </a:pPr>
            <a:r>
              <a:rPr lang="en-GB" sz="2400" dirty="0" smtClean="0"/>
              <a:t>basic type or</a:t>
            </a:r>
          </a:p>
          <a:p>
            <a:pPr lvl="2"/>
            <a:r>
              <a:rPr lang="en-GB" sz="2400" dirty="0" smtClean="0"/>
              <a:t>Formed by applying type constructor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0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expression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 smtClean="0"/>
                  <a:t>Basic type expression: </a:t>
                </a:r>
                <a:r>
                  <a:rPr lang="en-GB" sz="2800" i="1" dirty="0" err="1" smtClean="0"/>
                  <a:t>boolean</a:t>
                </a:r>
                <a:r>
                  <a:rPr lang="en-GB" sz="2800" i="1" dirty="0" smtClean="0"/>
                  <a:t>, char, integer, float, void</a:t>
                </a:r>
                <a:r>
                  <a:rPr lang="en-GB" sz="2800" dirty="0" smtClean="0"/>
                  <a:t> etc.</a:t>
                </a:r>
              </a:p>
              <a:p>
                <a:r>
                  <a:rPr lang="en-GB" sz="2800" dirty="0" smtClean="0"/>
                  <a:t>A type name</a:t>
                </a:r>
              </a:p>
              <a:p>
                <a:r>
                  <a:rPr lang="en-GB" sz="2800" dirty="0" smtClean="0"/>
                  <a:t>Can be formed by applying </a:t>
                </a:r>
              </a:p>
              <a:p>
                <a:pPr lvl="1"/>
                <a:r>
                  <a:rPr lang="en-GB" sz="2400" dirty="0" smtClean="0"/>
                  <a:t>array constructor</a:t>
                </a:r>
              </a:p>
              <a:p>
                <a:pPr lvl="1"/>
                <a:r>
                  <a:rPr lang="en-GB" sz="2400" dirty="0" smtClean="0"/>
                  <a:t>Record type constructor</a:t>
                </a:r>
              </a:p>
              <a:p>
                <a:pPr lvl="1"/>
                <a:r>
                  <a:rPr lang="en-GB" sz="2400" dirty="0" smtClean="0"/>
                  <a:t>Using type constructor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GB" sz="2400" dirty="0" smtClean="0"/>
                  <a:t> for function type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𝑠</m:t>
                    </m:r>
                    <m:r>
                      <a:rPr lang="en-GB" sz="2000" b="0" i="1" smtClean="0">
                        <a:latin typeface="Cambria Math"/>
                      </a:rPr>
                      <m:t>→</m:t>
                    </m:r>
                    <m:r>
                      <a:rPr lang="en-GB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GB" sz="2000" dirty="0" smtClean="0"/>
                  <a:t> for function from type </a:t>
                </a:r>
                <a:r>
                  <a:rPr lang="en-GB" sz="2000" i="1" dirty="0" smtClean="0"/>
                  <a:t>s</a:t>
                </a:r>
                <a:r>
                  <a:rPr lang="en-GB" sz="2000" dirty="0" smtClean="0"/>
                  <a:t> to type </a:t>
                </a:r>
                <a:r>
                  <a:rPr lang="en-GB" sz="2000" i="1" dirty="0" smtClean="0"/>
                  <a:t>t</a:t>
                </a:r>
              </a:p>
              <a:p>
                <a:pPr lvl="1"/>
                <a:r>
                  <a:rPr lang="en-GB" dirty="0" smtClean="0"/>
                  <a:t>Cartesian product, if </a:t>
                </a:r>
                <a:r>
                  <a:rPr lang="en-GB" i="1" dirty="0" smtClean="0"/>
                  <a:t>s</a:t>
                </a:r>
                <a:r>
                  <a:rPr lang="en-GB" dirty="0" smtClean="0"/>
                  <a:t> and </a:t>
                </a:r>
                <a:r>
                  <a:rPr lang="en-GB" i="1" dirty="0" smtClean="0"/>
                  <a:t>t</a:t>
                </a:r>
                <a:r>
                  <a:rPr lang="en-GB" dirty="0" smtClean="0"/>
                  <a:t> are type then </a:t>
                </a:r>
                <a:r>
                  <a:rPr lang="en-GB" i="1" dirty="0" smtClean="0"/>
                  <a:t>s </a:t>
                </a:r>
                <a:r>
                  <a:rPr lang="en-GB" dirty="0" smtClean="0"/>
                  <a:t>x</a:t>
                </a:r>
                <a:r>
                  <a:rPr lang="en-GB" i="1" dirty="0" smtClean="0"/>
                  <a:t> t</a:t>
                </a:r>
                <a:r>
                  <a:rPr lang="en-GB" dirty="0" smtClean="0"/>
                  <a:t> is a type expression</a:t>
                </a:r>
              </a:p>
              <a:p>
                <a:r>
                  <a:rPr lang="en-GB" dirty="0" smtClean="0"/>
                  <a:t>Type expression may contain variables whose values are type expressions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 r="-370" b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0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13</a:t>
            </a:fld>
            <a:endParaRPr lang="en-GB"/>
          </a:p>
        </p:txBody>
      </p:sp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/>
              <a:t>Type Checking</a:t>
            </a: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idx="1"/>
          </p:nvPr>
        </p:nvSpPr>
        <p:spPr bwMode="auto">
          <a:xfrm>
            <a:off x="446856" y="179256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Problem</a:t>
            </a:r>
            <a:r>
              <a:rPr lang="en-US" sz="2400" dirty="0"/>
              <a:t>: Verify that a type of a construct matches that expected by its context.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Examples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mod requires integer operands (PASCAL)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* (dereferencing) – applied to a pointer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a[i] – indexing applied to an array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f(a1, a2, …, an) – function applied to correct arguments.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Information gathered by a type checker: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Needed during code generation.</a:t>
            </a:r>
          </a:p>
        </p:txBody>
      </p:sp>
    </p:spTree>
    <p:extLst>
      <p:ext uri="{BB962C8B-B14F-4D97-AF65-F5344CB8AC3E}">
        <p14:creationId xmlns:p14="http://schemas.microsoft.com/office/powerpoint/2010/main" val="220358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14</a:t>
            </a:fld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1567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collection of </a:t>
            </a:r>
            <a:r>
              <a:rPr lang="en-US" dirty="0">
                <a:solidFill>
                  <a:srgbClr val="006600"/>
                </a:solidFill>
              </a:rPr>
              <a:t>rules</a:t>
            </a:r>
            <a:r>
              <a:rPr lang="en-US" dirty="0"/>
              <a:t> for assigning </a:t>
            </a:r>
            <a:r>
              <a:rPr lang="en-US" dirty="0">
                <a:solidFill>
                  <a:srgbClr val="006600"/>
                </a:solidFill>
              </a:rPr>
              <a:t>type expressions</a:t>
            </a:r>
            <a:r>
              <a:rPr lang="en-US" dirty="0"/>
              <a:t> to the </a:t>
            </a:r>
            <a:r>
              <a:rPr lang="en-US" dirty="0">
                <a:solidFill>
                  <a:srgbClr val="006600"/>
                </a:solidFill>
              </a:rPr>
              <a:t>various parts of a program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Based on: Syntactic constructs, notion of a type.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6600"/>
                </a:solidFill>
              </a:rPr>
              <a:t>Example</a:t>
            </a:r>
            <a:r>
              <a:rPr lang="en-US" dirty="0"/>
              <a:t>: If both operators of “+”, “-”, “*” are of type integer then so is the result.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6600"/>
                </a:solidFill>
              </a:rPr>
              <a:t>Type Checker</a:t>
            </a:r>
            <a:r>
              <a:rPr lang="en-US" dirty="0"/>
              <a:t>: An implementation of a type system.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Syntax Directed.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6600"/>
                </a:solidFill>
              </a:rPr>
              <a:t>Sound Type System</a:t>
            </a:r>
            <a:r>
              <a:rPr lang="en-US" dirty="0"/>
              <a:t>: eliminates the need for checking type errors during run time.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</p:spTree>
    <p:extLst>
      <p:ext uri="{BB962C8B-B14F-4D97-AF65-F5344CB8AC3E}">
        <p14:creationId xmlns:p14="http://schemas.microsoft.com/office/powerpoint/2010/main" val="161527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Checking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Compiler assigns type expression to the component of source program.</a:t>
            </a:r>
          </a:p>
          <a:p>
            <a:r>
              <a:rPr lang="en-GB" sz="2800" dirty="0" smtClean="0"/>
              <a:t>Check that these type expression confirms the typing system of the source language</a:t>
            </a:r>
          </a:p>
          <a:p>
            <a:endParaRPr lang="en-GB" sz="2800" dirty="0"/>
          </a:p>
          <a:p>
            <a:r>
              <a:rPr lang="en-GB" sz="2800" dirty="0" smtClean="0"/>
              <a:t>Type checking can catch potential errors in program.</a:t>
            </a:r>
          </a:p>
          <a:p>
            <a:r>
              <a:rPr lang="en-GB" sz="2800" dirty="0" smtClean="0"/>
              <a:t>Can be used to improve the security of systems to allow software modules to be imported an executed. 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03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Checking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6"/>
          </a:xfrm>
        </p:spPr>
        <p:txBody>
          <a:bodyPr>
            <a:noAutofit/>
          </a:bodyPr>
          <a:lstStyle/>
          <a:p>
            <a:r>
              <a:rPr lang="en-GB" sz="3200" dirty="0" smtClean="0"/>
              <a:t>Two forms of type checking</a:t>
            </a:r>
          </a:p>
          <a:p>
            <a:pPr lvl="1"/>
            <a:r>
              <a:rPr lang="en-GB" sz="2800" dirty="0" smtClean="0"/>
              <a:t>Type Synthesis</a:t>
            </a:r>
          </a:p>
          <a:p>
            <a:pPr lvl="2"/>
            <a:r>
              <a:rPr lang="en-GB" sz="2400" dirty="0" smtClean="0"/>
              <a:t>the type of an expression is built on the types of its </a:t>
            </a:r>
            <a:r>
              <a:rPr lang="en-GB" sz="2400" dirty="0" err="1" smtClean="0"/>
              <a:t>subexpressions</a:t>
            </a:r>
            <a:endParaRPr lang="en-GB" sz="2400" dirty="0" smtClean="0"/>
          </a:p>
          <a:p>
            <a:pPr lvl="2"/>
            <a:r>
              <a:rPr lang="en-GB" sz="2400" dirty="0" smtClean="0"/>
              <a:t>Names are to be declared before their use</a:t>
            </a:r>
          </a:p>
          <a:p>
            <a:pPr lvl="1"/>
            <a:r>
              <a:rPr lang="en-GB" sz="2800" dirty="0" smtClean="0"/>
              <a:t>Type inference</a:t>
            </a:r>
          </a:p>
          <a:p>
            <a:pPr lvl="2"/>
            <a:r>
              <a:rPr lang="en-GB" sz="2400" dirty="0" smtClean="0"/>
              <a:t>Determines the type of a language construct from its use.</a:t>
            </a:r>
          </a:p>
          <a:p>
            <a:pPr lvl="2"/>
            <a:r>
              <a:rPr lang="en-GB" sz="2400" dirty="0" smtClean="0"/>
              <a:t>It is required for languages like ML(Meta language)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09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17</a:t>
            </a:fld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2560"/>
            <a:ext cx="8229600" cy="444475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6600"/>
                </a:solidFill>
              </a:rPr>
              <a:t>Problem</a:t>
            </a:r>
            <a:r>
              <a:rPr lang="en-US" dirty="0"/>
              <a:t>: When in </a:t>
            </a:r>
            <a:r>
              <a:rPr lang="en-US" dirty="0">
                <a:solidFill>
                  <a:schemeClr val="tx2"/>
                </a:solidFill>
              </a:rPr>
              <a:t>E1.type = E2.type</a:t>
            </a:r>
            <a:r>
              <a:rPr lang="en-US" dirty="0"/>
              <a:t>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We need a precise definition for </a:t>
            </a:r>
            <a:r>
              <a:rPr lang="en-US" dirty="0">
                <a:solidFill>
                  <a:schemeClr val="tx2"/>
                </a:solidFill>
              </a:rPr>
              <a:t>type equivalence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Interaction between </a:t>
            </a:r>
            <a:r>
              <a:rPr lang="en-US" dirty="0">
                <a:solidFill>
                  <a:schemeClr val="tx2"/>
                </a:solidFill>
              </a:rPr>
              <a:t>type equivalence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type representation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6600"/>
                </a:solidFill>
              </a:rPr>
              <a:t>Example</a:t>
            </a:r>
            <a:r>
              <a:rPr lang="en-US" dirty="0"/>
              <a:t>: 	</a:t>
            </a:r>
            <a:r>
              <a:rPr lang="en-US" sz="1800" dirty="0">
                <a:solidFill>
                  <a:schemeClr val="tx2"/>
                </a:solidFill>
                <a:latin typeface="OCR A Extended" pitchFamily="50" charset="0"/>
                <a:cs typeface="Courier New" pitchFamily="49" charset="0"/>
              </a:rPr>
              <a:t>type vector = array [1..10] of real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OCR A Extended" pitchFamily="50" charset="0"/>
                <a:cs typeface="Courier New" pitchFamily="49" charset="0"/>
              </a:rPr>
              <a:t>			type weight = array [1..10] of real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OCR A Extended" pitchFamily="50" charset="0"/>
                <a:cs typeface="Courier New" pitchFamily="49" charset="0"/>
              </a:rPr>
              <a:t>			</a:t>
            </a:r>
            <a:r>
              <a:rPr lang="en-US" sz="1800" dirty="0" err="1">
                <a:solidFill>
                  <a:schemeClr val="tx2"/>
                </a:solidFill>
                <a:latin typeface="OCR A Extended" pitchFamily="50" charset="0"/>
                <a:cs typeface="Courier New" pitchFamily="49" charset="0"/>
              </a:rPr>
              <a:t>var</a:t>
            </a:r>
            <a:r>
              <a:rPr lang="en-US" sz="1800" dirty="0">
                <a:solidFill>
                  <a:schemeClr val="tx2"/>
                </a:solidFill>
                <a:latin typeface="OCR A Extended" pitchFamily="50" charset="0"/>
                <a:cs typeface="Courier New" pitchFamily="49" charset="0"/>
              </a:rPr>
              <a:t> x, y: vector; z: weight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  <a:latin typeface="OCR A Extended" pitchFamily="50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6600"/>
                </a:solidFill>
              </a:rPr>
              <a:t>Name Equivalence</a:t>
            </a:r>
            <a:r>
              <a:rPr lang="en-US" dirty="0"/>
              <a:t>: When they have the same name.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x, y have the same type; z has a different type.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6600"/>
                </a:solidFill>
              </a:rPr>
              <a:t>Structural Equivalence</a:t>
            </a:r>
            <a:r>
              <a:rPr lang="en-US" dirty="0"/>
              <a:t>: When they have the same structure.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x, y, z have the same type.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Type Expressions</a:t>
            </a:r>
          </a:p>
        </p:txBody>
      </p:sp>
    </p:spTree>
    <p:extLst>
      <p:ext uri="{BB962C8B-B14F-4D97-AF65-F5344CB8AC3E}">
        <p14:creationId xmlns:p14="http://schemas.microsoft.com/office/powerpoint/2010/main" val="25898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Conversion rules varies between languages</a:t>
            </a:r>
          </a:p>
          <a:p>
            <a:r>
              <a:rPr lang="en-GB" sz="2800" dirty="0" smtClean="0"/>
              <a:t>Java follows two conversions ( example in next slide)</a:t>
            </a:r>
          </a:p>
          <a:p>
            <a:pPr lvl="1"/>
            <a:r>
              <a:rPr lang="en-GB" sz="2400" dirty="0" smtClean="0"/>
              <a:t>Widening: </a:t>
            </a:r>
          </a:p>
          <a:p>
            <a:pPr lvl="2"/>
            <a:r>
              <a:rPr lang="en-GB" sz="2000" dirty="0" smtClean="0"/>
              <a:t>intended to preserve information</a:t>
            </a:r>
          </a:p>
          <a:p>
            <a:pPr lvl="2"/>
            <a:r>
              <a:rPr lang="en-GB" sz="2000" dirty="0" smtClean="0"/>
              <a:t>Lower type in the hierarchy can be widened to higher type</a:t>
            </a:r>
          </a:p>
          <a:p>
            <a:pPr lvl="1"/>
            <a:r>
              <a:rPr lang="en-GB" sz="2400" dirty="0" smtClean="0"/>
              <a:t>Narrowing: </a:t>
            </a:r>
          </a:p>
          <a:p>
            <a:pPr lvl="2"/>
            <a:r>
              <a:rPr lang="en-GB" sz="2000" dirty="0" smtClean="0"/>
              <a:t>can loose information</a:t>
            </a:r>
          </a:p>
          <a:p>
            <a:pPr lvl="2"/>
            <a:r>
              <a:rPr lang="en-GB" sz="2000" dirty="0" smtClean="0"/>
              <a:t>A type </a:t>
            </a:r>
            <a:r>
              <a:rPr lang="en-GB" sz="2000" i="1" dirty="0" smtClean="0"/>
              <a:t>s</a:t>
            </a:r>
            <a:r>
              <a:rPr lang="en-GB" sz="2000" dirty="0" smtClean="0"/>
              <a:t> can be converted to type </a:t>
            </a:r>
            <a:r>
              <a:rPr lang="en-GB" sz="2000" i="1" dirty="0" smtClean="0"/>
              <a:t>t</a:t>
            </a:r>
            <a:r>
              <a:rPr lang="en-GB" sz="2000" dirty="0" smtClean="0"/>
              <a:t> if there is a path from </a:t>
            </a:r>
            <a:r>
              <a:rPr lang="en-GB" sz="2000" i="1" dirty="0" smtClean="0"/>
              <a:t>s</a:t>
            </a:r>
            <a:r>
              <a:rPr lang="en-GB" sz="2000" dirty="0" smtClean="0"/>
              <a:t> to </a:t>
            </a:r>
            <a:r>
              <a:rPr lang="en-GB" sz="2000" i="1" dirty="0" smtClean="0"/>
              <a:t>t</a:t>
            </a:r>
            <a:r>
              <a:rPr lang="en-GB" sz="2000" dirty="0" smtClean="0"/>
              <a:t>  </a:t>
            </a:r>
          </a:p>
          <a:p>
            <a:r>
              <a:rPr lang="en-GB" dirty="0" smtClean="0"/>
              <a:t>Implicit conversion: automatically done by compiler, also called </a:t>
            </a:r>
            <a:r>
              <a:rPr lang="en-GB" i="1" dirty="0" smtClean="0"/>
              <a:t>coercion</a:t>
            </a:r>
          </a:p>
          <a:p>
            <a:r>
              <a:rPr lang="en-GB" dirty="0" smtClean="0"/>
              <a:t>Explicit conversion: manually done by programmer, also called </a:t>
            </a:r>
            <a:r>
              <a:rPr lang="en-GB" i="1" dirty="0" smtClean="0"/>
              <a:t>casts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6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04664"/>
            <a:ext cx="6624736" cy="399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653136"/>
            <a:ext cx="65982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Additional reading topics from text book</a:t>
            </a:r>
            <a:r>
              <a:rPr lang="en-GB" sz="2800" dirty="0" smtClean="0"/>
              <a:t>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Overloading of functions and operators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Type inference and polymorphic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Substitution, Inference and Unification</a:t>
            </a: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2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In the analysis-synthesis of a compiler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Front end </a:t>
            </a:r>
            <a:r>
              <a:rPr lang="en-GB" sz="2400" dirty="0" err="1" smtClean="0"/>
              <a:t>analyzes</a:t>
            </a:r>
            <a:r>
              <a:rPr lang="en-GB" sz="2400" dirty="0" smtClean="0"/>
              <a:t> the source program and creates an intermediate code 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Back end generates the target code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80920" cy="139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10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Variant of Syntax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Syntax tree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Node represents language constructs of source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Children node represent components of constructs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A DAG(directed acyclic graph) for expression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Identifies common </a:t>
            </a:r>
            <a:r>
              <a:rPr lang="en-GB" sz="2400" dirty="0" err="1" smtClean="0"/>
              <a:t>subexpression</a:t>
            </a:r>
            <a:r>
              <a:rPr lang="en-GB" sz="2400" dirty="0" smtClean="0"/>
              <a:t> – that occur more than once.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Can be constructed using same techniques as syntax tree.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7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Construction of DAG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Leaves for atomic operands</a:t>
            </a:r>
          </a:p>
          <a:p>
            <a:r>
              <a:rPr lang="en-GB" sz="2800" dirty="0" smtClean="0"/>
              <a:t>Interior nodes for operators</a:t>
            </a:r>
          </a:p>
          <a:p>
            <a:r>
              <a:rPr lang="en-GB" sz="2800" dirty="0" smtClean="0"/>
              <a:t>A node can have more than one parent if the node is a common </a:t>
            </a:r>
            <a:r>
              <a:rPr lang="en-GB" sz="2800" dirty="0" err="1" smtClean="0"/>
              <a:t>subexpression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DAG provides clues to code generator to produce efficient code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75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 + a * (b – c) + (b – c) * 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45" y="2757090"/>
            <a:ext cx="5109637" cy="38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7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DAG </a:t>
            </a:r>
            <a:r>
              <a:rPr lang="en-GB" dirty="0" err="1" smtClean="0"/>
              <a:t>vs</a:t>
            </a:r>
            <a:r>
              <a:rPr lang="en-GB" dirty="0" smtClean="0"/>
              <a:t> Syntax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 syntax tree or a DAG can be created from same SDD.</a:t>
            </a:r>
          </a:p>
          <a:p>
            <a:r>
              <a:rPr lang="en-GB" sz="3200" dirty="0" smtClean="0"/>
              <a:t>In a DAG, </a:t>
            </a:r>
          </a:p>
          <a:p>
            <a:pPr lvl="1"/>
            <a:r>
              <a:rPr lang="en-GB" sz="2800" dirty="0" smtClean="0"/>
              <a:t>Before creating a node, it is checked whether an identical node already exists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6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401206" y="2286958"/>
            <a:ext cx="6487348" cy="272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4664"/>
            <a:ext cx="519262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650" y="6341258"/>
            <a:ext cx="454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Steps to create the DAG in slide 5</a:t>
            </a:r>
            <a:endParaRPr lang="en-GB" sz="2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9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Address Code (TAC)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 smtClean="0"/>
                  <a:t>There are at mode one operator on the right side of an instruction.</a:t>
                </a:r>
              </a:p>
              <a:p>
                <a:r>
                  <a:rPr lang="en-GB" sz="2800" dirty="0" smtClean="0"/>
                  <a:t>No built-in arithmetic expressions are permitted.</a:t>
                </a:r>
              </a:p>
              <a:p>
                <a:r>
                  <a:rPr lang="en-GB" sz="2800" dirty="0" smtClean="0"/>
                  <a:t>An expression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r>
                      <a:rPr lang="en-GB" sz="2800" b="0" i="1" smtClean="0">
                        <a:latin typeface="Cambria Math"/>
                      </a:rPr>
                      <m:t>𝑦</m:t>
                    </m:r>
                    <m:r>
                      <a:rPr lang="en-GB" sz="2800" b="0" i="1" smtClean="0">
                        <a:latin typeface="Cambria Math"/>
                      </a:rPr>
                      <m:t>∗</m:t>
                    </m:r>
                    <m:r>
                      <a:rPr lang="en-GB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sz="2800" dirty="0" smtClean="0"/>
                  <a:t> can be translated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𝑦</m:t>
                      </m:r>
                      <m:r>
                        <a:rPr lang="en-GB" sz="2800" b="0" i="1" smtClean="0">
                          <a:latin typeface="Cambria Math"/>
                        </a:rPr>
                        <m:t>∗</m:t>
                      </m:r>
                      <m:r>
                        <a:rPr lang="en-GB" sz="28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GB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𝑥</m:t>
                      </m:r>
                      <m:r>
                        <a:rPr lang="en-GB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 b="0" dirty="0" smtClean="0"/>
              </a:p>
              <a:p>
                <a:r>
                  <a:rPr lang="en-GB" sz="2800" dirty="0" smtClean="0"/>
                  <a:t> TAC is a linearized representation of a syntax tree or a DAG</a:t>
                </a:r>
              </a:p>
              <a:p>
                <a:pPr lvl="1"/>
                <a:r>
                  <a:rPr lang="en-GB" sz="2400" dirty="0" smtClean="0"/>
                  <a:t>Explicit names are the interior nodes of the graph.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 r="-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03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(TAC)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CFD9-1C84-4E9E-8FAD-323B9E8D45E0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6" y="1844824"/>
            <a:ext cx="804834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975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400</TotalTime>
  <Words>919</Words>
  <Application>Microsoft Office PowerPoint</Application>
  <PresentationFormat>On-screen Show 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Intermediate-Code Generation</vt:lpstr>
      <vt:lpstr>PowerPoint Presentation</vt:lpstr>
      <vt:lpstr>Variant of Syntax Tree</vt:lpstr>
      <vt:lpstr>Construction of DAG</vt:lpstr>
      <vt:lpstr>Example</vt:lpstr>
      <vt:lpstr>DAG vs Syntax Tree</vt:lpstr>
      <vt:lpstr>PowerPoint Presentation</vt:lpstr>
      <vt:lpstr>Three Address Code (TAC)</vt:lpstr>
      <vt:lpstr>Example (TAC)</vt:lpstr>
      <vt:lpstr>Types and Declaration</vt:lpstr>
      <vt:lpstr>Type Expression</vt:lpstr>
      <vt:lpstr>Type expression definition</vt:lpstr>
      <vt:lpstr>Type Checking</vt:lpstr>
      <vt:lpstr>Type Systems</vt:lpstr>
      <vt:lpstr>Type Checking</vt:lpstr>
      <vt:lpstr>Type Checking Rules</vt:lpstr>
      <vt:lpstr>Equivalence of Type Expressions</vt:lpstr>
      <vt:lpstr>Type Conversion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Intermediate-Code Generation</dc:title>
  <dc:creator>Shamim</dc:creator>
  <cp:lastModifiedBy>Shamim</cp:lastModifiedBy>
  <cp:revision>19</cp:revision>
  <dcterms:created xsi:type="dcterms:W3CDTF">2011-08-10T10:53:34Z</dcterms:created>
  <dcterms:modified xsi:type="dcterms:W3CDTF">2011-08-11T04:43:59Z</dcterms:modified>
</cp:coreProperties>
</file>