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github.com/dpaukov/combinatoricslib3#3-simple-permutations" TargetMode="External"/><Relationship Id="rId4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khubla.com" TargetMode="External"/><Relationship Id="rId4" Type="http://schemas.openxmlformats.org/officeDocument/2006/relationships/hyperlink" Target="http://www.khubla.com:8080/index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dpaukov/combinatoricslib3#3-simple-permutation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khubla.com" TargetMode="External"/><Relationship Id="rId4" Type="http://schemas.openxmlformats.org/officeDocument/2006/relationships/hyperlink" Target="http://www.khubla.com" TargetMode="External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494975" y="238700"/>
            <a:ext cx="8287500" cy="17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6500"/>
              <a:t>Project</a:t>
            </a:r>
            <a:r>
              <a:rPr b="1" lang="en" sz="6500"/>
              <a:t> Presentation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3600"/>
          </a:p>
        </p:txBody>
      </p:sp>
      <p:sp>
        <p:nvSpPr>
          <p:cNvPr id="55" name="Shape 55"/>
          <p:cNvSpPr txBox="1"/>
          <p:nvPr/>
        </p:nvSpPr>
        <p:spPr>
          <a:xfrm>
            <a:off x="233400" y="3088625"/>
            <a:ext cx="4689300" cy="15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8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b="1" lang="en" sz="1800">
                <a:latin typeface="Rockwell"/>
                <a:ea typeface="Rockwell"/>
                <a:cs typeface="Rockwell"/>
                <a:sym typeface="Rockwell"/>
              </a:rPr>
              <a:t>Course Instructor : 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2400">
                <a:latin typeface="Rockwell"/>
                <a:ea typeface="Rockwell"/>
                <a:cs typeface="Rockwell"/>
                <a:sym typeface="Rockwell"/>
              </a:rPr>
              <a:t>Shamim H. Ripon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>
                <a:latin typeface="Rockwell"/>
                <a:ea typeface="Rockwell"/>
                <a:cs typeface="Rockwell"/>
                <a:sym typeface="Rockwell"/>
              </a:rPr>
              <a:t>Dept. of Computer Science and Engineering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3903875" y="1739150"/>
            <a:ext cx="20295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Section : 0</a:t>
            </a:r>
            <a:r>
              <a:rPr b="1" lang="en" sz="2400">
                <a:latin typeface="Rockwell"/>
                <a:ea typeface="Rockwell"/>
                <a:cs typeface="Rockwell"/>
                <a:sym typeface="Rockwell"/>
              </a:rPr>
              <a:t>3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1720325" y="1640675"/>
            <a:ext cx="19245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 algn="l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600">
                <a:solidFill>
                  <a:srgbClr val="000000"/>
                </a:solidFill>
              </a:rPr>
              <a:t>CSE3</a:t>
            </a:r>
            <a:r>
              <a:rPr b="1" lang="en" sz="3600"/>
              <a:t>75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4863600" y="3195725"/>
            <a:ext cx="4280400" cy="13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Presented By:</a:t>
            </a:r>
          </a:p>
          <a:p>
            <a:pPr indent="-69850" lvl="0" mar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Sakibur Rahman  -  2014-1-60-032</a:t>
            </a:r>
          </a:p>
          <a:p>
            <a:pPr indent="-69850" lvl="0" mar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latin typeface="Rockwell"/>
                <a:ea typeface="Rockwell"/>
                <a:cs typeface="Rockwell"/>
                <a:sym typeface="Rockwell"/>
              </a:rPr>
              <a:t>MD. Enamul Haque</a:t>
            </a:r>
            <a:r>
              <a:rPr b="1" lang="en" sz="18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b="1" lang="en" sz="1800">
                <a:latin typeface="Rockwell"/>
                <a:ea typeface="Rockwell"/>
                <a:cs typeface="Rockwell"/>
                <a:sym typeface="Rockwell"/>
              </a:rPr>
              <a:t>-   </a:t>
            </a:r>
            <a:r>
              <a:rPr b="1" lang="en" sz="18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201</a:t>
            </a:r>
            <a:r>
              <a:rPr b="1" lang="en" sz="1800">
                <a:latin typeface="Rockwell"/>
                <a:ea typeface="Rockwell"/>
                <a:cs typeface="Rockwell"/>
                <a:sym typeface="Rockwell"/>
              </a:rPr>
              <a:t>5</a:t>
            </a:r>
            <a:r>
              <a:rPr b="1" lang="en" sz="18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-</a:t>
            </a:r>
            <a:r>
              <a:rPr b="1" lang="en" sz="1800">
                <a:latin typeface="Rockwell"/>
                <a:ea typeface="Rockwell"/>
                <a:cs typeface="Rockwell"/>
                <a:sym typeface="Rockwell"/>
              </a:rPr>
              <a:t>1</a:t>
            </a:r>
            <a:r>
              <a:rPr b="1" lang="en" sz="18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-60-0</a:t>
            </a:r>
            <a:r>
              <a:rPr b="1" lang="en" sz="1800">
                <a:latin typeface="Rockwell"/>
                <a:ea typeface="Rockwell"/>
                <a:cs typeface="Rockwell"/>
                <a:sym typeface="Rockwell"/>
              </a:rPr>
              <a:t>90</a:t>
            </a:r>
          </a:p>
          <a:p>
            <a:pPr indent="-69850" lvl="0" mar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latin typeface="Rockwell"/>
                <a:ea typeface="Rockwell"/>
                <a:cs typeface="Rockwell"/>
                <a:sym typeface="Rockwell"/>
              </a:rPr>
              <a:t>Maria Sony</a:t>
            </a:r>
            <a:r>
              <a:rPr b="1" lang="en" sz="18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     -  201</a:t>
            </a:r>
            <a:r>
              <a:rPr b="1" lang="en" sz="1800">
                <a:latin typeface="Rockwell"/>
                <a:ea typeface="Rockwell"/>
                <a:cs typeface="Rockwell"/>
                <a:sym typeface="Rockwell"/>
              </a:rPr>
              <a:t>5</a:t>
            </a:r>
            <a:r>
              <a:rPr b="1" lang="en" sz="18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-</a:t>
            </a:r>
            <a:r>
              <a:rPr b="1" lang="en" sz="1800">
                <a:latin typeface="Rockwell"/>
                <a:ea typeface="Rockwell"/>
                <a:cs typeface="Rockwell"/>
                <a:sym typeface="Rockwell"/>
              </a:rPr>
              <a:t>1</a:t>
            </a:r>
            <a:r>
              <a:rPr b="1" lang="en" sz="18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-60-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546625" y="731275"/>
            <a:ext cx="2845800" cy="76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500">
                <a:solidFill>
                  <a:srgbClr val="000000"/>
                </a:solidFill>
              </a:rPr>
              <a:t>Example 6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218425" y="2062200"/>
            <a:ext cx="3502200" cy="264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Input string:</a:t>
            </a:r>
            <a:br>
              <a:rPr lang="en">
                <a:solidFill>
                  <a:srgbClr val="000000"/>
                </a:solidFill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http://abc.com:80/~smith/home.html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Command: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grun url url -gui 	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InputString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^D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8179225" y="151650"/>
            <a:ext cx="7782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500"/>
              <a:t>10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3025" y="1015350"/>
            <a:ext cx="5118575" cy="3178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546625" y="731275"/>
            <a:ext cx="2845800" cy="76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500">
                <a:solidFill>
                  <a:srgbClr val="000000"/>
                </a:solidFill>
              </a:rPr>
              <a:t>Example 7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218425" y="2062200"/>
            <a:ext cx="3502200" cy="264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Input string:</a:t>
            </a:r>
            <a:br>
              <a:rPr lang="en">
                <a:solidFill>
                  <a:srgbClr val="000000"/>
                </a:solidFill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ftp://user:password@example.com/pub/file.txt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Command: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grun url url -gui 	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InputString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^D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5" name="Shape 135"/>
          <p:cNvSpPr txBox="1"/>
          <p:nvPr/>
        </p:nvSpPr>
        <p:spPr>
          <a:xfrm>
            <a:off x="8192475" y="151650"/>
            <a:ext cx="7647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500"/>
              <a:t>11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3025" y="1015350"/>
            <a:ext cx="5118575" cy="3409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699025" y="883675"/>
            <a:ext cx="2845800" cy="76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500">
                <a:solidFill>
                  <a:srgbClr val="000000"/>
                </a:solidFill>
              </a:rPr>
              <a:t>Example 8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70825" y="2214600"/>
            <a:ext cx="3502200" cy="264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Input string:</a:t>
            </a:r>
            <a:br>
              <a:rPr lang="en">
                <a:solidFill>
                  <a:srgbClr val="000000"/>
                </a:solidFill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ftp://example.com/pub/file.txt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Command: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grun url url -gui 	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InputString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^D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8126200" y="151650"/>
            <a:ext cx="8310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500"/>
              <a:t>12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5425" y="1015350"/>
            <a:ext cx="4966175" cy="332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546625" y="731275"/>
            <a:ext cx="2845800" cy="76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500">
                <a:solidFill>
                  <a:srgbClr val="000000"/>
                </a:solidFill>
              </a:rPr>
              <a:t>Example 9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218425" y="2062200"/>
            <a:ext cx="3502200" cy="264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Input string:</a:t>
            </a:r>
            <a:br>
              <a:rPr lang="en">
                <a:solidFill>
                  <a:srgbClr val="000000"/>
                </a:solidFill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ftps://example.com/pub/file.txt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Command: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grun url url -gui 	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InputString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^D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1" name="Shape 151"/>
          <p:cNvSpPr txBox="1"/>
          <p:nvPr/>
        </p:nvSpPr>
        <p:spPr>
          <a:xfrm>
            <a:off x="8165975" y="164900"/>
            <a:ext cx="8577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500"/>
              <a:t>13</a:t>
            </a:r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3025" y="1028600"/>
            <a:ext cx="5118575" cy="3484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546625" y="731275"/>
            <a:ext cx="2845800" cy="76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500">
                <a:solidFill>
                  <a:srgbClr val="000000"/>
                </a:solidFill>
              </a:rPr>
              <a:t>Example 10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218425" y="2062200"/>
            <a:ext cx="3502200" cy="264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Input string:</a:t>
            </a:r>
            <a:br>
              <a:rPr lang="en">
                <a:solidFill>
                  <a:srgbClr val="000000"/>
                </a:solidFill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ftps://user:password@example.com/pub/file.txt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Command: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grun url url -gui 	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InputString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^D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8165975" y="164900"/>
            <a:ext cx="8577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500"/>
              <a:t>14</a:t>
            </a:r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3025" y="1028600"/>
            <a:ext cx="5118574" cy="3660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546625" y="731275"/>
            <a:ext cx="2845800" cy="76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500">
                <a:solidFill>
                  <a:srgbClr val="000000"/>
                </a:solidFill>
              </a:rPr>
              <a:t>Example 11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218425" y="2062200"/>
            <a:ext cx="3502200" cy="264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Input string:</a:t>
            </a:r>
            <a:br>
              <a:rPr lang="en">
                <a:solidFill>
                  <a:srgbClr val="000000"/>
                </a:solidFill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http://localhost:8080/demo/my-demo-servlet?param1=hello&amp;param2=goodbye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Command: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grun url url -gui 	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InputString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^D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8165975" y="164900"/>
            <a:ext cx="8577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500"/>
              <a:t>15</a:t>
            </a:r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3025" y="1028600"/>
            <a:ext cx="4979194" cy="39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546625" y="731275"/>
            <a:ext cx="2845800" cy="76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500">
                <a:solidFill>
                  <a:srgbClr val="000000"/>
                </a:solidFill>
              </a:rPr>
              <a:t>Example 12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218425" y="2062200"/>
            <a:ext cx="3502200" cy="264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Input string:</a:t>
            </a:r>
            <a:br>
              <a:rPr lang="en">
                <a:solidFill>
                  <a:srgbClr val="000000"/>
                </a:solidFill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http://svn.example.com:9834/repos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Command: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grun url url -gui 	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InputString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^D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5" name="Shape 175"/>
          <p:cNvSpPr txBox="1"/>
          <p:nvPr/>
        </p:nvSpPr>
        <p:spPr>
          <a:xfrm>
            <a:off x="8165975" y="164900"/>
            <a:ext cx="8577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500"/>
              <a:t>16</a:t>
            </a: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3025" y="1028600"/>
            <a:ext cx="4981428" cy="396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546625" y="731275"/>
            <a:ext cx="2845800" cy="76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500">
                <a:solidFill>
                  <a:srgbClr val="000000"/>
                </a:solidFill>
              </a:rPr>
              <a:t>Example 13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218425" y="2062200"/>
            <a:ext cx="3502200" cy="264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Input string:</a:t>
            </a:r>
            <a:br>
              <a:rPr lang="en">
                <a:solidFill>
                  <a:srgbClr val="000000"/>
                </a:solidFill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http://svn.example.com/svn/project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Command: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grun url url -gui 	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InputString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^D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3" name="Shape 183"/>
          <p:cNvSpPr txBox="1"/>
          <p:nvPr/>
        </p:nvSpPr>
        <p:spPr>
          <a:xfrm>
            <a:off x="8165975" y="164900"/>
            <a:ext cx="8577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500"/>
              <a:t>17</a:t>
            </a:r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3025" y="1028600"/>
            <a:ext cx="5014491" cy="39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546625" y="731275"/>
            <a:ext cx="2845800" cy="76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500">
                <a:solidFill>
                  <a:srgbClr val="000000"/>
                </a:solidFill>
              </a:rPr>
              <a:t>Example 14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218425" y="2062200"/>
            <a:ext cx="3502200" cy="264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Input string:</a:t>
            </a:r>
            <a:br>
              <a:rPr lang="en">
                <a:solidFill>
                  <a:srgbClr val="000000"/>
                </a:solidFill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http://localhost:8080/demo/my-demo-servlet?value=hello%20world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Command: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grun url url -gui 	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InputString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^D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1" name="Shape 191"/>
          <p:cNvSpPr txBox="1"/>
          <p:nvPr/>
        </p:nvSpPr>
        <p:spPr>
          <a:xfrm>
            <a:off x="8165975" y="164900"/>
            <a:ext cx="8577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500"/>
              <a:t>18</a:t>
            </a:r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3025" y="1028600"/>
            <a:ext cx="5001128" cy="39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546625" y="731275"/>
            <a:ext cx="2845800" cy="76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500">
                <a:solidFill>
                  <a:srgbClr val="000000"/>
                </a:solidFill>
              </a:rPr>
              <a:t>Example 15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218425" y="1805600"/>
            <a:ext cx="3502200" cy="264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Input string:</a:t>
            </a:r>
            <a:br>
              <a:rPr lang="en">
                <a:solidFill>
                  <a:srgbClr val="000000"/>
                </a:solidFill>
              </a:rPr>
            </a:br>
            <a:r>
              <a:rPr b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http://example.com/%E5%BC%95%E3%81%8D%E5%89%B2%E3%82%8A.html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Command: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grun url url -gui 	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InputString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^D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8112950" y="151650"/>
            <a:ext cx="8442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500"/>
              <a:t>19</a:t>
            </a:r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3025" y="1015350"/>
            <a:ext cx="5015562" cy="397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/>
        </p:nvSpPr>
        <p:spPr>
          <a:xfrm>
            <a:off x="2740875" y="326575"/>
            <a:ext cx="44553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 sz="3500"/>
              <a:t>URL GRAMMAR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384900" y="1679625"/>
            <a:ext cx="4116900" cy="3242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6F42C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grammar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url;</a:t>
            </a: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6F42C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6F42C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url 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uri ;</a:t>
            </a: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6F42C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uri 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" sz="1100">
                <a:solidFill>
                  <a:srgbClr val="6F42C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scheme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10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'://'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login? host (</a:t>
            </a:r>
            <a:r>
              <a:rPr lang="en" sz="110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':'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port)? (</a:t>
            </a:r>
            <a:r>
              <a:rPr lang="en" sz="110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'/'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path)? query? frag? </a:t>
            </a:r>
            <a:r>
              <a:rPr lang="en" sz="1100">
                <a:solidFill>
                  <a:srgbClr val="005CC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WS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? ;</a:t>
            </a: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6F42C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scheme 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string ;</a:t>
            </a: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6F42C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host 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" sz="110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'/'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? (hostname | hostnumber) ;</a:t>
            </a: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6F42C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hostname 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string (</a:t>
            </a:r>
            <a:r>
              <a:rPr lang="en" sz="110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'.'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string)* ;</a:t>
            </a: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6F42C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hostnumber 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" sz="1100">
                <a:solidFill>
                  <a:srgbClr val="005CC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DIGITS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10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'.'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100">
                <a:solidFill>
                  <a:srgbClr val="005CC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DIGITS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10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'.'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100">
                <a:solidFill>
                  <a:srgbClr val="005CC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DIGITS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10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'.'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100">
                <a:solidFill>
                  <a:srgbClr val="005CC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DIGITS 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6F42C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port 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" sz="1100">
                <a:solidFill>
                  <a:srgbClr val="005CC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DIGITS 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6F42C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path 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string (</a:t>
            </a:r>
            <a:r>
              <a:rPr lang="en" sz="110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'/'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string)* ;</a:t>
            </a: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6F42C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user 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string ;</a:t>
            </a: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6F42C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login 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user </a:t>
            </a:r>
            <a:r>
              <a:rPr lang="en" sz="110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':'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password </a:t>
            </a:r>
            <a:r>
              <a:rPr lang="en" sz="110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'@' 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/>
        </p:nvSpPr>
        <p:spPr>
          <a:xfrm>
            <a:off x="4711950" y="1679625"/>
            <a:ext cx="4047300" cy="3242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6F42C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password 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string ;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F42C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frag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: (</a:t>
            </a:r>
            <a:r>
              <a:rPr lang="en" sz="110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'#'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string) ;</a:t>
            </a: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6F42C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query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: (</a:t>
            </a:r>
            <a:r>
              <a:rPr lang="en" sz="110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'?'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search) ;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F42C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search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: searchparameter (</a:t>
            </a:r>
            <a:r>
              <a:rPr lang="en" sz="110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'&amp;'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searchparameter)* ;</a:t>
            </a: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6F42C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searchparameter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: </a:t>
            </a:r>
          </a:p>
          <a:p>
            <a:pPr indent="3873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string (</a:t>
            </a:r>
            <a:r>
              <a:rPr lang="en" sz="110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'='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(string | </a:t>
            </a:r>
            <a:r>
              <a:rPr lang="en" sz="1100">
                <a:solidFill>
                  <a:srgbClr val="005CC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DIGITS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| </a:t>
            </a:r>
            <a:r>
              <a:rPr lang="en" sz="1100">
                <a:solidFill>
                  <a:srgbClr val="005CC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HEX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))? ;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F42C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: </a:t>
            </a:r>
            <a:r>
              <a:rPr lang="en" sz="1100">
                <a:solidFill>
                  <a:srgbClr val="005CC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STRING 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F42C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DIGITS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: [0-9] + ;</a:t>
            </a: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6F42C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HEX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: (</a:t>
            </a:r>
            <a:r>
              <a:rPr lang="en" sz="110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'%'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[a-fA-</a:t>
            </a:r>
            <a:r>
              <a:rPr lang="en" sz="1100">
                <a:solidFill>
                  <a:srgbClr val="005CC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F0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-9] [a-fA-</a:t>
            </a:r>
            <a:r>
              <a:rPr lang="en" sz="1100">
                <a:solidFill>
                  <a:srgbClr val="005CC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F0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-9]) + ;</a:t>
            </a: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6F42C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: ([a-zA-</a:t>
            </a:r>
            <a:r>
              <a:rPr lang="en" sz="1100">
                <a:solidFill>
                  <a:srgbClr val="005CC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Z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~0-9] | </a:t>
            </a:r>
            <a:r>
              <a:rPr lang="en" sz="1100">
                <a:solidFill>
                  <a:srgbClr val="005CC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HEX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([a-zA-</a:t>
            </a:r>
            <a:r>
              <a:rPr lang="en" sz="1100">
                <a:solidFill>
                  <a:srgbClr val="005CC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Z0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-9.-] | </a:t>
            </a:r>
            <a:r>
              <a:rPr lang="en" sz="1100">
                <a:solidFill>
                  <a:srgbClr val="005CC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HEX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)* ;</a:t>
            </a: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6F42C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WS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: [\r\n] + ;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793100" y="1110475"/>
            <a:ext cx="74295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6A737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scheme:[//[user:password@]host[:port]][/]path[?query][#fragment]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546625" y="731275"/>
            <a:ext cx="2845800" cy="76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500">
                <a:solidFill>
                  <a:srgbClr val="000000"/>
                </a:solidFill>
              </a:rPr>
              <a:t>Example 16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218425" y="1875600"/>
            <a:ext cx="3502200" cy="264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Input string:</a:t>
            </a:r>
            <a:br>
              <a:rPr lang="en">
                <a:solidFill>
                  <a:srgbClr val="000000"/>
                </a:solidFill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vnc://mini?name=MacMini&amp;port=5909&amp;vncPassword=secret123&amp;computerType=0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Command: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grun url url -gui 	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InputString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^D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7" name="Shape 207"/>
          <p:cNvSpPr txBox="1"/>
          <p:nvPr/>
        </p:nvSpPr>
        <p:spPr>
          <a:xfrm>
            <a:off x="8165975" y="164900"/>
            <a:ext cx="8577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500"/>
              <a:t>20</a:t>
            </a:r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3025" y="1028600"/>
            <a:ext cx="5009856" cy="39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546625" y="731275"/>
            <a:ext cx="2845800" cy="76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500">
                <a:solidFill>
                  <a:srgbClr val="000000"/>
                </a:solidFill>
              </a:rPr>
              <a:t>Example 17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218425" y="1735625"/>
            <a:ext cx="3502200" cy="264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Input string:</a:t>
            </a:r>
            <a:br>
              <a:rPr lang="en">
                <a:solidFill>
                  <a:srgbClr val="000000"/>
                </a:solidFill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vnc://mycomputer.mydomain.com?name=MyWindowsComputer&amp;port=5901&amp;vncPassword=secret123&amp;computerType=1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Command: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grun url url -gui 	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InputString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^D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8165975" y="164900"/>
            <a:ext cx="8577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500"/>
              <a:t>21</a:t>
            </a:r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3025" y="1028600"/>
            <a:ext cx="4990137" cy="396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546625" y="731275"/>
            <a:ext cx="2845800" cy="76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500">
                <a:solidFill>
                  <a:srgbClr val="000000"/>
                </a:solidFill>
              </a:rPr>
              <a:t>Example 18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218425" y="2062200"/>
            <a:ext cx="3502200" cy="264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Input string:</a:t>
            </a:r>
            <a:br>
              <a:rPr lang="en">
                <a:solidFill>
                  <a:srgbClr val="000000"/>
                </a:solidFill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file://localhost/etc/fstab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Command: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grun url url -gui 	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InputString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^D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3" name="Shape 223"/>
          <p:cNvSpPr txBox="1"/>
          <p:nvPr/>
        </p:nvSpPr>
        <p:spPr>
          <a:xfrm>
            <a:off x="8165975" y="164900"/>
            <a:ext cx="8577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500"/>
              <a:t>2</a:t>
            </a:r>
            <a:r>
              <a:rPr lang="en" sz="3500"/>
              <a:t>2</a:t>
            </a:r>
          </a:p>
        </p:txBody>
      </p:sp>
      <p:pic>
        <p:nvPicPr>
          <p:cNvPr id="224" name="Shape 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3025" y="1028600"/>
            <a:ext cx="5001128" cy="39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546625" y="731275"/>
            <a:ext cx="2845800" cy="76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500">
                <a:solidFill>
                  <a:srgbClr val="000000"/>
                </a:solidFill>
              </a:rPr>
              <a:t>Example 19</a:t>
            </a: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218425" y="2062200"/>
            <a:ext cx="3502200" cy="264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Input string:</a:t>
            </a:r>
            <a:br>
              <a:rPr lang="en">
                <a:solidFill>
                  <a:srgbClr val="000000"/>
                </a:solidFill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file://hostname/path/to/the%20file.txt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Command: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grun url url -gui 	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InputString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^D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1" name="Shape 231"/>
          <p:cNvSpPr txBox="1"/>
          <p:nvPr/>
        </p:nvSpPr>
        <p:spPr>
          <a:xfrm>
            <a:off x="8165975" y="164900"/>
            <a:ext cx="8577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500"/>
              <a:t>23</a:t>
            </a:r>
          </a:p>
        </p:txBody>
      </p:sp>
      <p:pic>
        <p:nvPicPr>
          <p:cNvPr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3025" y="1028600"/>
            <a:ext cx="5001128" cy="39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546625" y="731275"/>
            <a:ext cx="2845800" cy="76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500">
                <a:solidFill>
                  <a:srgbClr val="000000"/>
                </a:solidFill>
              </a:rPr>
              <a:t>Example 20</a:t>
            </a:r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218425" y="1747300"/>
            <a:ext cx="3502200" cy="264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Input string:</a:t>
            </a:r>
            <a:br>
              <a:rPr lang="en">
                <a:solidFill>
                  <a:srgbClr val="000000"/>
                </a:solidFill>
              </a:rPr>
            </a:br>
            <a:r>
              <a:rPr b="1" lang="en" u="sng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3"/>
              </a:rPr>
              <a:t>https://github.com/dpaukov/combinatoricslib3#3-simple-permutations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Command: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grun url url -gui 	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InputString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^D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9" name="Shape 239"/>
          <p:cNvSpPr txBox="1"/>
          <p:nvPr/>
        </p:nvSpPr>
        <p:spPr>
          <a:xfrm>
            <a:off x="8165975" y="164900"/>
            <a:ext cx="8577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500"/>
              <a:t>24</a:t>
            </a:r>
          </a:p>
        </p:txBody>
      </p:sp>
      <p:pic>
        <p:nvPicPr>
          <p:cNvPr id="240" name="Shape 2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3025" y="1028600"/>
            <a:ext cx="5009856" cy="39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2904150" y="2341525"/>
            <a:ext cx="59016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4500"/>
              <a:t>Any Questions?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8046325" y="209925"/>
            <a:ext cx="9096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4500"/>
              <a:t>2</a:t>
            </a:r>
            <a:r>
              <a:rPr lang="en" sz="4500"/>
              <a:t>5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4819775" y="2714725"/>
            <a:ext cx="34962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4500"/>
              <a:t>Thank you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7999675" y="233250"/>
            <a:ext cx="9096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4500"/>
              <a:t>26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500">
                <a:solidFill>
                  <a:srgbClr val="24292E"/>
                </a:solidFill>
                <a:highlight>
                  <a:srgbClr val="FFFFFF"/>
                </a:highlight>
              </a:rPr>
              <a:t>Examples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64150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400">
                <a:solidFill>
                  <a:srgbClr val="24292E"/>
                </a:solidFill>
                <a:highlight>
                  <a:srgbClr val="FFFFFF"/>
                </a:highlight>
              </a:rPr>
              <a:t>Example 1  :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   </a:t>
            </a:r>
            <a:r>
              <a:rPr b="1" lang="en" sz="1200" u="sng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3"/>
              </a:rPr>
              <a:t>http://www.khubla.com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400">
                <a:solidFill>
                  <a:srgbClr val="24292E"/>
                </a:solidFill>
                <a:highlight>
                  <a:srgbClr val="FFFFFF"/>
                </a:highlight>
              </a:rPr>
              <a:t>Example 2  :  </a:t>
            </a:r>
            <a:r>
              <a:rPr b="1" lang="en" sz="1400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  <a:r>
              <a:rPr b="1" lang="en" sz="1200" u="sng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http://www.khubla.com:8080/index.html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400">
                <a:solidFill>
                  <a:srgbClr val="24292E"/>
                </a:solidFill>
                <a:highlight>
                  <a:srgbClr val="FFFFFF"/>
                </a:highlight>
              </a:rPr>
              <a:t>Example 3  :   </a:t>
            </a:r>
            <a:r>
              <a:rPr b="1" lang="en" sz="1400" u="sng">
                <a:solidFill>
                  <a:srgbClr val="0000FF"/>
                </a:solidFill>
                <a:highlight>
                  <a:srgbClr val="FFFFFF"/>
                </a:highlight>
              </a:rPr>
              <a:t>http://www.khubla.com:8080/a/b/c/index.html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400">
                <a:solidFill>
                  <a:srgbClr val="24292E"/>
                </a:solidFill>
                <a:highlight>
                  <a:srgbClr val="FFFFFF"/>
                </a:highlight>
              </a:rPr>
              <a:t>Example 4  :   </a:t>
            </a:r>
            <a:r>
              <a:rPr b="1" lang="en" sz="1400" u="sng">
                <a:solidFill>
                  <a:srgbClr val="0000FF"/>
                </a:solidFill>
                <a:highlight>
                  <a:srgbClr val="FFFFFF"/>
                </a:highlight>
              </a:rPr>
              <a:t>http://www.khubla.com:8080/a/b/c/index.html#rr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400">
                <a:solidFill>
                  <a:srgbClr val="24292E"/>
                </a:solidFill>
                <a:highlight>
                  <a:srgbClr val="FFFFFF"/>
                </a:highlight>
              </a:rPr>
              <a:t>Example 5  :  </a:t>
            </a:r>
            <a:r>
              <a:rPr b="1" lang="en" sz="1200" u="sng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  <a:r>
              <a:rPr b="1" lang="en" sz="1200" u="sng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http://example.com/over/there?name=ferret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400">
                <a:solidFill>
                  <a:srgbClr val="24292E"/>
                </a:solidFill>
                <a:highlight>
                  <a:srgbClr val="FFFFFF"/>
                </a:highlight>
              </a:rPr>
              <a:t>Example 6  :   </a:t>
            </a:r>
            <a:r>
              <a:rPr b="1" lang="en" sz="1200" u="sng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http://abc.com:80/~smith/home.html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400">
                <a:solidFill>
                  <a:srgbClr val="24292E"/>
                </a:solidFill>
                <a:highlight>
                  <a:srgbClr val="FFFFFF"/>
                </a:highlight>
              </a:rPr>
              <a:t>Example 7  :   </a:t>
            </a:r>
            <a:r>
              <a:rPr b="1" lang="en" sz="1200" u="sng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ftp://user:password@example.com/pub/file.txt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400">
                <a:solidFill>
                  <a:srgbClr val="24292E"/>
                </a:solidFill>
                <a:highlight>
                  <a:srgbClr val="FFFFFF"/>
                </a:highlight>
              </a:rPr>
              <a:t>Example 8  :   </a:t>
            </a:r>
            <a:r>
              <a:rPr b="1" lang="en" sz="1200" u="sng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ftp://example.com/pub/file.txt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400">
                <a:solidFill>
                  <a:srgbClr val="24292E"/>
                </a:solidFill>
                <a:highlight>
                  <a:srgbClr val="FFFFFF"/>
                </a:highlight>
              </a:rPr>
              <a:t>Example 9  :  </a:t>
            </a:r>
            <a:r>
              <a:rPr b="1" lang="en" sz="1200" u="sng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  <a:r>
              <a:rPr b="1" lang="en" sz="1200" u="sng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ftps://example.com/pub/file.txt</a:t>
            </a:r>
            <a:r>
              <a:rPr b="1" lang="en" sz="1200" u="sng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b="1" lang="en" sz="1400">
                <a:solidFill>
                  <a:srgbClr val="24292E"/>
                </a:solidFill>
                <a:highlight>
                  <a:srgbClr val="FFFFFF"/>
                </a:highlight>
              </a:rPr>
              <a:t>Example 10:   </a:t>
            </a:r>
            <a:r>
              <a:rPr b="1" lang="en" sz="1200" u="sng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ftps://user:password@example.com/pub/file.txt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8327575" y="151650"/>
            <a:ext cx="6297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500"/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63828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500">
                <a:solidFill>
                  <a:srgbClr val="24292E"/>
                </a:solidFill>
              </a:rPr>
              <a:t>Examples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b="1" lang="en" sz="1400">
                <a:solidFill>
                  <a:srgbClr val="24292E"/>
                </a:solidFill>
              </a:rPr>
              <a:t>Example 11: </a:t>
            </a:r>
            <a:r>
              <a:rPr b="1" lang="en" sz="1100" u="sng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http://localhost:8080/demo/my-demo-servlet?param1=hello&amp;param2=goodbye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b="1" lang="en" sz="1400">
                <a:solidFill>
                  <a:srgbClr val="24292E"/>
                </a:solidFill>
              </a:rPr>
              <a:t>Example 12: </a:t>
            </a:r>
            <a:r>
              <a:rPr b="1" lang="en" sz="1100" u="sng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http://svn.example.com:9834/repos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b="1" lang="en" sz="1400">
                <a:solidFill>
                  <a:srgbClr val="24292E"/>
                </a:solidFill>
              </a:rPr>
              <a:t>Example 13: </a:t>
            </a:r>
            <a:r>
              <a:rPr b="1" lang="en" sz="1100" u="sng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http://svn.example.com/svn/project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b="1" lang="en" sz="1400">
                <a:solidFill>
                  <a:srgbClr val="24292E"/>
                </a:solidFill>
              </a:rPr>
              <a:t>Example 14: </a:t>
            </a:r>
            <a:r>
              <a:rPr b="1" lang="en" sz="1100" u="sng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http://localhost:8080/demo/my-demo-servlet?value=hello%20world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b="1" lang="en" sz="1400">
                <a:solidFill>
                  <a:srgbClr val="24292E"/>
                </a:solidFill>
              </a:rPr>
              <a:t>Example 15: </a:t>
            </a:r>
            <a:r>
              <a:rPr b="1" lang="en" sz="1100" u="sng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http://example.com/%E5%BC%95%E3%81%8D%E5%89%B2%E3%82%8A.html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b="1" lang="en" sz="1400">
                <a:solidFill>
                  <a:srgbClr val="24292E"/>
                </a:solidFill>
              </a:rPr>
              <a:t>Example 16: </a:t>
            </a:r>
            <a:r>
              <a:rPr b="1" lang="en" sz="1100" u="sng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vnc://mini?name=MacMini&amp;port=5909&amp;vncPassword=secret123&amp;computerType=0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b="1" lang="en" sz="1400">
                <a:solidFill>
                  <a:srgbClr val="24292E"/>
                </a:solidFill>
              </a:rPr>
              <a:t>Example 17:</a:t>
            </a:r>
            <a:br>
              <a:rPr b="1" lang="en" sz="1400">
                <a:solidFill>
                  <a:srgbClr val="24292E"/>
                </a:solidFill>
              </a:rPr>
            </a:br>
            <a:r>
              <a:rPr b="1" lang="en" sz="1100" u="sng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vnc://mycomputer.mydomain.com?name=MyWindowsComputer&amp;port=5901&amp;vncPassword=secret123&amp;computerType=1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b="1" lang="en" sz="1400">
                <a:solidFill>
                  <a:srgbClr val="24292E"/>
                </a:solidFill>
              </a:rPr>
              <a:t>Example 18: </a:t>
            </a:r>
            <a:r>
              <a:rPr b="1" lang="en" sz="1100" u="sng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file://localhost/etc/fstab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b="1" lang="en" sz="1400">
                <a:solidFill>
                  <a:srgbClr val="24292E"/>
                </a:solidFill>
              </a:rPr>
              <a:t>Example 19: </a:t>
            </a:r>
            <a:r>
              <a:rPr b="1" lang="en" sz="1100" u="sng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file://hostname/path/to/the%20file.txt</a:t>
            </a:r>
          </a:p>
          <a:p>
            <a:pPr indent="-317500" lvl="0" marL="457200" rtl="0">
              <a:spcBef>
                <a:spcPts val="0"/>
              </a:spcBef>
              <a:buClr>
                <a:srgbClr val="24292E"/>
              </a:buClr>
              <a:buSzPts val="1400"/>
              <a:buChar char="●"/>
            </a:pPr>
            <a:r>
              <a:rPr b="1" lang="en" sz="1400">
                <a:solidFill>
                  <a:srgbClr val="24292E"/>
                </a:solidFill>
              </a:rPr>
              <a:t>Example 20: </a:t>
            </a:r>
            <a:r>
              <a:rPr b="1" lang="en" sz="1100" u="sng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https://github.com/dpaukov/combinatoricslib3#3-simple-permutations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100" u="sng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0" name="Shape 80"/>
          <p:cNvSpPr txBox="1"/>
          <p:nvPr/>
        </p:nvSpPr>
        <p:spPr>
          <a:xfrm>
            <a:off x="8327575" y="151650"/>
            <a:ext cx="6297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500"/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546625" y="731275"/>
            <a:ext cx="2845800" cy="76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 sz="3500">
                <a:solidFill>
                  <a:srgbClr val="000000"/>
                </a:solidFill>
              </a:rPr>
              <a:t>Example 1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218425" y="2062200"/>
            <a:ext cx="3502200" cy="1914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Input string:</a:t>
            </a:r>
            <a:br>
              <a:rPr lang="en">
                <a:solidFill>
                  <a:srgbClr val="000000"/>
                </a:solidFill>
              </a:rPr>
            </a:br>
            <a:r>
              <a:rPr b="1" lang="en" u="sng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3"/>
              </a:rPr>
              <a:t>http://www.khubla.com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Command: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grun url url -gui 	</a:t>
            </a:r>
            <a:r>
              <a:rPr b="1" lang="en" u="sng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4"/>
              </a:rPr>
              <a:t>http://www.khubla.com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^D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7" name="Shape 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7900" y="731263"/>
            <a:ext cx="5050286" cy="37976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/>
        </p:nvSpPr>
        <p:spPr>
          <a:xfrm>
            <a:off x="8327575" y="151650"/>
            <a:ext cx="6297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500"/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546625" y="731275"/>
            <a:ext cx="2845800" cy="76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500">
                <a:solidFill>
                  <a:srgbClr val="000000"/>
                </a:solidFill>
              </a:rPr>
              <a:t>Example 2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218425" y="2062200"/>
            <a:ext cx="3502200" cy="264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Input string:</a:t>
            </a:r>
            <a:br>
              <a:rPr lang="en">
                <a:solidFill>
                  <a:srgbClr val="000000"/>
                </a:solidFill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http://www.khubla.com:8080/index.html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Command: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grun url url -gui 	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InputString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^D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1350" y="793888"/>
            <a:ext cx="5118575" cy="3917922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8327575" y="151650"/>
            <a:ext cx="6297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500"/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546625" y="731275"/>
            <a:ext cx="2845800" cy="76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500">
                <a:solidFill>
                  <a:srgbClr val="000000"/>
                </a:solidFill>
              </a:rPr>
              <a:t>Example 3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218425" y="2062200"/>
            <a:ext cx="3502200" cy="264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Input string:</a:t>
            </a:r>
            <a:br>
              <a:rPr lang="en">
                <a:solidFill>
                  <a:srgbClr val="000000"/>
                </a:solidFill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http://www.khubla.com:8080/a/b/c/index.html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Command: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grun url url -gui 	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InputString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^D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8327575" y="151650"/>
            <a:ext cx="6297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500"/>
              <a:t>7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3025" y="1015350"/>
            <a:ext cx="5118574" cy="3476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546625" y="731275"/>
            <a:ext cx="2845800" cy="76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500">
                <a:solidFill>
                  <a:srgbClr val="000000"/>
                </a:solidFill>
              </a:rPr>
              <a:t>Example 4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218425" y="2062200"/>
            <a:ext cx="3502200" cy="264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Input string:</a:t>
            </a:r>
            <a:br>
              <a:rPr lang="en">
                <a:solidFill>
                  <a:srgbClr val="000000"/>
                </a:solidFill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http://www.khubla.com:8080/a/b/c/index.html#rr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Command: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grun url url -gui 	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InputString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^D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1" name="Shape 111"/>
          <p:cNvSpPr txBox="1"/>
          <p:nvPr/>
        </p:nvSpPr>
        <p:spPr>
          <a:xfrm>
            <a:off x="8327575" y="151650"/>
            <a:ext cx="6297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500"/>
              <a:t>8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3025" y="1015350"/>
            <a:ext cx="5118575" cy="3604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546625" y="731275"/>
            <a:ext cx="2845800" cy="76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500">
                <a:solidFill>
                  <a:srgbClr val="000000"/>
                </a:solidFill>
              </a:rPr>
              <a:t>Example 5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218425" y="2062200"/>
            <a:ext cx="3502200" cy="264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Input string:</a:t>
            </a:r>
            <a:br>
              <a:rPr lang="en">
                <a:solidFill>
                  <a:srgbClr val="000000"/>
                </a:solidFill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http://example.com/over/there?name=ferret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Command: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grun url url -gui 	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InputString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^D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8327575" y="151650"/>
            <a:ext cx="6297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500"/>
              <a:t>9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3025" y="1015350"/>
            <a:ext cx="5118575" cy="33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