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312" r:id="rId8"/>
    <p:sldId id="313" r:id="rId9"/>
    <p:sldId id="267" r:id="rId10"/>
    <p:sldId id="262" r:id="rId11"/>
    <p:sldId id="263" r:id="rId12"/>
    <p:sldId id="283" r:id="rId13"/>
    <p:sldId id="264" r:id="rId14"/>
    <p:sldId id="268" r:id="rId15"/>
    <p:sldId id="269" r:id="rId16"/>
    <p:sldId id="26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282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5E4463-F0F6-4516-AD9B-58CBE6931DBD}" type="datetimeFigureOut">
              <a:rPr lang="en-US"/>
              <a:pPr>
                <a:defRPr/>
              </a:pPr>
              <a:t>18/9/17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D7044C-90C0-43AF-8C7F-DDC8A5336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1818128-A58B-48E6-A1BD-9FC1646D1FAE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C8464C8-6340-48FA-BB01-2A60C795975C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F699D5C-54A8-4758-8056-1E813E9D5858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8B60E61-9523-4621-80D6-05A775E58FCA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32C0D96-D5E1-4A4D-8ED8-413443D23DD5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579EA01-179D-499D-908D-DABBDA53E430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2BC7D82-311F-42E2-BEB2-0F355327C09D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96EBEA7-97B7-4808-982B-2450EEB858DB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C6F2990-C26F-4A39-81B3-C9525474CC33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A820B9C-726B-4628-9661-D241D86F5C5B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9244420-F3EE-48C1-B275-FBD7081F7A14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F02ECC4-555B-4DA7-9A79-FC82E10B4D1F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E7BBEA7-760B-4523-813F-D9DF79F7F553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BC48670-014D-4AE9-9035-7E747922F598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C72D5DB-1370-480C-AD51-47504DB227C4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6227FC9-A23C-4BC0-82B8-80791E042F8F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3C36B67-544B-442F-9A8A-0F900BA64A03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166FA08-1E63-47F7-8B6F-21FDCBAB7DD2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C7ADB27-18D8-400B-A49B-10C1C517E050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8C1C27B-C210-43DB-84FB-EE67B384D09C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18B61D0-6C0B-4AB2-985B-01D451E71D8D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BB5C697-F9CD-46E0-8AEC-2E599E12B771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9DA1AC7-0DDD-44CB-B0A2-CBB5C308BE0C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417EBAF-EE6C-4663-989C-10385ED6FA74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4A21C5F-0AD3-4AFE-8CE4-716CD91A9FAE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5A5BB271-14C6-4264-BA41-169DC75EA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FFC2-A7EF-4C0B-ACC7-855F5BF26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DE9A2-ED4C-4508-9203-33764523D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5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624B-6FD5-4FA4-B64B-81C47B3B6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1CF3C6C-8ECC-4F24-8A24-A9651294F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7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0B08B-D88F-47A6-9EE5-FA478D954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2036D-49CF-4A54-AE9C-8CA8CA34F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C6DE5-D925-479A-9B8B-65CD9110A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53DC-F8FC-40C3-9F73-AF2AB1CE9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5D985-B532-4995-A322-675D55492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00B55B-30E7-493A-966A-C4F10B863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7FCDB24B-91FF-4C09-9B97-14C8E272A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1" r:id="rId2"/>
    <p:sldLayoutId id="2147483740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41" r:id="rId9"/>
    <p:sldLayoutId id="2147483737" r:id="rId10"/>
    <p:sldLayoutId id="21474837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Compiler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CSE375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smtClean="0"/>
              <a:t>Chapter 3</a:t>
            </a:r>
          </a:p>
          <a:p>
            <a:pPr marR="0" eaLnBrk="1" hangingPunct="1"/>
            <a:r>
              <a:rPr lang="en-US" smtClean="0"/>
              <a:t>Lexical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4572000"/>
            <a:ext cx="279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Dr. </a:t>
            </a:r>
            <a:r>
              <a:rPr lang="en-US" dirty="0" err="1" smtClean="0"/>
              <a:t>Shamim</a:t>
            </a:r>
            <a:r>
              <a:rPr lang="en-US" dirty="0" smtClean="0"/>
              <a:t> H Ripon</a:t>
            </a:r>
          </a:p>
          <a:p>
            <a:pPr algn="r"/>
            <a:r>
              <a:rPr lang="en-US" dirty="0" smtClean="0"/>
              <a:t>CSE, EWU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Lexical errors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errors are out of power of lexical analyzer to recognize:</a:t>
            </a:r>
          </a:p>
          <a:p>
            <a:pPr lvl="1" eaLnBrk="1" hangingPunct="1"/>
            <a:r>
              <a:rPr lang="en-US" smtClean="0"/>
              <a:t>fi (a == f(x)) …</a:t>
            </a:r>
          </a:p>
          <a:p>
            <a:pPr eaLnBrk="1" hangingPunct="1"/>
            <a:r>
              <a:rPr lang="en-US" smtClean="0"/>
              <a:t>However it may be able to recognize errors like:</a:t>
            </a:r>
          </a:p>
          <a:p>
            <a:pPr lvl="1" eaLnBrk="1" hangingPunct="1"/>
            <a:r>
              <a:rPr lang="en-US" smtClean="0"/>
              <a:t>d = 2r</a:t>
            </a:r>
          </a:p>
          <a:p>
            <a:pPr eaLnBrk="1" hangingPunct="1"/>
            <a:r>
              <a:rPr lang="en-US" smtClean="0"/>
              <a:t>Such errors are recognized when no pattern for tokens matches a character sequence</a:t>
            </a:r>
          </a:p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recovery</a:t>
            </a:r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Panic mode: successive characters are ignored until we reach to a well formed token</a:t>
            </a:r>
          </a:p>
          <a:p>
            <a:pPr eaLnBrk="1" hangingPunct="1"/>
            <a:r>
              <a:rPr lang="en-US" smtClean="0"/>
              <a:t>Delete one character from the remaining input</a:t>
            </a:r>
          </a:p>
          <a:p>
            <a:pPr eaLnBrk="1" hangingPunct="1"/>
            <a:r>
              <a:rPr lang="en-US" smtClean="0"/>
              <a:t>Insert a missing character into the remaining input</a:t>
            </a:r>
          </a:p>
          <a:p>
            <a:pPr eaLnBrk="1" hangingPunct="1"/>
            <a:r>
              <a:rPr lang="en-US" smtClean="0"/>
              <a:t>Replace a character by another character</a:t>
            </a:r>
          </a:p>
          <a:p>
            <a:pPr eaLnBrk="1" hangingPunct="1"/>
            <a:r>
              <a:rPr lang="en-US" smtClean="0"/>
              <a:t>Transpose two adjacent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buffering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Sometimes lexical analyzer needs to look ahead some symbols to decide about the token to return</a:t>
            </a:r>
          </a:p>
          <a:p>
            <a:pPr lvl="1" eaLnBrk="1" hangingPunct="1"/>
            <a:r>
              <a:rPr lang="en-US" smtClean="0"/>
              <a:t>In C language: we need to look after -, = or &lt; to decide what token to return</a:t>
            </a:r>
          </a:p>
          <a:p>
            <a:pPr lvl="1" eaLnBrk="1" hangingPunct="1"/>
            <a:r>
              <a:rPr lang="en-US" smtClean="0"/>
              <a:t>In Fortran: DO 5 I = 1.25</a:t>
            </a:r>
          </a:p>
          <a:p>
            <a:pPr eaLnBrk="1" hangingPunct="1"/>
            <a:r>
              <a:rPr lang="en-US" smtClean="0"/>
              <a:t>We need to introduce a two buffer scheme to handle large look-aheads safely</a:t>
            </a:r>
          </a:p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562600"/>
            <a:ext cx="792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 rot="16200000" flipH="1">
            <a:off x="4495801" y="5715000"/>
            <a:ext cx="304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3200400" y="5486400"/>
            <a:ext cx="303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   =   M *  C * * 2 </a:t>
            </a:r>
            <a:r>
              <a:rPr lang="en-US" sz="1800"/>
              <a:t>eof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124994" y="571579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3520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5059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7330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939382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2664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823619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0411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280819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09419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8681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896394" y="571579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6677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4391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2105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9819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7533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5247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961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10675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8389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0967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3238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5524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7810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0096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2382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4683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6954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9255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81526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Sentinels</a:t>
            </a:r>
          </a:p>
        </p:txBody>
      </p:sp>
      <p:sp>
        <p:nvSpPr>
          <p:cNvPr id="15363" name="Content Placeholder 14"/>
          <p:cNvSpPr>
            <a:spLocks noGrp="1"/>
          </p:cNvSpPr>
          <p:nvPr>
            <p:ph idx="1"/>
          </p:nvPr>
        </p:nvSpPr>
        <p:spPr>
          <a:xfrm>
            <a:off x="457200" y="2392363"/>
            <a:ext cx="8229600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Switch (*forward++)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case eof: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if (forward is at end of first buffer)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	reload second buffer;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	forward = beginning of second buffer;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else if {forward is at end of second buffer)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	reload first buffer;\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	forward = beginning of first buffer;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else /* eof within a buffer marks the end of input 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	terminate lexical analysis;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	break;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	cases for the other characters;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smtClean="0"/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" y="1976438"/>
            <a:ext cx="792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4571207" y="2129631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TextBox 17"/>
          <p:cNvSpPr txBox="1">
            <a:spLocks noChangeArrowheads="1"/>
          </p:cNvSpPr>
          <p:nvPr/>
        </p:nvSpPr>
        <p:spPr bwMode="auto">
          <a:xfrm>
            <a:off x="3200400" y="1900238"/>
            <a:ext cx="3241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   =   M </a:t>
            </a:r>
            <a:r>
              <a:rPr lang="en-US" sz="1400"/>
              <a:t>eof</a:t>
            </a:r>
            <a:r>
              <a:rPr lang="en-US"/>
              <a:t> *  C * * 2 </a:t>
            </a:r>
            <a:r>
              <a:rPr lang="en-US" sz="1800"/>
              <a:t>eof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124994" y="2129631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3520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5059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7330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939382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2664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823619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0411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280819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509419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8681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896394" y="2129631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6677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4391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2105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9819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7533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5247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2961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0675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8389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0967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3238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65524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7810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70096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2382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74683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6954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9255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81526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8229600" y="1981200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eof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Specification of tokens</a:t>
            </a:r>
          </a:p>
        </p:txBody>
      </p:sp>
      <p:sp>
        <p:nvSpPr>
          <p:cNvPr id="16387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theory of compilation regular expressions are used to formalize the specification of tokens</a:t>
            </a:r>
          </a:p>
          <a:p>
            <a:pPr eaLnBrk="1" hangingPunct="1"/>
            <a:r>
              <a:rPr lang="en-US" smtClean="0"/>
              <a:t>Regular expressions are means for specifying regular languages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2" eaLnBrk="1" hangingPunct="1"/>
            <a:r>
              <a:rPr lang="en-US" smtClean="0"/>
              <a:t>Letter_(letter_ | digit)*</a:t>
            </a:r>
          </a:p>
          <a:p>
            <a:pPr eaLnBrk="1" hangingPunct="1"/>
            <a:r>
              <a:rPr lang="en-US" smtClean="0"/>
              <a:t>Each regular expression is a pattern specifying the form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expressions</a:t>
            </a:r>
          </a:p>
        </p:txBody>
      </p:sp>
      <p:sp>
        <p:nvSpPr>
          <p:cNvPr id="17411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smtClean="0"/>
              <a:t> is a regular expression, L(</a:t>
            </a:r>
            <a:r>
              <a:rPr lang="en-US" sz="200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smtClean="0"/>
              <a:t>) = {</a:t>
            </a:r>
            <a:r>
              <a:rPr lang="en-US" sz="200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smtClean="0"/>
              <a:t>}</a:t>
            </a:r>
          </a:p>
          <a:p>
            <a:pPr eaLnBrk="1" hangingPunct="1"/>
            <a:r>
              <a:rPr lang="en-US" smtClean="0"/>
              <a:t>If a is a symbol in 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∑</a:t>
            </a:r>
            <a:r>
              <a:rPr lang="en-US" smtClean="0">
                <a:ea typeface="MS Mincho" pitchFamily="49" charset="-128"/>
              </a:rPr>
              <a:t>then a is a regular expression, L(a) = {a}</a:t>
            </a:r>
          </a:p>
          <a:p>
            <a:pPr eaLnBrk="1" hangingPunct="1"/>
            <a:r>
              <a:rPr lang="en-US" smtClean="0">
                <a:ea typeface="MS Mincho" pitchFamily="49" charset="-128"/>
              </a:rPr>
              <a:t>(r) | (s) is a regular expression denoting the language L(r) 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∪ </a:t>
            </a:r>
            <a:r>
              <a:rPr lang="en-US" smtClean="0">
                <a:ea typeface="MS Mincho" pitchFamily="49" charset="-128"/>
              </a:rPr>
              <a:t>L(s)</a:t>
            </a:r>
          </a:p>
          <a:p>
            <a:pPr eaLnBrk="1" hangingPunct="1"/>
            <a:r>
              <a:rPr lang="en-US" smtClean="0">
                <a:ea typeface="MS Mincho" pitchFamily="49" charset="-128"/>
              </a:rPr>
              <a:t> (r)(s) is a regular expression denoting the language L(r)L(s)</a:t>
            </a:r>
          </a:p>
          <a:p>
            <a:pPr eaLnBrk="1" hangingPunct="1"/>
            <a:r>
              <a:rPr lang="en-US" smtClean="0">
                <a:ea typeface="MS Mincho" pitchFamily="49" charset="-128"/>
              </a:rPr>
              <a:t>(r)* is a regular expression denoting (L9r))*</a:t>
            </a:r>
          </a:p>
          <a:p>
            <a:pPr eaLnBrk="1" hangingPunct="1"/>
            <a:r>
              <a:rPr lang="en-US" smtClean="0">
                <a:ea typeface="MS Mincho" pitchFamily="49" charset="-128"/>
              </a:rPr>
              <a:t>(r) is a regular expression denting L(r)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definitions</a:t>
            </a:r>
          </a:p>
        </p:txBody>
      </p:sp>
      <p:sp>
        <p:nvSpPr>
          <p:cNvPr id="18435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 eaLnBrk="1" hangingPunct="1">
              <a:buFont typeface="Wingdings 2" pitchFamily="18" charset="2"/>
              <a:buNone/>
            </a:pPr>
            <a:r>
              <a:rPr lang="en-US" smtClean="0"/>
              <a:t>d1 -&gt; r1</a:t>
            </a:r>
          </a:p>
          <a:p>
            <a:pPr marL="514350" indent="-514350" algn="just" eaLnBrk="1" hangingPunct="1">
              <a:buFont typeface="Wingdings 2" pitchFamily="18" charset="2"/>
              <a:buNone/>
            </a:pPr>
            <a:r>
              <a:rPr lang="en-US" smtClean="0"/>
              <a:t>d2 -&gt; r2</a:t>
            </a:r>
          </a:p>
          <a:p>
            <a:pPr marL="514350" indent="-514350" algn="just" eaLnBrk="1" hangingPunct="1">
              <a:buFont typeface="Wingdings 2" pitchFamily="18" charset="2"/>
              <a:buNone/>
            </a:pPr>
            <a:r>
              <a:rPr lang="en-US" smtClean="0"/>
              <a:t>…</a:t>
            </a:r>
          </a:p>
          <a:p>
            <a:pPr marL="514350" indent="-514350" algn="just" eaLnBrk="1" hangingPunct="1">
              <a:buFont typeface="Wingdings 2" pitchFamily="18" charset="2"/>
              <a:buNone/>
            </a:pPr>
            <a:r>
              <a:rPr lang="en-US" smtClean="0"/>
              <a:t>dn -&gt; rn</a:t>
            </a:r>
          </a:p>
          <a:p>
            <a:pPr marL="514350" indent="-514350" algn="just" eaLnBrk="1" hangingPunct="1">
              <a:buFont typeface="Wingdings 2" pitchFamily="18" charset="2"/>
              <a:buNone/>
            </a:pPr>
            <a:endParaRPr lang="en-US" smtClean="0"/>
          </a:p>
          <a:p>
            <a:pPr marL="514350" indent="-514350" algn="just" eaLnBrk="1" hangingPunct="1"/>
            <a:r>
              <a:rPr lang="en-US" smtClean="0"/>
              <a:t>Example:</a:t>
            </a:r>
          </a:p>
          <a:p>
            <a:pPr marL="881063" lvl="1" indent="-514350" algn="just" eaLnBrk="1" hangingPunct="1">
              <a:buFont typeface="Wingdings 2" pitchFamily="18" charset="2"/>
              <a:buNone/>
            </a:pPr>
            <a:r>
              <a:rPr lang="en-US" smtClean="0"/>
              <a:t>letter_ -&gt; A | B | … | Z | a | b | … | Z | _</a:t>
            </a:r>
          </a:p>
          <a:p>
            <a:pPr marL="881063" lvl="1" indent="-514350" algn="just" eaLnBrk="1" hangingPunct="1">
              <a:buFont typeface="Wingdings 2" pitchFamily="18" charset="2"/>
              <a:buNone/>
            </a:pPr>
            <a:r>
              <a:rPr lang="en-US" smtClean="0"/>
              <a:t>digit     -&gt; 0 | 1 | … | 9</a:t>
            </a:r>
          </a:p>
          <a:p>
            <a:pPr marL="881063" lvl="1" indent="-514350" algn="just" eaLnBrk="1" hangingPunct="1">
              <a:buFont typeface="Wingdings 2" pitchFamily="18" charset="2"/>
              <a:buNone/>
            </a:pPr>
            <a:r>
              <a:rPr lang="en-US" smtClean="0"/>
              <a:t>id          -&gt; letter_ (letter_ | digit)*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or more instances: (r)+</a:t>
            </a:r>
          </a:p>
          <a:p>
            <a:pPr eaLnBrk="1" hangingPunct="1"/>
            <a:r>
              <a:rPr lang="en-US" smtClean="0"/>
              <a:t>Zero of one instances: r?</a:t>
            </a:r>
          </a:p>
          <a:p>
            <a:pPr eaLnBrk="1" hangingPunct="1"/>
            <a:r>
              <a:rPr lang="en-US" smtClean="0"/>
              <a:t>Character classes: [abc]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/>
            <a:r>
              <a:rPr lang="en-US" smtClean="0"/>
              <a:t>letter_  -&gt; [A-Za-z_]</a:t>
            </a:r>
          </a:p>
          <a:p>
            <a:pPr lvl="1" eaLnBrk="1" hangingPunct="1"/>
            <a:r>
              <a:rPr lang="en-US" smtClean="0"/>
              <a:t>digit     -&gt; [0-9]</a:t>
            </a:r>
          </a:p>
          <a:p>
            <a:pPr lvl="1" eaLnBrk="1" hangingPunct="1"/>
            <a:r>
              <a:rPr lang="en-US" smtClean="0"/>
              <a:t>id          -&gt; letter_(letter|digit)*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Recognition of tokens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Starting point is the language grammar to understand the tokens: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stmt -&gt;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 </a:t>
            </a:r>
            <a:r>
              <a:rPr lang="en-US" b="1" smtClean="0"/>
              <a:t>else</a:t>
            </a:r>
            <a:r>
              <a:rPr lang="en-US" smtClean="0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</a:t>
            </a:r>
            <a:r>
              <a:rPr lang="en-US" sz="1600" smtClean="0">
                <a:latin typeface="MS Mincho" pitchFamily="49" charset="-128"/>
                <a:ea typeface="MS Mincho" pitchFamily="49" charset="-128"/>
              </a:rPr>
              <a:t>Ɛ</a:t>
            </a:r>
            <a:endParaRPr lang="en-US" sz="160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expr -&gt; term </a:t>
            </a:r>
            <a:r>
              <a:rPr lang="en-US" b="1" smtClean="0"/>
              <a:t>relop</a:t>
            </a:r>
            <a:r>
              <a:rPr lang="en-US" smtClean="0"/>
              <a:t>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term -&gt; </a:t>
            </a:r>
            <a:r>
              <a:rPr lang="en-US" b="1" smtClean="0"/>
              <a:t>id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</a:t>
            </a:r>
            <a:r>
              <a:rPr lang="en-US" b="1" smtClean="0"/>
              <a:t>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Recognition of tokens (cont.)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next step is to formalize the patterns: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digit</a:t>
            </a:r>
            <a:r>
              <a:rPr lang="en-US" sz="1800" smtClean="0"/>
              <a:t>     -&gt; [0-9]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Digits</a:t>
            </a:r>
            <a:r>
              <a:rPr lang="en-US" sz="1800" smtClean="0"/>
              <a:t>   -&gt; digit+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number</a:t>
            </a:r>
            <a:r>
              <a:rPr lang="en-US" sz="1800" smtClean="0"/>
              <a:t> -&gt; digit(.digits)? (E[+-]? Digit)?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letter  </a:t>
            </a:r>
            <a:r>
              <a:rPr lang="en-US" sz="1800" smtClean="0"/>
              <a:t>-&gt; [A-Za-z_]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id</a:t>
            </a:r>
            <a:r>
              <a:rPr lang="en-US" sz="1800" smtClean="0"/>
              <a:t>          -&gt; letter (letter|digit)*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If</a:t>
            </a:r>
            <a:r>
              <a:rPr lang="en-US" sz="1800" smtClean="0"/>
              <a:t>           -&gt; if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Then</a:t>
            </a:r>
            <a:r>
              <a:rPr lang="en-US" sz="1800" smtClean="0"/>
              <a:t>     -&gt; then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Else</a:t>
            </a:r>
            <a:r>
              <a:rPr lang="en-US" sz="1800" smtClean="0"/>
              <a:t>       -&gt; else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Relop</a:t>
            </a:r>
            <a:r>
              <a:rPr lang="en-US" sz="1800" smtClean="0"/>
              <a:t>    -&gt; &lt; | &gt; | &lt;= | &gt;= | = | &lt;&gt;</a:t>
            </a:r>
          </a:p>
          <a:p>
            <a:pPr eaLnBrk="1" hangingPunct="1"/>
            <a:r>
              <a:rPr lang="en-US" sz="2400" smtClean="0"/>
              <a:t>We also need to handle whitespaces: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smtClean="0"/>
              <a:t>ws</a:t>
            </a:r>
            <a:r>
              <a:rPr lang="en-US" sz="2200" smtClean="0"/>
              <a:t> -&gt; (blank | tab | newline)+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 of lexical analyzer</a:t>
            </a:r>
          </a:p>
          <a:p>
            <a:pPr eaLnBrk="1" hangingPunct="1"/>
            <a:r>
              <a:rPr lang="en-US" smtClean="0"/>
              <a:t>Specification of tokens</a:t>
            </a:r>
          </a:p>
          <a:p>
            <a:pPr eaLnBrk="1" hangingPunct="1"/>
            <a:r>
              <a:rPr lang="en-US" smtClean="0"/>
              <a:t>Recognition of tokens</a:t>
            </a:r>
          </a:p>
          <a:p>
            <a:pPr eaLnBrk="1" hangingPunct="1"/>
            <a:r>
              <a:rPr lang="en-US" smtClean="0"/>
              <a:t>Lexical analyzer generator</a:t>
            </a:r>
          </a:p>
          <a:p>
            <a:pPr eaLnBrk="1" hangingPunct="1"/>
            <a:r>
              <a:rPr lang="en-US" smtClean="0"/>
              <a:t>Finite automata</a:t>
            </a:r>
          </a:p>
          <a:p>
            <a:pPr eaLnBrk="1" hangingPunct="1"/>
            <a:r>
              <a:rPr lang="en-US" smtClean="0"/>
              <a:t>Design of lexical analyzer generator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</a:t>
            </a:r>
          </a:p>
        </p:txBody>
      </p:sp>
      <p:sp>
        <p:nvSpPr>
          <p:cNvPr id="22531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relop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609850"/>
            <a:ext cx="5676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355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reserved words and identifiers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81313"/>
            <a:ext cx="6667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457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unsigned numbers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62275"/>
            <a:ext cx="74866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5603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whitespace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2895600"/>
            <a:ext cx="3228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of a transition-diagram-based lexical analyzer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TOKEN getRelop()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TOKEN retToken = new (RELOP)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while (1) {	/* repeat character processing until a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	return or failure occurs	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switch(state)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case 0: c= nextchar();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if (c == ‘&lt;‘) state = 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else if (c == ‘=‘) state = 5;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else if (c == ‘&gt;’) state = 6;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else fail();	/* lexeme is not a relop 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break;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case 1: 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case 8: retract();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retToken.attribute = 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return(retToken);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Lexical Analyzer Generator - Lex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2362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Lexical Compiler</a:t>
            </a: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25146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533400" y="2416175"/>
            <a:ext cx="227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Lex Source program</a:t>
            </a:r>
          </a:p>
          <a:p>
            <a:pPr eaLnBrk="1" hangingPunct="1"/>
            <a:r>
              <a:rPr lang="en-US" sz="2000"/>
              <a:t>lex.l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150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5" name="TextBox 12"/>
          <p:cNvSpPr txBox="1">
            <a:spLocks noChangeArrowheads="1"/>
          </p:cNvSpPr>
          <p:nvPr/>
        </p:nvSpPr>
        <p:spPr bwMode="auto">
          <a:xfrm>
            <a:off x="7024688" y="2590800"/>
            <a:ext cx="1281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lex.yy.c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0" y="35814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C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2514600" y="4038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1066800" y="3810000"/>
            <a:ext cx="158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lex.yy.c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15000" y="4038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0" name="TextBox 12"/>
          <p:cNvSpPr txBox="1">
            <a:spLocks noChangeArrowheads="1"/>
          </p:cNvSpPr>
          <p:nvPr/>
        </p:nvSpPr>
        <p:spPr bwMode="auto">
          <a:xfrm>
            <a:off x="7024688" y="3810000"/>
            <a:ext cx="1281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a.out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57600" y="47244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a.out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5146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3" name="TextBox 12"/>
          <p:cNvSpPr txBox="1">
            <a:spLocks noChangeArrowheads="1"/>
          </p:cNvSpPr>
          <p:nvPr/>
        </p:nvSpPr>
        <p:spPr bwMode="auto">
          <a:xfrm>
            <a:off x="990600" y="4953000"/>
            <a:ext cx="158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Input stream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150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TextBox 12"/>
          <p:cNvSpPr txBox="1">
            <a:spLocks noChangeArrowheads="1"/>
          </p:cNvSpPr>
          <p:nvPr/>
        </p:nvSpPr>
        <p:spPr bwMode="auto">
          <a:xfrm>
            <a:off x="7024688" y="4854575"/>
            <a:ext cx="1281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Sequence of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Lex programs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685800" y="2667000"/>
            <a:ext cx="24971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declarations</a:t>
            </a:r>
          </a:p>
          <a:p>
            <a:pPr eaLnBrk="1" hangingPunct="1"/>
            <a:r>
              <a:rPr lang="en-US"/>
              <a:t>%%</a:t>
            </a:r>
          </a:p>
          <a:p>
            <a:pPr eaLnBrk="1" hangingPunct="1"/>
            <a:r>
              <a:rPr lang="en-US"/>
              <a:t>translation rules</a:t>
            </a:r>
          </a:p>
          <a:p>
            <a:pPr eaLnBrk="1" hangingPunct="1"/>
            <a:r>
              <a:rPr lang="en-US"/>
              <a:t>%%</a:t>
            </a:r>
          </a:p>
          <a:p>
            <a:pPr eaLnBrk="1" hangingPunct="1"/>
            <a:r>
              <a:rPr lang="en-US"/>
              <a:t>auxiliary functions</a:t>
            </a:r>
          </a:p>
        </p:txBody>
      </p:sp>
      <p:cxnSp>
        <p:nvCxnSpPr>
          <p:cNvPr id="7" name="Straight Arrow Connector 6"/>
          <p:cNvCxnSpPr>
            <a:stCxn id="28676" idx="3"/>
          </p:cNvCxnSpPr>
          <p:nvPr/>
        </p:nvCxnSpPr>
        <p:spPr>
          <a:xfrm>
            <a:off x="3182938" y="3636963"/>
            <a:ext cx="1922462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5410200" y="3429000"/>
            <a:ext cx="249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Pattern    {Action}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105400" cy="5715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400" smtClean="0"/>
              <a:t>%{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	/* definitions of manifest constants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	LT, LE, EQ, NE, GT, GE,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	IF, THEN, ELSE, ID, NUMBER, RELOP */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%}</a:t>
            </a:r>
          </a:p>
          <a:p>
            <a:pPr>
              <a:buFont typeface="Wingdings 2" pitchFamily="18" charset="2"/>
              <a:buNone/>
            </a:pPr>
            <a:endParaRPr lang="en-US" sz="1400" smtClean="0"/>
          </a:p>
          <a:p>
            <a:pPr>
              <a:buFont typeface="Wingdings 2" pitchFamily="18" charset="2"/>
              <a:buNone/>
            </a:pPr>
            <a:r>
              <a:rPr lang="en-US" sz="1400" smtClean="0"/>
              <a:t>/* regular definitions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delim	[ \t\n]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ws		{delim}+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letter	[A-Za-z]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digit	[0-9]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id		{letter}({letter}|{digit})*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number	{digit}+(\.{digit}+)?(E[+-]?{digit}+)?</a:t>
            </a:r>
          </a:p>
          <a:p>
            <a:pPr>
              <a:buFont typeface="Wingdings 2" pitchFamily="18" charset="2"/>
              <a:buNone/>
            </a:pPr>
            <a:endParaRPr lang="en-US" sz="1400" smtClean="0"/>
          </a:p>
          <a:p>
            <a:pPr>
              <a:buFont typeface="Wingdings 2" pitchFamily="18" charset="2"/>
              <a:buNone/>
            </a:pPr>
            <a:r>
              <a:rPr lang="en-US" sz="1400" smtClean="0"/>
              <a:t>%%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{ws}	{/* no action and no return */}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if		{return(IF);}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then	{return(THEN);}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else	{return(ELSE);}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{id}	{yylval = (int) installID(); return(ID); 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{number}	{yylval = (int) installNum(); return(NUMBER);}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…</a:t>
            </a:r>
          </a:p>
        </p:txBody>
      </p:sp>
      <p:sp>
        <p:nvSpPr>
          <p:cNvPr id="29700" name="Content Placeholder 2"/>
          <p:cNvSpPr txBox="1">
            <a:spLocks/>
          </p:cNvSpPr>
          <p:nvPr/>
        </p:nvSpPr>
        <p:spPr bwMode="auto">
          <a:xfrm>
            <a:off x="5562600" y="1143000"/>
            <a:ext cx="3200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>
                <a:latin typeface="Constantia" pitchFamily="18" charset="0"/>
              </a:rPr>
              <a:t>Int installID() {/* funtion to install the lexeme, whose first character is pointed to by yytext, and whose length is yyleng, into the symbol table and return a pointer thereto */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>
                <a:latin typeface="Constantia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400">
              <a:latin typeface="Constantia" pitchFamily="18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>
                <a:latin typeface="Constantia" pitchFamily="18" charset="0"/>
              </a:rPr>
              <a:t>Int installNum() { /* similar to installID, but puts numerical constants into a separate table */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>
                <a:latin typeface="Constantia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E95F3BD-82A4-407C-88DC-7251482C587C}" type="slidenum">
              <a:rPr lang="en-US" sz="1200">
                <a:solidFill>
                  <a:srgbClr val="045C75"/>
                </a:solidFill>
              </a:rPr>
              <a:pPr eaLnBrk="1" hangingPunct="1"/>
              <a:t>28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Regular expressions = specification</a:t>
            </a:r>
          </a:p>
          <a:p>
            <a:r>
              <a:rPr lang="en-US" smtClean="0"/>
              <a:t>Finite automata = implementation</a:t>
            </a:r>
          </a:p>
          <a:p>
            <a:endParaRPr lang="en-US" smtClean="0"/>
          </a:p>
          <a:p>
            <a:r>
              <a:rPr lang="en-US" smtClean="0"/>
              <a:t>A finite automaton consists of</a:t>
            </a:r>
          </a:p>
          <a:p>
            <a:pPr lvl="1"/>
            <a:r>
              <a:rPr lang="en-US" smtClean="0"/>
              <a:t>An input alphabet </a:t>
            </a:r>
            <a:r>
              <a:rPr lang="en-US" smtClean="0">
                <a:sym typeface="Symbol" pitchFamily="-80" charset="2"/>
              </a:rPr>
              <a:t></a:t>
            </a:r>
          </a:p>
          <a:p>
            <a:pPr lvl="1"/>
            <a:r>
              <a:rPr lang="en-US" smtClean="0">
                <a:sym typeface="Symbol" pitchFamily="-80" charset="2"/>
              </a:rPr>
              <a:t>A set of states S</a:t>
            </a:r>
          </a:p>
          <a:p>
            <a:pPr lvl="1"/>
            <a:r>
              <a:rPr lang="en-US" smtClean="0">
                <a:sym typeface="Symbol" pitchFamily="-80" charset="2"/>
              </a:rPr>
              <a:t>A start state n</a:t>
            </a:r>
            <a:endParaRPr lang="en-US" smtClean="0"/>
          </a:p>
          <a:p>
            <a:pPr lvl="1"/>
            <a:r>
              <a:rPr lang="en-US" smtClean="0">
                <a:sym typeface="Symbol" pitchFamily="-80" charset="2"/>
              </a:rPr>
              <a:t>A set of accepting states F  S</a:t>
            </a:r>
          </a:p>
          <a:p>
            <a:pPr lvl="1"/>
            <a:r>
              <a:rPr lang="en-US" smtClean="0">
                <a:sym typeface="Symbol" pitchFamily="-80" charset="2"/>
              </a:rPr>
              <a:t>A set of transitions  state </a:t>
            </a:r>
            <a:r>
              <a:rPr lang="en-US" baseline="30000" smtClean="0">
                <a:sym typeface="Symbol" pitchFamily="-80" charset="2"/>
              </a:rPr>
              <a:t>input</a:t>
            </a:r>
            <a:r>
              <a:rPr lang="en-US" smtClean="0">
                <a:sym typeface="Symbol" pitchFamily="-80" charset="2"/>
              </a:rPr>
              <a:t>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4C4B54C-3168-488B-8E12-BC67FEA80315}" type="slidenum">
              <a:rPr lang="en-US" sz="1200">
                <a:solidFill>
                  <a:srgbClr val="045C75"/>
                </a:solidFill>
              </a:rPr>
              <a:pPr eaLnBrk="1" hangingPunct="1"/>
              <a:t>29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Transition</a:t>
            </a:r>
          </a:p>
          <a:p>
            <a:pPr algn="ctr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s</a:t>
            </a:r>
            <a:r>
              <a:rPr lang="en-US" baseline="-25000" smtClean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accent2"/>
                </a:solidFill>
                <a:sym typeface="Symbol" pitchFamily="-80" charset="2"/>
              </a:rPr>
              <a:t></a:t>
            </a:r>
            <a:r>
              <a:rPr lang="en-US" baseline="30000" smtClean="0">
                <a:solidFill>
                  <a:schemeClr val="accent2"/>
                </a:solidFill>
                <a:sym typeface="Symbol" pitchFamily="-80" charset="2"/>
              </a:rPr>
              <a:t>a</a:t>
            </a:r>
            <a:r>
              <a:rPr lang="en-US" smtClean="0">
                <a:solidFill>
                  <a:schemeClr val="accent2"/>
                </a:solidFill>
                <a:sym typeface="Symbol" pitchFamily="-80" charset="2"/>
              </a:rPr>
              <a:t> </a:t>
            </a:r>
            <a:r>
              <a:rPr lang="en-US" smtClean="0">
                <a:solidFill>
                  <a:schemeClr val="accent2"/>
                </a:solidFill>
              </a:rPr>
              <a:t>s</a:t>
            </a:r>
            <a:r>
              <a:rPr lang="en-US" baseline="-25000" smtClean="0">
                <a:solidFill>
                  <a:schemeClr val="accent2"/>
                </a:solidFill>
              </a:rPr>
              <a:t>2</a:t>
            </a:r>
          </a:p>
          <a:p>
            <a:r>
              <a:rPr lang="en-US" smtClean="0"/>
              <a:t>Is read</a:t>
            </a:r>
          </a:p>
          <a:p>
            <a:pPr lvl="1" algn="ctr">
              <a:buFontTx/>
              <a:buNone/>
            </a:pPr>
            <a:r>
              <a:rPr lang="en-US" sz="2800" smtClean="0"/>
              <a:t>In state </a:t>
            </a:r>
            <a:r>
              <a:rPr lang="en-US" sz="2800" smtClean="0">
                <a:solidFill>
                  <a:schemeClr val="accent2"/>
                </a:solidFill>
              </a:rPr>
              <a:t>s</a:t>
            </a:r>
            <a:r>
              <a:rPr lang="en-US" sz="2800" baseline="-25000" smtClean="0">
                <a:solidFill>
                  <a:schemeClr val="accent2"/>
                </a:solidFill>
              </a:rPr>
              <a:t>1</a:t>
            </a:r>
            <a:r>
              <a:rPr lang="en-US" sz="2800" smtClean="0"/>
              <a:t> on input “</a:t>
            </a:r>
            <a:r>
              <a:rPr lang="en-US" sz="2800" smtClean="0">
                <a:solidFill>
                  <a:schemeClr val="accent2"/>
                </a:solidFill>
              </a:rPr>
              <a:t>a”</a:t>
            </a:r>
            <a:r>
              <a:rPr lang="en-US" sz="2800" smtClean="0"/>
              <a:t> go to state  </a:t>
            </a:r>
            <a:r>
              <a:rPr lang="en-US" sz="2800" smtClean="0">
                <a:solidFill>
                  <a:schemeClr val="accent2"/>
                </a:solidFill>
              </a:rPr>
              <a:t>s</a:t>
            </a:r>
            <a:r>
              <a:rPr lang="en-US" sz="2800" baseline="-25000" smtClean="0">
                <a:solidFill>
                  <a:schemeClr val="accent2"/>
                </a:solidFill>
              </a:rPr>
              <a:t>2</a:t>
            </a:r>
          </a:p>
          <a:p>
            <a:pPr lvl="1" algn="ctr">
              <a:buFontTx/>
              <a:buNone/>
            </a:pPr>
            <a:endParaRPr lang="en-US" sz="2800" baseline="-25000" smtClean="0"/>
          </a:p>
          <a:p>
            <a:r>
              <a:rPr lang="en-US" smtClean="0"/>
              <a:t>If end of input</a:t>
            </a:r>
          </a:p>
          <a:p>
            <a:pPr lvl="1"/>
            <a:r>
              <a:rPr lang="en-US" smtClean="0"/>
              <a:t>If in accepting state =&gt; accept, othewise =&gt; reject</a:t>
            </a:r>
          </a:p>
          <a:p>
            <a:r>
              <a:rPr lang="en-US" smtClean="0"/>
              <a:t>If no transition possible =&gt; 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role of lexical analyzer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47800" y="2743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Lexical Analyzer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400" y="2743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Parser</a:t>
            </a: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304800" y="3200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05200" y="29718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505200" y="3429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TextBox 12"/>
          <p:cNvSpPr txBox="1">
            <a:spLocks noChangeArrowheads="1"/>
          </p:cNvSpPr>
          <p:nvPr/>
        </p:nvSpPr>
        <p:spPr bwMode="auto">
          <a:xfrm>
            <a:off x="0" y="2819400"/>
            <a:ext cx="1052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Source</a:t>
            </a:r>
          </a:p>
          <a:p>
            <a:pPr eaLnBrk="1" hangingPunct="1"/>
            <a:r>
              <a:rPr lang="en-US" sz="2000"/>
              <a:t>program</a:t>
            </a:r>
          </a:p>
        </p:txBody>
      </p:sp>
      <p:sp>
        <p:nvSpPr>
          <p:cNvPr id="7177" name="TextBox 13"/>
          <p:cNvSpPr txBox="1">
            <a:spLocks noChangeArrowheads="1"/>
          </p:cNvSpPr>
          <p:nvPr/>
        </p:nvSpPr>
        <p:spPr bwMode="auto">
          <a:xfrm>
            <a:off x="4038600" y="25908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token</a:t>
            </a:r>
          </a:p>
        </p:txBody>
      </p:sp>
      <p:sp>
        <p:nvSpPr>
          <p:cNvPr id="7178" name="TextBox 14"/>
          <p:cNvSpPr txBox="1">
            <a:spLocks noChangeArrowheads="1"/>
          </p:cNvSpPr>
          <p:nvPr/>
        </p:nvSpPr>
        <p:spPr bwMode="auto">
          <a:xfrm>
            <a:off x="3624263" y="3409950"/>
            <a:ext cx="1633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getNextToken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14600" y="3657600"/>
            <a:ext cx="16764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953000" y="3657600"/>
            <a:ext cx="16002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581400" y="4987925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Symbol</a:t>
            </a:r>
          </a:p>
          <a:p>
            <a:pPr algn="ctr">
              <a:defRPr/>
            </a:pPr>
            <a:r>
              <a:rPr lang="en-US" dirty="0"/>
              <a:t>table</a:t>
            </a:r>
          </a:p>
        </p:txBody>
      </p:sp>
      <p:cxnSp>
        <p:nvCxnSpPr>
          <p:cNvPr id="26" name="Straight Arrow Connector 25"/>
          <p:cNvCxnSpPr>
            <a:stCxn id="5" idx="3"/>
          </p:cNvCxnSpPr>
          <p:nvPr/>
        </p:nvCxnSpPr>
        <p:spPr>
          <a:xfrm>
            <a:off x="7543800" y="3200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TextBox 26"/>
          <p:cNvSpPr txBox="1">
            <a:spLocks noChangeArrowheads="1"/>
          </p:cNvSpPr>
          <p:nvPr/>
        </p:nvSpPr>
        <p:spPr bwMode="auto">
          <a:xfrm>
            <a:off x="7543800" y="2819400"/>
            <a:ext cx="142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To semantic</a:t>
            </a:r>
          </a:p>
          <a:p>
            <a:pPr eaLnBrk="1" hangingPunct="1"/>
            <a:r>
              <a:rPr lang="en-US" sz="2000"/>
              <a:t>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1DD76E1-FF85-4BD7-AB97-31046B84CE7D}" type="slidenum">
              <a:rPr lang="en-US" sz="1200">
                <a:solidFill>
                  <a:srgbClr val="045C75"/>
                </a:solidFill>
              </a:rPr>
              <a:pPr eaLnBrk="1" hangingPunct="1"/>
              <a:t>30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Automata State Graphs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/>
          <a:lstStyle/>
          <a:p>
            <a:r>
              <a:rPr lang="en-US" smtClean="0"/>
              <a:t>A state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54102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57200" y="26670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The start state</a:t>
            </a:r>
          </a:p>
        </p:txBody>
      </p:sp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5029200" y="2667000"/>
            <a:ext cx="990600" cy="685800"/>
            <a:chOff x="3264" y="1488"/>
            <a:chExt cx="624" cy="432"/>
          </a:xfrm>
        </p:grpSpPr>
        <p:sp>
          <p:nvSpPr>
            <p:cNvPr id="32786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8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381000" y="37338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An accepting state</a:t>
            </a:r>
          </a:p>
        </p:txBody>
      </p:sp>
      <p:grpSp>
        <p:nvGrpSpPr>
          <p:cNvPr id="32777" name="Group 10"/>
          <p:cNvGrpSpPr>
            <a:grpSpLocks/>
          </p:cNvGrpSpPr>
          <p:nvPr/>
        </p:nvGrpSpPr>
        <p:grpSpPr bwMode="auto">
          <a:xfrm>
            <a:off x="5334000" y="3657600"/>
            <a:ext cx="762000" cy="762000"/>
            <a:chOff x="3264" y="2112"/>
            <a:chExt cx="480" cy="480"/>
          </a:xfrm>
        </p:grpSpPr>
        <p:sp>
          <p:nvSpPr>
            <p:cNvPr id="32784" name="Oval 11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2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381000" y="50292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A transition</a:t>
            </a:r>
          </a:p>
        </p:txBody>
      </p:sp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4267200" y="4724400"/>
            <a:ext cx="2819400" cy="914400"/>
            <a:chOff x="2688" y="2976"/>
            <a:chExt cx="1776" cy="576"/>
          </a:xfrm>
        </p:grpSpPr>
        <p:sp>
          <p:nvSpPr>
            <p:cNvPr id="32780" name="Oval 1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Oval 1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Freeform 1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3552" y="29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C6AF969-1F16-411A-8F17-EF2514622C95}" type="slidenum">
              <a:rPr lang="en-US" sz="1200">
                <a:solidFill>
                  <a:srgbClr val="045C75"/>
                </a:solidFill>
              </a:rPr>
              <a:pPr eaLnBrk="1" hangingPunct="1"/>
              <a:t>31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 smtClean="0"/>
              <a:t>A finite automaton that accepts only “1”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 finite automaton accepts a string if we can follow transitions labeled with the characters in the string from the start to some accepting state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3429000" y="2438400"/>
            <a:ext cx="1625600" cy="533400"/>
            <a:chOff x="3072" y="2976"/>
            <a:chExt cx="1024" cy="336"/>
          </a:xfrm>
        </p:grpSpPr>
        <p:sp>
          <p:nvSpPr>
            <p:cNvPr id="33804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05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5029200" y="2667000"/>
            <a:ext cx="762000" cy="762000"/>
            <a:chOff x="3264" y="2112"/>
            <a:chExt cx="480" cy="480"/>
          </a:xfrm>
        </p:grpSpPr>
        <p:sp>
          <p:nvSpPr>
            <p:cNvPr id="33802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9" name="Group 10"/>
          <p:cNvGrpSpPr>
            <a:grpSpLocks/>
          </p:cNvGrpSpPr>
          <p:nvPr/>
        </p:nvGrpSpPr>
        <p:grpSpPr bwMode="auto">
          <a:xfrm>
            <a:off x="2438400" y="2743200"/>
            <a:ext cx="990600" cy="685800"/>
            <a:chOff x="3264" y="1488"/>
            <a:chExt cx="624" cy="432"/>
          </a:xfrm>
        </p:grpSpPr>
        <p:sp>
          <p:nvSpPr>
            <p:cNvPr id="33800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ABC56FC-4CCD-48B5-AA76-C2DF6539DD5E}" type="slidenum">
              <a:rPr lang="en-US" sz="1200">
                <a:solidFill>
                  <a:srgbClr val="045C75"/>
                </a:solidFill>
              </a:rPr>
              <a:pPr eaLnBrk="1" hangingPunct="1"/>
              <a:t>32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Simple 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524000"/>
          </a:xfrm>
        </p:spPr>
        <p:txBody>
          <a:bodyPr/>
          <a:lstStyle/>
          <a:p>
            <a:r>
              <a:rPr lang="en-US" smtClean="0"/>
              <a:t>A finite automaton accepting any number of 1’s followed by a single 0</a:t>
            </a:r>
          </a:p>
          <a:p>
            <a:r>
              <a:rPr lang="en-US" smtClean="0"/>
              <a:t>Alphabet: {0,1}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Check that “1110” is accepted but “110…” is not 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3505200" y="3844925"/>
            <a:ext cx="1625600" cy="533400"/>
            <a:chOff x="3072" y="2976"/>
            <a:chExt cx="1024" cy="336"/>
          </a:xfrm>
        </p:grpSpPr>
        <p:sp>
          <p:nvSpPr>
            <p:cNvPr id="34831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32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</p:grp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5105400" y="4073525"/>
            <a:ext cx="762000" cy="762000"/>
            <a:chOff x="3264" y="2112"/>
            <a:chExt cx="480" cy="480"/>
          </a:xfrm>
        </p:grpSpPr>
        <p:sp>
          <p:nvSpPr>
            <p:cNvPr id="34829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3" name="Group 10"/>
          <p:cNvGrpSpPr>
            <a:grpSpLocks/>
          </p:cNvGrpSpPr>
          <p:nvPr/>
        </p:nvGrpSpPr>
        <p:grpSpPr bwMode="auto">
          <a:xfrm>
            <a:off x="2514600" y="4149725"/>
            <a:ext cx="990600" cy="685800"/>
            <a:chOff x="3264" y="1488"/>
            <a:chExt cx="624" cy="432"/>
          </a:xfrm>
        </p:grpSpPr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4824" name="Group 13"/>
          <p:cNvGrpSpPr>
            <a:grpSpLocks/>
          </p:cNvGrpSpPr>
          <p:nvPr/>
        </p:nvGrpSpPr>
        <p:grpSpPr bwMode="auto">
          <a:xfrm>
            <a:off x="2794000" y="3124200"/>
            <a:ext cx="1031875" cy="1101725"/>
            <a:chOff x="1712" y="2042"/>
            <a:chExt cx="650" cy="694"/>
          </a:xfrm>
        </p:grpSpPr>
        <p:sp>
          <p:nvSpPr>
            <p:cNvPr id="34825" name="Freeform 14"/>
            <p:cNvSpPr>
              <a:spLocks/>
            </p:cNvSpPr>
            <p:nvPr/>
          </p:nvSpPr>
          <p:spPr bwMode="auto">
            <a:xfrm>
              <a:off x="1712" y="2200"/>
              <a:ext cx="568" cy="536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26" name="Text Box 15"/>
            <p:cNvSpPr txBox="1">
              <a:spLocks noChangeArrowheads="1"/>
            </p:cNvSpPr>
            <p:nvPr/>
          </p:nvSpPr>
          <p:spPr bwMode="auto">
            <a:xfrm>
              <a:off x="2150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C0D2574-B00A-4A5E-8A0B-FA3DAA09E97F}" type="slidenum">
              <a:rPr lang="en-US" sz="1200">
                <a:solidFill>
                  <a:srgbClr val="045C75"/>
                </a:solidFill>
              </a:rPr>
              <a:pPr eaLnBrk="1" hangingPunct="1"/>
              <a:t>33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Another Example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14400"/>
          </a:xfrm>
        </p:spPr>
        <p:txBody>
          <a:bodyPr/>
          <a:lstStyle/>
          <a:p>
            <a:r>
              <a:rPr lang="en-US" smtClean="0"/>
              <a:t>Alphabet {0,1}</a:t>
            </a:r>
          </a:p>
          <a:p>
            <a:r>
              <a:rPr lang="en-US" smtClean="0"/>
              <a:t>What language does this recognize?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1066800" y="2935288"/>
            <a:ext cx="5562600" cy="2281237"/>
            <a:chOff x="672" y="1849"/>
            <a:chExt cx="3504" cy="1437"/>
          </a:xfrm>
        </p:grpSpPr>
        <p:grpSp>
          <p:nvGrpSpPr>
            <p:cNvPr id="35852" name="Group 5"/>
            <p:cNvGrpSpPr>
              <a:grpSpLocks/>
            </p:cNvGrpSpPr>
            <p:nvPr/>
          </p:nvGrpSpPr>
          <p:grpSpPr bwMode="auto">
            <a:xfrm>
              <a:off x="1296" y="2303"/>
              <a:ext cx="1024" cy="336"/>
              <a:chOff x="3072" y="2976"/>
              <a:chExt cx="1024" cy="336"/>
            </a:xfrm>
          </p:grpSpPr>
          <p:sp>
            <p:nvSpPr>
              <p:cNvPr id="35868" name="Freeform 6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9" name="Text Box 7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</p:grpSp>
        <p:grpSp>
          <p:nvGrpSpPr>
            <p:cNvPr id="35853" name="Group 8"/>
            <p:cNvGrpSpPr>
              <a:grpSpLocks/>
            </p:cNvGrpSpPr>
            <p:nvPr/>
          </p:nvGrpSpPr>
          <p:grpSpPr bwMode="auto">
            <a:xfrm>
              <a:off x="3696" y="2447"/>
              <a:ext cx="480" cy="480"/>
              <a:chOff x="3264" y="2112"/>
              <a:chExt cx="480" cy="480"/>
            </a:xfrm>
          </p:grpSpPr>
          <p:sp>
            <p:nvSpPr>
              <p:cNvPr id="35866" name="Oval 9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7" name="Oval 10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1"/>
            <p:cNvGrpSpPr>
              <a:grpSpLocks/>
            </p:cNvGrpSpPr>
            <p:nvPr/>
          </p:nvGrpSpPr>
          <p:grpSpPr bwMode="auto">
            <a:xfrm>
              <a:off x="672" y="2495"/>
              <a:ext cx="624" cy="432"/>
              <a:chOff x="3264" y="1488"/>
              <a:chExt cx="624" cy="432"/>
            </a:xfrm>
          </p:grpSpPr>
          <p:sp>
            <p:nvSpPr>
              <p:cNvPr id="35864" name="Oval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Line 13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5855" name="Group 14"/>
            <p:cNvGrpSpPr>
              <a:grpSpLocks/>
            </p:cNvGrpSpPr>
            <p:nvPr/>
          </p:nvGrpSpPr>
          <p:grpSpPr bwMode="auto">
            <a:xfrm>
              <a:off x="848" y="1849"/>
              <a:ext cx="650" cy="694"/>
              <a:chOff x="1712" y="2042"/>
              <a:chExt cx="650" cy="694"/>
            </a:xfrm>
          </p:grpSpPr>
          <p:sp>
            <p:nvSpPr>
              <p:cNvPr id="35862" name="Freeform 15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3" name="Text Box 16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2304" y="2495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7" name="Group 18"/>
            <p:cNvGrpSpPr>
              <a:grpSpLocks/>
            </p:cNvGrpSpPr>
            <p:nvPr/>
          </p:nvGrpSpPr>
          <p:grpSpPr bwMode="auto">
            <a:xfrm>
              <a:off x="2688" y="2303"/>
              <a:ext cx="1024" cy="336"/>
              <a:chOff x="3072" y="2976"/>
              <a:chExt cx="1024" cy="336"/>
            </a:xfrm>
          </p:grpSpPr>
          <p:sp>
            <p:nvSpPr>
              <p:cNvPr id="35860" name="Freeform 19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1" name="Text Box 20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</p:grpSp>
        <p:sp>
          <p:nvSpPr>
            <p:cNvPr id="35858" name="Freeform 21"/>
            <p:cNvSpPr>
              <a:spLocks/>
            </p:cNvSpPr>
            <p:nvPr/>
          </p:nvSpPr>
          <p:spPr bwMode="auto">
            <a:xfrm>
              <a:off x="1181" y="2815"/>
              <a:ext cx="1734" cy="471"/>
            </a:xfrm>
            <a:custGeom>
              <a:avLst/>
              <a:gdLst>
                <a:gd name="T0" fmla="*/ 1472 w 1734"/>
                <a:gd name="T1" fmla="*/ 0 h 471"/>
                <a:gd name="T2" fmla="*/ 1408 w 1734"/>
                <a:gd name="T3" fmla="*/ 397 h 471"/>
                <a:gd name="T4" fmla="*/ 691 w 1734"/>
                <a:gd name="T5" fmla="*/ 442 h 471"/>
                <a:gd name="T6" fmla="*/ 269 w 1734"/>
                <a:gd name="T7" fmla="*/ 378 h 471"/>
                <a:gd name="T8" fmla="*/ 0 w 1734"/>
                <a:gd name="T9" fmla="*/ 51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4"/>
                <a:gd name="T16" fmla="*/ 0 h 471"/>
                <a:gd name="T17" fmla="*/ 1734 w 1734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59" name="Text Box 22"/>
            <p:cNvSpPr txBox="1">
              <a:spLocks noChangeArrowheads="1"/>
            </p:cNvSpPr>
            <p:nvPr/>
          </p:nvSpPr>
          <p:spPr bwMode="auto">
            <a:xfrm>
              <a:off x="1814" y="29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35846" name="Group 23"/>
          <p:cNvGrpSpPr>
            <a:grpSpLocks/>
          </p:cNvGrpSpPr>
          <p:nvPr/>
        </p:nvGrpSpPr>
        <p:grpSpPr bwMode="auto">
          <a:xfrm>
            <a:off x="5791200" y="2819400"/>
            <a:ext cx="1031875" cy="1101725"/>
            <a:chOff x="1712" y="2042"/>
            <a:chExt cx="650" cy="694"/>
          </a:xfrm>
        </p:grpSpPr>
        <p:sp>
          <p:nvSpPr>
            <p:cNvPr id="35850" name="Freeform 24"/>
            <p:cNvSpPr>
              <a:spLocks/>
            </p:cNvSpPr>
            <p:nvPr/>
          </p:nvSpPr>
          <p:spPr bwMode="auto">
            <a:xfrm>
              <a:off x="1712" y="2200"/>
              <a:ext cx="568" cy="536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51" name="Text Box 25"/>
            <p:cNvSpPr txBox="1">
              <a:spLocks noChangeArrowheads="1"/>
            </p:cNvSpPr>
            <p:nvPr/>
          </p:nvSpPr>
          <p:spPr bwMode="auto">
            <a:xfrm>
              <a:off x="2150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</p:grpSp>
      <p:grpSp>
        <p:nvGrpSpPr>
          <p:cNvPr id="35847" name="Group 26"/>
          <p:cNvGrpSpPr>
            <a:grpSpLocks/>
          </p:cNvGrpSpPr>
          <p:nvPr/>
        </p:nvGrpSpPr>
        <p:grpSpPr bwMode="auto">
          <a:xfrm>
            <a:off x="1692275" y="4530725"/>
            <a:ext cx="5241925" cy="1039813"/>
            <a:chOff x="1066" y="2854"/>
            <a:chExt cx="3302" cy="655"/>
          </a:xfrm>
        </p:grpSpPr>
        <p:sp>
          <p:nvSpPr>
            <p:cNvPr id="35848" name="Freeform 27"/>
            <p:cNvSpPr>
              <a:spLocks/>
            </p:cNvSpPr>
            <p:nvPr/>
          </p:nvSpPr>
          <p:spPr bwMode="auto">
            <a:xfrm>
              <a:off x="1066" y="2854"/>
              <a:ext cx="3302" cy="655"/>
            </a:xfrm>
            <a:custGeom>
              <a:avLst/>
              <a:gdLst>
                <a:gd name="T0" fmla="*/ 3040 w 3302"/>
                <a:gd name="T1" fmla="*/ 0 h 655"/>
                <a:gd name="T2" fmla="*/ 2988 w 3302"/>
                <a:gd name="T3" fmla="*/ 534 h 655"/>
                <a:gd name="T4" fmla="*/ 2240 w 3302"/>
                <a:gd name="T5" fmla="*/ 611 h 655"/>
                <a:gd name="T6" fmla="*/ 499 w 3302"/>
                <a:gd name="T7" fmla="*/ 560 h 655"/>
                <a:gd name="T8" fmla="*/ 0 w 3302"/>
                <a:gd name="T9" fmla="*/ 42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2"/>
                <a:gd name="T16" fmla="*/ 0 h 655"/>
                <a:gd name="T17" fmla="*/ 3302 w 3302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49" name="Text Box 28"/>
            <p:cNvSpPr txBox="1">
              <a:spLocks noChangeArrowheads="1"/>
            </p:cNvSpPr>
            <p:nvPr/>
          </p:nvSpPr>
          <p:spPr bwMode="auto">
            <a:xfrm>
              <a:off x="2928" y="31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9C7B875-58E4-4E5B-B5DC-167304DEB307}" type="slidenum">
              <a:rPr lang="en-US" sz="1200">
                <a:solidFill>
                  <a:srgbClr val="045C75"/>
                </a:solidFill>
              </a:rPr>
              <a:pPr eaLnBrk="1" hangingPunct="1"/>
              <a:t>34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Another Example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Alphabet still { 0, 1 }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2"/>
            <a:endParaRPr lang="en-US" smtClean="0"/>
          </a:p>
          <a:p>
            <a:r>
              <a:rPr lang="en-US" smtClean="0"/>
              <a:t>The operation of the automaton is not completely defined by the input</a:t>
            </a:r>
          </a:p>
          <a:p>
            <a:pPr lvl="1"/>
            <a:r>
              <a:rPr lang="en-US" smtClean="0"/>
              <a:t>On input “11” the automaton could be in either state 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2895600" y="2286000"/>
            <a:ext cx="3352800" cy="1711325"/>
            <a:chOff x="1536" y="2234"/>
            <a:chExt cx="2112" cy="1078"/>
          </a:xfrm>
        </p:grpSpPr>
        <p:grpSp>
          <p:nvGrpSpPr>
            <p:cNvPr id="36870" name="Group 5"/>
            <p:cNvGrpSpPr>
              <a:grpSpLocks/>
            </p:cNvGrpSpPr>
            <p:nvPr/>
          </p:nvGrpSpPr>
          <p:grpSpPr bwMode="auto">
            <a:xfrm>
              <a:off x="2160" y="2736"/>
              <a:ext cx="1024" cy="336"/>
              <a:chOff x="3072" y="2976"/>
              <a:chExt cx="1024" cy="336"/>
            </a:xfrm>
          </p:grpSpPr>
          <p:sp>
            <p:nvSpPr>
              <p:cNvPr id="36880" name="Freeform 6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81" name="Text Box 7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  <p:grpSp>
          <p:nvGrpSpPr>
            <p:cNvPr id="36871" name="Group 8"/>
            <p:cNvGrpSpPr>
              <a:grpSpLocks/>
            </p:cNvGrpSpPr>
            <p:nvPr/>
          </p:nvGrpSpPr>
          <p:grpSpPr bwMode="auto">
            <a:xfrm>
              <a:off x="3168" y="2832"/>
              <a:ext cx="480" cy="480"/>
              <a:chOff x="3264" y="2112"/>
              <a:chExt cx="480" cy="480"/>
            </a:xfrm>
          </p:grpSpPr>
          <p:sp>
            <p:nvSpPr>
              <p:cNvPr id="36878" name="Oval 9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9" name="Oval 10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11"/>
            <p:cNvGrpSpPr>
              <a:grpSpLocks/>
            </p:cNvGrpSpPr>
            <p:nvPr/>
          </p:nvGrpSpPr>
          <p:grpSpPr bwMode="auto">
            <a:xfrm>
              <a:off x="1536" y="2880"/>
              <a:ext cx="624" cy="432"/>
              <a:chOff x="3264" y="1488"/>
              <a:chExt cx="624" cy="432"/>
            </a:xfrm>
          </p:grpSpPr>
          <p:sp>
            <p:nvSpPr>
              <p:cNvPr id="36876" name="Oval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73" name="Group 14"/>
            <p:cNvGrpSpPr>
              <a:grpSpLocks/>
            </p:cNvGrpSpPr>
            <p:nvPr/>
          </p:nvGrpSpPr>
          <p:grpSpPr bwMode="auto">
            <a:xfrm>
              <a:off x="1712" y="2234"/>
              <a:ext cx="650" cy="694"/>
              <a:chOff x="1712" y="2042"/>
              <a:chExt cx="650" cy="694"/>
            </a:xfrm>
          </p:grpSpPr>
          <p:sp>
            <p:nvSpPr>
              <p:cNvPr id="36874" name="Freeform 15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75" name="Text Box 16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C88AE6A-7E23-4BFE-BF50-F8690094EB37}" type="slidenum">
              <a:rPr lang="en-US" sz="1200">
                <a:solidFill>
                  <a:srgbClr val="045C75"/>
                </a:solidFill>
              </a:rPr>
              <a:pPr eaLnBrk="1" hangingPunct="1"/>
              <a:t>35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Epsilon Moves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85800"/>
          </a:xfrm>
        </p:spPr>
        <p:txBody>
          <a:bodyPr/>
          <a:lstStyle/>
          <a:p>
            <a:r>
              <a:rPr lang="en-US" smtClean="0"/>
              <a:t>Another kind of transition: </a:t>
            </a:r>
            <a:r>
              <a:rPr lang="en-US" smtClean="0">
                <a:sym typeface="Symbol" pitchFamily="-80" charset="2"/>
              </a:rPr>
              <a:t>-moves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2514600" y="2089150"/>
            <a:ext cx="2819400" cy="958850"/>
            <a:chOff x="2688" y="2948"/>
            <a:chExt cx="1776" cy="604"/>
          </a:xfrm>
        </p:grpSpPr>
        <p:sp>
          <p:nvSpPr>
            <p:cNvPr id="37897" name="Oval 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Oval 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Freeform 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3552" y="294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457200" y="33528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Machine can move from state A to state B without reading input</a:t>
            </a:r>
            <a:endParaRPr lang="en-US" sz="2800">
              <a:latin typeface="Comic Sans MS" pitchFamily="-80" charset="0"/>
              <a:sym typeface="Symbol" pitchFamily="-80" charset="2"/>
            </a:endParaRP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2651125" y="2479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4800600" y="2514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EA46887-F72C-4C1C-A79F-2DAF26CA685B}" type="slidenum">
              <a:rPr lang="en-US" sz="1200">
                <a:solidFill>
                  <a:srgbClr val="045C75"/>
                </a:solidFill>
              </a:rPr>
              <a:pPr eaLnBrk="1" hangingPunct="1"/>
              <a:t>36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and Nondeterministic Automata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Deterministic Finite Automata (DFA)</a:t>
            </a:r>
          </a:p>
          <a:p>
            <a:pPr lvl="1"/>
            <a:r>
              <a:rPr lang="en-US" smtClean="0">
                <a:sym typeface="Symbol" pitchFamily="-80" charset="2"/>
              </a:rPr>
              <a:t>One transition per input per state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No </a:t>
            </a:r>
            <a:r>
              <a:rPr lang="en-US" smtClean="0">
                <a:sym typeface="Symbol" pitchFamily="-80" charset="2"/>
              </a:rPr>
              <a:t>-moves</a:t>
            </a:r>
          </a:p>
          <a:p>
            <a:pPr>
              <a:lnSpc>
                <a:spcPct val="110000"/>
              </a:lnSpc>
            </a:pPr>
            <a:r>
              <a:rPr lang="en-US" smtClean="0">
                <a:sym typeface="Symbol" pitchFamily="-80" charset="2"/>
              </a:rPr>
              <a:t>Nondeterministic Finite Automata (NFA)</a:t>
            </a:r>
          </a:p>
          <a:p>
            <a:pPr lvl="1"/>
            <a:r>
              <a:rPr lang="en-US" smtClean="0">
                <a:sym typeface="Symbol" pitchFamily="-80" charset="2"/>
              </a:rPr>
              <a:t>Can have multiple transitions for one input in a given state</a:t>
            </a:r>
          </a:p>
          <a:p>
            <a:pPr lvl="1"/>
            <a:r>
              <a:rPr lang="en-US" smtClean="0">
                <a:sym typeface="Symbol" pitchFamily="-80" charset="2"/>
              </a:rPr>
              <a:t>Can have -moves</a:t>
            </a:r>
          </a:p>
          <a:p>
            <a:pPr>
              <a:lnSpc>
                <a:spcPct val="110000"/>
              </a:lnSpc>
            </a:pPr>
            <a:r>
              <a:rPr lang="en-US" i="1" smtClean="0">
                <a:sym typeface="Symbol" pitchFamily="-80" charset="2"/>
              </a:rPr>
              <a:t>Finite</a:t>
            </a:r>
            <a:r>
              <a:rPr lang="en-US" smtClean="0">
                <a:sym typeface="Symbol" pitchFamily="-80" charset="2"/>
              </a:rPr>
              <a:t> automata have </a:t>
            </a:r>
            <a:r>
              <a:rPr lang="en-US" i="1" smtClean="0">
                <a:sym typeface="Symbol" pitchFamily="-80" charset="2"/>
              </a:rPr>
              <a:t>finite</a:t>
            </a:r>
            <a:r>
              <a:rPr lang="en-US" smtClean="0">
                <a:sym typeface="Symbol" pitchFamily="-80" charset="2"/>
              </a:rPr>
              <a:t> memory</a:t>
            </a:r>
          </a:p>
          <a:p>
            <a:pPr lvl="1"/>
            <a:r>
              <a:rPr lang="en-US" smtClean="0">
                <a:sym typeface="Symbol" pitchFamily="-80" charset="2"/>
              </a:rPr>
              <a:t>Need only to encode the current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7C6376F-7FB3-49AD-B17F-8B745DFFC054}" type="slidenum">
              <a:rPr lang="en-US" sz="1200">
                <a:solidFill>
                  <a:srgbClr val="045C75"/>
                </a:solidFill>
              </a:rPr>
              <a:pPr eaLnBrk="1" hangingPunct="1"/>
              <a:t>37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Finite Automata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DFA can take only one path through the state graph</a:t>
            </a:r>
          </a:p>
          <a:p>
            <a:pPr lvl="1"/>
            <a:r>
              <a:rPr lang="en-US" smtClean="0"/>
              <a:t>Completely determined by input</a:t>
            </a:r>
          </a:p>
          <a:p>
            <a:pPr lvl="1"/>
            <a:endParaRPr lang="en-US" smtClean="0"/>
          </a:p>
          <a:p>
            <a:r>
              <a:rPr lang="en-US" smtClean="0"/>
              <a:t>NFAs can choose</a:t>
            </a:r>
          </a:p>
          <a:p>
            <a:pPr lvl="1"/>
            <a:r>
              <a:rPr lang="en-US" smtClean="0"/>
              <a:t>Whether to make </a:t>
            </a:r>
            <a:r>
              <a:rPr lang="en-US" smtClean="0">
                <a:sym typeface="Symbol" pitchFamily="-80" charset="2"/>
              </a:rPr>
              <a:t>-moves</a:t>
            </a:r>
          </a:p>
          <a:p>
            <a:pPr lvl="1"/>
            <a:r>
              <a:rPr lang="en-US" smtClean="0">
                <a:sym typeface="Symbol" pitchFamily="-80" charset="2"/>
              </a:rPr>
              <a:t>Which of multiple transitions for a single input to take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5D03647-0B19-47C7-89F4-8C6EDE601C27}" type="slidenum">
              <a:rPr lang="en-US" sz="1200">
                <a:solidFill>
                  <a:srgbClr val="045C75"/>
                </a:solidFill>
              </a:rPr>
              <a:pPr eaLnBrk="1" hangingPunct="1"/>
              <a:t>38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Acceptance of NFAs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838200"/>
          </a:xfrm>
        </p:spPr>
        <p:txBody>
          <a:bodyPr/>
          <a:lstStyle/>
          <a:p>
            <a:r>
              <a:rPr lang="en-US" smtClean="0"/>
              <a:t>An NFA can get into multiple states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57200" y="47244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Input: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1600200" y="2062163"/>
            <a:ext cx="5562600" cy="2738437"/>
            <a:chOff x="672" y="1321"/>
            <a:chExt cx="3504" cy="1725"/>
          </a:xfrm>
        </p:grpSpPr>
        <p:grpSp>
          <p:nvGrpSpPr>
            <p:cNvPr id="40980" name="Group 6"/>
            <p:cNvGrpSpPr>
              <a:grpSpLocks/>
            </p:cNvGrpSpPr>
            <p:nvPr/>
          </p:nvGrpSpPr>
          <p:grpSpPr bwMode="auto">
            <a:xfrm>
              <a:off x="1296" y="1775"/>
              <a:ext cx="1024" cy="336"/>
              <a:chOff x="3072" y="2976"/>
              <a:chExt cx="1024" cy="336"/>
            </a:xfrm>
          </p:grpSpPr>
          <p:sp>
            <p:nvSpPr>
              <p:cNvPr id="40997" name="Freeform 7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998" name="Text Box 8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</p:grpSp>
        <p:grpSp>
          <p:nvGrpSpPr>
            <p:cNvPr id="40981" name="Group 9"/>
            <p:cNvGrpSpPr>
              <a:grpSpLocks/>
            </p:cNvGrpSpPr>
            <p:nvPr/>
          </p:nvGrpSpPr>
          <p:grpSpPr bwMode="auto">
            <a:xfrm>
              <a:off x="3696" y="1919"/>
              <a:ext cx="480" cy="480"/>
              <a:chOff x="3264" y="2112"/>
              <a:chExt cx="480" cy="480"/>
            </a:xfrm>
          </p:grpSpPr>
          <p:sp>
            <p:nvSpPr>
              <p:cNvPr id="40995" name="Oval 10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Oval 11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982" name="Group 12"/>
            <p:cNvGrpSpPr>
              <a:grpSpLocks/>
            </p:cNvGrpSpPr>
            <p:nvPr/>
          </p:nvGrpSpPr>
          <p:grpSpPr bwMode="auto">
            <a:xfrm>
              <a:off x="672" y="1967"/>
              <a:ext cx="624" cy="432"/>
              <a:chOff x="3264" y="1488"/>
              <a:chExt cx="624" cy="432"/>
            </a:xfrm>
          </p:grpSpPr>
          <p:sp>
            <p:nvSpPr>
              <p:cNvPr id="40993" name="Oval 13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Line 14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40983" name="Group 15"/>
            <p:cNvGrpSpPr>
              <a:grpSpLocks/>
            </p:cNvGrpSpPr>
            <p:nvPr/>
          </p:nvGrpSpPr>
          <p:grpSpPr bwMode="auto">
            <a:xfrm>
              <a:off x="848" y="1321"/>
              <a:ext cx="650" cy="694"/>
              <a:chOff x="1712" y="2042"/>
              <a:chExt cx="650" cy="694"/>
            </a:xfrm>
          </p:grpSpPr>
          <p:sp>
            <p:nvSpPr>
              <p:cNvPr id="40991" name="Freeform 16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992" name="Text Box 17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  <p:sp>
          <p:nvSpPr>
            <p:cNvPr id="40984" name="Oval 18"/>
            <p:cNvSpPr>
              <a:spLocks noChangeArrowheads="1"/>
            </p:cNvSpPr>
            <p:nvPr/>
          </p:nvSpPr>
          <p:spPr bwMode="auto">
            <a:xfrm>
              <a:off x="2304" y="1967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985" name="Group 19"/>
            <p:cNvGrpSpPr>
              <a:grpSpLocks/>
            </p:cNvGrpSpPr>
            <p:nvPr/>
          </p:nvGrpSpPr>
          <p:grpSpPr bwMode="auto">
            <a:xfrm>
              <a:off x="2688" y="1775"/>
              <a:ext cx="1024" cy="336"/>
              <a:chOff x="3072" y="2976"/>
              <a:chExt cx="1024" cy="336"/>
            </a:xfrm>
          </p:grpSpPr>
          <p:sp>
            <p:nvSpPr>
              <p:cNvPr id="40989" name="Freeform 20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990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</p:grpSp>
        <p:grpSp>
          <p:nvGrpSpPr>
            <p:cNvPr id="40986" name="Group 22"/>
            <p:cNvGrpSpPr>
              <a:grpSpLocks/>
            </p:cNvGrpSpPr>
            <p:nvPr/>
          </p:nvGrpSpPr>
          <p:grpSpPr bwMode="auto">
            <a:xfrm flipV="1">
              <a:off x="816" y="2352"/>
              <a:ext cx="650" cy="694"/>
              <a:chOff x="1712" y="2042"/>
              <a:chExt cx="650" cy="694"/>
            </a:xfrm>
          </p:grpSpPr>
          <p:sp>
            <p:nvSpPr>
              <p:cNvPr id="40987" name="Freeform 23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988" name="Text Box 24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</p:grpSp>
      </p:grp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2895600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3352800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3810000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457200" y="53340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Rule: NFA accepts if it </a:t>
            </a:r>
            <a:r>
              <a:rPr lang="en-US" sz="2800" u="sng">
                <a:latin typeface="Comic Sans MS" pitchFamily="-80" charset="0"/>
              </a:rPr>
              <a:t>can</a:t>
            </a:r>
            <a:r>
              <a:rPr lang="en-US" sz="2800">
                <a:latin typeface="Comic Sans MS" pitchFamily="-80" charset="0"/>
              </a:rPr>
              <a:t> get in a final state</a:t>
            </a:r>
          </a:p>
        </p:txBody>
      </p:sp>
      <p:sp>
        <p:nvSpPr>
          <p:cNvPr id="40971" name="Line 29"/>
          <p:cNvSpPr>
            <a:spLocks noChangeShapeType="1"/>
          </p:cNvSpPr>
          <p:nvPr/>
        </p:nvSpPr>
        <p:spPr bwMode="auto">
          <a:xfrm flipV="1">
            <a:off x="1609725" y="35433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8990" name="Freeform 30"/>
          <p:cNvSpPr>
            <a:spLocks/>
          </p:cNvSpPr>
          <p:nvPr/>
        </p:nvSpPr>
        <p:spPr bwMode="auto">
          <a:xfrm>
            <a:off x="1876425" y="2305050"/>
            <a:ext cx="901700" cy="850900"/>
          </a:xfrm>
          <a:custGeom>
            <a:avLst/>
            <a:gdLst>
              <a:gd name="T0" fmla="*/ 635000 w 568"/>
              <a:gd name="T1" fmla="*/ 850900 h 536"/>
              <a:gd name="T2" fmla="*/ 863600 w 568"/>
              <a:gd name="T3" fmla="*/ 317500 h 536"/>
              <a:gd name="T4" fmla="*/ 406400 w 568"/>
              <a:gd name="T5" fmla="*/ 12700 h 536"/>
              <a:gd name="T6" fmla="*/ 25400 w 568"/>
              <a:gd name="T7" fmla="*/ 393700 h 536"/>
              <a:gd name="T8" fmla="*/ 254000 w 568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"/>
              <a:gd name="T16" fmla="*/ 0 h 536"/>
              <a:gd name="T17" fmla="*/ 568 w 568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" h="536">
                <a:moveTo>
                  <a:pt x="400" y="536"/>
                </a:moveTo>
                <a:cubicBezTo>
                  <a:pt x="424" y="480"/>
                  <a:pt x="568" y="288"/>
                  <a:pt x="544" y="200"/>
                </a:cubicBezTo>
                <a:cubicBezTo>
                  <a:pt x="520" y="112"/>
                  <a:pt x="344" y="0"/>
                  <a:pt x="256" y="8"/>
                </a:cubicBezTo>
                <a:cubicBezTo>
                  <a:pt x="168" y="16"/>
                  <a:pt x="32" y="160"/>
                  <a:pt x="16" y="248"/>
                </a:cubicBezTo>
                <a:cubicBezTo>
                  <a:pt x="0" y="336"/>
                  <a:pt x="80" y="436"/>
                  <a:pt x="160" y="53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8991" name="Freeform 31"/>
          <p:cNvSpPr>
            <a:spLocks/>
          </p:cNvSpPr>
          <p:nvPr/>
        </p:nvSpPr>
        <p:spPr bwMode="auto">
          <a:xfrm flipV="1">
            <a:off x="1838325" y="3686175"/>
            <a:ext cx="901700" cy="850900"/>
          </a:xfrm>
          <a:custGeom>
            <a:avLst/>
            <a:gdLst>
              <a:gd name="T0" fmla="*/ 635000 w 568"/>
              <a:gd name="T1" fmla="*/ 850900 h 536"/>
              <a:gd name="T2" fmla="*/ 863600 w 568"/>
              <a:gd name="T3" fmla="*/ 317500 h 536"/>
              <a:gd name="T4" fmla="*/ 406400 w 568"/>
              <a:gd name="T5" fmla="*/ 12700 h 536"/>
              <a:gd name="T6" fmla="*/ 25400 w 568"/>
              <a:gd name="T7" fmla="*/ 393700 h 536"/>
              <a:gd name="T8" fmla="*/ 254000 w 568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"/>
              <a:gd name="T16" fmla="*/ 0 h 536"/>
              <a:gd name="T17" fmla="*/ 568 w 568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" h="536">
                <a:moveTo>
                  <a:pt x="400" y="536"/>
                </a:moveTo>
                <a:cubicBezTo>
                  <a:pt x="424" y="480"/>
                  <a:pt x="568" y="288"/>
                  <a:pt x="544" y="200"/>
                </a:cubicBezTo>
                <a:cubicBezTo>
                  <a:pt x="520" y="112"/>
                  <a:pt x="344" y="0"/>
                  <a:pt x="256" y="8"/>
                </a:cubicBezTo>
                <a:cubicBezTo>
                  <a:pt x="168" y="16"/>
                  <a:pt x="32" y="160"/>
                  <a:pt x="16" y="248"/>
                </a:cubicBezTo>
                <a:cubicBezTo>
                  <a:pt x="0" y="336"/>
                  <a:pt x="80" y="436"/>
                  <a:pt x="160" y="53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8992" name="Freeform 32"/>
          <p:cNvSpPr>
            <a:spLocks/>
          </p:cNvSpPr>
          <p:nvPr/>
        </p:nvSpPr>
        <p:spPr bwMode="auto">
          <a:xfrm>
            <a:off x="2590800" y="3162300"/>
            <a:ext cx="1625600" cy="149225"/>
          </a:xfrm>
          <a:custGeom>
            <a:avLst/>
            <a:gdLst>
              <a:gd name="T0" fmla="*/ 0 w 1024"/>
              <a:gd name="T1" fmla="*/ 149225 h 94"/>
              <a:gd name="T2" fmla="*/ 812800 w 1024"/>
              <a:gd name="T3" fmla="*/ 1588 h 94"/>
              <a:gd name="T4" fmla="*/ 1625600 w 1024"/>
              <a:gd name="T5" fmla="*/ 144463 h 94"/>
              <a:gd name="T6" fmla="*/ 0 60000 65536"/>
              <a:gd name="T7" fmla="*/ 0 60000 65536"/>
              <a:gd name="T8" fmla="*/ 0 60000 65536"/>
              <a:gd name="T9" fmla="*/ 0 w 1024"/>
              <a:gd name="T10" fmla="*/ 0 h 94"/>
              <a:gd name="T11" fmla="*/ 1024 w 1024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4" h="94">
                <a:moveTo>
                  <a:pt x="0" y="94"/>
                </a:moveTo>
                <a:cubicBezTo>
                  <a:pt x="85" y="78"/>
                  <a:pt x="341" y="2"/>
                  <a:pt x="512" y="1"/>
                </a:cubicBezTo>
                <a:cubicBezTo>
                  <a:pt x="683" y="0"/>
                  <a:pt x="917" y="72"/>
                  <a:pt x="1024" y="91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8993" name="Freeform 33"/>
          <p:cNvSpPr>
            <a:spLocks/>
          </p:cNvSpPr>
          <p:nvPr/>
        </p:nvSpPr>
        <p:spPr bwMode="auto">
          <a:xfrm>
            <a:off x="4810125" y="3171825"/>
            <a:ext cx="1625600" cy="149225"/>
          </a:xfrm>
          <a:custGeom>
            <a:avLst/>
            <a:gdLst>
              <a:gd name="T0" fmla="*/ 0 w 1024"/>
              <a:gd name="T1" fmla="*/ 149225 h 94"/>
              <a:gd name="T2" fmla="*/ 812800 w 1024"/>
              <a:gd name="T3" fmla="*/ 1588 h 94"/>
              <a:gd name="T4" fmla="*/ 1625600 w 1024"/>
              <a:gd name="T5" fmla="*/ 144463 h 94"/>
              <a:gd name="T6" fmla="*/ 0 60000 65536"/>
              <a:gd name="T7" fmla="*/ 0 60000 65536"/>
              <a:gd name="T8" fmla="*/ 0 60000 65536"/>
              <a:gd name="T9" fmla="*/ 0 w 1024"/>
              <a:gd name="T10" fmla="*/ 0 h 94"/>
              <a:gd name="T11" fmla="*/ 1024 w 1024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4" h="94">
                <a:moveTo>
                  <a:pt x="0" y="94"/>
                </a:moveTo>
                <a:cubicBezTo>
                  <a:pt x="85" y="78"/>
                  <a:pt x="341" y="2"/>
                  <a:pt x="512" y="1"/>
                </a:cubicBezTo>
                <a:cubicBezTo>
                  <a:pt x="683" y="0"/>
                  <a:pt x="917" y="72"/>
                  <a:pt x="1024" y="91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8994" name="Oval 34"/>
          <p:cNvSpPr>
            <a:spLocks noChangeArrowheads="1"/>
          </p:cNvSpPr>
          <p:nvPr/>
        </p:nvSpPr>
        <p:spPr bwMode="auto">
          <a:xfrm>
            <a:off x="6477000" y="30861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5" name="Oval 35"/>
          <p:cNvSpPr>
            <a:spLocks noChangeArrowheads="1"/>
          </p:cNvSpPr>
          <p:nvPr/>
        </p:nvSpPr>
        <p:spPr bwMode="auto">
          <a:xfrm>
            <a:off x="1981200" y="3095625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Oval 36"/>
          <p:cNvSpPr>
            <a:spLocks noChangeArrowheads="1"/>
          </p:cNvSpPr>
          <p:nvPr/>
        </p:nvSpPr>
        <p:spPr bwMode="auto">
          <a:xfrm>
            <a:off x="4191000" y="30861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Oval 37"/>
          <p:cNvSpPr>
            <a:spLocks noChangeArrowheads="1"/>
          </p:cNvSpPr>
          <p:nvPr/>
        </p:nvSpPr>
        <p:spPr bwMode="auto">
          <a:xfrm>
            <a:off x="4191000" y="30861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 autoUpdateAnimBg="0"/>
      <p:bldP spid="168986" grpId="0" autoUpdateAnimBg="0"/>
      <p:bldP spid="168987" grpId="0" autoUpdateAnimBg="0"/>
      <p:bldP spid="168988" grpId="0" autoUpdateAnimBg="0"/>
      <p:bldP spid="168990" grpId="0" animBg="1"/>
      <p:bldP spid="168991" grpId="0" animBg="1"/>
      <p:bldP spid="168992" grpId="0" animBg="1"/>
      <p:bldP spid="168993" grpId="0" animBg="1"/>
      <p:bldP spid="168994" grpId="0" animBg="1"/>
      <p:bldP spid="168995" grpId="0" animBg="1"/>
      <p:bldP spid="168996" grpId="0" animBg="1"/>
      <p:bldP spid="16899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13E80A0-4FBD-45CE-AC17-46EC0CEEB823}" type="slidenum">
              <a:rPr lang="en-US" sz="1200">
                <a:solidFill>
                  <a:srgbClr val="045C75"/>
                </a:solidFill>
              </a:rPr>
              <a:pPr eaLnBrk="1" hangingPunct="1"/>
              <a:t>39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vs. DFA (1)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NFAs and DFAs recognize the same set of languages (regular languages)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DFAs are easier to implement</a:t>
            </a:r>
          </a:p>
          <a:p>
            <a:pPr lvl="1"/>
            <a:r>
              <a:rPr lang="en-US" smtClean="0"/>
              <a:t>There are no choices to consider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to separate Lexical analysis and parsing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400" smtClean="0"/>
              <a:t>Simplicity of design </a:t>
            </a:r>
          </a:p>
          <a:p>
            <a:pPr marL="457200" indent="-4572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400" smtClean="0"/>
              <a:t>Improving compiler efficiency</a:t>
            </a:r>
          </a:p>
          <a:p>
            <a:pPr marL="457200" indent="-4572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400" smtClean="0"/>
              <a:t>Enhancing compiler portability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EF1AFBA-365A-419A-932F-A966E44CCE78}" type="slidenum">
              <a:rPr lang="en-US" sz="1200">
                <a:solidFill>
                  <a:srgbClr val="045C75"/>
                </a:solidFill>
              </a:rPr>
              <a:pPr eaLnBrk="1" hangingPunct="1"/>
              <a:t>40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NFA vs. DFA (2)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14400"/>
          </a:xfrm>
        </p:spPr>
        <p:txBody>
          <a:bodyPr/>
          <a:lstStyle/>
          <a:p>
            <a:r>
              <a:rPr lang="en-US" smtClean="0"/>
              <a:t>For a given language the NFA can be simpler than the DFA</a:t>
            </a:r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2667000" y="2438400"/>
            <a:ext cx="2787650" cy="1290638"/>
            <a:chOff x="1680" y="1536"/>
            <a:chExt cx="1756" cy="813"/>
          </a:xfrm>
        </p:grpSpPr>
        <p:sp>
          <p:nvSpPr>
            <p:cNvPr id="43037" name="Freeform 5"/>
            <p:cNvSpPr>
              <a:spLocks noChangeAspect="1"/>
            </p:cNvSpPr>
            <p:nvPr/>
          </p:nvSpPr>
          <p:spPr bwMode="auto">
            <a:xfrm>
              <a:off x="1993" y="1854"/>
              <a:ext cx="513" cy="47"/>
            </a:xfrm>
            <a:custGeom>
              <a:avLst/>
              <a:gdLst>
                <a:gd name="T0" fmla="*/ 0 w 1024"/>
                <a:gd name="T1" fmla="*/ 47 h 94"/>
                <a:gd name="T2" fmla="*/ 257 w 1024"/>
                <a:gd name="T3" fmla="*/ 1 h 94"/>
                <a:gd name="T4" fmla="*/ 513 w 1024"/>
                <a:gd name="T5" fmla="*/ 46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38" name="Text Box 6"/>
            <p:cNvSpPr txBox="1">
              <a:spLocks noChangeAspect="1" noChangeArrowheads="1"/>
            </p:cNvSpPr>
            <p:nvPr/>
          </p:nvSpPr>
          <p:spPr bwMode="auto">
            <a:xfrm>
              <a:off x="2198" y="16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</p:txBody>
        </p:sp>
        <p:grpSp>
          <p:nvGrpSpPr>
            <p:cNvPr id="43039" name="Group 7"/>
            <p:cNvGrpSpPr>
              <a:grpSpLocks noChangeAspect="1"/>
            </p:cNvGrpSpPr>
            <p:nvPr/>
          </p:nvGrpSpPr>
          <p:grpSpPr bwMode="auto">
            <a:xfrm>
              <a:off x="3195" y="1804"/>
              <a:ext cx="241" cy="241"/>
              <a:chOff x="3264" y="2112"/>
              <a:chExt cx="480" cy="480"/>
            </a:xfrm>
          </p:grpSpPr>
          <p:sp>
            <p:nvSpPr>
              <p:cNvPr id="43051" name="Oval 8"/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2" name="Oval 9"/>
              <p:cNvSpPr>
                <a:spLocks noChangeAspect="1"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40" name="Group 10"/>
            <p:cNvGrpSpPr>
              <a:grpSpLocks noChangeAspect="1"/>
            </p:cNvGrpSpPr>
            <p:nvPr/>
          </p:nvGrpSpPr>
          <p:grpSpPr bwMode="auto">
            <a:xfrm>
              <a:off x="1680" y="1829"/>
              <a:ext cx="313" cy="216"/>
              <a:chOff x="3264" y="1488"/>
              <a:chExt cx="624" cy="432"/>
            </a:xfrm>
          </p:grpSpPr>
          <p:sp>
            <p:nvSpPr>
              <p:cNvPr id="43049" name="Oval 11"/>
              <p:cNvSpPr>
                <a:spLocks noChangeAspect="1"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43041" name="Group 13"/>
            <p:cNvGrpSpPr>
              <a:grpSpLocks noChangeAspect="1"/>
            </p:cNvGrpSpPr>
            <p:nvPr/>
          </p:nvGrpSpPr>
          <p:grpSpPr bwMode="auto">
            <a:xfrm>
              <a:off x="1768" y="1536"/>
              <a:ext cx="411" cy="317"/>
              <a:chOff x="1712" y="2104"/>
              <a:chExt cx="820" cy="632"/>
            </a:xfrm>
          </p:grpSpPr>
          <p:sp>
            <p:nvSpPr>
              <p:cNvPr id="43047" name="Freeform 14"/>
              <p:cNvSpPr>
                <a:spLocks noChangeAspect="1"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048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2141" y="2104"/>
                <a:ext cx="391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/>
                  <a:t>1</a:t>
                </a:r>
              </a:p>
            </p:txBody>
          </p:sp>
        </p:grpSp>
        <p:sp>
          <p:nvSpPr>
            <p:cNvPr id="43042" name="Oval 16"/>
            <p:cNvSpPr>
              <a:spLocks noChangeAspect="1" noChangeArrowheads="1"/>
            </p:cNvSpPr>
            <p:nvPr/>
          </p:nvSpPr>
          <p:spPr bwMode="auto">
            <a:xfrm>
              <a:off x="2498" y="1829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Freeform 17"/>
            <p:cNvSpPr>
              <a:spLocks noChangeAspect="1"/>
            </p:cNvSpPr>
            <p:nvPr/>
          </p:nvSpPr>
          <p:spPr bwMode="auto">
            <a:xfrm>
              <a:off x="2690" y="1854"/>
              <a:ext cx="513" cy="47"/>
            </a:xfrm>
            <a:custGeom>
              <a:avLst/>
              <a:gdLst>
                <a:gd name="T0" fmla="*/ 0 w 1024"/>
                <a:gd name="T1" fmla="*/ 47 h 94"/>
                <a:gd name="T2" fmla="*/ 257 w 1024"/>
                <a:gd name="T3" fmla="*/ 1 h 94"/>
                <a:gd name="T4" fmla="*/ 513 w 1024"/>
                <a:gd name="T5" fmla="*/ 46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44" name="Text Box 18"/>
            <p:cNvSpPr txBox="1">
              <a:spLocks noChangeAspect="1" noChangeArrowheads="1"/>
            </p:cNvSpPr>
            <p:nvPr/>
          </p:nvSpPr>
          <p:spPr bwMode="auto">
            <a:xfrm>
              <a:off x="2869" y="1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</p:txBody>
        </p:sp>
        <p:sp>
          <p:nvSpPr>
            <p:cNvPr id="43045" name="Freeform 19"/>
            <p:cNvSpPr>
              <a:spLocks noChangeAspect="1"/>
            </p:cNvSpPr>
            <p:nvPr/>
          </p:nvSpPr>
          <p:spPr bwMode="auto">
            <a:xfrm flipV="1">
              <a:off x="1752" y="2005"/>
              <a:ext cx="285" cy="268"/>
            </a:xfrm>
            <a:custGeom>
              <a:avLst/>
              <a:gdLst>
                <a:gd name="T0" fmla="*/ 201 w 568"/>
                <a:gd name="T1" fmla="*/ 268 h 536"/>
                <a:gd name="T2" fmla="*/ 273 w 568"/>
                <a:gd name="T3" fmla="*/ 100 h 536"/>
                <a:gd name="T4" fmla="*/ 128 w 568"/>
                <a:gd name="T5" fmla="*/ 4 h 536"/>
                <a:gd name="T6" fmla="*/ 8 w 568"/>
                <a:gd name="T7" fmla="*/ 124 h 536"/>
                <a:gd name="T8" fmla="*/ 80 w 568"/>
                <a:gd name="T9" fmla="*/ 268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46" name="Text Box 20"/>
            <p:cNvSpPr txBox="1">
              <a:spLocks noChangeAspect="1" noChangeArrowheads="1"/>
            </p:cNvSpPr>
            <p:nvPr/>
          </p:nvSpPr>
          <p:spPr bwMode="auto">
            <a:xfrm flipV="1">
              <a:off x="1976" y="20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</p:txBody>
        </p:sp>
      </p:grpSp>
      <p:grpSp>
        <p:nvGrpSpPr>
          <p:cNvPr id="43014" name="Group 21"/>
          <p:cNvGrpSpPr>
            <a:grpSpLocks/>
          </p:cNvGrpSpPr>
          <p:nvPr/>
        </p:nvGrpSpPr>
        <p:grpSpPr bwMode="auto">
          <a:xfrm>
            <a:off x="2667000" y="3836988"/>
            <a:ext cx="3086100" cy="1627187"/>
            <a:chOff x="1680" y="2417"/>
            <a:chExt cx="1944" cy="1025"/>
          </a:xfrm>
        </p:grpSpPr>
        <p:sp>
          <p:nvSpPr>
            <p:cNvPr id="43018" name="Freeform 22"/>
            <p:cNvSpPr>
              <a:spLocks noChangeAspect="1"/>
            </p:cNvSpPr>
            <p:nvPr/>
          </p:nvSpPr>
          <p:spPr bwMode="auto">
            <a:xfrm>
              <a:off x="1992" y="2791"/>
              <a:ext cx="513" cy="47"/>
            </a:xfrm>
            <a:custGeom>
              <a:avLst/>
              <a:gdLst>
                <a:gd name="T0" fmla="*/ 0 w 1024"/>
                <a:gd name="T1" fmla="*/ 47 h 94"/>
                <a:gd name="T2" fmla="*/ 257 w 1024"/>
                <a:gd name="T3" fmla="*/ 1 h 94"/>
                <a:gd name="T4" fmla="*/ 513 w 1024"/>
                <a:gd name="T5" fmla="*/ 46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19" name="Text Box 23"/>
            <p:cNvSpPr txBox="1">
              <a:spLocks noChangeAspect="1" noChangeArrowheads="1"/>
            </p:cNvSpPr>
            <p:nvPr/>
          </p:nvSpPr>
          <p:spPr bwMode="auto">
            <a:xfrm>
              <a:off x="2215" y="25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</p:txBody>
        </p:sp>
        <p:grpSp>
          <p:nvGrpSpPr>
            <p:cNvPr id="43020" name="Group 24"/>
            <p:cNvGrpSpPr>
              <a:grpSpLocks noChangeAspect="1"/>
            </p:cNvGrpSpPr>
            <p:nvPr/>
          </p:nvGrpSpPr>
          <p:grpSpPr bwMode="auto">
            <a:xfrm>
              <a:off x="3194" y="2741"/>
              <a:ext cx="240" cy="241"/>
              <a:chOff x="3264" y="2112"/>
              <a:chExt cx="480" cy="480"/>
            </a:xfrm>
          </p:grpSpPr>
          <p:sp>
            <p:nvSpPr>
              <p:cNvPr id="43035" name="Oval 25"/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Oval 26"/>
              <p:cNvSpPr>
                <a:spLocks noChangeAspect="1"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21" name="Group 27"/>
            <p:cNvGrpSpPr>
              <a:grpSpLocks noChangeAspect="1"/>
            </p:cNvGrpSpPr>
            <p:nvPr/>
          </p:nvGrpSpPr>
          <p:grpSpPr bwMode="auto">
            <a:xfrm>
              <a:off x="1680" y="2765"/>
              <a:ext cx="312" cy="217"/>
              <a:chOff x="3264" y="1488"/>
              <a:chExt cx="624" cy="432"/>
            </a:xfrm>
          </p:grpSpPr>
          <p:sp>
            <p:nvSpPr>
              <p:cNvPr id="43033" name="Oval 28"/>
              <p:cNvSpPr>
                <a:spLocks noChangeAspect="1"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4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43022" name="Freeform 30"/>
            <p:cNvSpPr>
              <a:spLocks noChangeAspect="1"/>
            </p:cNvSpPr>
            <p:nvPr/>
          </p:nvSpPr>
          <p:spPr bwMode="auto">
            <a:xfrm>
              <a:off x="1768" y="2521"/>
              <a:ext cx="284" cy="268"/>
            </a:xfrm>
            <a:custGeom>
              <a:avLst/>
              <a:gdLst>
                <a:gd name="T0" fmla="*/ 200 w 568"/>
                <a:gd name="T1" fmla="*/ 268 h 536"/>
                <a:gd name="T2" fmla="*/ 272 w 568"/>
                <a:gd name="T3" fmla="*/ 100 h 536"/>
                <a:gd name="T4" fmla="*/ 128 w 568"/>
                <a:gd name="T5" fmla="*/ 4 h 536"/>
                <a:gd name="T6" fmla="*/ 8 w 568"/>
                <a:gd name="T7" fmla="*/ 124 h 536"/>
                <a:gd name="T8" fmla="*/ 80 w 568"/>
                <a:gd name="T9" fmla="*/ 268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23" name="Text Box 31"/>
            <p:cNvSpPr txBox="1">
              <a:spLocks noChangeAspect="1" noChangeArrowheads="1"/>
            </p:cNvSpPr>
            <p:nvPr/>
          </p:nvSpPr>
          <p:spPr bwMode="auto">
            <a:xfrm>
              <a:off x="1976" y="241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1</a:t>
              </a:r>
            </a:p>
          </p:txBody>
        </p:sp>
        <p:sp>
          <p:nvSpPr>
            <p:cNvPr id="43024" name="Oval 32"/>
            <p:cNvSpPr>
              <a:spLocks noChangeAspect="1" noChangeArrowheads="1"/>
            </p:cNvSpPr>
            <p:nvPr/>
          </p:nvSpPr>
          <p:spPr bwMode="auto">
            <a:xfrm>
              <a:off x="2497" y="2765"/>
              <a:ext cx="192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Freeform 33"/>
            <p:cNvSpPr>
              <a:spLocks noChangeAspect="1"/>
            </p:cNvSpPr>
            <p:nvPr/>
          </p:nvSpPr>
          <p:spPr bwMode="auto">
            <a:xfrm>
              <a:off x="2689" y="2791"/>
              <a:ext cx="513" cy="47"/>
            </a:xfrm>
            <a:custGeom>
              <a:avLst/>
              <a:gdLst>
                <a:gd name="T0" fmla="*/ 0 w 1024"/>
                <a:gd name="T1" fmla="*/ 47 h 94"/>
                <a:gd name="T2" fmla="*/ 257 w 1024"/>
                <a:gd name="T3" fmla="*/ 1 h 94"/>
                <a:gd name="T4" fmla="*/ 513 w 1024"/>
                <a:gd name="T5" fmla="*/ 46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26" name="Text Box 34"/>
            <p:cNvSpPr txBox="1">
              <a:spLocks noChangeAspect="1" noChangeArrowheads="1"/>
            </p:cNvSpPr>
            <p:nvPr/>
          </p:nvSpPr>
          <p:spPr bwMode="auto">
            <a:xfrm>
              <a:off x="2876" y="25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</p:txBody>
        </p:sp>
        <p:sp>
          <p:nvSpPr>
            <p:cNvPr id="43027" name="Freeform 35"/>
            <p:cNvSpPr>
              <a:spLocks noChangeAspect="1"/>
            </p:cNvSpPr>
            <p:nvPr/>
          </p:nvSpPr>
          <p:spPr bwMode="auto">
            <a:xfrm>
              <a:off x="1935" y="2926"/>
              <a:ext cx="868" cy="235"/>
            </a:xfrm>
            <a:custGeom>
              <a:avLst/>
              <a:gdLst>
                <a:gd name="T0" fmla="*/ 737 w 1734"/>
                <a:gd name="T1" fmla="*/ 0 h 471"/>
                <a:gd name="T2" fmla="*/ 705 w 1734"/>
                <a:gd name="T3" fmla="*/ 198 h 471"/>
                <a:gd name="T4" fmla="*/ 346 w 1734"/>
                <a:gd name="T5" fmla="*/ 221 h 471"/>
                <a:gd name="T6" fmla="*/ 135 w 1734"/>
                <a:gd name="T7" fmla="*/ 189 h 471"/>
                <a:gd name="T8" fmla="*/ 0 w 1734"/>
                <a:gd name="T9" fmla="*/ 25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4"/>
                <a:gd name="T16" fmla="*/ 0 h 471"/>
                <a:gd name="T17" fmla="*/ 1734 w 1734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28" name="Text Box 36"/>
            <p:cNvSpPr txBox="1">
              <a:spLocks noChangeAspect="1" noChangeArrowheads="1"/>
            </p:cNvSpPr>
            <p:nvPr/>
          </p:nvSpPr>
          <p:spPr bwMode="auto">
            <a:xfrm>
              <a:off x="2247" y="29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1</a:t>
              </a:r>
            </a:p>
          </p:txBody>
        </p:sp>
        <p:sp>
          <p:nvSpPr>
            <p:cNvPr id="43029" name="Freeform 37"/>
            <p:cNvSpPr>
              <a:spLocks noChangeAspect="1"/>
            </p:cNvSpPr>
            <p:nvPr/>
          </p:nvSpPr>
          <p:spPr bwMode="auto">
            <a:xfrm>
              <a:off x="3181" y="2500"/>
              <a:ext cx="284" cy="268"/>
            </a:xfrm>
            <a:custGeom>
              <a:avLst/>
              <a:gdLst>
                <a:gd name="T0" fmla="*/ 200 w 568"/>
                <a:gd name="T1" fmla="*/ 268 h 536"/>
                <a:gd name="T2" fmla="*/ 272 w 568"/>
                <a:gd name="T3" fmla="*/ 100 h 536"/>
                <a:gd name="T4" fmla="*/ 128 w 568"/>
                <a:gd name="T5" fmla="*/ 4 h 536"/>
                <a:gd name="T6" fmla="*/ 8 w 568"/>
                <a:gd name="T7" fmla="*/ 124 h 536"/>
                <a:gd name="T8" fmla="*/ 80 w 568"/>
                <a:gd name="T9" fmla="*/ 268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30" name="Text Box 38"/>
            <p:cNvSpPr txBox="1">
              <a:spLocks noChangeAspect="1" noChangeArrowheads="1"/>
            </p:cNvSpPr>
            <p:nvPr/>
          </p:nvSpPr>
          <p:spPr bwMode="auto">
            <a:xfrm>
              <a:off x="3428" y="24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</p:txBody>
        </p:sp>
        <p:sp>
          <p:nvSpPr>
            <p:cNvPr id="43031" name="Freeform 39"/>
            <p:cNvSpPr>
              <a:spLocks noChangeAspect="1"/>
            </p:cNvSpPr>
            <p:nvPr/>
          </p:nvSpPr>
          <p:spPr bwMode="auto">
            <a:xfrm>
              <a:off x="1877" y="2945"/>
              <a:ext cx="1653" cy="328"/>
            </a:xfrm>
            <a:custGeom>
              <a:avLst/>
              <a:gdLst>
                <a:gd name="T0" fmla="*/ 1522 w 3302"/>
                <a:gd name="T1" fmla="*/ 0 h 655"/>
                <a:gd name="T2" fmla="*/ 1496 w 3302"/>
                <a:gd name="T3" fmla="*/ 267 h 655"/>
                <a:gd name="T4" fmla="*/ 1121 w 3302"/>
                <a:gd name="T5" fmla="*/ 306 h 655"/>
                <a:gd name="T6" fmla="*/ 250 w 3302"/>
                <a:gd name="T7" fmla="*/ 280 h 655"/>
                <a:gd name="T8" fmla="*/ 0 w 3302"/>
                <a:gd name="T9" fmla="*/ 21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2"/>
                <a:gd name="T16" fmla="*/ 0 h 655"/>
                <a:gd name="T17" fmla="*/ 3302 w 3302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32" name="Text Box 40"/>
            <p:cNvSpPr txBox="1">
              <a:spLocks noChangeAspect="1" noChangeArrowheads="1"/>
            </p:cNvSpPr>
            <p:nvPr/>
          </p:nvSpPr>
          <p:spPr bwMode="auto">
            <a:xfrm>
              <a:off x="2804" y="319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1</a:t>
              </a:r>
            </a:p>
          </p:txBody>
        </p:sp>
      </p:grpSp>
      <p:sp>
        <p:nvSpPr>
          <p:cNvPr id="43015" name="Text Box 41"/>
          <p:cNvSpPr txBox="1">
            <a:spLocks noChangeArrowheads="1"/>
          </p:cNvSpPr>
          <p:nvPr/>
        </p:nvSpPr>
        <p:spPr bwMode="auto">
          <a:xfrm>
            <a:off x="898525" y="2816225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3016" name="Text Box 42"/>
          <p:cNvSpPr txBox="1">
            <a:spLocks noChangeArrowheads="1"/>
          </p:cNvSpPr>
          <p:nvPr/>
        </p:nvSpPr>
        <p:spPr bwMode="auto">
          <a:xfrm>
            <a:off x="914400" y="44196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3017" name="Rectangle 43"/>
          <p:cNvSpPr>
            <a:spLocks noChangeArrowheads="1"/>
          </p:cNvSpPr>
          <p:nvPr/>
        </p:nvSpPr>
        <p:spPr bwMode="auto">
          <a:xfrm>
            <a:off x="457200" y="5486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DFA can be exponentially larger than NFA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16A30EC-40B8-4C85-BCF8-3E84CD852296}" type="slidenum">
              <a:rPr lang="en-US" sz="1200">
                <a:solidFill>
                  <a:srgbClr val="045C75"/>
                </a:solidFill>
              </a:rPr>
              <a:pPr eaLnBrk="1" hangingPunct="1"/>
              <a:t>41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/>
          <a:lstStyle/>
          <a:p>
            <a:r>
              <a:rPr lang="en-US" smtClean="0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8F2CD3E-B59B-4FDF-8D85-4FAFA092790B}" type="slidenum">
              <a:rPr lang="en-US" sz="1200">
                <a:solidFill>
                  <a:srgbClr val="045C75"/>
                </a:solidFill>
              </a:rPr>
              <a:pPr eaLnBrk="1" hangingPunct="1"/>
              <a:t>42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Regular Expressions to NFA (1)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990600"/>
          </a:xfrm>
        </p:spPr>
        <p:txBody>
          <a:bodyPr/>
          <a:lstStyle/>
          <a:p>
            <a:r>
              <a:rPr lang="en-US" smtClean="0"/>
              <a:t>For each kind of rexp, define an NFA</a:t>
            </a:r>
          </a:p>
          <a:p>
            <a:pPr lvl="1"/>
            <a:r>
              <a:rPr lang="en-US" smtClean="0"/>
              <a:t>Notation: NFA for rexp A        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209800" y="2743200"/>
            <a:ext cx="2819400" cy="762000"/>
            <a:chOff x="1392" y="1728"/>
            <a:chExt cx="1776" cy="480"/>
          </a:xfrm>
        </p:grpSpPr>
        <p:sp>
          <p:nvSpPr>
            <p:cNvPr id="45080" name="Oval 5"/>
            <p:cNvSpPr>
              <a:spLocks noChangeArrowheads="1"/>
            </p:cNvSpPr>
            <p:nvPr/>
          </p:nvSpPr>
          <p:spPr bwMode="auto">
            <a:xfrm>
              <a:off x="1632" y="1728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Text Box 6"/>
            <p:cNvSpPr txBox="1">
              <a:spLocks noChangeArrowheads="1"/>
            </p:cNvSpPr>
            <p:nvPr/>
          </p:nvSpPr>
          <p:spPr bwMode="auto">
            <a:xfrm>
              <a:off x="2286" y="18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5082" name="Line 7"/>
            <p:cNvSpPr>
              <a:spLocks noChangeShapeType="1"/>
            </p:cNvSpPr>
            <p:nvPr/>
          </p:nvSpPr>
          <p:spPr bwMode="auto">
            <a:xfrm>
              <a:off x="1392" y="197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83" name="Group 8"/>
            <p:cNvGrpSpPr>
              <a:grpSpLocks/>
            </p:cNvGrpSpPr>
            <p:nvPr/>
          </p:nvGrpSpPr>
          <p:grpSpPr bwMode="auto">
            <a:xfrm>
              <a:off x="2766" y="1842"/>
              <a:ext cx="264" cy="264"/>
              <a:chOff x="2610" y="2604"/>
              <a:chExt cx="264" cy="264"/>
            </a:xfrm>
          </p:grpSpPr>
          <p:sp>
            <p:nvSpPr>
              <p:cNvPr id="45084" name="Oval 9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5" name="Oval 10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062" name="Rectangle 11"/>
          <p:cNvSpPr>
            <a:spLocks noChangeArrowheads="1"/>
          </p:cNvSpPr>
          <p:nvPr/>
        </p:nvSpPr>
        <p:spPr bwMode="auto">
          <a:xfrm>
            <a:off x="381000" y="3505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</a:t>
            </a:r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grpSp>
        <p:nvGrpSpPr>
          <p:cNvPr id="45063" name="Group 12"/>
          <p:cNvGrpSpPr>
            <a:grpSpLocks/>
          </p:cNvGrpSpPr>
          <p:nvPr/>
        </p:nvGrpSpPr>
        <p:grpSpPr bwMode="auto">
          <a:xfrm>
            <a:off x="2524125" y="3810000"/>
            <a:ext cx="2352675" cy="679450"/>
            <a:chOff x="1590" y="2400"/>
            <a:chExt cx="1482" cy="428"/>
          </a:xfrm>
        </p:grpSpPr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>
              <a:off x="1590" y="26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74" name="Group 14"/>
            <p:cNvGrpSpPr>
              <a:grpSpLocks/>
            </p:cNvGrpSpPr>
            <p:nvPr/>
          </p:nvGrpSpPr>
          <p:grpSpPr bwMode="auto">
            <a:xfrm>
              <a:off x="2808" y="2564"/>
              <a:ext cx="264" cy="264"/>
              <a:chOff x="2610" y="2604"/>
              <a:chExt cx="264" cy="264"/>
            </a:xfrm>
          </p:grpSpPr>
          <p:sp>
            <p:nvSpPr>
              <p:cNvPr id="45078" name="Oval 15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9" name="Oval 16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5" name="Oval 17"/>
            <p:cNvSpPr>
              <a:spLocks noChangeArrowheads="1"/>
            </p:cNvSpPr>
            <p:nvPr/>
          </p:nvSpPr>
          <p:spPr bwMode="auto">
            <a:xfrm>
              <a:off x="1818" y="254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18"/>
            <p:cNvSpPr>
              <a:spLocks noChangeShapeType="1"/>
            </p:cNvSpPr>
            <p:nvPr/>
          </p:nvSpPr>
          <p:spPr bwMode="auto">
            <a:xfrm>
              <a:off x="2106" y="269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7" name="Text Box 19"/>
            <p:cNvSpPr txBox="1">
              <a:spLocks noChangeArrowheads="1"/>
            </p:cNvSpPr>
            <p:nvPr/>
          </p:nvSpPr>
          <p:spPr bwMode="auto">
            <a:xfrm>
              <a:off x="2336" y="240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  <p:sp>
        <p:nvSpPr>
          <p:cNvPr id="45064" name="Rectangle 20"/>
          <p:cNvSpPr>
            <a:spLocks noChangeArrowheads="1"/>
          </p:cNvSpPr>
          <p:nvPr/>
        </p:nvSpPr>
        <p:spPr bwMode="auto">
          <a:xfrm>
            <a:off x="457200" y="46482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input a</a:t>
            </a:r>
            <a:endParaRPr lang="en-US" sz="2800">
              <a:latin typeface="Comic Sans MS" pitchFamily="-80" charset="0"/>
              <a:sym typeface="Symbol" pitchFamily="-80" charset="2"/>
            </a:endParaRPr>
          </a:p>
        </p:txBody>
      </p:sp>
      <p:grpSp>
        <p:nvGrpSpPr>
          <p:cNvPr id="45065" name="Group 21"/>
          <p:cNvGrpSpPr>
            <a:grpSpLocks/>
          </p:cNvGrpSpPr>
          <p:nvPr/>
        </p:nvGrpSpPr>
        <p:grpSpPr bwMode="auto">
          <a:xfrm>
            <a:off x="2524125" y="5029200"/>
            <a:ext cx="2352675" cy="635000"/>
            <a:chOff x="1590" y="3168"/>
            <a:chExt cx="1482" cy="400"/>
          </a:xfrm>
        </p:grpSpPr>
        <p:sp>
          <p:nvSpPr>
            <p:cNvPr id="45066" name="Line 22"/>
            <p:cNvSpPr>
              <a:spLocks noChangeShapeType="1"/>
            </p:cNvSpPr>
            <p:nvPr/>
          </p:nvSpPr>
          <p:spPr bwMode="auto">
            <a:xfrm>
              <a:off x="1590" y="34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5067" name="Group 23"/>
            <p:cNvGrpSpPr>
              <a:grpSpLocks/>
            </p:cNvGrpSpPr>
            <p:nvPr/>
          </p:nvGrpSpPr>
          <p:grpSpPr bwMode="auto">
            <a:xfrm>
              <a:off x="2808" y="3304"/>
              <a:ext cx="264" cy="264"/>
              <a:chOff x="2610" y="2604"/>
              <a:chExt cx="264" cy="264"/>
            </a:xfrm>
          </p:grpSpPr>
          <p:sp>
            <p:nvSpPr>
              <p:cNvPr id="45071" name="Oval 24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2" name="Oval 25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8" name="Oval 26"/>
            <p:cNvSpPr>
              <a:spLocks noChangeArrowheads="1"/>
            </p:cNvSpPr>
            <p:nvPr/>
          </p:nvSpPr>
          <p:spPr bwMode="auto">
            <a:xfrm>
              <a:off x="1818" y="328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27"/>
            <p:cNvSpPr>
              <a:spLocks noChangeShapeType="1"/>
            </p:cNvSpPr>
            <p:nvPr/>
          </p:nvSpPr>
          <p:spPr bwMode="auto">
            <a:xfrm>
              <a:off x="2106" y="343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70" name="Text Box 28"/>
            <p:cNvSpPr txBox="1">
              <a:spLocks noChangeArrowheads="1"/>
            </p:cNvSpPr>
            <p:nvPr/>
          </p:nvSpPr>
          <p:spPr bwMode="auto">
            <a:xfrm>
              <a:off x="2358" y="316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E8459A0-AD6B-499E-8F51-B48B56CBE729}" type="slidenum">
              <a:rPr lang="en-US" sz="1200">
                <a:solidFill>
                  <a:srgbClr val="045C75"/>
                </a:solidFill>
              </a:rPr>
              <a:pPr eaLnBrk="1" hangingPunct="1"/>
              <a:t>43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Regular Expressions to NFA (2)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/>
          <a:lstStyle/>
          <a:p>
            <a:r>
              <a:rPr lang="en-US" smtClean="0"/>
              <a:t>For AB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143000" y="2057400"/>
            <a:ext cx="6019800" cy="838200"/>
            <a:chOff x="720" y="1296"/>
            <a:chExt cx="3792" cy="528"/>
          </a:xfrm>
        </p:grpSpPr>
        <p:sp>
          <p:nvSpPr>
            <p:cNvPr id="46107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Text Box 6"/>
            <p:cNvSpPr txBox="1">
              <a:spLocks noChangeArrowheads="1"/>
            </p:cNvSpPr>
            <p:nvPr/>
          </p:nvSpPr>
          <p:spPr bwMode="auto">
            <a:xfrm>
              <a:off x="1518" y="139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109" name="Line 7"/>
            <p:cNvSpPr>
              <a:spLocks noChangeShapeType="1"/>
            </p:cNvSpPr>
            <p:nvPr/>
          </p:nvSpPr>
          <p:spPr bwMode="auto">
            <a:xfrm>
              <a:off x="720" y="159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10" name="Oval 8"/>
            <p:cNvSpPr>
              <a:spLocks noChangeArrowheads="1"/>
            </p:cNvSpPr>
            <p:nvPr/>
          </p:nvSpPr>
          <p:spPr bwMode="auto">
            <a:xfrm>
              <a:off x="2094" y="145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9"/>
            <p:cNvSpPr>
              <a:spLocks noChangeArrowheads="1"/>
            </p:cNvSpPr>
            <p:nvPr/>
          </p:nvSpPr>
          <p:spPr bwMode="auto">
            <a:xfrm>
              <a:off x="2976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Text Box 10"/>
            <p:cNvSpPr txBox="1">
              <a:spLocks noChangeArrowheads="1"/>
            </p:cNvSpPr>
            <p:nvPr/>
          </p:nvSpPr>
          <p:spPr bwMode="auto">
            <a:xfrm>
              <a:off x="3552" y="14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113" name="Line 11"/>
            <p:cNvSpPr>
              <a:spLocks noChangeShapeType="1"/>
            </p:cNvSpPr>
            <p:nvPr/>
          </p:nvSpPr>
          <p:spPr bwMode="auto">
            <a:xfrm flipV="1">
              <a:off x="2352" y="1584"/>
              <a:ext cx="62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6114" name="Group 12"/>
            <p:cNvGrpSpPr>
              <a:grpSpLocks/>
            </p:cNvGrpSpPr>
            <p:nvPr/>
          </p:nvGrpSpPr>
          <p:grpSpPr bwMode="auto">
            <a:xfrm>
              <a:off x="4110" y="1458"/>
              <a:ext cx="264" cy="264"/>
              <a:chOff x="2610" y="2604"/>
              <a:chExt cx="264" cy="264"/>
            </a:xfrm>
          </p:grpSpPr>
          <p:sp>
            <p:nvSpPr>
              <p:cNvPr id="46116" name="Oval 1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Oval 1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15" name="Text Box 15"/>
            <p:cNvSpPr txBox="1">
              <a:spLocks noChangeArrowheads="1"/>
            </p:cNvSpPr>
            <p:nvPr/>
          </p:nvSpPr>
          <p:spPr bwMode="auto">
            <a:xfrm>
              <a:off x="2570" y="1296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  <p:sp>
        <p:nvSpPr>
          <p:cNvPr id="46086" name="Rectangle 16"/>
          <p:cNvSpPr>
            <a:spLocks noChangeArrowheads="1"/>
          </p:cNvSpPr>
          <p:nvPr/>
        </p:nvSpPr>
        <p:spPr bwMode="auto">
          <a:xfrm>
            <a:off x="457200" y="32766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A | B</a:t>
            </a:r>
          </a:p>
        </p:txBody>
      </p:sp>
      <p:grpSp>
        <p:nvGrpSpPr>
          <p:cNvPr id="46087" name="Group 17"/>
          <p:cNvGrpSpPr>
            <a:grpSpLocks/>
          </p:cNvGrpSpPr>
          <p:nvPr/>
        </p:nvGrpSpPr>
        <p:grpSpPr bwMode="auto">
          <a:xfrm>
            <a:off x="1447800" y="3810000"/>
            <a:ext cx="5219700" cy="1905000"/>
            <a:chOff x="912" y="2400"/>
            <a:chExt cx="3288" cy="1200"/>
          </a:xfrm>
        </p:grpSpPr>
        <p:sp>
          <p:nvSpPr>
            <p:cNvPr id="46088" name="Oval 18"/>
            <p:cNvSpPr>
              <a:spLocks noChangeArrowheads="1"/>
            </p:cNvSpPr>
            <p:nvPr/>
          </p:nvSpPr>
          <p:spPr bwMode="auto">
            <a:xfrm>
              <a:off x="1824" y="312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2382" y="31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6090" name="Line 20"/>
            <p:cNvSpPr>
              <a:spLocks noChangeShapeType="1"/>
            </p:cNvSpPr>
            <p:nvPr/>
          </p:nvSpPr>
          <p:spPr bwMode="auto">
            <a:xfrm>
              <a:off x="1536" y="3120"/>
              <a:ext cx="288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1" name="Oval 21"/>
            <p:cNvSpPr>
              <a:spLocks noChangeArrowheads="1"/>
            </p:cNvSpPr>
            <p:nvPr/>
          </p:nvSpPr>
          <p:spPr bwMode="auto">
            <a:xfrm>
              <a:off x="2958" y="323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22"/>
            <p:cNvSpPr>
              <a:spLocks noChangeArrowheads="1"/>
            </p:cNvSpPr>
            <p:nvPr/>
          </p:nvSpPr>
          <p:spPr bwMode="auto">
            <a:xfrm>
              <a:off x="1824" y="240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23"/>
            <p:cNvSpPr txBox="1">
              <a:spLocks noChangeArrowheads="1"/>
            </p:cNvSpPr>
            <p:nvPr/>
          </p:nvSpPr>
          <p:spPr bwMode="auto">
            <a:xfrm>
              <a:off x="2400" y="24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46094" name="Line 24"/>
            <p:cNvSpPr>
              <a:spLocks noChangeShapeType="1"/>
            </p:cNvSpPr>
            <p:nvPr/>
          </p:nvSpPr>
          <p:spPr bwMode="auto">
            <a:xfrm flipV="1">
              <a:off x="3216" y="3072"/>
              <a:ext cx="76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5" name="Oval 25"/>
            <p:cNvSpPr>
              <a:spLocks noChangeArrowheads="1"/>
            </p:cNvSpPr>
            <p:nvPr/>
          </p:nvSpPr>
          <p:spPr bwMode="auto">
            <a:xfrm>
              <a:off x="2958" y="251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Text Box 26"/>
            <p:cNvSpPr txBox="1">
              <a:spLocks noChangeArrowheads="1"/>
            </p:cNvSpPr>
            <p:nvPr/>
          </p:nvSpPr>
          <p:spPr bwMode="auto">
            <a:xfrm>
              <a:off x="3504" y="292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6097" name="Oval 27"/>
            <p:cNvSpPr>
              <a:spLocks noChangeArrowheads="1"/>
            </p:cNvSpPr>
            <p:nvPr/>
          </p:nvSpPr>
          <p:spPr bwMode="auto">
            <a:xfrm>
              <a:off x="1296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28"/>
            <p:cNvSpPr>
              <a:spLocks noChangeShapeType="1"/>
            </p:cNvSpPr>
            <p:nvPr/>
          </p:nvSpPr>
          <p:spPr bwMode="auto">
            <a:xfrm flipV="1">
              <a:off x="1536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099" name="Line 29"/>
            <p:cNvSpPr>
              <a:spLocks noChangeShapeType="1"/>
            </p:cNvSpPr>
            <p:nvPr/>
          </p:nvSpPr>
          <p:spPr bwMode="auto">
            <a:xfrm flipV="1">
              <a:off x="91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0" name="Text Box 30"/>
            <p:cNvSpPr txBox="1">
              <a:spLocks noChangeArrowheads="1"/>
            </p:cNvSpPr>
            <p:nvPr/>
          </p:nvSpPr>
          <p:spPr bwMode="auto">
            <a:xfrm>
              <a:off x="1536" y="2592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6101" name="Text Box 31"/>
            <p:cNvSpPr txBox="1">
              <a:spLocks noChangeArrowheads="1"/>
            </p:cNvSpPr>
            <p:nvPr/>
          </p:nvSpPr>
          <p:spPr bwMode="auto">
            <a:xfrm>
              <a:off x="1536" y="3120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grpSp>
          <p:nvGrpSpPr>
            <p:cNvPr id="46102" name="Group 32"/>
            <p:cNvGrpSpPr>
              <a:grpSpLocks/>
            </p:cNvGrpSpPr>
            <p:nvPr/>
          </p:nvGrpSpPr>
          <p:grpSpPr bwMode="auto">
            <a:xfrm>
              <a:off x="3936" y="2832"/>
              <a:ext cx="264" cy="264"/>
              <a:chOff x="2610" y="2604"/>
              <a:chExt cx="264" cy="264"/>
            </a:xfrm>
          </p:grpSpPr>
          <p:sp>
            <p:nvSpPr>
              <p:cNvPr id="46105" name="Oval 3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6" name="Oval 3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3" name="Line 35"/>
            <p:cNvSpPr>
              <a:spLocks noChangeShapeType="1"/>
            </p:cNvSpPr>
            <p:nvPr/>
          </p:nvSpPr>
          <p:spPr bwMode="auto">
            <a:xfrm>
              <a:off x="3216" y="268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4" name="Text Box 36"/>
            <p:cNvSpPr txBox="1">
              <a:spLocks noChangeArrowheads="1"/>
            </p:cNvSpPr>
            <p:nvPr/>
          </p:nvSpPr>
          <p:spPr bwMode="auto">
            <a:xfrm>
              <a:off x="3552" y="2544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E8D3256-720E-46F9-AC2F-052BDB4BB946}" type="slidenum">
              <a:rPr lang="en-US" sz="1200">
                <a:solidFill>
                  <a:srgbClr val="045C75"/>
                </a:solidFill>
              </a:rPr>
              <a:pPr eaLnBrk="1" hangingPunct="1"/>
              <a:t>44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Regular Expressions to NFA (3)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 smtClean="0"/>
              <a:t>For A*</a:t>
            </a:r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3238500" y="3033713"/>
            <a:ext cx="2438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124325" y="31194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705100" y="3414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2" name="Oval 7"/>
          <p:cNvSpPr>
            <a:spLocks noChangeArrowheads="1"/>
          </p:cNvSpPr>
          <p:nvPr/>
        </p:nvSpPr>
        <p:spPr bwMode="auto">
          <a:xfrm>
            <a:off x="5038725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8"/>
          <p:cNvSpPr>
            <a:spLocks noChangeArrowheads="1"/>
          </p:cNvSpPr>
          <p:nvPr/>
        </p:nvSpPr>
        <p:spPr bwMode="auto">
          <a:xfrm>
            <a:off x="2247900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V="1">
            <a:off x="1638300" y="34147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2781300" y="32623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grpSp>
        <p:nvGrpSpPr>
          <p:cNvPr id="47116" name="Group 11"/>
          <p:cNvGrpSpPr>
            <a:grpSpLocks/>
          </p:cNvGrpSpPr>
          <p:nvPr/>
        </p:nvGrpSpPr>
        <p:grpSpPr bwMode="auto">
          <a:xfrm>
            <a:off x="6362700" y="3186113"/>
            <a:ext cx="419100" cy="419100"/>
            <a:chOff x="2610" y="2604"/>
            <a:chExt cx="264" cy="264"/>
          </a:xfrm>
        </p:grpSpPr>
        <p:sp>
          <p:nvSpPr>
            <p:cNvPr id="47121" name="Oval 12"/>
            <p:cNvSpPr>
              <a:spLocks noChangeArrowheads="1"/>
            </p:cNvSpPr>
            <p:nvPr/>
          </p:nvSpPr>
          <p:spPr bwMode="auto">
            <a:xfrm>
              <a:off x="2646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3"/>
            <p:cNvSpPr>
              <a:spLocks noChangeArrowheads="1"/>
            </p:cNvSpPr>
            <p:nvPr/>
          </p:nvSpPr>
          <p:spPr bwMode="auto">
            <a:xfrm>
              <a:off x="2610" y="260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7" name="Freeform 14"/>
          <p:cNvSpPr>
            <a:spLocks/>
          </p:cNvSpPr>
          <p:nvPr/>
        </p:nvSpPr>
        <p:spPr bwMode="auto">
          <a:xfrm>
            <a:off x="2570163" y="3573463"/>
            <a:ext cx="3944937" cy="831850"/>
          </a:xfrm>
          <a:custGeom>
            <a:avLst/>
            <a:gdLst>
              <a:gd name="T0" fmla="*/ 0 w 2485"/>
              <a:gd name="T1" fmla="*/ 25400 h 524"/>
              <a:gd name="T2" fmla="*/ 592137 w 2485"/>
              <a:gd name="T3" fmla="*/ 582613 h 524"/>
              <a:gd name="T4" fmla="*/ 2116137 w 2485"/>
              <a:gd name="T5" fmla="*/ 831850 h 524"/>
              <a:gd name="T6" fmla="*/ 3335337 w 2485"/>
              <a:gd name="T7" fmla="*/ 582613 h 524"/>
              <a:gd name="T8" fmla="*/ 3944937 w 2485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5"/>
              <a:gd name="T16" fmla="*/ 0 h 524"/>
              <a:gd name="T17" fmla="*/ 2485 w 2485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5" h="524">
                <a:moveTo>
                  <a:pt x="0" y="16"/>
                </a:moveTo>
                <a:cubicBezTo>
                  <a:pt x="63" y="74"/>
                  <a:pt x="151" y="282"/>
                  <a:pt x="373" y="367"/>
                </a:cubicBezTo>
                <a:cubicBezTo>
                  <a:pt x="595" y="452"/>
                  <a:pt x="1045" y="524"/>
                  <a:pt x="1333" y="524"/>
                </a:cubicBezTo>
                <a:cubicBezTo>
                  <a:pt x="1621" y="524"/>
                  <a:pt x="1909" y="454"/>
                  <a:pt x="2101" y="367"/>
                </a:cubicBezTo>
                <a:cubicBezTo>
                  <a:pt x="2293" y="280"/>
                  <a:pt x="2389" y="140"/>
                  <a:pt x="24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4422775" y="4252913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47119" name="Freeform 16"/>
          <p:cNvSpPr>
            <a:spLocks/>
          </p:cNvSpPr>
          <p:nvPr/>
        </p:nvSpPr>
        <p:spPr bwMode="auto">
          <a:xfrm>
            <a:off x="2552700" y="2474913"/>
            <a:ext cx="3263900" cy="863600"/>
          </a:xfrm>
          <a:custGeom>
            <a:avLst/>
            <a:gdLst>
              <a:gd name="T0" fmla="*/ 2895600 w 2056"/>
              <a:gd name="T1" fmla="*/ 863600 h 544"/>
              <a:gd name="T2" fmla="*/ 3200400 w 2056"/>
              <a:gd name="T3" fmla="*/ 482600 h 544"/>
              <a:gd name="T4" fmla="*/ 2514600 w 2056"/>
              <a:gd name="T5" fmla="*/ 101600 h 544"/>
              <a:gd name="T6" fmla="*/ 685800 w 2056"/>
              <a:gd name="T7" fmla="*/ 101600 h 544"/>
              <a:gd name="T8" fmla="*/ 0 w 2056"/>
              <a:gd name="T9" fmla="*/ 71120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6"/>
              <a:gd name="T16" fmla="*/ 0 h 544"/>
              <a:gd name="T17" fmla="*/ 2056 w 2056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6" h="544">
                <a:moveTo>
                  <a:pt x="1824" y="544"/>
                </a:moveTo>
                <a:cubicBezTo>
                  <a:pt x="1940" y="464"/>
                  <a:pt x="2056" y="384"/>
                  <a:pt x="2016" y="304"/>
                </a:cubicBezTo>
                <a:cubicBezTo>
                  <a:pt x="1976" y="224"/>
                  <a:pt x="1848" y="104"/>
                  <a:pt x="1584" y="64"/>
                </a:cubicBezTo>
                <a:cubicBezTo>
                  <a:pt x="1320" y="24"/>
                  <a:pt x="696" y="0"/>
                  <a:pt x="432" y="64"/>
                </a:cubicBezTo>
                <a:cubicBezTo>
                  <a:pt x="168" y="128"/>
                  <a:pt x="84" y="288"/>
                  <a:pt x="0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3924300" y="21336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FE38504-20DE-49CB-A068-1F34796000C0}" type="slidenum">
              <a:rPr lang="en-US" sz="1200">
                <a:solidFill>
                  <a:srgbClr val="045C75"/>
                </a:solidFill>
              </a:rPr>
              <a:pPr eaLnBrk="1" hangingPunct="1"/>
              <a:t>45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RegExp -&gt; NFA conversion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the regular expression</a:t>
            </a:r>
          </a:p>
          <a:p>
            <a:pPr lvl="1" algn="ctr">
              <a:buFontTx/>
              <a:buNone/>
            </a:pPr>
            <a:r>
              <a:rPr lang="en-US" sz="2800" smtClean="0"/>
              <a:t>(1 | 0)*1</a:t>
            </a:r>
          </a:p>
          <a:p>
            <a:r>
              <a:rPr lang="en-US" smtClean="0"/>
              <a:t>The NFA is</a:t>
            </a:r>
            <a:endParaRPr lang="en-US" sz="3200" smtClean="0"/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6607175" y="4648200"/>
            <a:ext cx="631825" cy="519113"/>
            <a:chOff x="4162" y="2928"/>
            <a:chExt cx="398" cy="327"/>
          </a:xfrm>
        </p:grpSpPr>
        <p:sp>
          <p:nvSpPr>
            <p:cNvPr id="48183" name="Line 5"/>
            <p:cNvSpPr>
              <a:spLocks noChangeShapeType="1"/>
            </p:cNvSpPr>
            <p:nvPr/>
          </p:nvSpPr>
          <p:spPr bwMode="auto">
            <a:xfrm>
              <a:off x="417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84" name="Text Box 6"/>
            <p:cNvSpPr txBox="1">
              <a:spLocks noChangeArrowheads="1"/>
            </p:cNvSpPr>
            <p:nvPr/>
          </p:nvSpPr>
          <p:spPr bwMode="auto">
            <a:xfrm>
              <a:off x="4162" y="292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609600" y="4800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48135" name="Group 8"/>
          <p:cNvGrpSpPr>
            <a:grpSpLocks/>
          </p:cNvGrpSpPr>
          <p:nvPr/>
        </p:nvGrpSpPr>
        <p:grpSpPr bwMode="auto">
          <a:xfrm>
            <a:off x="3124200" y="3962400"/>
            <a:ext cx="1412875" cy="685800"/>
            <a:chOff x="1968" y="2496"/>
            <a:chExt cx="890" cy="432"/>
          </a:xfrm>
        </p:grpSpPr>
        <p:sp>
          <p:nvSpPr>
            <p:cNvPr id="48177" name="Line 9"/>
            <p:cNvSpPr>
              <a:spLocks noChangeShapeType="1"/>
            </p:cNvSpPr>
            <p:nvPr/>
          </p:nvSpPr>
          <p:spPr bwMode="auto">
            <a:xfrm>
              <a:off x="2256" y="279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78" name="Oval 10"/>
            <p:cNvSpPr>
              <a:spLocks noChangeArrowheads="1"/>
            </p:cNvSpPr>
            <p:nvPr/>
          </p:nvSpPr>
          <p:spPr bwMode="auto">
            <a:xfrm>
              <a:off x="1968" y="2649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11"/>
            <p:cNvSpPr txBox="1">
              <a:spLocks noChangeArrowheads="1"/>
            </p:cNvSpPr>
            <p:nvPr/>
          </p:nvSpPr>
          <p:spPr bwMode="auto">
            <a:xfrm>
              <a:off x="2304" y="2496"/>
              <a:ext cx="2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1</a:t>
              </a:r>
            </a:p>
          </p:txBody>
        </p:sp>
        <p:sp>
          <p:nvSpPr>
            <p:cNvPr id="48180" name="Oval 12"/>
            <p:cNvSpPr>
              <a:spLocks noChangeArrowheads="1"/>
            </p:cNvSpPr>
            <p:nvPr/>
          </p:nvSpPr>
          <p:spPr bwMode="auto">
            <a:xfrm>
              <a:off x="2592" y="265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Text Box 13"/>
            <p:cNvSpPr txBox="1">
              <a:spLocks noChangeArrowheads="1"/>
            </p:cNvSpPr>
            <p:nvPr/>
          </p:nvSpPr>
          <p:spPr bwMode="auto">
            <a:xfrm>
              <a:off x="1987" y="261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48182" name="Text Box 14"/>
            <p:cNvSpPr txBox="1">
              <a:spLocks noChangeArrowheads="1"/>
            </p:cNvSpPr>
            <p:nvPr/>
          </p:nvSpPr>
          <p:spPr bwMode="auto">
            <a:xfrm>
              <a:off x="2625" y="264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3124200" y="4587875"/>
            <a:ext cx="1409700" cy="669925"/>
            <a:chOff x="1968" y="2890"/>
            <a:chExt cx="888" cy="422"/>
          </a:xfrm>
        </p:grpSpPr>
        <p:sp>
          <p:nvSpPr>
            <p:cNvPr id="48171" name="Line 16"/>
            <p:cNvSpPr>
              <a:spLocks noChangeShapeType="1"/>
            </p:cNvSpPr>
            <p:nvPr/>
          </p:nvSpPr>
          <p:spPr bwMode="auto">
            <a:xfrm>
              <a:off x="2256" y="31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72" name="Oval 17"/>
            <p:cNvSpPr>
              <a:spLocks noChangeArrowheads="1"/>
            </p:cNvSpPr>
            <p:nvPr/>
          </p:nvSpPr>
          <p:spPr bwMode="auto">
            <a:xfrm>
              <a:off x="1968" y="3043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3" name="Text Box 18"/>
            <p:cNvSpPr txBox="1">
              <a:spLocks noChangeArrowheads="1"/>
            </p:cNvSpPr>
            <p:nvPr/>
          </p:nvSpPr>
          <p:spPr bwMode="auto">
            <a:xfrm>
              <a:off x="2280" y="289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0</a:t>
              </a:r>
            </a:p>
          </p:txBody>
        </p:sp>
        <p:sp>
          <p:nvSpPr>
            <p:cNvPr id="48174" name="Oval 19"/>
            <p:cNvSpPr>
              <a:spLocks noChangeArrowheads="1"/>
            </p:cNvSpPr>
            <p:nvPr/>
          </p:nvSpPr>
          <p:spPr bwMode="auto">
            <a:xfrm>
              <a:off x="2592" y="304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5" name="Text Box 20"/>
            <p:cNvSpPr txBox="1">
              <a:spLocks noChangeArrowheads="1"/>
            </p:cNvSpPr>
            <p:nvPr/>
          </p:nvSpPr>
          <p:spPr bwMode="auto">
            <a:xfrm>
              <a:off x="1974" y="30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48176" name="Text Box 21"/>
            <p:cNvSpPr txBox="1">
              <a:spLocks noChangeArrowheads="1"/>
            </p:cNvSpPr>
            <p:nvPr/>
          </p:nvSpPr>
          <p:spPr bwMode="auto">
            <a:xfrm>
              <a:off x="2625" y="30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</p:grpSp>
      <p:grpSp>
        <p:nvGrpSpPr>
          <p:cNvPr id="48137" name="Group 22"/>
          <p:cNvGrpSpPr>
            <a:grpSpLocks/>
          </p:cNvGrpSpPr>
          <p:nvPr/>
        </p:nvGrpSpPr>
        <p:grpSpPr bwMode="auto">
          <a:xfrm>
            <a:off x="2057400" y="4071938"/>
            <a:ext cx="3551238" cy="1247775"/>
            <a:chOff x="1296" y="2565"/>
            <a:chExt cx="2237" cy="786"/>
          </a:xfrm>
        </p:grpSpPr>
        <p:grpSp>
          <p:nvGrpSpPr>
            <p:cNvPr id="48157" name="Group 23"/>
            <p:cNvGrpSpPr>
              <a:grpSpLocks/>
            </p:cNvGrpSpPr>
            <p:nvPr/>
          </p:nvGrpSpPr>
          <p:grpSpPr bwMode="auto">
            <a:xfrm>
              <a:off x="1296" y="2592"/>
              <a:ext cx="672" cy="720"/>
              <a:chOff x="1296" y="2592"/>
              <a:chExt cx="672" cy="720"/>
            </a:xfrm>
          </p:grpSpPr>
          <p:sp>
            <p:nvSpPr>
              <p:cNvPr id="48165" name="Oval 24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Line 25"/>
              <p:cNvSpPr>
                <a:spLocks noChangeShapeType="1"/>
              </p:cNvSpPr>
              <p:nvPr/>
            </p:nvSpPr>
            <p:spPr bwMode="auto">
              <a:xfrm flipV="1">
                <a:off x="1536" y="2832"/>
                <a:ext cx="432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7" name="Text Box 26"/>
              <p:cNvSpPr txBox="1">
                <a:spLocks noChangeArrowheads="1"/>
              </p:cNvSpPr>
              <p:nvPr/>
            </p:nvSpPr>
            <p:spPr bwMode="auto">
              <a:xfrm>
                <a:off x="1632" y="2592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-80" charset="2"/>
                  </a:rPr>
                  <a:t></a:t>
                </a:r>
              </a:p>
            </p:txBody>
          </p:sp>
          <p:sp>
            <p:nvSpPr>
              <p:cNvPr id="48168" name="Line 2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9" name="Text Box 28"/>
              <p:cNvSpPr txBox="1">
                <a:spLocks noChangeArrowheads="1"/>
              </p:cNvSpPr>
              <p:nvPr/>
            </p:nvSpPr>
            <p:spPr bwMode="auto">
              <a:xfrm>
                <a:off x="1632" y="2985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-80" charset="2"/>
                  </a:rPr>
                  <a:t></a:t>
                </a:r>
              </a:p>
            </p:txBody>
          </p:sp>
          <p:sp>
            <p:nvSpPr>
              <p:cNvPr id="48170" name="Text Box 29"/>
              <p:cNvSpPr txBox="1">
                <a:spLocks noChangeArrowheads="1"/>
              </p:cNvSpPr>
              <p:nvPr/>
            </p:nvSpPr>
            <p:spPr bwMode="auto">
              <a:xfrm>
                <a:off x="1309" y="280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B</a:t>
                </a:r>
              </a:p>
            </p:txBody>
          </p:sp>
        </p:grpSp>
        <p:grpSp>
          <p:nvGrpSpPr>
            <p:cNvPr id="48158" name="Group 30"/>
            <p:cNvGrpSpPr>
              <a:grpSpLocks/>
            </p:cNvGrpSpPr>
            <p:nvPr/>
          </p:nvGrpSpPr>
          <p:grpSpPr bwMode="auto">
            <a:xfrm>
              <a:off x="2860" y="2565"/>
              <a:ext cx="673" cy="786"/>
              <a:chOff x="2860" y="2565"/>
              <a:chExt cx="673" cy="786"/>
            </a:xfrm>
          </p:grpSpPr>
          <p:sp>
            <p:nvSpPr>
              <p:cNvPr id="48159" name="Oval 31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 flipV="1">
                <a:off x="2860" y="3081"/>
                <a:ext cx="432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1" name="Text Box 33"/>
              <p:cNvSpPr txBox="1">
                <a:spLocks noChangeArrowheads="1"/>
              </p:cNvSpPr>
              <p:nvPr/>
            </p:nvSpPr>
            <p:spPr bwMode="auto">
              <a:xfrm>
                <a:off x="2928" y="3024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-80" charset="2"/>
                  </a:rPr>
                  <a:t></a:t>
                </a:r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>
                <a:off x="2880" y="278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163" name="Text Box 35"/>
              <p:cNvSpPr txBox="1">
                <a:spLocks noChangeArrowheads="1"/>
              </p:cNvSpPr>
              <p:nvPr/>
            </p:nvSpPr>
            <p:spPr bwMode="auto">
              <a:xfrm>
                <a:off x="2935" y="2565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Comic Sans MS" pitchFamily="-80" charset="0"/>
                    <a:sym typeface="Symbol" pitchFamily="-80" charset="2"/>
                  </a:rPr>
                  <a:t></a:t>
                </a:r>
              </a:p>
            </p:txBody>
          </p:sp>
          <p:sp>
            <p:nvSpPr>
              <p:cNvPr id="48164" name="Text Box 36"/>
              <p:cNvSpPr txBox="1">
                <a:spLocks noChangeArrowheads="1"/>
              </p:cNvSpPr>
              <p:nvPr/>
            </p:nvSpPr>
            <p:spPr bwMode="auto">
              <a:xfrm>
                <a:off x="3278" y="286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G</a:t>
                </a:r>
              </a:p>
            </p:txBody>
          </p:sp>
        </p:grpSp>
      </p:grpSp>
      <p:grpSp>
        <p:nvGrpSpPr>
          <p:cNvPr id="48138" name="Group 37"/>
          <p:cNvGrpSpPr>
            <a:grpSpLocks/>
          </p:cNvGrpSpPr>
          <p:nvPr/>
        </p:nvGrpSpPr>
        <p:grpSpPr bwMode="auto">
          <a:xfrm>
            <a:off x="876300" y="3352800"/>
            <a:ext cx="5756275" cy="2514600"/>
            <a:chOff x="552" y="2112"/>
            <a:chExt cx="3626" cy="1584"/>
          </a:xfrm>
        </p:grpSpPr>
        <p:sp>
          <p:nvSpPr>
            <p:cNvPr id="48147" name="Oval 38"/>
            <p:cNvSpPr>
              <a:spLocks noChangeArrowheads="1"/>
            </p:cNvSpPr>
            <p:nvPr/>
          </p:nvSpPr>
          <p:spPr bwMode="auto">
            <a:xfrm>
              <a:off x="552" y="2832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Oval 39"/>
            <p:cNvSpPr>
              <a:spLocks noChangeArrowheads="1"/>
            </p:cNvSpPr>
            <p:nvPr/>
          </p:nvSpPr>
          <p:spPr bwMode="auto">
            <a:xfrm>
              <a:off x="3912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Text Box 40"/>
            <p:cNvSpPr txBox="1">
              <a:spLocks noChangeArrowheads="1"/>
            </p:cNvSpPr>
            <p:nvPr/>
          </p:nvSpPr>
          <p:spPr bwMode="auto">
            <a:xfrm>
              <a:off x="2160" y="2112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8150" name="Line 41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1" name="Text Box 42"/>
            <p:cNvSpPr txBox="1">
              <a:spLocks noChangeArrowheads="1"/>
            </p:cNvSpPr>
            <p:nvPr/>
          </p:nvSpPr>
          <p:spPr bwMode="auto">
            <a:xfrm>
              <a:off x="898" y="2868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8152" name="Freeform 43"/>
            <p:cNvSpPr>
              <a:spLocks/>
            </p:cNvSpPr>
            <p:nvPr/>
          </p:nvSpPr>
          <p:spPr bwMode="auto">
            <a:xfrm>
              <a:off x="765" y="3079"/>
              <a:ext cx="3267" cy="581"/>
            </a:xfrm>
            <a:custGeom>
              <a:avLst/>
              <a:gdLst>
                <a:gd name="T0" fmla="*/ 0 w 3267"/>
                <a:gd name="T1" fmla="*/ 0 h 581"/>
                <a:gd name="T2" fmla="*/ 411 w 3267"/>
                <a:gd name="T3" fmla="*/ 426 h 581"/>
                <a:gd name="T4" fmla="*/ 1203 w 3267"/>
                <a:gd name="T5" fmla="*/ 569 h 581"/>
                <a:gd name="T6" fmla="*/ 2685 w 3267"/>
                <a:gd name="T7" fmla="*/ 501 h 581"/>
                <a:gd name="T8" fmla="*/ 3267 w 3267"/>
                <a:gd name="T9" fmla="*/ 89 h 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7"/>
                <a:gd name="T16" fmla="*/ 0 h 581"/>
                <a:gd name="T17" fmla="*/ 3267 w 3267"/>
                <a:gd name="T18" fmla="*/ 581 h 5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7" h="581">
                  <a:moveTo>
                    <a:pt x="0" y="0"/>
                  </a:moveTo>
                  <a:cubicBezTo>
                    <a:pt x="68" y="71"/>
                    <a:pt x="211" y="331"/>
                    <a:pt x="411" y="426"/>
                  </a:cubicBezTo>
                  <a:cubicBezTo>
                    <a:pt x="611" y="521"/>
                    <a:pt x="824" y="557"/>
                    <a:pt x="1203" y="569"/>
                  </a:cubicBezTo>
                  <a:cubicBezTo>
                    <a:pt x="1582" y="581"/>
                    <a:pt x="2341" y="581"/>
                    <a:pt x="2685" y="501"/>
                  </a:cubicBezTo>
                  <a:cubicBezTo>
                    <a:pt x="3029" y="421"/>
                    <a:pt x="3146" y="175"/>
                    <a:pt x="3267" y="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3" name="Freeform 44"/>
            <p:cNvSpPr>
              <a:spLocks/>
            </p:cNvSpPr>
            <p:nvPr/>
          </p:nvSpPr>
          <p:spPr bwMode="auto">
            <a:xfrm>
              <a:off x="768" y="2378"/>
              <a:ext cx="2919" cy="521"/>
            </a:xfrm>
            <a:custGeom>
              <a:avLst/>
              <a:gdLst>
                <a:gd name="T0" fmla="*/ 2720 w 2919"/>
                <a:gd name="T1" fmla="*/ 521 h 521"/>
                <a:gd name="T2" fmla="*/ 2884 w 2919"/>
                <a:gd name="T3" fmla="*/ 342 h 521"/>
                <a:gd name="T4" fmla="*/ 2510 w 2919"/>
                <a:gd name="T5" fmla="*/ 65 h 521"/>
                <a:gd name="T6" fmla="*/ 550 w 2919"/>
                <a:gd name="T7" fmla="*/ 65 h 521"/>
                <a:gd name="T8" fmla="*/ 0 w 2919"/>
                <a:gd name="T9" fmla="*/ 454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9"/>
                <a:gd name="T16" fmla="*/ 0 h 521"/>
                <a:gd name="T17" fmla="*/ 2919 w 2919"/>
                <a:gd name="T18" fmla="*/ 521 h 5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9" h="521">
                  <a:moveTo>
                    <a:pt x="2720" y="521"/>
                  </a:moveTo>
                  <a:cubicBezTo>
                    <a:pt x="2747" y="491"/>
                    <a:pt x="2919" y="418"/>
                    <a:pt x="2884" y="342"/>
                  </a:cubicBezTo>
                  <a:cubicBezTo>
                    <a:pt x="2849" y="266"/>
                    <a:pt x="2899" y="111"/>
                    <a:pt x="2510" y="65"/>
                  </a:cubicBezTo>
                  <a:cubicBezTo>
                    <a:pt x="2121" y="19"/>
                    <a:pt x="968" y="0"/>
                    <a:pt x="550" y="65"/>
                  </a:cubicBezTo>
                  <a:cubicBezTo>
                    <a:pt x="132" y="130"/>
                    <a:pt x="115" y="373"/>
                    <a:pt x="0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4" name="Text Box 45"/>
            <p:cNvSpPr txBox="1">
              <a:spLocks noChangeArrowheads="1"/>
            </p:cNvSpPr>
            <p:nvPr/>
          </p:nvSpPr>
          <p:spPr bwMode="auto">
            <a:xfrm>
              <a:off x="2064" y="3369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8155" name="Text Box 46"/>
            <p:cNvSpPr txBox="1">
              <a:spLocks noChangeArrowheads="1"/>
            </p:cNvSpPr>
            <p:nvPr/>
          </p:nvSpPr>
          <p:spPr bwMode="auto">
            <a:xfrm>
              <a:off x="562" y="281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8156" name="Text Box 47"/>
            <p:cNvSpPr txBox="1">
              <a:spLocks noChangeArrowheads="1"/>
            </p:cNvSpPr>
            <p:nvPr/>
          </p:nvSpPr>
          <p:spPr bwMode="auto">
            <a:xfrm>
              <a:off x="3923" y="2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</p:grpSp>
      <p:grpSp>
        <p:nvGrpSpPr>
          <p:cNvPr id="48139" name="Group 48"/>
          <p:cNvGrpSpPr>
            <a:grpSpLocks/>
          </p:cNvGrpSpPr>
          <p:nvPr/>
        </p:nvGrpSpPr>
        <p:grpSpPr bwMode="auto">
          <a:xfrm>
            <a:off x="7200900" y="4343400"/>
            <a:ext cx="1409700" cy="685800"/>
            <a:chOff x="4536" y="2736"/>
            <a:chExt cx="888" cy="432"/>
          </a:xfrm>
        </p:grpSpPr>
        <p:sp>
          <p:nvSpPr>
            <p:cNvPr id="48140" name="Line 49"/>
            <p:cNvSpPr>
              <a:spLocks noChangeShapeType="1"/>
            </p:cNvSpPr>
            <p:nvPr/>
          </p:nvSpPr>
          <p:spPr bwMode="auto">
            <a:xfrm>
              <a:off x="4824" y="303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41" name="Oval 50"/>
            <p:cNvSpPr>
              <a:spLocks noChangeArrowheads="1"/>
            </p:cNvSpPr>
            <p:nvPr/>
          </p:nvSpPr>
          <p:spPr bwMode="auto">
            <a:xfrm>
              <a:off x="4536" y="2889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Text Box 51"/>
            <p:cNvSpPr txBox="1">
              <a:spLocks noChangeArrowheads="1"/>
            </p:cNvSpPr>
            <p:nvPr/>
          </p:nvSpPr>
          <p:spPr bwMode="auto">
            <a:xfrm>
              <a:off x="4848" y="2736"/>
              <a:ext cx="2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omic Sans MS" pitchFamily="-80" charset="0"/>
                  <a:sym typeface="Symbol" pitchFamily="-80" charset="2"/>
                </a:rPr>
                <a:t>1</a:t>
              </a:r>
            </a:p>
          </p:txBody>
        </p:sp>
        <p:sp>
          <p:nvSpPr>
            <p:cNvPr id="48143" name="Oval 52"/>
            <p:cNvSpPr>
              <a:spLocks noChangeArrowheads="1"/>
            </p:cNvSpPr>
            <p:nvPr/>
          </p:nvSpPr>
          <p:spPr bwMode="auto">
            <a:xfrm>
              <a:off x="5160" y="289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Oval 53"/>
            <p:cNvSpPr>
              <a:spLocks noChangeArrowheads="1"/>
            </p:cNvSpPr>
            <p:nvPr/>
          </p:nvSpPr>
          <p:spPr bwMode="auto">
            <a:xfrm>
              <a:off x="5186" y="2915"/>
              <a:ext cx="216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Text Box 54"/>
            <p:cNvSpPr txBox="1">
              <a:spLocks noChangeArrowheads="1"/>
            </p:cNvSpPr>
            <p:nvPr/>
          </p:nvSpPr>
          <p:spPr bwMode="auto">
            <a:xfrm>
              <a:off x="4572" y="2880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48146" name="Text Box 55"/>
            <p:cNvSpPr txBox="1">
              <a:spLocks noChangeArrowheads="1"/>
            </p:cNvSpPr>
            <p:nvPr/>
          </p:nvSpPr>
          <p:spPr bwMode="auto">
            <a:xfrm>
              <a:off x="5211" y="288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4082FBD-E41E-4845-911B-A3F306D14251}" type="slidenum">
              <a:rPr lang="en-US" sz="1200">
                <a:solidFill>
                  <a:srgbClr val="045C75"/>
                </a:solidFill>
              </a:rPr>
              <a:pPr eaLnBrk="1" hangingPunct="1"/>
              <a:t>46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9161" name="AutoShape 8"/>
          <p:cNvCxnSpPr>
            <a:cxnSpLocks noChangeShapeType="1"/>
            <a:stCxn id="49159" idx="0"/>
            <a:endCxn id="49156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AutoShape 9"/>
          <p:cNvCxnSpPr>
            <a:cxnSpLocks noChangeShapeType="1"/>
            <a:stCxn id="49156" idx="0"/>
            <a:endCxn id="49157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AutoShape 10"/>
          <p:cNvCxnSpPr>
            <a:cxnSpLocks noChangeShapeType="1"/>
            <a:stCxn id="49157" idx="3"/>
            <a:endCxn id="49158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1"/>
          <p:cNvCxnSpPr>
            <a:cxnSpLocks noChangeShapeType="1"/>
            <a:stCxn id="49158" idx="2"/>
            <a:endCxn id="49160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5" name="Line 12"/>
          <p:cNvSpPr>
            <a:spLocks noChangeShapeType="1"/>
          </p:cNvSpPr>
          <p:nvPr/>
        </p:nvSpPr>
        <p:spPr bwMode="auto">
          <a:xfrm>
            <a:off x="5562600" y="16764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 flipH="1">
            <a:off x="7010400" y="4114800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C2A5474-E18F-4E9A-A47F-ED40BABBF30E}" type="slidenum">
              <a:rPr lang="en-US" sz="1200">
                <a:solidFill>
                  <a:srgbClr val="045C75"/>
                </a:solidFill>
              </a:rPr>
              <a:pPr eaLnBrk="1" hangingPunct="1"/>
              <a:t>47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to DFA. The Trick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Simulate the NFA</a:t>
            </a:r>
          </a:p>
          <a:p>
            <a:r>
              <a:rPr lang="en-US" smtClean="0"/>
              <a:t>Each state of resulting DFA </a:t>
            </a:r>
          </a:p>
          <a:p>
            <a:pPr lvl="1">
              <a:buFontTx/>
              <a:buNone/>
            </a:pPr>
            <a:r>
              <a:rPr lang="en-US" smtClean="0"/>
              <a:t>= a non-empty subset of states of the NFA</a:t>
            </a:r>
          </a:p>
          <a:p>
            <a:r>
              <a:rPr lang="en-US" smtClean="0"/>
              <a:t>Start state </a:t>
            </a:r>
          </a:p>
          <a:p>
            <a:pPr lvl="1">
              <a:buFontTx/>
              <a:buNone/>
            </a:pPr>
            <a:r>
              <a:rPr lang="en-US" smtClean="0"/>
              <a:t>= the set of NFA states reachable through </a:t>
            </a:r>
            <a:r>
              <a:rPr lang="en-US" smtClean="0">
                <a:sym typeface="Symbol" pitchFamily="-80" charset="2"/>
              </a:rPr>
              <a:t>-moves from NFA start state</a:t>
            </a:r>
            <a:endParaRPr lang="en-US" smtClean="0"/>
          </a:p>
          <a:p>
            <a:r>
              <a:rPr lang="en-US" smtClean="0"/>
              <a:t>Add a transition S </a:t>
            </a:r>
            <a:r>
              <a:rPr lang="en-US" smtClean="0">
                <a:sym typeface="Symbol" pitchFamily="-80" charset="2"/>
              </a:rPr>
              <a:t></a:t>
            </a:r>
            <a:r>
              <a:rPr lang="en-US" baseline="30000" smtClean="0">
                <a:sym typeface="Symbol" pitchFamily="-80" charset="2"/>
              </a:rPr>
              <a:t>a </a:t>
            </a:r>
            <a:r>
              <a:rPr lang="en-US" smtClean="0">
                <a:sym typeface="Symbol" pitchFamily="-80" charset="2"/>
              </a:rPr>
              <a:t>S’ to DFA iff</a:t>
            </a:r>
          </a:p>
          <a:p>
            <a:pPr lvl="1"/>
            <a:r>
              <a:rPr lang="en-US" smtClean="0">
                <a:sym typeface="Symbol" pitchFamily="-80" charset="2"/>
              </a:rPr>
              <a:t>S’ is the set of NFA states reachable from the states in S after seeing the input a</a:t>
            </a:r>
          </a:p>
          <a:p>
            <a:pPr lvl="2"/>
            <a:r>
              <a:rPr lang="en-US" smtClean="0">
                <a:sym typeface="Symbol" pitchFamily="-80" charset="2"/>
              </a:rPr>
              <a:t>considering -moves as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C5DDF86-1D27-4494-947E-09DF10375A9B}" type="slidenum">
              <a:rPr lang="en-US" sz="1200">
                <a:solidFill>
                  <a:srgbClr val="045C75"/>
                </a:solidFill>
              </a:rPr>
              <a:pPr eaLnBrk="1" hangingPunct="1"/>
              <a:t>48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NFA -&gt; DFA Example</a:t>
            </a: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3581400" y="2452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3124200" y="2224088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657600" y="1981200"/>
            <a:ext cx="344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1</a:t>
            </a: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4114800" y="2232025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581400" y="30781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09" name="Oval 8"/>
          <p:cNvSpPr>
            <a:spLocks noChangeArrowheads="1"/>
          </p:cNvSpPr>
          <p:nvPr/>
        </p:nvSpPr>
        <p:spPr bwMode="auto">
          <a:xfrm>
            <a:off x="3124200" y="284956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3619500" y="2606675"/>
            <a:ext cx="40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0</a:t>
            </a:r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4114800" y="28575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Oval 11"/>
          <p:cNvSpPr>
            <a:spLocks noChangeArrowheads="1"/>
          </p:cNvSpPr>
          <p:nvPr/>
        </p:nvSpPr>
        <p:spPr bwMode="auto">
          <a:xfrm>
            <a:off x="2057400" y="25146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2"/>
          <p:cNvSpPr>
            <a:spLocks noChangeArrowheads="1"/>
          </p:cNvSpPr>
          <p:nvPr/>
        </p:nvSpPr>
        <p:spPr bwMode="auto">
          <a:xfrm>
            <a:off x="5181600" y="25908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>
            <a:off x="7658100" y="2833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15" name="Oval 14"/>
          <p:cNvSpPr>
            <a:spLocks noChangeArrowheads="1"/>
          </p:cNvSpPr>
          <p:nvPr/>
        </p:nvSpPr>
        <p:spPr bwMode="auto">
          <a:xfrm>
            <a:off x="7200900" y="2605088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Text Box 15"/>
          <p:cNvSpPr txBox="1">
            <a:spLocks noChangeArrowheads="1"/>
          </p:cNvSpPr>
          <p:nvPr/>
        </p:nvSpPr>
        <p:spPr bwMode="auto">
          <a:xfrm>
            <a:off x="7696200" y="2362200"/>
            <a:ext cx="344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1</a:t>
            </a:r>
          </a:p>
        </p:txBody>
      </p:sp>
      <p:sp>
        <p:nvSpPr>
          <p:cNvPr id="51217" name="Oval 16"/>
          <p:cNvSpPr>
            <a:spLocks noChangeArrowheads="1"/>
          </p:cNvSpPr>
          <p:nvPr/>
        </p:nvSpPr>
        <p:spPr bwMode="auto">
          <a:xfrm>
            <a:off x="8191500" y="2613025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7"/>
          <p:cNvSpPr>
            <a:spLocks noChangeArrowheads="1"/>
          </p:cNvSpPr>
          <p:nvPr/>
        </p:nvSpPr>
        <p:spPr bwMode="auto">
          <a:xfrm>
            <a:off x="876300" y="25146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Oval 18"/>
          <p:cNvSpPr>
            <a:spLocks noChangeArrowheads="1"/>
          </p:cNvSpPr>
          <p:nvPr/>
        </p:nvSpPr>
        <p:spPr bwMode="auto">
          <a:xfrm>
            <a:off x="6210300" y="25908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12954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21" name="Text Box 20"/>
          <p:cNvSpPr txBox="1">
            <a:spLocks noChangeArrowheads="1"/>
          </p:cNvSpPr>
          <p:nvPr/>
        </p:nvSpPr>
        <p:spPr bwMode="auto">
          <a:xfrm>
            <a:off x="1425575" y="257175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66294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23" name="Text Box 22"/>
          <p:cNvSpPr txBox="1">
            <a:spLocks noChangeArrowheads="1"/>
          </p:cNvSpPr>
          <p:nvPr/>
        </p:nvSpPr>
        <p:spPr bwMode="auto">
          <a:xfrm>
            <a:off x="6607175" y="26670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24" name="Line 23"/>
          <p:cNvSpPr>
            <a:spLocks noChangeShapeType="1"/>
          </p:cNvSpPr>
          <p:nvPr/>
        </p:nvSpPr>
        <p:spPr bwMode="auto">
          <a:xfrm flipV="1">
            <a:off x="2438400" y="2514600"/>
            <a:ext cx="685800" cy="10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25" name="Text Box 24"/>
          <p:cNvSpPr txBox="1">
            <a:spLocks noChangeArrowheads="1"/>
          </p:cNvSpPr>
          <p:nvPr/>
        </p:nvSpPr>
        <p:spPr bwMode="auto">
          <a:xfrm>
            <a:off x="2590800" y="21336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26" name="Line 25"/>
          <p:cNvSpPr>
            <a:spLocks noChangeShapeType="1"/>
          </p:cNvSpPr>
          <p:nvPr/>
        </p:nvSpPr>
        <p:spPr bwMode="auto">
          <a:xfrm flipV="1">
            <a:off x="4540250" y="2909888"/>
            <a:ext cx="685800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27" name="Text Box 26"/>
          <p:cNvSpPr txBox="1">
            <a:spLocks noChangeArrowheads="1"/>
          </p:cNvSpPr>
          <p:nvPr/>
        </p:nvSpPr>
        <p:spPr bwMode="auto">
          <a:xfrm>
            <a:off x="4648200" y="28194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28" name="Line 27"/>
          <p:cNvSpPr>
            <a:spLocks noChangeShapeType="1"/>
          </p:cNvSpPr>
          <p:nvPr/>
        </p:nvSpPr>
        <p:spPr bwMode="auto">
          <a:xfrm>
            <a:off x="2438400" y="2819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29" name="Line 28"/>
          <p:cNvSpPr>
            <a:spLocks noChangeShapeType="1"/>
          </p:cNvSpPr>
          <p:nvPr/>
        </p:nvSpPr>
        <p:spPr bwMode="auto">
          <a:xfrm>
            <a:off x="4572000" y="2438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30" name="Text Box 29"/>
          <p:cNvSpPr txBox="1">
            <a:spLocks noChangeArrowheads="1"/>
          </p:cNvSpPr>
          <p:nvPr/>
        </p:nvSpPr>
        <p:spPr bwMode="auto">
          <a:xfrm>
            <a:off x="4659313" y="209073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31" name="Text Box 30"/>
          <p:cNvSpPr txBox="1">
            <a:spLocks noChangeArrowheads="1"/>
          </p:cNvSpPr>
          <p:nvPr/>
        </p:nvSpPr>
        <p:spPr bwMode="auto">
          <a:xfrm>
            <a:off x="2590800" y="27574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32" name="Freeform 31"/>
          <p:cNvSpPr>
            <a:spLocks/>
          </p:cNvSpPr>
          <p:nvPr/>
        </p:nvSpPr>
        <p:spPr bwMode="auto">
          <a:xfrm>
            <a:off x="1214438" y="2906713"/>
            <a:ext cx="5186362" cy="922337"/>
          </a:xfrm>
          <a:custGeom>
            <a:avLst/>
            <a:gdLst>
              <a:gd name="T0" fmla="*/ 0 w 3267"/>
              <a:gd name="T1" fmla="*/ 0 h 581"/>
              <a:gd name="T2" fmla="*/ 652462 w 3267"/>
              <a:gd name="T3" fmla="*/ 676275 h 581"/>
              <a:gd name="T4" fmla="*/ 1909762 w 3267"/>
              <a:gd name="T5" fmla="*/ 903287 h 581"/>
              <a:gd name="T6" fmla="*/ 4262437 w 3267"/>
              <a:gd name="T7" fmla="*/ 795337 h 581"/>
              <a:gd name="T8" fmla="*/ 5186362 w 3267"/>
              <a:gd name="T9" fmla="*/ 141287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7"/>
              <a:gd name="T16" fmla="*/ 0 h 581"/>
              <a:gd name="T17" fmla="*/ 3267 w 3267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33" name="Freeform 32"/>
          <p:cNvSpPr>
            <a:spLocks/>
          </p:cNvSpPr>
          <p:nvPr/>
        </p:nvSpPr>
        <p:spPr bwMode="auto">
          <a:xfrm>
            <a:off x="1219200" y="1793875"/>
            <a:ext cx="4633913" cy="827088"/>
          </a:xfrm>
          <a:custGeom>
            <a:avLst/>
            <a:gdLst>
              <a:gd name="T0" fmla="*/ 4318000 w 2919"/>
              <a:gd name="T1" fmla="*/ 827088 h 521"/>
              <a:gd name="T2" fmla="*/ 4578350 w 2919"/>
              <a:gd name="T3" fmla="*/ 542925 h 521"/>
              <a:gd name="T4" fmla="*/ 3984625 w 2919"/>
              <a:gd name="T5" fmla="*/ 103188 h 521"/>
              <a:gd name="T6" fmla="*/ 873125 w 2919"/>
              <a:gd name="T7" fmla="*/ 103188 h 521"/>
              <a:gd name="T8" fmla="*/ 0 w 2919"/>
              <a:gd name="T9" fmla="*/ 720725 h 5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9"/>
              <a:gd name="T16" fmla="*/ 0 h 521"/>
              <a:gd name="T17" fmla="*/ 2919 w 2919"/>
              <a:gd name="T18" fmla="*/ 521 h 5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9" h="521">
                <a:moveTo>
                  <a:pt x="2720" y="521"/>
                </a:moveTo>
                <a:cubicBezTo>
                  <a:pt x="2747" y="491"/>
                  <a:pt x="2919" y="418"/>
                  <a:pt x="2884" y="342"/>
                </a:cubicBezTo>
                <a:cubicBezTo>
                  <a:pt x="2849" y="266"/>
                  <a:pt x="2899" y="111"/>
                  <a:pt x="2510" y="65"/>
                </a:cubicBezTo>
                <a:cubicBezTo>
                  <a:pt x="2121" y="19"/>
                  <a:pt x="968" y="0"/>
                  <a:pt x="550" y="65"/>
                </a:cubicBezTo>
                <a:cubicBezTo>
                  <a:pt x="132" y="130"/>
                  <a:pt x="115" y="373"/>
                  <a:pt x="0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34" name="Line 33"/>
          <p:cNvSpPr>
            <a:spLocks noChangeShapeType="1"/>
          </p:cNvSpPr>
          <p:nvPr/>
        </p:nvSpPr>
        <p:spPr bwMode="auto">
          <a:xfrm flipV="1">
            <a:off x="609600" y="2819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35" name="Oval 34"/>
          <p:cNvSpPr>
            <a:spLocks noChangeArrowheads="1"/>
          </p:cNvSpPr>
          <p:nvPr/>
        </p:nvSpPr>
        <p:spPr bwMode="auto">
          <a:xfrm>
            <a:off x="8232775" y="2646363"/>
            <a:ext cx="34290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Text Box 35"/>
          <p:cNvSpPr txBox="1">
            <a:spLocks noChangeArrowheads="1"/>
          </p:cNvSpPr>
          <p:nvPr/>
        </p:nvSpPr>
        <p:spPr bwMode="auto">
          <a:xfrm>
            <a:off x="3276600" y="33670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37" name="Text Box 36"/>
          <p:cNvSpPr txBox="1">
            <a:spLocks noChangeArrowheads="1"/>
          </p:cNvSpPr>
          <p:nvPr/>
        </p:nvSpPr>
        <p:spPr bwMode="auto">
          <a:xfrm>
            <a:off x="3429000" y="13716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38" name="Text Box 37"/>
          <p:cNvSpPr txBox="1">
            <a:spLocks noChangeArrowheads="1"/>
          </p:cNvSpPr>
          <p:nvPr/>
        </p:nvSpPr>
        <p:spPr bwMode="auto">
          <a:xfrm>
            <a:off x="892175" y="24923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51239" name="Text Box 38"/>
          <p:cNvSpPr txBox="1">
            <a:spLocks noChangeArrowheads="1"/>
          </p:cNvSpPr>
          <p:nvPr/>
        </p:nvSpPr>
        <p:spPr bwMode="auto">
          <a:xfrm>
            <a:off x="2078038" y="24717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51240" name="Text Box 39"/>
          <p:cNvSpPr txBox="1">
            <a:spLocks noChangeArrowheads="1"/>
          </p:cNvSpPr>
          <p:nvPr/>
        </p:nvSpPr>
        <p:spPr bwMode="auto">
          <a:xfrm>
            <a:off x="3154363" y="2176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51241" name="Text Box 40"/>
          <p:cNvSpPr txBox="1">
            <a:spLocks noChangeArrowheads="1"/>
          </p:cNvSpPr>
          <p:nvPr/>
        </p:nvSpPr>
        <p:spPr bwMode="auto">
          <a:xfrm>
            <a:off x="3133725" y="2819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51242" name="Text Box 41"/>
          <p:cNvSpPr txBox="1">
            <a:spLocks noChangeArrowheads="1"/>
          </p:cNvSpPr>
          <p:nvPr/>
        </p:nvSpPr>
        <p:spPr bwMode="auto">
          <a:xfrm>
            <a:off x="4167188" y="22098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51243" name="Text Box 42"/>
          <p:cNvSpPr txBox="1">
            <a:spLocks noChangeArrowheads="1"/>
          </p:cNvSpPr>
          <p:nvPr/>
        </p:nvSpPr>
        <p:spPr bwMode="auto">
          <a:xfrm>
            <a:off x="4167188" y="28194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51244" name="Text Box 43"/>
          <p:cNvSpPr txBox="1">
            <a:spLocks noChangeArrowheads="1"/>
          </p:cNvSpPr>
          <p:nvPr/>
        </p:nvSpPr>
        <p:spPr bwMode="auto">
          <a:xfrm>
            <a:off x="5203825" y="25590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51245" name="Text Box 44"/>
          <p:cNvSpPr txBox="1">
            <a:spLocks noChangeArrowheads="1"/>
          </p:cNvSpPr>
          <p:nvPr/>
        </p:nvSpPr>
        <p:spPr bwMode="auto">
          <a:xfrm>
            <a:off x="6227763" y="25685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51246" name="Text Box 45"/>
          <p:cNvSpPr txBox="1">
            <a:spLocks noChangeArrowheads="1"/>
          </p:cNvSpPr>
          <p:nvPr/>
        </p:nvSpPr>
        <p:spPr bwMode="auto">
          <a:xfrm>
            <a:off x="7258050" y="2590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</a:t>
            </a:r>
          </a:p>
        </p:txBody>
      </p:sp>
      <p:sp>
        <p:nvSpPr>
          <p:cNvPr id="51247" name="Text Box 46"/>
          <p:cNvSpPr txBox="1">
            <a:spLocks noChangeArrowheads="1"/>
          </p:cNvSpPr>
          <p:nvPr/>
        </p:nvSpPr>
        <p:spPr bwMode="auto">
          <a:xfrm>
            <a:off x="8272463" y="25908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51248" name="Oval 47"/>
          <p:cNvSpPr>
            <a:spLocks noChangeArrowheads="1"/>
          </p:cNvSpPr>
          <p:nvPr/>
        </p:nvSpPr>
        <p:spPr bwMode="auto">
          <a:xfrm>
            <a:off x="990600" y="4953000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Text Box 48"/>
          <p:cNvSpPr txBox="1">
            <a:spLocks noChangeArrowheads="1"/>
          </p:cNvSpPr>
          <p:nvPr/>
        </p:nvSpPr>
        <p:spPr bwMode="auto">
          <a:xfrm>
            <a:off x="1127125" y="4994275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ABCDHI</a:t>
            </a:r>
          </a:p>
        </p:txBody>
      </p:sp>
      <p:sp>
        <p:nvSpPr>
          <p:cNvPr id="51250" name="Oval 49"/>
          <p:cNvSpPr>
            <a:spLocks noChangeArrowheads="1"/>
          </p:cNvSpPr>
          <p:nvPr/>
        </p:nvSpPr>
        <p:spPr bwMode="auto">
          <a:xfrm>
            <a:off x="3429000" y="4343400"/>
            <a:ext cx="2286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Text Box 50"/>
          <p:cNvSpPr txBox="1">
            <a:spLocks noChangeArrowheads="1"/>
          </p:cNvSpPr>
          <p:nvPr/>
        </p:nvSpPr>
        <p:spPr bwMode="auto">
          <a:xfrm>
            <a:off x="3717925" y="4384675"/>
            <a:ext cx="174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FGABCDHI</a:t>
            </a:r>
          </a:p>
        </p:txBody>
      </p:sp>
      <p:sp>
        <p:nvSpPr>
          <p:cNvPr id="51252" name="Oval 51"/>
          <p:cNvSpPr>
            <a:spLocks noChangeArrowheads="1"/>
          </p:cNvSpPr>
          <p:nvPr/>
        </p:nvSpPr>
        <p:spPr bwMode="auto">
          <a:xfrm>
            <a:off x="3429000" y="5410200"/>
            <a:ext cx="2209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3" name="Text Box 52"/>
          <p:cNvSpPr txBox="1">
            <a:spLocks noChangeArrowheads="1"/>
          </p:cNvSpPr>
          <p:nvPr/>
        </p:nvSpPr>
        <p:spPr bwMode="auto">
          <a:xfrm>
            <a:off x="3681413" y="5451475"/>
            <a:ext cx="187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EJGABCDHI</a:t>
            </a:r>
          </a:p>
        </p:txBody>
      </p:sp>
      <p:sp>
        <p:nvSpPr>
          <p:cNvPr id="51254" name="Oval 53"/>
          <p:cNvSpPr>
            <a:spLocks noChangeArrowheads="1"/>
          </p:cNvSpPr>
          <p:nvPr/>
        </p:nvSpPr>
        <p:spPr bwMode="auto">
          <a:xfrm>
            <a:off x="3359150" y="5378450"/>
            <a:ext cx="2362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5" name="Line 54"/>
          <p:cNvSpPr>
            <a:spLocks noChangeShapeType="1"/>
          </p:cNvSpPr>
          <p:nvPr/>
        </p:nvSpPr>
        <p:spPr bwMode="auto">
          <a:xfrm flipV="1">
            <a:off x="685800" y="5257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56" name="Line 55"/>
          <p:cNvSpPr>
            <a:spLocks noChangeShapeType="1"/>
          </p:cNvSpPr>
          <p:nvPr/>
        </p:nvSpPr>
        <p:spPr bwMode="auto">
          <a:xfrm flipV="1">
            <a:off x="2514600" y="4648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57" name="Line 56"/>
          <p:cNvSpPr>
            <a:spLocks noChangeShapeType="1"/>
          </p:cNvSpPr>
          <p:nvPr/>
        </p:nvSpPr>
        <p:spPr bwMode="auto">
          <a:xfrm>
            <a:off x="2514600" y="5334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58" name="Text Box 57"/>
          <p:cNvSpPr txBox="1">
            <a:spLocks noChangeArrowheads="1"/>
          </p:cNvSpPr>
          <p:nvPr/>
        </p:nvSpPr>
        <p:spPr bwMode="auto">
          <a:xfrm>
            <a:off x="2743200" y="4451350"/>
            <a:ext cx="40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1259" name="Text Box 58"/>
          <p:cNvSpPr txBox="1">
            <a:spLocks noChangeArrowheads="1"/>
          </p:cNvSpPr>
          <p:nvPr/>
        </p:nvSpPr>
        <p:spPr bwMode="auto">
          <a:xfrm>
            <a:off x="2743200" y="5410200"/>
            <a:ext cx="344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1</a:t>
            </a:r>
          </a:p>
        </p:txBody>
      </p:sp>
      <p:sp>
        <p:nvSpPr>
          <p:cNvPr id="51260" name="Freeform 59"/>
          <p:cNvSpPr>
            <a:spLocks/>
          </p:cNvSpPr>
          <p:nvPr/>
        </p:nvSpPr>
        <p:spPr bwMode="auto">
          <a:xfrm>
            <a:off x="5638800" y="4191000"/>
            <a:ext cx="927100" cy="800100"/>
          </a:xfrm>
          <a:custGeom>
            <a:avLst/>
            <a:gdLst>
              <a:gd name="T0" fmla="*/ 0 w 584"/>
              <a:gd name="T1" fmla="*/ 304800 h 504"/>
              <a:gd name="T2" fmla="*/ 457200 w 584"/>
              <a:gd name="T3" fmla="*/ 0 h 504"/>
              <a:gd name="T4" fmla="*/ 914400 w 584"/>
              <a:gd name="T5" fmla="*/ 304800 h 504"/>
              <a:gd name="T6" fmla="*/ 533400 w 584"/>
              <a:gd name="T7" fmla="*/ 762000 h 504"/>
              <a:gd name="T8" fmla="*/ 0 w 584"/>
              <a:gd name="T9" fmla="*/ 533400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504"/>
              <a:gd name="T17" fmla="*/ 584 w 58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1" name="Text Box 60"/>
          <p:cNvSpPr txBox="1">
            <a:spLocks noChangeArrowheads="1"/>
          </p:cNvSpPr>
          <p:nvPr/>
        </p:nvSpPr>
        <p:spPr bwMode="auto">
          <a:xfrm>
            <a:off x="6380163" y="397668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1262" name="Freeform 61"/>
          <p:cNvSpPr>
            <a:spLocks/>
          </p:cNvSpPr>
          <p:nvPr/>
        </p:nvSpPr>
        <p:spPr bwMode="auto">
          <a:xfrm>
            <a:off x="5715000" y="5334000"/>
            <a:ext cx="927100" cy="800100"/>
          </a:xfrm>
          <a:custGeom>
            <a:avLst/>
            <a:gdLst>
              <a:gd name="T0" fmla="*/ 0 w 584"/>
              <a:gd name="T1" fmla="*/ 304800 h 504"/>
              <a:gd name="T2" fmla="*/ 457200 w 584"/>
              <a:gd name="T3" fmla="*/ 0 h 504"/>
              <a:gd name="T4" fmla="*/ 914400 w 584"/>
              <a:gd name="T5" fmla="*/ 304800 h 504"/>
              <a:gd name="T6" fmla="*/ 533400 w 584"/>
              <a:gd name="T7" fmla="*/ 762000 h 504"/>
              <a:gd name="T8" fmla="*/ 0 w 584"/>
              <a:gd name="T9" fmla="*/ 533400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504"/>
              <a:gd name="T17" fmla="*/ 584 w 58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3" name="Text Box 62"/>
          <p:cNvSpPr txBox="1">
            <a:spLocks noChangeArrowheads="1"/>
          </p:cNvSpPr>
          <p:nvPr/>
        </p:nvSpPr>
        <p:spPr bwMode="auto">
          <a:xfrm>
            <a:off x="6513513" y="5119688"/>
            <a:ext cx="344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1</a:t>
            </a:r>
          </a:p>
        </p:txBody>
      </p:sp>
      <p:sp>
        <p:nvSpPr>
          <p:cNvPr id="51264" name="Freeform 63"/>
          <p:cNvSpPr>
            <a:spLocks/>
          </p:cNvSpPr>
          <p:nvPr/>
        </p:nvSpPr>
        <p:spPr bwMode="auto">
          <a:xfrm>
            <a:off x="3492500" y="4800600"/>
            <a:ext cx="241300" cy="685800"/>
          </a:xfrm>
          <a:custGeom>
            <a:avLst/>
            <a:gdLst>
              <a:gd name="T0" fmla="*/ 241300 w 152"/>
              <a:gd name="T1" fmla="*/ 685800 h 432"/>
              <a:gd name="T2" fmla="*/ 12700 w 152"/>
              <a:gd name="T3" fmla="*/ 381000 h 432"/>
              <a:gd name="T4" fmla="*/ 165100 w 152"/>
              <a:gd name="T5" fmla="*/ 0 h 432"/>
              <a:gd name="T6" fmla="*/ 0 60000 65536"/>
              <a:gd name="T7" fmla="*/ 0 60000 65536"/>
              <a:gd name="T8" fmla="*/ 0 60000 65536"/>
              <a:gd name="T9" fmla="*/ 0 w 152"/>
              <a:gd name="T10" fmla="*/ 0 h 432"/>
              <a:gd name="T11" fmla="*/ 152 w 15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432">
                <a:moveTo>
                  <a:pt x="152" y="432"/>
                </a:moveTo>
                <a:cubicBezTo>
                  <a:pt x="84" y="372"/>
                  <a:pt x="16" y="312"/>
                  <a:pt x="8" y="240"/>
                </a:cubicBezTo>
                <a:cubicBezTo>
                  <a:pt x="0" y="168"/>
                  <a:pt x="52" y="84"/>
                  <a:pt x="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5" name="Text Box 64"/>
          <p:cNvSpPr txBox="1">
            <a:spLocks noChangeArrowheads="1"/>
          </p:cNvSpPr>
          <p:nvPr/>
        </p:nvSpPr>
        <p:spPr bwMode="auto">
          <a:xfrm>
            <a:off x="3124200" y="4876800"/>
            <a:ext cx="40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1266" name="Freeform 65"/>
          <p:cNvSpPr>
            <a:spLocks/>
          </p:cNvSpPr>
          <p:nvPr/>
        </p:nvSpPr>
        <p:spPr bwMode="auto">
          <a:xfrm>
            <a:off x="5105400" y="4845050"/>
            <a:ext cx="157163" cy="565150"/>
          </a:xfrm>
          <a:custGeom>
            <a:avLst/>
            <a:gdLst>
              <a:gd name="T0" fmla="*/ 25400 w 99"/>
              <a:gd name="T1" fmla="*/ 0 h 356"/>
              <a:gd name="T2" fmla="*/ 152400 w 99"/>
              <a:gd name="T3" fmla="*/ 260350 h 356"/>
              <a:gd name="T4" fmla="*/ 0 w 99"/>
              <a:gd name="T5" fmla="*/ 565150 h 356"/>
              <a:gd name="T6" fmla="*/ 0 60000 65536"/>
              <a:gd name="T7" fmla="*/ 0 60000 65536"/>
              <a:gd name="T8" fmla="*/ 0 60000 65536"/>
              <a:gd name="T9" fmla="*/ 0 w 99"/>
              <a:gd name="T10" fmla="*/ 0 h 356"/>
              <a:gd name="T11" fmla="*/ 99 w 99"/>
              <a:gd name="T12" fmla="*/ 356 h 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356">
                <a:moveTo>
                  <a:pt x="16" y="0"/>
                </a:moveTo>
                <a:cubicBezTo>
                  <a:pt x="29" y="28"/>
                  <a:pt x="99" y="105"/>
                  <a:pt x="96" y="164"/>
                </a:cubicBezTo>
                <a:cubicBezTo>
                  <a:pt x="93" y="223"/>
                  <a:pt x="48" y="292"/>
                  <a:pt x="0" y="3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7" name="Text Box 66"/>
          <p:cNvSpPr txBox="1">
            <a:spLocks noChangeArrowheads="1"/>
          </p:cNvSpPr>
          <p:nvPr/>
        </p:nvSpPr>
        <p:spPr bwMode="auto">
          <a:xfrm>
            <a:off x="5233988" y="4843463"/>
            <a:ext cx="344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1D3F9F6-0F03-4763-9433-4CD378CE4480}" type="slidenum">
              <a:rPr lang="en-US" sz="1200">
                <a:solidFill>
                  <a:srgbClr val="045C75"/>
                </a:solidFill>
              </a:rPr>
              <a:pPr eaLnBrk="1" hangingPunct="1"/>
              <a:t>49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to DFA. Remark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NFA may be in many states at any time</a:t>
            </a:r>
          </a:p>
          <a:p>
            <a:pPr lvl="1"/>
            <a:endParaRPr lang="en-US" smtClean="0"/>
          </a:p>
          <a:p>
            <a:r>
              <a:rPr lang="en-US" smtClean="0"/>
              <a:t>How many different states ?</a:t>
            </a:r>
          </a:p>
          <a:p>
            <a:pPr lvl="1"/>
            <a:endParaRPr lang="en-US" smtClean="0"/>
          </a:p>
          <a:p>
            <a:r>
              <a:rPr lang="en-US" smtClean="0"/>
              <a:t>If there are N states, the NFA must be in some subset of those N states</a:t>
            </a:r>
          </a:p>
          <a:p>
            <a:pPr lvl="1"/>
            <a:endParaRPr lang="en-US" smtClean="0"/>
          </a:p>
          <a:p>
            <a:r>
              <a:rPr lang="en-US" smtClean="0"/>
              <a:t>How many non-empty subsets are there?</a:t>
            </a:r>
          </a:p>
          <a:p>
            <a:pPr lvl="1"/>
            <a:r>
              <a:rPr lang="en-US" smtClean="0"/>
              <a:t>2</a:t>
            </a:r>
            <a:r>
              <a:rPr lang="en-US" baseline="30000" smtClean="0"/>
              <a:t>N</a:t>
            </a:r>
            <a:r>
              <a:rPr lang="en-US" smtClean="0"/>
              <a:t> - 1 = finitely many, but exponentially 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Tokens, Patterns and Lexemes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token is a pair a token name and an optional token value</a:t>
            </a:r>
          </a:p>
          <a:p>
            <a:pPr eaLnBrk="1" hangingPunct="1"/>
            <a:r>
              <a:rPr lang="en-US" smtClean="0"/>
              <a:t>A pattern is a description of the form that the lexemes of a token may take</a:t>
            </a:r>
          </a:p>
          <a:p>
            <a:pPr eaLnBrk="1" hangingPunct="1"/>
            <a:r>
              <a:rPr lang="en-US" smtClean="0"/>
              <a:t>A lexeme is a sequence of characters in the source program that matches the pattern for a token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173C4ED-35A4-43BA-9839-BB24E2A3EA9B}" type="slidenum">
              <a:rPr lang="en-US" sz="1200">
                <a:solidFill>
                  <a:srgbClr val="045C75"/>
                </a:solidFill>
              </a:rPr>
              <a:pPr eaLnBrk="1" hangingPunct="1"/>
              <a:t>50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DFA can be implemented by a 2D table T</a:t>
            </a:r>
          </a:p>
          <a:p>
            <a:pPr lvl="1"/>
            <a:r>
              <a:rPr lang="en-US" smtClean="0"/>
              <a:t>One dimension is “states”</a:t>
            </a:r>
          </a:p>
          <a:p>
            <a:pPr lvl="1"/>
            <a:r>
              <a:rPr lang="en-US" smtClean="0"/>
              <a:t>Other dimension is “input symbols”</a:t>
            </a:r>
          </a:p>
          <a:p>
            <a:pPr lvl="1"/>
            <a:r>
              <a:rPr lang="en-US" smtClean="0"/>
              <a:t>For every transition S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pitchFamily="-80" charset="2"/>
              </a:rPr>
              <a:t></a:t>
            </a:r>
            <a:r>
              <a:rPr lang="en-US" baseline="30000" smtClean="0">
                <a:sym typeface="Symbol" pitchFamily="-80" charset="2"/>
              </a:rPr>
              <a:t>a </a:t>
            </a:r>
            <a:r>
              <a:rPr lang="en-US" smtClean="0">
                <a:sym typeface="Symbol" pitchFamily="-80" charset="2"/>
              </a:rPr>
              <a:t>S</a:t>
            </a:r>
            <a:r>
              <a:rPr lang="en-US" baseline="-25000" smtClean="0">
                <a:sym typeface="Symbol" pitchFamily="-80" charset="2"/>
              </a:rPr>
              <a:t>k</a:t>
            </a:r>
            <a:r>
              <a:rPr lang="en-US" smtClean="0">
                <a:sym typeface="Symbol" pitchFamily="-80" charset="2"/>
              </a:rPr>
              <a:t> define T[i,a] = k</a:t>
            </a:r>
          </a:p>
          <a:p>
            <a:r>
              <a:rPr lang="en-US" smtClean="0">
                <a:sym typeface="Symbol" pitchFamily="-80" charset="2"/>
              </a:rPr>
              <a:t>DFA “execution”</a:t>
            </a:r>
          </a:p>
          <a:p>
            <a:pPr lvl="1"/>
            <a:r>
              <a:rPr lang="en-US" smtClean="0">
                <a:sym typeface="Symbol" pitchFamily="-80" charset="2"/>
              </a:rPr>
              <a:t>If in state </a:t>
            </a:r>
            <a:r>
              <a:rPr lang="en-US" smtClean="0"/>
              <a:t>S</a:t>
            </a:r>
            <a:r>
              <a:rPr lang="en-US" baseline="-25000" smtClean="0"/>
              <a:t>i</a:t>
            </a:r>
            <a:r>
              <a:rPr lang="en-US" smtClean="0"/>
              <a:t> and input a, read T[i,a] = k and skip to state S</a:t>
            </a:r>
            <a:r>
              <a:rPr lang="en-US" baseline="-25000" smtClean="0"/>
              <a:t>k</a:t>
            </a:r>
          </a:p>
          <a:p>
            <a:pPr lvl="1"/>
            <a:r>
              <a:rPr lang="en-US" smtClean="0"/>
              <a:t>Very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D63DA9B-BB45-4EA1-9FEF-0FB140164D6C}" type="slidenum">
              <a:rPr lang="en-US" sz="1200">
                <a:solidFill>
                  <a:srgbClr val="045C75"/>
                </a:solidFill>
              </a:rPr>
              <a:pPr eaLnBrk="1" hangingPunct="1"/>
              <a:t>51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Table Implementation of a DFA</a:t>
            </a:r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219200" y="2424113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905000" y="2465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</a:t>
            </a:r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3657600" y="1814513"/>
            <a:ext cx="2286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4583113" y="185578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</a:t>
            </a: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3657600" y="2881313"/>
            <a:ext cx="2209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4548188" y="29225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U</a:t>
            </a:r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3587750" y="2849563"/>
            <a:ext cx="2362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0"/>
          <p:cNvSpPr>
            <a:spLocks noChangeShapeType="1"/>
          </p:cNvSpPr>
          <p:nvPr/>
        </p:nvSpPr>
        <p:spPr bwMode="auto">
          <a:xfrm flipV="1">
            <a:off x="914400" y="2728913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V="1">
            <a:off x="2743200" y="2119313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>
            <a:off x="2743200" y="2805113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6" name="Text Box 13"/>
          <p:cNvSpPr txBox="1">
            <a:spLocks noChangeArrowheads="1"/>
          </p:cNvSpPr>
          <p:nvPr/>
        </p:nvSpPr>
        <p:spPr bwMode="auto">
          <a:xfrm>
            <a:off x="2971800" y="1922463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2971800" y="2881313"/>
            <a:ext cx="344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1</a:t>
            </a:r>
          </a:p>
        </p:txBody>
      </p:sp>
      <p:sp>
        <p:nvSpPr>
          <p:cNvPr id="54288" name="Freeform 15"/>
          <p:cNvSpPr>
            <a:spLocks/>
          </p:cNvSpPr>
          <p:nvPr/>
        </p:nvSpPr>
        <p:spPr bwMode="auto">
          <a:xfrm>
            <a:off x="5867400" y="1662113"/>
            <a:ext cx="927100" cy="800100"/>
          </a:xfrm>
          <a:custGeom>
            <a:avLst/>
            <a:gdLst>
              <a:gd name="T0" fmla="*/ 0 w 584"/>
              <a:gd name="T1" fmla="*/ 304800 h 504"/>
              <a:gd name="T2" fmla="*/ 457200 w 584"/>
              <a:gd name="T3" fmla="*/ 0 h 504"/>
              <a:gd name="T4" fmla="*/ 914400 w 584"/>
              <a:gd name="T5" fmla="*/ 304800 h 504"/>
              <a:gd name="T6" fmla="*/ 533400 w 584"/>
              <a:gd name="T7" fmla="*/ 762000 h 504"/>
              <a:gd name="T8" fmla="*/ 0 w 584"/>
              <a:gd name="T9" fmla="*/ 533400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504"/>
              <a:gd name="T17" fmla="*/ 584 w 58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9" name="Text Box 16"/>
          <p:cNvSpPr txBox="1">
            <a:spLocks noChangeArrowheads="1"/>
          </p:cNvSpPr>
          <p:nvPr/>
        </p:nvSpPr>
        <p:spPr bwMode="auto">
          <a:xfrm>
            <a:off x="6608763" y="1447800"/>
            <a:ext cx="40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4290" name="Freeform 17"/>
          <p:cNvSpPr>
            <a:spLocks/>
          </p:cNvSpPr>
          <p:nvPr/>
        </p:nvSpPr>
        <p:spPr bwMode="auto">
          <a:xfrm>
            <a:off x="5943600" y="2805113"/>
            <a:ext cx="927100" cy="800100"/>
          </a:xfrm>
          <a:custGeom>
            <a:avLst/>
            <a:gdLst>
              <a:gd name="T0" fmla="*/ 0 w 584"/>
              <a:gd name="T1" fmla="*/ 304800 h 504"/>
              <a:gd name="T2" fmla="*/ 457200 w 584"/>
              <a:gd name="T3" fmla="*/ 0 h 504"/>
              <a:gd name="T4" fmla="*/ 914400 w 584"/>
              <a:gd name="T5" fmla="*/ 304800 h 504"/>
              <a:gd name="T6" fmla="*/ 533400 w 584"/>
              <a:gd name="T7" fmla="*/ 762000 h 504"/>
              <a:gd name="T8" fmla="*/ 0 w 584"/>
              <a:gd name="T9" fmla="*/ 533400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504"/>
              <a:gd name="T17" fmla="*/ 584 w 58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1" name="Text Box 18"/>
          <p:cNvSpPr txBox="1">
            <a:spLocks noChangeArrowheads="1"/>
          </p:cNvSpPr>
          <p:nvPr/>
        </p:nvSpPr>
        <p:spPr bwMode="auto">
          <a:xfrm>
            <a:off x="6742113" y="2590800"/>
            <a:ext cx="344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1</a:t>
            </a:r>
          </a:p>
        </p:txBody>
      </p:sp>
      <p:sp>
        <p:nvSpPr>
          <p:cNvPr id="54292" name="Freeform 19"/>
          <p:cNvSpPr>
            <a:spLocks/>
          </p:cNvSpPr>
          <p:nvPr/>
        </p:nvSpPr>
        <p:spPr bwMode="auto">
          <a:xfrm>
            <a:off x="3721100" y="2271713"/>
            <a:ext cx="241300" cy="685800"/>
          </a:xfrm>
          <a:custGeom>
            <a:avLst/>
            <a:gdLst>
              <a:gd name="T0" fmla="*/ 241300 w 152"/>
              <a:gd name="T1" fmla="*/ 685800 h 432"/>
              <a:gd name="T2" fmla="*/ 12700 w 152"/>
              <a:gd name="T3" fmla="*/ 381000 h 432"/>
              <a:gd name="T4" fmla="*/ 165100 w 152"/>
              <a:gd name="T5" fmla="*/ 0 h 432"/>
              <a:gd name="T6" fmla="*/ 0 60000 65536"/>
              <a:gd name="T7" fmla="*/ 0 60000 65536"/>
              <a:gd name="T8" fmla="*/ 0 60000 65536"/>
              <a:gd name="T9" fmla="*/ 0 w 152"/>
              <a:gd name="T10" fmla="*/ 0 h 432"/>
              <a:gd name="T11" fmla="*/ 152 w 15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432">
                <a:moveTo>
                  <a:pt x="152" y="432"/>
                </a:moveTo>
                <a:cubicBezTo>
                  <a:pt x="84" y="372"/>
                  <a:pt x="16" y="312"/>
                  <a:pt x="8" y="240"/>
                </a:cubicBezTo>
                <a:cubicBezTo>
                  <a:pt x="0" y="168"/>
                  <a:pt x="52" y="84"/>
                  <a:pt x="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3" name="Text Box 20"/>
          <p:cNvSpPr txBox="1">
            <a:spLocks noChangeArrowheads="1"/>
          </p:cNvSpPr>
          <p:nvPr/>
        </p:nvSpPr>
        <p:spPr bwMode="auto">
          <a:xfrm>
            <a:off x="3352800" y="2347913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4294" name="Freeform 21"/>
          <p:cNvSpPr>
            <a:spLocks/>
          </p:cNvSpPr>
          <p:nvPr/>
        </p:nvSpPr>
        <p:spPr bwMode="auto">
          <a:xfrm>
            <a:off x="5334000" y="2316163"/>
            <a:ext cx="157163" cy="565150"/>
          </a:xfrm>
          <a:custGeom>
            <a:avLst/>
            <a:gdLst>
              <a:gd name="T0" fmla="*/ 25400 w 99"/>
              <a:gd name="T1" fmla="*/ 0 h 356"/>
              <a:gd name="T2" fmla="*/ 152400 w 99"/>
              <a:gd name="T3" fmla="*/ 260350 h 356"/>
              <a:gd name="T4" fmla="*/ 0 w 99"/>
              <a:gd name="T5" fmla="*/ 565150 h 356"/>
              <a:gd name="T6" fmla="*/ 0 60000 65536"/>
              <a:gd name="T7" fmla="*/ 0 60000 65536"/>
              <a:gd name="T8" fmla="*/ 0 60000 65536"/>
              <a:gd name="T9" fmla="*/ 0 w 99"/>
              <a:gd name="T10" fmla="*/ 0 h 356"/>
              <a:gd name="T11" fmla="*/ 99 w 99"/>
              <a:gd name="T12" fmla="*/ 356 h 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356">
                <a:moveTo>
                  <a:pt x="16" y="0"/>
                </a:moveTo>
                <a:cubicBezTo>
                  <a:pt x="29" y="28"/>
                  <a:pt x="99" y="105"/>
                  <a:pt x="96" y="164"/>
                </a:cubicBezTo>
                <a:cubicBezTo>
                  <a:pt x="93" y="223"/>
                  <a:pt x="48" y="292"/>
                  <a:pt x="0" y="3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5" name="Text Box 22"/>
          <p:cNvSpPr txBox="1">
            <a:spLocks noChangeArrowheads="1"/>
          </p:cNvSpPr>
          <p:nvPr/>
        </p:nvSpPr>
        <p:spPr bwMode="auto">
          <a:xfrm>
            <a:off x="5462588" y="2314575"/>
            <a:ext cx="344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-80" charset="0"/>
              </a:rPr>
              <a:t>1</a:t>
            </a:r>
          </a:p>
        </p:txBody>
      </p:sp>
      <p:graphicFrame>
        <p:nvGraphicFramePr>
          <p:cNvPr id="184343" name="Group 23"/>
          <p:cNvGraphicFramePr>
            <a:graphicFrameLocks noGrp="1"/>
          </p:cNvGraphicFramePr>
          <p:nvPr/>
        </p:nvGraphicFramePr>
        <p:xfrm>
          <a:off x="3200400" y="4121150"/>
          <a:ext cx="2971800" cy="1828800"/>
        </p:xfrm>
        <a:graphic>
          <a:graphicData uri="http://schemas.openxmlformats.org/drawingml/2006/table">
            <a:tbl>
              <a:tblPr/>
              <a:tblGrid>
                <a:gridCol w="904875"/>
                <a:gridCol w="903288"/>
                <a:gridCol w="1163637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-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5DDA815-1BA6-46E1-AB9E-9D615966EE0F}" type="slidenum">
              <a:rPr lang="en-US" sz="1200">
                <a:solidFill>
                  <a:srgbClr val="045C75"/>
                </a:solidFill>
              </a:rPr>
              <a:pPr eaLnBrk="1" hangingPunct="1"/>
              <a:t>52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(Cont.)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NFA -&gt; DFA conversion is at the heart of tools such as flex or jflex</a:t>
            </a:r>
          </a:p>
          <a:p>
            <a:pPr lvl="1"/>
            <a:endParaRPr lang="en-US" smtClean="0"/>
          </a:p>
          <a:p>
            <a:r>
              <a:rPr lang="en-US" smtClean="0"/>
              <a:t>But, DFAs can be huge</a:t>
            </a:r>
          </a:p>
          <a:p>
            <a:pPr lvl="1"/>
            <a:endParaRPr lang="en-US" smtClean="0"/>
          </a:p>
          <a:p>
            <a:r>
              <a:rPr lang="en-US" smtClean="0"/>
              <a:t>In practice, flex-like tools trade off speed for space in the choice of NFA and DFA representations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3 of the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24000" y="2057400"/>
            <a:ext cx="701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24000" y="2133600"/>
            <a:ext cx="701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000" y="2590800"/>
            <a:ext cx="701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1676400" y="2133600"/>
            <a:ext cx="949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Token</a:t>
            </a:r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2782888" y="2133600"/>
            <a:ext cx="2703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Informal description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6115050" y="2133600"/>
            <a:ext cx="219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Sample lexemes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82688" y="3695700"/>
            <a:ext cx="29702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571207" y="3658394"/>
            <a:ext cx="2895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1" name="TextBox 14"/>
          <p:cNvSpPr txBox="1">
            <a:spLocks noChangeArrowheads="1"/>
          </p:cNvSpPr>
          <p:nvPr/>
        </p:nvSpPr>
        <p:spPr bwMode="auto">
          <a:xfrm>
            <a:off x="1971675" y="2743200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if</a:t>
            </a:r>
          </a:p>
        </p:txBody>
      </p:sp>
      <p:sp>
        <p:nvSpPr>
          <p:cNvPr id="10252" name="TextBox 15"/>
          <p:cNvSpPr txBox="1">
            <a:spLocks noChangeArrowheads="1"/>
          </p:cNvSpPr>
          <p:nvPr/>
        </p:nvSpPr>
        <p:spPr bwMode="auto">
          <a:xfrm>
            <a:off x="1855788" y="3124200"/>
            <a:ext cx="58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else</a:t>
            </a:r>
          </a:p>
        </p:txBody>
      </p:sp>
      <p:sp>
        <p:nvSpPr>
          <p:cNvPr id="10253" name="TextBox 16"/>
          <p:cNvSpPr txBox="1">
            <a:spLocks noChangeArrowheads="1"/>
          </p:cNvSpPr>
          <p:nvPr/>
        </p:nvSpPr>
        <p:spPr bwMode="auto">
          <a:xfrm>
            <a:off x="1219200" y="3486150"/>
            <a:ext cx="146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comparison</a:t>
            </a:r>
          </a:p>
        </p:txBody>
      </p:sp>
      <p:sp>
        <p:nvSpPr>
          <p:cNvPr id="10254" name="TextBox 17"/>
          <p:cNvSpPr txBox="1">
            <a:spLocks noChangeArrowheads="1"/>
          </p:cNvSpPr>
          <p:nvPr/>
        </p:nvSpPr>
        <p:spPr bwMode="auto">
          <a:xfrm>
            <a:off x="1946275" y="394335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id</a:t>
            </a:r>
          </a:p>
        </p:txBody>
      </p:sp>
      <p:sp>
        <p:nvSpPr>
          <p:cNvPr id="10255" name="TextBox 18"/>
          <p:cNvSpPr txBox="1">
            <a:spLocks noChangeArrowheads="1"/>
          </p:cNvSpPr>
          <p:nvPr/>
        </p:nvSpPr>
        <p:spPr bwMode="auto">
          <a:xfrm>
            <a:off x="1536700" y="4343400"/>
            <a:ext cx="105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number</a:t>
            </a:r>
          </a:p>
        </p:txBody>
      </p:sp>
      <p:sp>
        <p:nvSpPr>
          <p:cNvPr id="10256" name="TextBox 19"/>
          <p:cNvSpPr txBox="1">
            <a:spLocks noChangeArrowheads="1"/>
          </p:cNvSpPr>
          <p:nvPr/>
        </p:nvSpPr>
        <p:spPr bwMode="auto">
          <a:xfrm>
            <a:off x="1601788" y="4705350"/>
            <a:ext cx="836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literal</a:t>
            </a:r>
          </a:p>
        </p:txBody>
      </p:sp>
      <p:sp>
        <p:nvSpPr>
          <p:cNvPr id="10257" name="TextBox 22"/>
          <p:cNvSpPr txBox="1">
            <a:spLocks noChangeArrowheads="1"/>
          </p:cNvSpPr>
          <p:nvPr/>
        </p:nvSpPr>
        <p:spPr bwMode="auto">
          <a:xfrm>
            <a:off x="2936875" y="2743200"/>
            <a:ext cx="162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Characters i, f</a:t>
            </a:r>
          </a:p>
        </p:txBody>
      </p:sp>
      <p:sp>
        <p:nvSpPr>
          <p:cNvPr id="10258" name="TextBox 23"/>
          <p:cNvSpPr txBox="1">
            <a:spLocks noChangeArrowheads="1"/>
          </p:cNvSpPr>
          <p:nvPr/>
        </p:nvSpPr>
        <p:spPr bwMode="auto">
          <a:xfrm>
            <a:off x="2944813" y="3105150"/>
            <a:ext cx="2125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Characters e, l, s, e</a:t>
            </a:r>
          </a:p>
        </p:txBody>
      </p:sp>
      <p:sp>
        <p:nvSpPr>
          <p:cNvPr id="10259" name="TextBox 24"/>
          <p:cNvSpPr txBox="1">
            <a:spLocks noChangeArrowheads="1"/>
          </p:cNvSpPr>
          <p:nvPr/>
        </p:nvSpPr>
        <p:spPr bwMode="auto">
          <a:xfrm>
            <a:off x="2743200" y="3516313"/>
            <a:ext cx="296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&lt; or &gt; or &lt;= or &gt;= or == or !=</a:t>
            </a:r>
          </a:p>
        </p:txBody>
      </p:sp>
      <p:sp>
        <p:nvSpPr>
          <p:cNvPr id="10260" name="TextBox 25"/>
          <p:cNvSpPr txBox="1">
            <a:spLocks noChangeArrowheads="1"/>
          </p:cNvSpPr>
          <p:nvPr/>
        </p:nvSpPr>
        <p:spPr bwMode="auto">
          <a:xfrm>
            <a:off x="2667000" y="3962400"/>
            <a:ext cx="339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Letter followed by letter and digits</a:t>
            </a:r>
          </a:p>
        </p:txBody>
      </p:sp>
      <p:sp>
        <p:nvSpPr>
          <p:cNvPr id="10261" name="TextBox 26"/>
          <p:cNvSpPr txBox="1">
            <a:spLocks noChangeArrowheads="1"/>
          </p:cNvSpPr>
          <p:nvPr/>
        </p:nvSpPr>
        <p:spPr bwMode="auto">
          <a:xfrm>
            <a:off x="3109913" y="4354513"/>
            <a:ext cx="222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Any numeric constant</a:t>
            </a:r>
          </a:p>
        </p:txBody>
      </p:sp>
      <p:sp>
        <p:nvSpPr>
          <p:cNvPr id="10262" name="TextBox 27"/>
          <p:cNvSpPr txBox="1">
            <a:spLocks noChangeArrowheads="1"/>
          </p:cNvSpPr>
          <p:nvPr/>
        </p:nvSpPr>
        <p:spPr bwMode="auto">
          <a:xfrm>
            <a:off x="2828925" y="4735513"/>
            <a:ext cx="3114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Anything but “ sorrounded by “</a:t>
            </a:r>
          </a:p>
        </p:txBody>
      </p:sp>
      <p:sp>
        <p:nvSpPr>
          <p:cNvPr id="10263" name="TextBox 28"/>
          <p:cNvSpPr txBox="1">
            <a:spLocks noChangeArrowheads="1"/>
          </p:cNvSpPr>
          <p:nvPr/>
        </p:nvSpPr>
        <p:spPr bwMode="auto">
          <a:xfrm>
            <a:off x="6096000" y="27432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if</a:t>
            </a:r>
          </a:p>
        </p:txBody>
      </p:sp>
      <p:sp>
        <p:nvSpPr>
          <p:cNvPr id="10264" name="TextBox 29"/>
          <p:cNvSpPr txBox="1">
            <a:spLocks noChangeArrowheads="1"/>
          </p:cNvSpPr>
          <p:nvPr/>
        </p:nvSpPr>
        <p:spPr bwMode="auto">
          <a:xfrm>
            <a:off x="6096000" y="3124200"/>
            <a:ext cx="54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else</a:t>
            </a:r>
          </a:p>
        </p:txBody>
      </p:sp>
      <p:sp>
        <p:nvSpPr>
          <p:cNvPr id="10265" name="TextBox 30"/>
          <p:cNvSpPr txBox="1">
            <a:spLocks noChangeArrowheads="1"/>
          </p:cNvSpPr>
          <p:nvPr/>
        </p:nvSpPr>
        <p:spPr bwMode="auto">
          <a:xfrm>
            <a:off x="6096000" y="3440113"/>
            <a:ext cx="766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&lt;=, !=</a:t>
            </a:r>
          </a:p>
        </p:txBody>
      </p:sp>
      <p:sp>
        <p:nvSpPr>
          <p:cNvPr id="10266" name="TextBox 31"/>
          <p:cNvSpPr txBox="1">
            <a:spLocks noChangeArrowheads="1"/>
          </p:cNvSpPr>
          <p:nvPr/>
        </p:nvSpPr>
        <p:spPr bwMode="auto">
          <a:xfrm>
            <a:off x="6172200" y="3973513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pi, score, D2</a:t>
            </a:r>
          </a:p>
        </p:txBody>
      </p:sp>
      <p:sp>
        <p:nvSpPr>
          <p:cNvPr id="10267" name="TextBox 32"/>
          <p:cNvSpPr txBox="1">
            <a:spLocks noChangeArrowheads="1"/>
          </p:cNvSpPr>
          <p:nvPr/>
        </p:nvSpPr>
        <p:spPr bwMode="auto">
          <a:xfrm>
            <a:off x="6172200" y="4343400"/>
            <a:ext cx="201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3.14159, 0, 6.02e23</a:t>
            </a:r>
          </a:p>
        </p:txBody>
      </p:sp>
      <p:sp>
        <p:nvSpPr>
          <p:cNvPr id="10268" name="TextBox 33"/>
          <p:cNvSpPr txBox="1">
            <a:spLocks noChangeArrowheads="1"/>
          </p:cNvSpPr>
          <p:nvPr/>
        </p:nvSpPr>
        <p:spPr bwMode="auto">
          <a:xfrm>
            <a:off x="6172200" y="4735513"/>
            <a:ext cx="158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“core dumped”</a:t>
            </a:r>
          </a:p>
        </p:txBody>
      </p:sp>
      <p:sp>
        <p:nvSpPr>
          <p:cNvPr id="10269" name="TextBox 34"/>
          <p:cNvSpPr txBox="1">
            <a:spLocks noChangeArrowheads="1"/>
          </p:cNvSpPr>
          <p:nvPr/>
        </p:nvSpPr>
        <p:spPr bwMode="auto">
          <a:xfrm>
            <a:off x="2209800" y="5715000"/>
            <a:ext cx="375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printf(“total = %d\n”, score);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437"/>
          </a:xfrm>
        </p:spPr>
        <p:txBody>
          <a:bodyPr/>
          <a:lstStyle/>
          <a:p>
            <a:r>
              <a:rPr lang="en-US" sz="2400" dirty="0" smtClean="0"/>
              <a:t>The words generated by the linear analysis may be of different kinds: </a:t>
            </a:r>
          </a:p>
          <a:p>
            <a:pPr lvl="1"/>
            <a:r>
              <a:rPr lang="en-US" sz="2000" dirty="0" smtClean="0"/>
              <a:t>identifier, </a:t>
            </a:r>
          </a:p>
          <a:p>
            <a:pPr lvl="1"/>
            <a:r>
              <a:rPr lang="en-US" sz="2000" dirty="0" smtClean="0"/>
              <a:t>keyword (if, while, ...), </a:t>
            </a:r>
          </a:p>
          <a:p>
            <a:pPr lvl="1"/>
            <a:r>
              <a:rPr lang="en-US" sz="2000" dirty="0" smtClean="0"/>
              <a:t>punctuation character, </a:t>
            </a:r>
          </a:p>
          <a:p>
            <a:pPr lvl="1"/>
            <a:r>
              <a:rPr lang="en-US" sz="2000" dirty="0" smtClean="0"/>
              <a:t>multi-character operator (:=, -&gt;, ...). </a:t>
            </a:r>
          </a:p>
          <a:p>
            <a:r>
              <a:rPr lang="en-US" sz="2400" dirty="0" smtClean="0"/>
              <a:t>Such a kind is called a </a:t>
            </a:r>
            <a:r>
              <a:rPr lang="en-US" sz="2400" u="sng" dirty="0" smtClean="0"/>
              <a:t>TOKEN</a:t>
            </a:r>
            <a:r>
              <a:rPr lang="en-US" sz="2400" dirty="0" smtClean="0"/>
              <a:t> and an element of a kind is called a </a:t>
            </a:r>
            <a:r>
              <a:rPr lang="en-US" sz="2400" u="sng" dirty="0" smtClean="0"/>
              <a:t>LEXEME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 word is recognized to be a lexeme for a certain token by </a:t>
            </a:r>
            <a:r>
              <a:rPr lang="en-US" sz="2400" u="sng" dirty="0" smtClean="0"/>
              <a:t>PATTERN MATCHING</a:t>
            </a:r>
            <a:r>
              <a:rPr lang="en-US" sz="2400" dirty="0" smtClean="0"/>
              <a:t>. For instance </a:t>
            </a:r>
            <a:r>
              <a:rPr lang="en-US" sz="2400" i="1" dirty="0" smtClean="0"/>
              <a:t>letter followed by letters and digits</a:t>
            </a:r>
            <a:r>
              <a:rPr lang="en-US" sz="2400" dirty="0" smtClean="0"/>
              <a:t> is a pattern that matches a word like x or y with the token </a:t>
            </a:r>
            <a:r>
              <a:rPr lang="en-US" sz="2400" i="1" dirty="0" smtClean="0"/>
              <a:t>id </a:t>
            </a:r>
            <a:r>
              <a:rPr lang="en-US" sz="2400" dirty="0" smtClean="0"/>
              <a:t>(= identifier).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002387"/>
              </p:ext>
            </p:extLst>
          </p:nvPr>
        </p:nvGraphicFramePr>
        <p:xfrm>
          <a:off x="304800" y="2362200"/>
          <a:ext cx="8229600" cy="312420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24000"/>
                <a:gridCol w="2209800"/>
                <a:gridCol w="4495800"/>
              </a:tblGrid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Token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Lexeme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Pattern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 y n0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letter followed by letters and digits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-123 1.456e-5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any numeric constant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LPAREN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827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LITERAL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``Hello''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any string of characters (except ``) between `` and ``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for tokens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246063" eaLnBrk="1" hangingPunct="1">
              <a:lnSpc>
                <a:spcPct val="80000"/>
              </a:lnSpc>
            </a:pPr>
            <a:r>
              <a:rPr lang="en-US" smtClean="0"/>
              <a:t>E = M * C **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&lt;id, pointer to symbol table entry for E&gt;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&lt;assign-op&gt;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&lt;id, pointer to symbol table entry for M&gt;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&lt;mult-op&gt;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&lt;id, pointer to symbol table entry for C&gt;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&lt;exp-op&gt;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&lt;number, integer value 2&gt;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2926</TotalTime>
  <Words>2013</Words>
  <Application>Microsoft Office PowerPoint</Application>
  <PresentationFormat>On-screen Show (4:3)</PresentationFormat>
  <Paragraphs>603</Paragraphs>
  <Slides>53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Times New Roman</vt:lpstr>
      <vt:lpstr>Arial</vt:lpstr>
      <vt:lpstr>Calibri</vt:lpstr>
      <vt:lpstr>Constantia</vt:lpstr>
      <vt:lpstr>Wingdings 2</vt:lpstr>
      <vt:lpstr>MS Mincho</vt:lpstr>
      <vt:lpstr>Symbol</vt:lpstr>
      <vt:lpstr>Comic Sans MS</vt:lpstr>
      <vt:lpstr>Flow</vt:lpstr>
      <vt:lpstr>Compiler Design CSE375</vt:lpstr>
      <vt:lpstr>Outline</vt:lpstr>
      <vt:lpstr>The role of lexical analyzer</vt:lpstr>
      <vt:lpstr>Why to separate Lexical analysis and parsing</vt:lpstr>
      <vt:lpstr>Tokens, Patterns and Lexemes</vt:lpstr>
      <vt:lpstr>Example</vt:lpstr>
      <vt:lpstr>PowerPoint Presentation</vt:lpstr>
      <vt:lpstr>PowerPoint Presentation</vt:lpstr>
      <vt:lpstr>Attributes for tokens</vt:lpstr>
      <vt:lpstr>Lexical errors</vt:lpstr>
      <vt:lpstr>Error recovery</vt:lpstr>
      <vt:lpstr>Input buffering</vt:lpstr>
      <vt:lpstr>Sentinels</vt:lpstr>
      <vt:lpstr>Specification of tokens</vt:lpstr>
      <vt:lpstr>Regular expressions</vt:lpstr>
      <vt:lpstr>Regular definitions</vt:lpstr>
      <vt:lpstr>Extensions</vt:lpstr>
      <vt:lpstr>Recognition of tokens</vt:lpstr>
      <vt:lpstr>Recognition of tokens (cont.)</vt:lpstr>
      <vt:lpstr>Transition diagrams</vt:lpstr>
      <vt:lpstr>Transition diagrams (cont.)</vt:lpstr>
      <vt:lpstr>Transition diagrams (cont.)</vt:lpstr>
      <vt:lpstr>Transition diagrams (cont.)</vt:lpstr>
      <vt:lpstr>Architecture of a transition-diagram-based lexical analyzer</vt:lpstr>
      <vt:lpstr>Lexical Analyzer Generator - Lex</vt:lpstr>
      <vt:lpstr>Structure of Lex programs</vt:lpstr>
      <vt:lpstr>Example</vt:lpstr>
      <vt:lpstr>Finite Automata</vt:lpstr>
      <vt:lpstr>Finite Automata</vt:lpstr>
      <vt:lpstr>Finite Automata State Graphs</vt:lpstr>
      <vt:lpstr>A Simple Example</vt:lpstr>
      <vt:lpstr>Another Simple Example</vt:lpstr>
      <vt:lpstr>And Another Example</vt:lpstr>
      <vt:lpstr>And Another Example</vt:lpstr>
      <vt:lpstr>Epsilon Moves</vt:lpstr>
      <vt:lpstr>Deterministic and Nondeterministic Automata</vt:lpstr>
      <vt:lpstr>Execution of Finite Automata</vt:lpstr>
      <vt:lpstr>Acceptance of NFAs</vt:lpstr>
      <vt:lpstr>NFA vs. DFA (1)</vt:lpstr>
      <vt:lpstr>NFA vs. DFA (2)</vt:lpstr>
      <vt:lpstr>Regular Expressions to Finite Automata</vt:lpstr>
      <vt:lpstr>Regular Expressions to NFA (1)</vt:lpstr>
      <vt:lpstr>Regular Expressions to NFA (2)</vt:lpstr>
      <vt:lpstr>Regular Expressions to NFA (3)</vt:lpstr>
      <vt:lpstr>Example of RegExp -&gt; NFA conversion</vt:lpstr>
      <vt:lpstr>Next</vt:lpstr>
      <vt:lpstr>NFA to DFA. The Trick</vt:lpstr>
      <vt:lpstr>NFA -&gt; DFA Example</vt:lpstr>
      <vt:lpstr>NFA to DFA. Remark</vt:lpstr>
      <vt:lpstr>Implementation</vt:lpstr>
      <vt:lpstr>Table Implementation of a DFA</vt:lpstr>
      <vt:lpstr>Implementation (Cont.)</vt:lpstr>
      <vt:lpstr>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DSHR</dc:creator>
  <cp:lastModifiedBy>se7en</cp:lastModifiedBy>
  <cp:revision>46</cp:revision>
  <dcterms:created xsi:type="dcterms:W3CDTF">1601-01-01T00:00:00Z</dcterms:created>
  <dcterms:modified xsi:type="dcterms:W3CDTF">2017-09-18T14:01:10Z</dcterms:modified>
</cp:coreProperties>
</file>