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94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7B6DD-2D09-484B-B4F3-A350E5E9449F}" type="datetimeFigureOut">
              <a:rPr lang="en-GB" smtClean="0"/>
              <a:t>31/05/2011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47566-3242-4F90-8F8C-B83679B479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361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47566-3242-4F90-8F8C-B83679B4799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824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9FF707-A5A2-4971-AA48-863A9E0339D0}" type="datetime1">
              <a:rPr lang="en-GB" smtClean="0"/>
              <a:t>31/05/2011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Dr. Shamim Ripon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9B4105-9EBC-452F-AD2E-2928D1BCAF38}" type="slidenum">
              <a:rPr lang="en-GB" smtClean="0"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07EEF2-23FD-4EAB-853C-4B237BA4F948}" type="datetime1">
              <a:rPr lang="en-GB" smtClean="0"/>
              <a:t>31/05/2011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Dr. Shamim Ripon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9B4105-9EBC-452F-AD2E-2928D1BCAF3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95B518-8F44-453F-B457-C9D6BA07AF0A}" type="datetime1">
              <a:rPr lang="en-GB" smtClean="0"/>
              <a:t>31/05/2011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Dr. Shamim Ripon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9B4105-9EBC-452F-AD2E-2928D1BCAF3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5F8CF1-D41F-4224-8CCE-3489AF131FBF}" type="datetime1">
              <a:rPr lang="en-GB" smtClean="0"/>
              <a:t>31/05/2011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Dr. Shamim Ripon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9B4105-9EBC-452F-AD2E-2928D1BCAF38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619672" y="1268760"/>
            <a:ext cx="705678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470E7E-5393-4FB1-8440-CAF2EE499FED}" type="datetime1">
              <a:rPr lang="en-GB" smtClean="0"/>
              <a:t>31/05/2011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Dr. Shamim Ripon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9B4105-9EBC-452F-AD2E-2928D1BCAF3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1101AE-0BA4-4786-A62B-F4DD48DE92F2}" type="datetime1">
              <a:rPr lang="en-GB" smtClean="0"/>
              <a:t>31/05/2011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Dr. Shamim Ripon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9B4105-9EBC-452F-AD2E-2928D1BCAF3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8CB06-6A4C-4C9A-A460-8BA8367E7EE4}" type="datetime1">
              <a:rPr lang="en-GB" smtClean="0"/>
              <a:t>31/05/2011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Dr. Shamim Ripon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9B4105-9EBC-452F-AD2E-2928D1BCAF3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67B0A1-6951-4282-AF1B-9F5B03A44491}" type="datetime1">
              <a:rPr lang="en-GB" smtClean="0"/>
              <a:t>31/05/2011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Dr. Shamim Ripon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9B4105-9EBC-452F-AD2E-2928D1BCAF3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5CA73F-E018-4D0F-A4DE-6F89B682B10A}" type="datetime1">
              <a:rPr lang="en-GB" smtClean="0"/>
              <a:t>31/05/2011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Dr. Shamim Ripon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9B4105-9EBC-452F-AD2E-2928D1BCAF38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D92A82-4870-4EB1-BF59-1166DA273DCA}" type="datetime1">
              <a:rPr lang="en-GB" smtClean="0"/>
              <a:t>31/05/2011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Dr. Shamim Ripon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9B4105-9EBC-452F-AD2E-2928D1BCAF3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0B8DC-1698-476A-9E07-FF3069EC01B4}" type="datetime1">
              <a:rPr lang="en-GB" smtClean="0"/>
              <a:t>31/05/2011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Dr. Shamim Ripon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9B4105-9EBC-452F-AD2E-2928D1BCAF38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C809A78-EF88-434E-9BB5-2F592A64D44E}" type="datetime1">
              <a:rPr lang="en-GB" smtClean="0"/>
              <a:t>31/05/2011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GB" smtClean="0"/>
              <a:t>Dr. Shamim Ripon</a:t>
            </a:r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99B4105-9EBC-452F-AD2E-2928D1BCAF38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ites.google.com/site/shripon" TargetMode="External"/><Relationship Id="rId2" Type="http://schemas.openxmlformats.org/officeDocument/2006/relationships/hyperlink" Target="mailto:dshr@ewubd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836712"/>
            <a:ext cx="7406640" cy="1472184"/>
          </a:xfrm>
        </p:spPr>
        <p:txBody>
          <a:bodyPr/>
          <a:lstStyle/>
          <a:p>
            <a:r>
              <a:rPr lang="en-GB" dirty="0" smtClean="0"/>
              <a:t>Introduction to Parsing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717032"/>
            <a:ext cx="7406640" cy="1944216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Instructor</a:t>
            </a:r>
          </a:p>
          <a:p>
            <a:r>
              <a:rPr lang="en-GB" dirty="0" err="1" smtClean="0"/>
              <a:t>Dr.</a:t>
            </a:r>
            <a:r>
              <a:rPr lang="en-GB" dirty="0" smtClean="0"/>
              <a:t> </a:t>
            </a:r>
            <a:r>
              <a:rPr lang="en-GB" dirty="0" err="1" smtClean="0"/>
              <a:t>Shamim</a:t>
            </a:r>
            <a:r>
              <a:rPr lang="en-GB" dirty="0" smtClean="0"/>
              <a:t> H Ripon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>
                <a:hlinkClick r:id="rId2"/>
              </a:rPr>
              <a:t>dshr@ewubd.edu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http://sites.google.com/site/shripon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6539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Arithmetic expression:</a:t>
                </a:r>
              </a:p>
              <a:p>
                <a:pPr marL="82296" indent="0">
                  <a:buNone/>
                </a:pPr>
                <a:r>
                  <a:rPr lang="en-GB" b="0" dirty="0" smtClean="0"/>
                  <a:t>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𝐸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𝐸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∗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𝐸</m:t>
                    </m:r>
                  </m:oMath>
                </a14:m>
                <a:endParaRPr lang="en-GB" b="0" dirty="0" smtClean="0">
                  <a:ea typeface="Cambria Math"/>
                </a:endParaRPr>
              </a:p>
              <a:p>
                <a:pPr marL="82296" indent="0">
                  <a:buNone/>
                </a:pPr>
                <a:r>
                  <a:rPr lang="en-GB" b="0" dirty="0" smtClean="0">
                    <a:ea typeface="Cambria Math"/>
                  </a:rPr>
                  <a:t>   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  <a:ea typeface="Cambria Math"/>
                      </a:rPr>
                      <m:t>| 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𝐸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𝐸</m:t>
                    </m:r>
                  </m:oMath>
                </a14:m>
                <a:endParaRPr lang="en-GB" b="0" dirty="0" smtClean="0">
                  <a:ea typeface="Cambria Math"/>
                </a:endParaRPr>
              </a:p>
              <a:p>
                <a:pPr marL="82296" indent="0">
                  <a:buNone/>
                </a:pPr>
                <a:r>
                  <a:rPr lang="en-GB" b="0" dirty="0" smtClean="0">
                    <a:ea typeface="Cambria Math"/>
                  </a:rPr>
                  <a:t>   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  <a:ea typeface="Cambria Math"/>
                      </a:rPr>
                      <m:t>| (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𝐸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GB" b="0" dirty="0" smtClean="0">
                  <a:ea typeface="Cambria Math"/>
                </a:endParaRPr>
              </a:p>
              <a:p>
                <a:pPr marL="82296" indent="0">
                  <a:buNone/>
                </a:pPr>
                <a:r>
                  <a:rPr lang="en-GB" b="0" dirty="0" smtClean="0">
                    <a:ea typeface="Cambria Math"/>
                  </a:rPr>
                  <a:t>   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  <a:ea typeface="Cambria Math"/>
                      </a:rPr>
                      <m:t>| 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𝑖𝑑</m:t>
                    </m:r>
                  </m:oMath>
                </a14:m>
                <a:endParaRPr lang="en-GB" dirty="0" smtClean="0">
                  <a:latin typeface="Comic Sans MS" pitchFamily="66" charset="0"/>
                </a:endParaRPr>
              </a:p>
              <a:p>
                <a:pPr marL="82296" indent="0">
                  <a:buNone/>
                </a:pPr>
                <a:endParaRPr lang="en-GB" dirty="0" smtClean="0">
                  <a:latin typeface="Comic Sans MS" pitchFamily="66" charset="0"/>
                </a:endParaRPr>
              </a:p>
              <a:p>
                <a:r>
                  <a:rPr lang="en-GB" dirty="0" smtClean="0"/>
                  <a:t>Production rule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𝑋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..</m:t>
                        </m:r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 smtClean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𝑋</m:t>
                    </m:r>
                  </m:oMath>
                </a14:m>
                <a:r>
                  <a:rPr lang="en-GB" dirty="0" smtClean="0">
                    <a:latin typeface="Comic Sans MS" pitchFamily="66" charset="0"/>
                  </a:rPr>
                  <a:t> </a:t>
                </a:r>
                <a:r>
                  <a:rPr lang="en-GB" dirty="0" smtClean="0"/>
                  <a:t>can be replaced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..</m:t>
                        </m:r>
                        <m:r>
                          <a:rPr lang="en-GB" i="1">
                            <a:latin typeface="Cambria Math"/>
                            <a:ea typeface="Cambria Math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GB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8CF1-D41F-4224-8CCE-3489AF131FBF}" type="datetime1">
              <a:rPr lang="en-GB" smtClean="0"/>
              <a:t>31/05/2011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4105-9EBC-452F-AD2E-2928D1BCAF3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446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Derivation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Derivation is a sequence of production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/>
                        </a:rPr>
                        <m:t>     </m:t>
                      </m:r>
                      <m:r>
                        <a:rPr lang="en-GB" sz="3200" b="0" i="1" smtClean="0">
                          <a:latin typeface="Cambria Math"/>
                        </a:rPr>
                        <m:t>𝑆</m:t>
                      </m:r>
                      <m:r>
                        <a:rPr lang="en-GB" sz="3200" b="0" i="1" smtClean="0">
                          <a:latin typeface="Cambria Math"/>
                          <a:ea typeface="Cambria Math"/>
                        </a:rPr>
                        <m:t>→..→..→</m:t>
                      </m:r>
                    </m:oMath>
                  </m:oMathPara>
                </a14:m>
                <a:endParaRPr lang="en-GB" sz="3200" dirty="0" smtClean="0">
                  <a:latin typeface="Comic Sans MS" pitchFamily="66" charset="0"/>
                </a:endParaRPr>
              </a:p>
              <a:p>
                <a:r>
                  <a:rPr lang="en-GB" dirty="0" smtClean="0"/>
                  <a:t>Derivation can be drawn as a tree</a:t>
                </a:r>
              </a:p>
              <a:p>
                <a:pPr lvl="1"/>
                <a:r>
                  <a:rPr lang="en-GB" dirty="0" smtClean="0"/>
                  <a:t>Start symbol is the root</a:t>
                </a:r>
              </a:p>
              <a:p>
                <a:pPr lvl="1"/>
                <a:r>
                  <a:rPr lang="en-GB" dirty="0" smtClean="0"/>
                  <a:t>For a production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𝑋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..</m:t>
                        </m:r>
                        <m:r>
                          <a:rPr lang="en-GB" i="1">
                            <a:latin typeface="Cambria Math"/>
                            <a:ea typeface="Cambria Math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GB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GB" dirty="0" smtClean="0"/>
                  <a:t>add children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..</m:t>
                        </m:r>
                        <m:r>
                          <a:rPr lang="en-GB" i="1">
                            <a:latin typeface="Cambria Math"/>
                            <a:ea typeface="Cambria Math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GB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GB" dirty="0" smtClean="0"/>
                  <a:t>to node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𝑋</m:t>
                    </m:r>
                  </m:oMath>
                </a14:m>
                <a:endParaRPr lang="en-GB" dirty="0" smtClean="0">
                  <a:latin typeface="Comic Sans MS" pitchFamily="66" charset="0"/>
                </a:endParaRPr>
              </a:p>
              <a:p>
                <a:r>
                  <a:rPr lang="en-GB" dirty="0" smtClean="0"/>
                  <a:t>Derivation in</a:t>
                </a:r>
              </a:p>
              <a:p>
                <a:pPr lvl="1"/>
                <a:r>
                  <a:rPr lang="en-GB" dirty="0" smtClean="0"/>
                  <a:t>One step</a:t>
                </a:r>
              </a:p>
              <a:p>
                <a:pPr lvl="1"/>
                <a:r>
                  <a:rPr lang="en-GB" dirty="0" smtClean="0"/>
                  <a:t>Multiple steps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8CF1-D41F-4224-8CCE-3489AF131FBF}" type="datetime1">
              <a:rPr lang="en-GB" smtClean="0"/>
              <a:t>31/05/2011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4105-9EBC-452F-AD2E-2928D1BCAF3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28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Derivation (cont.)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0" dirty="0" smtClean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𝑆</m:t>
                    </m:r>
                    <m:groupChr>
                      <m:groupChrPr>
                        <m:chr m:val="⇒"/>
                        <m:vertJc m:val="bot"/>
                        <m:ctrlPr>
                          <a:rPr lang="en-GB" b="0" i="1" smtClean="0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GB" b="0" i="1" smtClean="0">
                            <a:latin typeface="Cambria Math"/>
                          </a:rPr>
                          <m:t>∗</m:t>
                        </m:r>
                      </m:e>
                    </m:groupCh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∝</m:t>
                    </m:r>
                  </m:oMath>
                </a14:m>
                <a:r>
                  <a:rPr lang="en-GB" dirty="0" smtClean="0"/>
                  <a:t>, where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𝑆</m:t>
                    </m:r>
                  </m:oMath>
                </a14:m>
                <a:r>
                  <a:rPr lang="en-GB" dirty="0" smtClean="0"/>
                  <a:t> is a start symbol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</a:rPr>
                      <m:t>G</m:t>
                    </m:r>
                  </m:oMath>
                </a14:m>
                <a:endParaRPr lang="en-GB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∝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  <a:ea typeface="Cambria Math"/>
                      </a:rPr>
                      <m:t>is</m:t>
                    </m:r>
                    <m:r>
                      <a:rPr lang="en-GB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  <a:ea typeface="Cambria Math"/>
                      </a:rPr>
                      <m:t>called</m:t>
                    </m:r>
                    <m:r>
                      <a:rPr lang="en-GB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  <a:ea typeface="Cambria Math"/>
                      </a:rPr>
                      <m:t>sentential</m:t>
                    </m:r>
                    <m:r>
                      <a:rPr lang="en-GB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  <a:ea typeface="Cambria Math"/>
                      </a:rPr>
                      <m:t>form</m:t>
                    </m:r>
                    <m:r>
                      <a:rPr lang="en-GB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  <a:ea typeface="Cambria Math"/>
                      </a:rPr>
                      <m:t>of</m:t>
                    </m:r>
                    <m:r>
                      <a:rPr lang="en-GB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  <a:ea typeface="Cambria Math"/>
                      </a:rPr>
                      <m:t>G</m:t>
                    </m:r>
                  </m:oMath>
                </a14:m>
                <a:endParaRPr lang="en-GB" b="0" i="1" dirty="0" smtClean="0">
                  <a:ea typeface="Cambria Math"/>
                </a:endParaRPr>
              </a:p>
              <a:p>
                <a:pPr lvl="1"/>
                <a:r>
                  <a:rPr lang="en-GB" dirty="0" smtClean="0"/>
                  <a:t>may contain both terminal and nonterminal</a:t>
                </a:r>
              </a:p>
              <a:p>
                <a:r>
                  <a:rPr lang="en-GB" dirty="0" smtClean="0"/>
                  <a:t>Sentence – sentential form with no nonterminal</a:t>
                </a:r>
              </a:p>
              <a:p>
                <a:r>
                  <a:rPr lang="en-GB" dirty="0" smtClean="0"/>
                  <a:t>Language – set of sentences</a:t>
                </a:r>
              </a:p>
              <a:p>
                <a:r>
                  <a:rPr lang="en-GB" dirty="0" smtClean="0"/>
                  <a:t>Context free language - language generated  by a grammar</a:t>
                </a:r>
                <a:r>
                  <a:rPr lang="en-GB" i="1" dirty="0" smtClean="0"/>
                  <a:t>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8CF1-D41F-4224-8CCE-3489AF131FBF}" type="datetime1">
              <a:rPr lang="en-GB" smtClean="0"/>
              <a:t>31/05/2011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4105-9EBC-452F-AD2E-2928D1BCAF3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133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Derivation example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Grammer: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𝐸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𝐸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𝐸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| 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𝑖𝑑</m:t>
                      </m:r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String: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𝑖𝑑</m:t>
                      </m:r>
                      <m:r>
                        <a:rPr lang="en-GB" b="0" i="1" smtClean="0">
                          <a:latin typeface="Cambria Math"/>
                        </a:rPr>
                        <m:t>∗</m:t>
                      </m:r>
                      <m:r>
                        <a:rPr lang="en-GB" b="0" i="1" smtClean="0">
                          <a:latin typeface="Cambria Math"/>
                        </a:rPr>
                        <m:t>𝑖𝑑</m:t>
                      </m:r>
                      <m:r>
                        <a:rPr lang="en-GB" b="0" i="1" smtClean="0">
                          <a:latin typeface="Cambria Math"/>
                        </a:rPr>
                        <m:t>+</m:t>
                      </m:r>
                      <m:r>
                        <a:rPr lang="en-GB" b="0" i="1" smtClean="0">
                          <a:latin typeface="Cambria Math"/>
                        </a:rPr>
                        <m:t>𝑖𝑑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8CF1-D41F-4224-8CCE-3489AF131FBF}" type="datetime1">
              <a:rPr lang="en-GB" smtClean="0"/>
              <a:t>31/05/2011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4105-9EBC-452F-AD2E-2928D1BCAF3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983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(Cont.)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50912" y="1487787"/>
                <a:ext cx="8229600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       </m:t>
                      </m:r>
                      <m:r>
                        <a:rPr lang="en-GB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  </m:t>
                      </m:r>
                      <m:r>
                        <a:rPr lang="en-GB" i="1" smtClean="0">
                          <a:latin typeface="Cambria Math"/>
                        </a:rPr>
                        <m:t>→</m:t>
                      </m:r>
                      <m:r>
                        <a:rPr lang="en-GB" i="1">
                          <a:latin typeface="Cambria Math"/>
                        </a:rPr>
                        <m:t>𝐸</m:t>
                      </m:r>
                      <m:r>
                        <a:rPr lang="en-GB" b="0" i="1" smtClean="0">
                          <a:latin typeface="Cambria Math"/>
                        </a:rPr>
                        <m:t>+</m:t>
                      </m:r>
                      <m:r>
                        <a:rPr lang="en-GB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  </m:t>
                      </m:r>
                      <m:r>
                        <a:rPr lang="en-GB" i="1">
                          <a:latin typeface="Cambria Math"/>
                        </a:rPr>
                        <m:t>→</m:t>
                      </m:r>
                      <m:r>
                        <a:rPr lang="en-GB" b="0" i="1" smtClean="0">
                          <a:latin typeface="Cambria Math"/>
                        </a:rPr>
                        <m:t>𝐸</m:t>
                      </m:r>
                      <m:r>
                        <a:rPr lang="en-GB" b="0" i="1" smtClean="0">
                          <a:latin typeface="Cambria Math"/>
                        </a:rPr>
                        <m:t>∗</m:t>
                      </m:r>
                      <m:r>
                        <a:rPr lang="en-GB" b="0" i="1" smtClean="0">
                          <a:latin typeface="Cambria Math"/>
                        </a:rPr>
                        <m:t>𝐸</m:t>
                      </m:r>
                      <m:r>
                        <a:rPr lang="en-GB" i="1">
                          <a:latin typeface="Cambria Math"/>
                        </a:rPr>
                        <m:t>+</m:t>
                      </m:r>
                      <m:r>
                        <a:rPr lang="en-GB" i="1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  </m:t>
                      </m:r>
                      <m:r>
                        <a:rPr lang="en-GB" i="1">
                          <a:latin typeface="Cambria Math"/>
                        </a:rPr>
                        <m:t>→</m:t>
                      </m:r>
                      <m:r>
                        <a:rPr lang="en-GB" b="0" i="1" smtClean="0">
                          <a:latin typeface="Cambria Math"/>
                        </a:rPr>
                        <m:t>𝑖𝑑</m:t>
                      </m:r>
                      <m:r>
                        <a:rPr lang="en-GB" b="0" i="1" smtClean="0">
                          <a:latin typeface="Cambria Math"/>
                        </a:rPr>
                        <m:t>∗</m:t>
                      </m:r>
                      <m:r>
                        <a:rPr lang="en-GB" b="0" i="1" smtClean="0">
                          <a:latin typeface="Cambria Math"/>
                        </a:rPr>
                        <m:t>𝐸</m:t>
                      </m:r>
                      <m:r>
                        <a:rPr lang="en-GB" i="1">
                          <a:latin typeface="Cambria Math"/>
                        </a:rPr>
                        <m:t>+</m:t>
                      </m:r>
                      <m:r>
                        <a:rPr lang="en-GB" i="1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  </m:t>
                      </m:r>
                      <m:r>
                        <a:rPr lang="en-GB" i="1">
                          <a:latin typeface="Cambria Math"/>
                        </a:rPr>
                        <m:t>→</m:t>
                      </m:r>
                      <m:r>
                        <a:rPr lang="en-GB" b="0" i="1" smtClean="0">
                          <a:latin typeface="Cambria Math"/>
                        </a:rPr>
                        <m:t>𝑖𝑑</m:t>
                      </m:r>
                      <m:r>
                        <a:rPr lang="en-GB" b="0" i="1" smtClean="0">
                          <a:latin typeface="Cambria Math"/>
                        </a:rPr>
                        <m:t>∗</m:t>
                      </m:r>
                      <m:r>
                        <a:rPr lang="en-GB" b="0" i="1" smtClean="0">
                          <a:latin typeface="Cambria Math"/>
                        </a:rPr>
                        <m:t>𝑖𝑑</m:t>
                      </m:r>
                      <m:r>
                        <a:rPr lang="en-GB" i="1">
                          <a:latin typeface="Cambria Math"/>
                        </a:rPr>
                        <m:t>+</m:t>
                      </m:r>
                      <m:r>
                        <a:rPr lang="en-GB" i="1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  </m:t>
                      </m:r>
                      <m:r>
                        <a:rPr lang="en-GB" i="1">
                          <a:latin typeface="Cambria Math"/>
                        </a:rPr>
                        <m:t>→</m:t>
                      </m:r>
                      <m:r>
                        <a:rPr lang="en-GB" b="0" i="1" smtClean="0">
                          <a:latin typeface="Cambria Math"/>
                        </a:rPr>
                        <m:t>𝑖𝑑</m:t>
                      </m:r>
                      <m:r>
                        <a:rPr lang="en-GB" b="0" i="1" smtClean="0">
                          <a:latin typeface="Cambria Math"/>
                        </a:rPr>
                        <m:t>∗</m:t>
                      </m:r>
                      <m:r>
                        <a:rPr lang="en-GB" b="0" i="1" smtClean="0">
                          <a:latin typeface="Cambria Math"/>
                        </a:rPr>
                        <m:t>𝑖𝑑</m:t>
                      </m:r>
                      <m:r>
                        <a:rPr lang="en-GB" i="1">
                          <a:latin typeface="Cambria Math"/>
                        </a:rPr>
                        <m:t>+</m:t>
                      </m:r>
                      <m:r>
                        <a:rPr lang="en-GB" b="0" i="1" smtClean="0">
                          <a:latin typeface="Cambria Math"/>
                        </a:rPr>
                        <m:t>𝑖𝑑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A string is a sentence of a grammar if there is a derivation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0912" y="1487787"/>
                <a:ext cx="8229600" cy="4525963"/>
              </a:xfrm>
              <a:blipFill rotWithShape="1">
                <a:blip r:embed="rId2"/>
                <a:stretch>
                  <a:fillRect r="-741" b="-34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8CF1-D41F-4224-8CCE-3489AF131FBF}" type="datetime1">
              <a:rPr lang="en-GB" smtClean="0"/>
              <a:t>31/05/2011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4105-9EBC-452F-AD2E-2928D1BCAF38}" type="slidenum">
              <a:rPr lang="en-GB" smtClean="0"/>
              <a:t>14</a:t>
            </a:fld>
            <a:endParaRPr lang="en-GB"/>
          </a:p>
        </p:txBody>
      </p:sp>
      <p:grpSp>
        <p:nvGrpSpPr>
          <p:cNvPr id="47" name="Group 46"/>
          <p:cNvGrpSpPr/>
          <p:nvPr/>
        </p:nvGrpSpPr>
        <p:grpSpPr>
          <a:xfrm>
            <a:off x="4878404" y="1401246"/>
            <a:ext cx="3582028" cy="3467914"/>
            <a:chOff x="4230332" y="1401246"/>
            <a:chExt cx="3582028" cy="3467914"/>
          </a:xfrm>
        </p:grpSpPr>
        <p:sp>
          <p:nvSpPr>
            <p:cNvPr id="28" name="TextBox 27"/>
            <p:cNvSpPr txBox="1"/>
            <p:nvPr/>
          </p:nvSpPr>
          <p:spPr>
            <a:xfrm>
              <a:off x="6356901" y="1401246"/>
              <a:ext cx="333256" cy="512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 smtClean="0"/>
                <a:t>E</a:t>
              </a:r>
              <a:endParaRPr lang="en-GB" sz="24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40403" y="2359867"/>
              <a:ext cx="333256" cy="512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 smtClean="0"/>
                <a:t>E</a:t>
              </a:r>
              <a:endParaRPr lang="en-GB" sz="24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430283" y="2359867"/>
              <a:ext cx="333256" cy="512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 smtClean="0"/>
                <a:t>E</a:t>
              </a:r>
              <a:endParaRPr lang="en-GB" sz="2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81698" y="3238602"/>
              <a:ext cx="333256" cy="512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 smtClean="0"/>
                <a:t>E</a:t>
              </a:r>
              <a:endParaRPr lang="en-GB" sz="24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11852" y="3238601"/>
              <a:ext cx="333256" cy="512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 smtClean="0"/>
                <a:t>E</a:t>
              </a:r>
              <a:endParaRPr lang="en-GB" sz="24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30332" y="4356993"/>
              <a:ext cx="422464" cy="512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 smtClean="0"/>
                <a:t>id</a:t>
              </a:r>
              <a:endParaRPr lang="en-GB" sz="24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960472" y="4352255"/>
              <a:ext cx="422464" cy="512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 smtClean="0"/>
                <a:t>id</a:t>
              </a:r>
              <a:endParaRPr lang="en-GB" sz="24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56901" y="2359867"/>
              <a:ext cx="336442" cy="512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 smtClean="0"/>
                <a:t>+</a:t>
              </a:r>
              <a:endParaRPr lang="en-GB" sz="24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40403" y="3238600"/>
              <a:ext cx="336442" cy="512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 smtClean="0"/>
                <a:t>*</a:t>
              </a:r>
              <a:endParaRPr lang="en-GB" sz="2400" b="1" dirty="0"/>
            </a:p>
          </p:txBody>
        </p:sp>
        <p:cxnSp>
          <p:nvCxnSpPr>
            <p:cNvPr id="37" name="Straight Connector 36"/>
            <p:cNvCxnSpPr>
              <a:stCxn id="28" idx="2"/>
              <a:endCxn id="29" idx="0"/>
            </p:cNvCxnSpPr>
            <p:nvPr/>
          </p:nvCxnSpPr>
          <p:spPr>
            <a:xfrm flipH="1">
              <a:off x="5307030" y="1913413"/>
              <a:ext cx="1216499" cy="446453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8" idx="2"/>
              <a:endCxn id="30" idx="0"/>
            </p:cNvCxnSpPr>
            <p:nvPr/>
          </p:nvCxnSpPr>
          <p:spPr>
            <a:xfrm>
              <a:off x="6523529" y="1913413"/>
              <a:ext cx="1073381" cy="446453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8" idx="2"/>
              <a:endCxn id="35" idx="0"/>
            </p:cNvCxnSpPr>
            <p:nvPr/>
          </p:nvCxnSpPr>
          <p:spPr>
            <a:xfrm>
              <a:off x="6523529" y="1913413"/>
              <a:ext cx="1593" cy="446453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9" idx="2"/>
              <a:endCxn id="31" idx="0"/>
            </p:cNvCxnSpPr>
            <p:nvPr/>
          </p:nvCxnSpPr>
          <p:spPr>
            <a:xfrm flipH="1">
              <a:off x="4448325" y="2872034"/>
              <a:ext cx="858705" cy="366568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9" idx="2"/>
              <a:endCxn id="32" idx="0"/>
            </p:cNvCxnSpPr>
            <p:nvPr/>
          </p:nvCxnSpPr>
          <p:spPr>
            <a:xfrm>
              <a:off x="5307031" y="2872034"/>
              <a:ext cx="871449" cy="366567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9" idx="2"/>
              <a:endCxn id="36" idx="0"/>
            </p:cNvCxnSpPr>
            <p:nvPr/>
          </p:nvCxnSpPr>
          <p:spPr>
            <a:xfrm>
              <a:off x="5307030" y="2872034"/>
              <a:ext cx="1593" cy="366566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1" idx="2"/>
              <a:endCxn id="33" idx="0"/>
            </p:cNvCxnSpPr>
            <p:nvPr/>
          </p:nvCxnSpPr>
          <p:spPr>
            <a:xfrm flipH="1">
              <a:off x="4441564" y="3750769"/>
              <a:ext cx="6762" cy="606224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2" idx="2"/>
              <a:endCxn id="34" idx="0"/>
            </p:cNvCxnSpPr>
            <p:nvPr/>
          </p:nvCxnSpPr>
          <p:spPr>
            <a:xfrm flipH="1">
              <a:off x="6171704" y="3750768"/>
              <a:ext cx="6776" cy="601487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389896" y="3238599"/>
              <a:ext cx="422464" cy="512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 smtClean="0"/>
                <a:t>id</a:t>
              </a:r>
              <a:endParaRPr lang="en-GB" sz="2400" b="1" dirty="0"/>
            </a:p>
          </p:txBody>
        </p:sp>
        <p:cxnSp>
          <p:nvCxnSpPr>
            <p:cNvPr id="46" name="Straight Connector 45"/>
            <p:cNvCxnSpPr>
              <a:stCxn id="30" idx="2"/>
              <a:endCxn id="45" idx="0"/>
            </p:cNvCxnSpPr>
            <p:nvPr/>
          </p:nvCxnSpPr>
          <p:spPr>
            <a:xfrm>
              <a:off x="7596911" y="2872034"/>
              <a:ext cx="4218" cy="366565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8683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Derivation 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parse tree has</a:t>
            </a:r>
          </a:p>
          <a:p>
            <a:pPr lvl="1"/>
            <a:r>
              <a:rPr lang="en-GB" dirty="0" smtClean="0"/>
              <a:t>Terminal as leaves</a:t>
            </a:r>
          </a:p>
          <a:p>
            <a:pPr lvl="1"/>
            <a:r>
              <a:rPr lang="en-GB" dirty="0" smtClean="0"/>
              <a:t>Nonterminal as interior nodes</a:t>
            </a:r>
          </a:p>
          <a:p>
            <a:pPr lvl="1"/>
            <a:endParaRPr lang="en-GB" dirty="0"/>
          </a:p>
          <a:p>
            <a:r>
              <a:rPr lang="en-GB" dirty="0" smtClean="0"/>
              <a:t>In-order traversal of the leaves gives original input</a:t>
            </a:r>
          </a:p>
          <a:p>
            <a:r>
              <a:rPr lang="en-GB" dirty="0" smtClean="0"/>
              <a:t>Parse tress shows the association of operations, the input string does not.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8CF1-D41F-4224-8CCE-3489AF131FBF}" type="datetime1">
              <a:rPr lang="en-GB" smtClean="0"/>
              <a:t>31/05/2011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4105-9EBC-452F-AD2E-2928D1BCAF3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316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Left-most and Right-most derivation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Left-most – at each step </a:t>
            </a:r>
            <a:br>
              <a:rPr lang="en-GB" dirty="0" smtClean="0"/>
            </a:br>
            <a:r>
              <a:rPr lang="en-GB" dirty="0" smtClean="0"/>
              <a:t>replace the left most nonterminal</a:t>
            </a:r>
          </a:p>
          <a:p>
            <a:r>
              <a:rPr lang="en-GB" dirty="0" smtClean="0"/>
              <a:t>Right-most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8CF1-D41F-4224-8CCE-3489AF131FBF}" type="datetime1">
              <a:rPr lang="en-GB" smtClean="0"/>
              <a:t>31/05/2011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4105-9EBC-452F-AD2E-2928D1BCAF38}" type="slidenum">
              <a:rPr lang="en-GB" smtClean="0"/>
              <a:t>16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00" y="2852936"/>
                <a:ext cx="309634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/>
                        </a:rPr>
                        <m:t>      </m:t>
                      </m:r>
                      <m:r>
                        <a:rPr lang="en-GB" sz="36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GB" sz="36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600" i="1" smtClean="0">
                          <a:latin typeface="Cambria Math"/>
                        </a:rPr>
                        <m:t>→</m:t>
                      </m:r>
                      <m:r>
                        <a:rPr lang="en-GB" sz="3600" i="1">
                          <a:latin typeface="Cambria Math"/>
                        </a:rPr>
                        <m:t>𝐸</m:t>
                      </m:r>
                      <m:r>
                        <a:rPr lang="en-GB" sz="3600" b="0" i="1" smtClean="0">
                          <a:latin typeface="Cambria Math"/>
                        </a:rPr>
                        <m:t>+</m:t>
                      </m:r>
                      <m:r>
                        <a:rPr lang="en-GB" sz="36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GB" sz="36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600" i="1" smtClean="0">
                          <a:latin typeface="Cambria Math"/>
                        </a:rPr>
                        <m:t>→</m:t>
                      </m:r>
                      <m:r>
                        <a:rPr lang="en-GB" sz="3600" i="1">
                          <a:latin typeface="Cambria Math"/>
                        </a:rPr>
                        <m:t>𝐸</m:t>
                      </m:r>
                      <m:r>
                        <a:rPr lang="en-GB" sz="3600" b="0" i="1" smtClean="0">
                          <a:latin typeface="Cambria Math"/>
                        </a:rPr>
                        <m:t>+</m:t>
                      </m:r>
                      <m:r>
                        <a:rPr lang="en-GB" sz="3600" b="0" i="1" smtClean="0">
                          <a:latin typeface="Cambria Math"/>
                        </a:rPr>
                        <m:t>𝑖𝑑</m:t>
                      </m:r>
                    </m:oMath>
                  </m:oMathPara>
                </a14:m>
                <a:endParaRPr lang="en-GB" sz="36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600" i="1">
                          <a:latin typeface="Cambria Math"/>
                        </a:rPr>
                        <m:t>→</m:t>
                      </m:r>
                      <m:r>
                        <a:rPr lang="en-GB" sz="3600" b="0" i="1" smtClean="0">
                          <a:latin typeface="Cambria Math"/>
                        </a:rPr>
                        <m:t>𝐸</m:t>
                      </m:r>
                      <m:r>
                        <a:rPr lang="en-GB" sz="3600" b="0" i="1" smtClean="0">
                          <a:latin typeface="Cambria Math"/>
                        </a:rPr>
                        <m:t>∗</m:t>
                      </m:r>
                      <m:r>
                        <a:rPr lang="en-GB" sz="3600" b="0" i="1" smtClean="0">
                          <a:latin typeface="Cambria Math"/>
                        </a:rPr>
                        <m:t>𝐸</m:t>
                      </m:r>
                      <m:r>
                        <a:rPr lang="en-GB" sz="3600" i="1">
                          <a:latin typeface="Cambria Math"/>
                        </a:rPr>
                        <m:t>+</m:t>
                      </m:r>
                      <m:r>
                        <a:rPr lang="en-GB" sz="3600" b="0" i="1" smtClean="0">
                          <a:latin typeface="Cambria Math"/>
                        </a:rPr>
                        <m:t>𝑖𝑑</m:t>
                      </m:r>
                    </m:oMath>
                  </m:oMathPara>
                </a14:m>
                <a:endParaRPr lang="en-GB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600" i="1">
                          <a:latin typeface="Cambria Math"/>
                        </a:rPr>
                        <m:t>→</m:t>
                      </m:r>
                      <m:r>
                        <a:rPr lang="en-GB" sz="3600" b="0" i="1" smtClean="0">
                          <a:latin typeface="Cambria Math"/>
                        </a:rPr>
                        <m:t>𝐸</m:t>
                      </m:r>
                      <m:r>
                        <a:rPr lang="en-GB" sz="3600" b="0" i="1" smtClean="0">
                          <a:latin typeface="Cambria Math"/>
                        </a:rPr>
                        <m:t>∗</m:t>
                      </m:r>
                      <m:r>
                        <a:rPr lang="en-GB" sz="3600" b="0" i="1" smtClean="0">
                          <a:latin typeface="Cambria Math"/>
                        </a:rPr>
                        <m:t>𝑖𝑑</m:t>
                      </m:r>
                      <m:r>
                        <a:rPr lang="en-GB" sz="3600" i="1">
                          <a:latin typeface="Cambria Math"/>
                        </a:rPr>
                        <m:t>+</m:t>
                      </m:r>
                      <m:r>
                        <a:rPr lang="en-GB" sz="3600" b="0" i="1" smtClean="0">
                          <a:latin typeface="Cambria Math"/>
                        </a:rPr>
                        <m:t>𝑖𝑑</m:t>
                      </m:r>
                    </m:oMath>
                  </m:oMathPara>
                </a14:m>
                <a:endParaRPr lang="en-GB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600" i="1">
                          <a:latin typeface="Cambria Math"/>
                        </a:rPr>
                        <m:t>→</m:t>
                      </m:r>
                      <m:r>
                        <a:rPr lang="en-GB" sz="3600" b="0" i="1" smtClean="0">
                          <a:latin typeface="Cambria Math"/>
                        </a:rPr>
                        <m:t>𝑖𝑑</m:t>
                      </m:r>
                      <m:r>
                        <a:rPr lang="en-GB" sz="3600" b="0" i="1" smtClean="0">
                          <a:latin typeface="Cambria Math"/>
                        </a:rPr>
                        <m:t>∗</m:t>
                      </m:r>
                      <m:r>
                        <a:rPr lang="en-GB" sz="3600" b="0" i="1" smtClean="0">
                          <a:latin typeface="Cambria Math"/>
                        </a:rPr>
                        <m:t>𝑖𝑑</m:t>
                      </m:r>
                      <m:r>
                        <a:rPr lang="en-GB" sz="3600" i="1">
                          <a:latin typeface="Cambria Math"/>
                        </a:rPr>
                        <m:t>+</m:t>
                      </m:r>
                      <m:r>
                        <a:rPr lang="en-GB" sz="3600" b="0" i="1" smtClean="0">
                          <a:latin typeface="Cambria Math"/>
                        </a:rPr>
                        <m:t>𝑖𝑑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852936"/>
                <a:ext cx="3096344" cy="34163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54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Left-most and Right-most derivations have the same parse tree.</a:t>
            </a:r>
          </a:p>
          <a:p>
            <a:endParaRPr lang="en-GB" dirty="0" smtClean="0"/>
          </a:p>
          <a:p>
            <a:r>
              <a:rPr lang="en-GB" dirty="0" smtClean="0"/>
              <a:t>The difference is the order in which branches are added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8CF1-D41F-4224-8CCE-3489AF131FBF}" type="datetime1">
              <a:rPr lang="en-GB" smtClean="0"/>
              <a:t>31/05/2011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4105-9EBC-452F-AD2E-2928D1BCAF3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54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far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need a parse tree for a string of a language.</a:t>
            </a:r>
          </a:p>
          <a:p>
            <a:endParaRPr lang="en-GB" dirty="0" smtClean="0"/>
          </a:p>
          <a:p>
            <a:r>
              <a:rPr lang="en-GB" dirty="0" smtClean="0"/>
              <a:t>A derivation defines a parse tree</a:t>
            </a:r>
          </a:p>
          <a:p>
            <a:pPr lvl="1"/>
            <a:r>
              <a:rPr lang="en-GB" dirty="0" smtClean="0"/>
              <a:t>But one parse tree may have </a:t>
            </a:r>
            <a:r>
              <a:rPr lang="en-GB" i="1" u="sng" dirty="0" smtClean="0"/>
              <a:t>many derivations</a:t>
            </a:r>
          </a:p>
          <a:p>
            <a:endParaRPr lang="en-GB" dirty="0" smtClean="0"/>
          </a:p>
          <a:p>
            <a:r>
              <a:rPr lang="en-GB" dirty="0" smtClean="0"/>
              <a:t>Left-most and right-most derivations are important in parser implementation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8CF1-D41F-4224-8CCE-3489AF131FBF}" type="datetime1">
              <a:rPr lang="en-GB" smtClean="0"/>
              <a:t>31/05/2011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4105-9EBC-452F-AD2E-2928D1BCAF3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256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Ambiguity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Grammer: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𝐸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𝐸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𝐸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| 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𝑖𝑑</m:t>
                      </m:r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String: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𝑖𝑑</m:t>
                      </m:r>
                      <m:r>
                        <a:rPr lang="en-GB" b="0" i="1" smtClean="0">
                          <a:latin typeface="Cambria Math"/>
                        </a:rPr>
                        <m:t>∗</m:t>
                      </m:r>
                      <m:r>
                        <a:rPr lang="en-GB" b="0" i="1" smtClean="0">
                          <a:latin typeface="Cambria Math"/>
                        </a:rPr>
                        <m:t>𝑖𝑑</m:t>
                      </m:r>
                      <m:r>
                        <a:rPr lang="en-GB" b="0" i="1" smtClean="0">
                          <a:latin typeface="Cambria Math"/>
                        </a:rPr>
                        <m:t>+</m:t>
                      </m:r>
                      <m:r>
                        <a:rPr lang="en-GB" b="0" i="1" smtClean="0">
                          <a:latin typeface="Cambria Math"/>
                        </a:rPr>
                        <m:t>𝑖𝑑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8CF1-D41F-4224-8CCE-3489AF131FBF}" type="datetime1">
              <a:rPr lang="en-GB" smtClean="0"/>
              <a:t>31/05/2011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4105-9EBC-452F-AD2E-2928D1BCAF3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90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 smtClean="0"/>
              <a:t>Parser overview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Context-free grammars (CFG)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Derivations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Ambiguity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8CF1-D41F-4224-8CCE-3489AF131FBF}" type="datetime1">
              <a:rPr lang="en-GB" smtClean="0"/>
              <a:t>31/05/2011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4105-9EBC-452F-AD2E-2928D1BCAF3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513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928" y="332656"/>
            <a:ext cx="8229600" cy="1143000"/>
          </a:xfrm>
        </p:spPr>
        <p:txBody>
          <a:bodyPr/>
          <a:lstStyle/>
          <a:p>
            <a:r>
              <a:rPr lang="en-GB" dirty="0" smtClean="0"/>
              <a:t>Ambiguity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string has two parse trees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8CF1-D41F-4224-8CCE-3489AF131FBF}" type="datetime1">
              <a:rPr lang="en-GB" smtClean="0"/>
              <a:t>31/05/2011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4105-9EBC-452F-AD2E-2928D1BCAF38}" type="slidenum">
              <a:rPr lang="en-GB" smtClean="0"/>
              <a:t>20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971600" y="2418542"/>
            <a:ext cx="3642591" cy="3540522"/>
            <a:chOff x="2288064" y="1484784"/>
            <a:chExt cx="3665460" cy="3191409"/>
          </a:xfrm>
        </p:grpSpPr>
        <p:sp>
          <p:nvSpPr>
            <p:cNvPr id="8" name="TextBox 7"/>
            <p:cNvSpPr txBox="1"/>
            <p:nvPr/>
          </p:nvSpPr>
          <p:spPr>
            <a:xfrm>
              <a:off x="4427984" y="1484784"/>
              <a:ext cx="387459" cy="527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solidFill>
                    <a:srgbClr val="FF0000"/>
                  </a:solidFill>
                </a:rPr>
                <a:t>E</a:t>
              </a:r>
              <a:endParaRPr lang="en-GB" sz="3200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03848" y="2348880"/>
              <a:ext cx="387459" cy="527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solidFill>
                    <a:srgbClr val="FF0000"/>
                  </a:solidFill>
                </a:rPr>
                <a:t>E</a:t>
              </a:r>
              <a:endParaRPr lang="en-GB" sz="32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08104" y="2348880"/>
              <a:ext cx="387459" cy="527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solidFill>
                    <a:srgbClr val="FF0000"/>
                  </a:solidFill>
                </a:rPr>
                <a:t>E</a:t>
              </a:r>
              <a:endParaRPr lang="en-GB" sz="32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39752" y="3140968"/>
              <a:ext cx="387459" cy="527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solidFill>
                    <a:srgbClr val="FF0000"/>
                  </a:solidFill>
                </a:rPr>
                <a:t>E</a:t>
              </a:r>
              <a:endParaRPr lang="en-GB" sz="3200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80768" y="3140967"/>
              <a:ext cx="387459" cy="527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solidFill>
                    <a:srgbClr val="FF0000"/>
                  </a:solidFill>
                </a:rPr>
                <a:t>E</a:t>
              </a:r>
              <a:endParaRPr lang="en-GB" sz="3200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88064" y="4149080"/>
              <a:ext cx="498761" cy="527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solidFill>
                    <a:srgbClr val="FF0000"/>
                  </a:solidFill>
                </a:rPr>
                <a:t>id</a:t>
              </a:r>
              <a:endParaRPr lang="en-GB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17549" y="4144809"/>
              <a:ext cx="498761" cy="527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solidFill>
                    <a:srgbClr val="FF0000"/>
                  </a:solidFill>
                </a:rPr>
                <a:t>id</a:t>
              </a:r>
              <a:endParaRPr lang="en-GB" sz="3200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27984" y="2348880"/>
              <a:ext cx="392298" cy="527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solidFill>
                    <a:srgbClr val="FF0000"/>
                  </a:solidFill>
                </a:rPr>
                <a:t>+</a:t>
              </a:r>
              <a:endParaRPr lang="en-GB" sz="32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3848" y="3140966"/>
              <a:ext cx="392298" cy="527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solidFill>
                    <a:srgbClr val="FF0000"/>
                  </a:solidFill>
                </a:rPr>
                <a:t>*</a:t>
              </a:r>
              <a:endParaRPr lang="en-GB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Connector 16"/>
            <p:cNvCxnSpPr>
              <a:stCxn id="8" idx="2"/>
              <a:endCxn id="9" idx="0"/>
            </p:cNvCxnSpPr>
            <p:nvPr/>
          </p:nvCxnSpPr>
          <p:spPr>
            <a:xfrm flipH="1">
              <a:off x="3397577" y="2011897"/>
              <a:ext cx="1224136" cy="336983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2"/>
              <a:endCxn id="10" idx="0"/>
            </p:cNvCxnSpPr>
            <p:nvPr/>
          </p:nvCxnSpPr>
          <p:spPr>
            <a:xfrm>
              <a:off x="4621714" y="2011897"/>
              <a:ext cx="1080120" cy="336983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8" idx="2"/>
              <a:endCxn id="15" idx="0"/>
            </p:cNvCxnSpPr>
            <p:nvPr/>
          </p:nvCxnSpPr>
          <p:spPr>
            <a:xfrm>
              <a:off x="4621714" y="2011897"/>
              <a:ext cx="2419" cy="336983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9" idx="2"/>
              <a:endCxn id="11" idx="0"/>
            </p:cNvCxnSpPr>
            <p:nvPr/>
          </p:nvCxnSpPr>
          <p:spPr>
            <a:xfrm flipH="1">
              <a:off x="2533482" y="2875994"/>
              <a:ext cx="864095" cy="264974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9" idx="2"/>
              <a:endCxn id="12" idx="0"/>
            </p:cNvCxnSpPr>
            <p:nvPr/>
          </p:nvCxnSpPr>
          <p:spPr>
            <a:xfrm>
              <a:off x="3397577" y="2875994"/>
              <a:ext cx="876920" cy="264973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9" idx="2"/>
              <a:endCxn id="16" idx="0"/>
            </p:cNvCxnSpPr>
            <p:nvPr/>
          </p:nvCxnSpPr>
          <p:spPr>
            <a:xfrm>
              <a:off x="3397577" y="2875994"/>
              <a:ext cx="2419" cy="264972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1" idx="2"/>
              <a:endCxn id="13" idx="0"/>
            </p:cNvCxnSpPr>
            <p:nvPr/>
          </p:nvCxnSpPr>
          <p:spPr>
            <a:xfrm>
              <a:off x="2533482" y="3668081"/>
              <a:ext cx="3963" cy="480999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2" idx="2"/>
              <a:endCxn id="14" idx="0"/>
            </p:cNvCxnSpPr>
            <p:nvPr/>
          </p:nvCxnSpPr>
          <p:spPr>
            <a:xfrm flipH="1">
              <a:off x="4266930" y="3668080"/>
              <a:ext cx="7567" cy="476729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454763" y="3140965"/>
              <a:ext cx="498761" cy="527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solidFill>
                    <a:srgbClr val="FF0000"/>
                  </a:solidFill>
                </a:rPr>
                <a:t>id</a:t>
              </a:r>
              <a:endParaRPr lang="en-GB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Connector 25"/>
            <p:cNvCxnSpPr>
              <a:stCxn id="10" idx="2"/>
              <a:endCxn id="25" idx="0"/>
            </p:cNvCxnSpPr>
            <p:nvPr/>
          </p:nvCxnSpPr>
          <p:spPr>
            <a:xfrm>
              <a:off x="5701834" y="2875994"/>
              <a:ext cx="2310" cy="264971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5508104" y="2492896"/>
            <a:ext cx="3649351" cy="3432458"/>
            <a:chOff x="5076056" y="2492896"/>
            <a:chExt cx="3649351" cy="3432458"/>
          </a:xfrm>
        </p:grpSpPr>
        <p:sp>
          <p:nvSpPr>
            <p:cNvPr id="28" name="TextBox 27"/>
            <p:cNvSpPr txBox="1"/>
            <p:nvPr/>
          </p:nvSpPr>
          <p:spPr>
            <a:xfrm>
              <a:off x="6347198" y="2492896"/>
              <a:ext cx="3850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solidFill>
                    <a:srgbClr val="002060"/>
                  </a:solidFill>
                </a:rPr>
                <a:t>E</a:t>
              </a:r>
              <a:endParaRPr lang="en-GB" sz="3200" dirty="0">
                <a:solidFill>
                  <a:srgbClr val="00206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33943" y="3451517"/>
              <a:ext cx="3850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solidFill>
                    <a:srgbClr val="002060"/>
                  </a:solidFill>
                </a:rPr>
                <a:t>E</a:t>
              </a:r>
              <a:endParaRPr lang="en-GB" sz="3200" dirty="0">
                <a:solidFill>
                  <a:srgbClr val="00206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423823" y="3451517"/>
              <a:ext cx="3850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solidFill>
                    <a:srgbClr val="002060"/>
                  </a:solidFill>
                </a:rPr>
                <a:t>E</a:t>
              </a:r>
              <a:endParaRPr lang="en-GB" sz="3200" dirty="0">
                <a:solidFill>
                  <a:srgbClr val="00206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60311" y="4222188"/>
              <a:ext cx="3850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solidFill>
                    <a:srgbClr val="002060"/>
                  </a:solidFill>
                </a:rPr>
                <a:t>E</a:t>
              </a:r>
              <a:endParaRPr lang="en-GB" sz="3200" dirty="0">
                <a:solidFill>
                  <a:srgbClr val="00206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290464" y="4222187"/>
              <a:ext cx="3850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solidFill>
                    <a:srgbClr val="002060"/>
                  </a:solidFill>
                </a:rPr>
                <a:t>E</a:t>
              </a:r>
              <a:endParaRPr lang="en-GB" sz="3200" dirty="0">
                <a:solidFill>
                  <a:srgbClr val="00206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08945" y="5340579"/>
              <a:ext cx="4956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solidFill>
                    <a:srgbClr val="002060"/>
                  </a:solidFill>
                </a:rPr>
                <a:t>id</a:t>
              </a:r>
              <a:endParaRPr lang="en-GB" sz="32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229758" y="5335841"/>
              <a:ext cx="4956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solidFill>
                    <a:srgbClr val="002060"/>
                  </a:solidFill>
                </a:rPr>
                <a:t>id</a:t>
              </a:r>
              <a:endParaRPr lang="en-GB" sz="3200" dirty="0">
                <a:solidFill>
                  <a:srgbClr val="00206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50442" y="3451517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solidFill>
                    <a:srgbClr val="002060"/>
                  </a:solidFill>
                </a:rPr>
                <a:t>+</a:t>
              </a:r>
              <a:endParaRPr lang="en-GB" sz="3200" dirty="0">
                <a:solidFill>
                  <a:srgbClr val="00206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419015" y="422218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solidFill>
                    <a:srgbClr val="002060"/>
                  </a:solidFill>
                </a:rPr>
                <a:t>*</a:t>
              </a:r>
              <a:endParaRPr lang="en-GB" sz="3200" dirty="0">
                <a:solidFill>
                  <a:srgbClr val="002060"/>
                </a:solidFill>
              </a:endParaRPr>
            </a:p>
          </p:txBody>
        </p:sp>
        <p:cxnSp>
          <p:nvCxnSpPr>
            <p:cNvPr id="37" name="Straight Connector 36"/>
            <p:cNvCxnSpPr>
              <a:endCxn id="29" idx="0"/>
            </p:cNvCxnSpPr>
            <p:nvPr/>
          </p:nvCxnSpPr>
          <p:spPr>
            <a:xfrm flipH="1">
              <a:off x="5326464" y="3077671"/>
              <a:ext cx="1216499" cy="373846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endCxn id="30" idx="0"/>
            </p:cNvCxnSpPr>
            <p:nvPr/>
          </p:nvCxnSpPr>
          <p:spPr>
            <a:xfrm>
              <a:off x="6542963" y="3077671"/>
              <a:ext cx="1073381" cy="373846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35" idx="0"/>
            </p:cNvCxnSpPr>
            <p:nvPr/>
          </p:nvCxnSpPr>
          <p:spPr>
            <a:xfrm>
              <a:off x="6542963" y="3077671"/>
              <a:ext cx="2404" cy="373846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31" idx="0"/>
            </p:cNvCxnSpPr>
            <p:nvPr/>
          </p:nvCxnSpPr>
          <p:spPr>
            <a:xfrm flipH="1">
              <a:off x="6752832" y="3928229"/>
              <a:ext cx="858704" cy="29396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32" idx="0"/>
            </p:cNvCxnSpPr>
            <p:nvPr/>
          </p:nvCxnSpPr>
          <p:spPr>
            <a:xfrm>
              <a:off x="7611536" y="3928229"/>
              <a:ext cx="871449" cy="2939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endCxn id="36" idx="0"/>
            </p:cNvCxnSpPr>
            <p:nvPr/>
          </p:nvCxnSpPr>
          <p:spPr>
            <a:xfrm>
              <a:off x="7611536" y="3928229"/>
              <a:ext cx="2404" cy="293958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1" idx="2"/>
              <a:endCxn id="33" idx="0"/>
            </p:cNvCxnSpPr>
            <p:nvPr/>
          </p:nvCxnSpPr>
          <p:spPr>
            <a:xfrm>
              <a:off x="6752832" y="4806963"/>
              <a:ext cx="3938" cy="533616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2" idx="2"/>
              <a:endCxn id="34" idx="0"/>
            </p:cNvCxnSpPr>
            <p:nvPr/>
          </p:nvCxnSpPr>
          <p:spPr>
            <a:xfrm flipH="1">
              <a:off x="8477583" y="4806962"/>
              <a:ext cx="5402" cy="52887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076056" y="4408081"/>
              <a:ext cx="4956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solidFill>
                    <a:srgbClr val="002060"/>
                  </a:solidFill>
                </a:rPr>
                <a:t>id</a:t>
              </a:r>
              <a:endParaRPr lang="en-GB" sz="3200" dirty="0">
                <a:solidFill>
                  <a:srgbClr val="002060"/>
                </a:solidFill>
              </a:endParaRPr>
            </a:p>
          </p:txBody>
        </p:sp>
        <p:cxnSp>
          <p:nvCxnSpPr>
            <p:cNvPr id="46" name="Straight Connector 45"/>
            <p:cNvCxnSpPr>
              <a:stCxn id="29" idx="2"/>
              <a:endCxn id="45" idx="0"/>
            </p:cNvCxnSpPr>
            <p:nvPr/>
          </p:nvCxnSpPr>
          <p:spPr>
            <a:xfrm flipH="1">
              <a:off x="5323881" y="4036292"/>
              <a:ext cx="2583" cy="37178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0061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Ambiguity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grammar is ambiguous if it has more </a:t>
            </a:r>
            <a:r>
              <a:rPr lang="en-GB" dirty="0" smtClean="0"/>
              <a:t>than one </a:t>
            </a:r>
            <a:r>
              <a:rPr lang="en-GB" dirty="0"/>
              <a:t>parse tree for some string</a:t>
            </a:r>
          </a:p>
          <a:p>
            <a:pPr lvl="1"/>
            <a:r>
              <a:rPr lang="en-GB" dirty="0" smtClean="0"/>
              <a:t>Equivalently</a:t>
            </a:r>
            <a:r>
              <a:rPr lang="en-GB" dirty="0"/>
              <a:t>, there is more than one right-most </a:t>
            </a:r>
            <a:r>
              <a:rPr lang="en-GB" dirty="0" smtClean="0"/>
              <a:t>or left-most </a:t>
            </a:r>
            <a:r>
              <a:rPr lang="en-GB" dirty="0"/>
              <a:t>derivation for some </a:t>
            </a:r>
            <a:r>
              <a:rPr lang="en-GB" dirty="0" smtClean="0"/>
              <a:t>string</a:t>
            </a:r>
          </a:p>
          <a:p>
            <a:pPr lvl="1"/>
            <a:endParaRPr lang="en-GB" dirty="0"/>
          </a:p>
          <a:p>
            <a:r>
              <a:rPr lang="en-GB" dirty="0" smtClean="0"/>
              <a:t>Ambiguity </a:t>
            </a:r>
            <a:r>
              <a:rPr lang="en-GB" dirty="0"/>
              <a:t>is </a:t>
            </a:r>
            <a:r>
              <a:rPr lang="en-GB" b="1" dirty="0"/>
              <a:t>BAD</a:t>
            </a:r>
          </a:p>
          <a:p>
            <a:pPr lvl="1"/>
            <a:r>
              <a:rPr lang="en-GB" dirty="0" smtClean="0"/>
              <a:t>Leaves </a:t>
            </a:r>
            <a:r>
              <a:rPr lang="en-GB" dirty="0"/>
              <a:t>meaning of some programs ill-defined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8CF1-D41F-4224-8CCE-3489AF131FBF}" type="datetime1">
              <a:rPr lang="en-GB" smtClean="0"/>
              <a:t>31/05/2011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4105-9EBC-452F-AD2E-2928D1BCAF3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09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Dealing with Ambiguity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Several ways to handle ambiguity</a:t>
            </a:r>
          </a:p>
          <a:p>
            <a:endParaRPr lang="en-GB" dirty="0"/>
          </a:p>
          <a:p>
            <a:r>
              <a:rPr lang="en-GB" dirty="0" smtClean="0"/>
              <a:t>Most direct way</a:t>
            </a:r>
          </a:p>
          <a:p>
            <a:pPr lvl="1"/>
            <a:r>
              <a:rPr lang="en-GB" dirty="0" smtClean="0"/>
              <a:t>Rewrite grammar unambiguously</a:t>
            </a:r>
          </a:p>
          <a:p>
            <a:pPr lvl="1"/>
            <a:r>
              <a:rPr lang="en-GB" dirty="0" smtClean="0"/>
              <a:t>Enforce operator precedence</a:t>
            </a:r>
          </a:p>
          <a:p>
            <a:pPr lvl="1"/>
            <a:endParaRPr lang="en-GB" dirty="0"/>
          </a:p>
          <a:p>
            <a:r>
              <a:rPr lang="en-GB" dirty="0" smtClean="0"/>
              <a:t>More on next lecture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8CF1-D41F-4224-8CCE-3489AF131FBF}" type="datetime1">
              <a:rPr lang="en-GB" smtClean="0"/>
              <a:t>31/05/2011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4105-9EBC-452F-AD2E-2928D1BCAF3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14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Parser position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8CF1-D41F-4224-8CCE-3489AF131FBF}" type="datetime1">
              <a:rPr lang="en-GB" smtClean="0"/>
              <a:t>31/05/2011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4105-9EBC-452F-AD2E-2928D1BCAF38}" type="slidenum">
              <a:rPr lang="en-GB" smtClean="0"/>
              <a:t>3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92847" y="2573277"/>
            <a:ext cx="1529986" cy="1044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Lexical</a:t>
            </a:r>
          </a:p>
          <a:p>
            <a:pPr algn="ctr"/>
            <a:r>
              <a:rPr lang="en-GB" sz="2400" dirty="0" err="1" smtClean="0">
                <a:solidFill>
                  <a:schemeClr val="tx1"/>
                </a:solidFill>
              </a:rPr>
              <a:t>analyzer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8538" y="2573277"/>
            <a:ext cx="1529986" cy="1044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parser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38358" y="2573277"/>
            <a:ext cx="1457978" cy="1044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Rest of </a:t>
            </a:r>
          </a:p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front end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88538" y="4904327"/>
            <a:ext cx="1529986" cy="1044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symbol</a:t>
            </a:r>
          </a:p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table 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7" idx="1"/>
          </p:cNvCxnSpPr>
          <p:nvPr/>
        </p:nvCxnSpPr>
        <p:spPr>
          <a:xfrm>
            <a:off x="145713" y="3095754"/>
            <a:ext cx="947134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22834" y="2894801"/>
            <a:ext cx="1165704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9" idx="1"/>
          </p:cNvCxnSpPr>
          <p:nvPr/>
        </p:nvCxnSpPr>
        <p:spPr>
          <a:xfrm>
            <a:off x="5318524" y="3095754"/>
            <a:ext cx="819834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622834" y="3296706"/>
            <a:ext cx="1165704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</p:cNvCxnSpPr>
          <p:nvPr/>
        </p:nvCxnSpPr>
        <p:spPr>
          <a:xfrm>
            <a:off x="7596336" y="3095754"/>
            <a:ext cx="1033233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622834" y="3618230"/>
            <a:ext cx="1165704" cy="128609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318524" y="3618230"/>
            <a:ext cx="831483" cy="128609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56946" y="2636912"/>
            <a:ext cx="12445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Source</a:t>
            </a:r>
          </a:p>
          <a:p>
            <a:r>
              <a:rPr lang="en-GB" sz="2400" dirty="0" smtClean="0"/>
              <a:t>program</a:t>
            </a:r>
            <a:endParaRPr lang="en-GB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841403" y="2492896"/>
            <a:ext cx="896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token</a:t>
            </a:r>
            <a:endParaRPr lang="en-GB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2771800" y="3216325"/>
            <a:ext cx="9582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i="1" dirty="0"/>
              <a:t>g</a:t>
            </a:r>
            <a:r>
              <a:rPr lang="en-GB" sz="2000" i="1" dirty="0" smtClean="0"/>
              <a:t>et next</a:t>
            </a:r>
          </a:p>
          <a:p>
            <a:r>
              <a:rPr lang="en-GB" sz="2000" i="1" dirty="0" smtClean="0"/>
              <a:t>token</a:t>
            </a:r>
            <a:endParaRPr lang="en-GB" sz="20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5292080" y="2648217"/>
            <a:ext cx="8579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parse</a:t>
            </a:r>
          </a:p>
          <a:p>
            <a:r>
              <a:rPr lang="en-GB" sz="2400" dirty="0" smtClean="0"/>
              <a:t>tree</a:t>
            </a:r>
            <a:endParaRPr lang="en-GB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7524328" y="2721114"/>
            <a:ext cx="170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intermediate</a:t>
            </a:r>
          </a:p>
          <a:p>
            <a:r>
              <a:rPr lang="en-GB" sz="2000" dirty="0" smtClean="0"/>
              <a:t>representation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2293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Functionality of Parser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Input</a:t>
            </a:r>
            <a:endParaRPr lang="en-GB" dirty="0"/>
          </a:p>
          <a:p>
            <a:pPr lvl="1"/>
            <a:r>
              <a:rPr lang="en-GB" dirty="0" smtClean="0"/>
              <a:t>Sequence of tokens from </a:t>
            </a:r>
            <a:r>
              <a:rPr lang="en-GB" dirty="0" err="1" smtClean="0"/>
              <a:t>lexer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Output</a:t>
            </a:r>
          </a:p>
          <a:p>
            <a:pPr lvl="1"/>
            <a:r>
              <a:rPr lang="en-GB" dirty="0" smtClean="0"/>
              <a:t>Parse tree of the program</a:t>
            </a:r>
          </a:p>
          <a:p>
            <a:pPr marL="457200" lvl="1" indent="0">
              <a:buNone/>
            </a:pPr>
            <a:r>
              <a:rPr lang="en-GB" dirty="0"/>
              <a:t> </a:t>
            </a:r>
            <a:r>
              <a:rPr lang="en-GB" dirty="0" smtClean="0"/>
              <a:t>  </a:t>
            </a:r>
            <a:r>
              <a:rPr lang="en-GB" sz="2400" dirty="0" smtClean="0"/>
              <a:t>(some parsers never produce a parse tree)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8CF1-D41F-4224-8CCE-3489AF131FBF}" type="datetime1">
              <a:rPr lang="en-GB" smtClean="0"/>
              <a:t>31/05/2011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4105-9EBC-452F-AD2E-2928D1BCAF3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4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096" y="1677660"/>
            <a:ext cx="7498080" cy="480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 smtClean="0">
                <a:latin typeface="Comic Sans MS" pitchFamily="66" charset="0"/>
                <a:ea typeface="Cambria Math" pitchFamily="18" charset="0"/>
              </a:rPr>
              <a:t>if x = y then 1 else 2 </a:t>
            </a:r>
          </a:p>
          <a:p>
            <a:pPr marL="0" indent="0">
              <a:buNone/>
            </a:pPr>
            <a:endParaRPr lang="en-GB" sz="2800" dirty="0">
              <a:latin typeface="Comic Sans MS" pitchFamily="66" charset="0"/>
              <a:ea typeface="Cambria Math" pitchFamily="18" charset="0"/>
            </a:endParaRPr>
          </a:p>
          <a:p>
            <a:r>
              <a:rPr lang="en-GB" sz="2800" dirty="0" smtClean="0">
                <a:ea typeface="Cambria Math" pitchFamily="18" charset="0"/>
              </a:rPr>
              <a:t>Parser input</a:t>
            </a:r>
          </a:p>
          <a:p>
            <a:pPr lvl="1"/>
            <a:r>
              <a:rPr lang="en-GB" sz="2400" dirty="0" smtClean="0">
                <a:ea typeface="Cambria Math" pitchFamily="18" charset="0"/>
              </a:rPr>
              <a:t>IF ID = ID THEN INT ELSE INT</a:t>
            </a:r>
            <a:endParaRPr lang="en-GB" sz="2400" dirty="0">
              <a:ea typeface="Cambria Math" pitchFamily="18" charset="0"/>
            </a:endParaRPr>
          </a:p>
          <a:p>
            <a:r>
              <a:rPr lang="en-GB" dirty="0" smtClean="0">
                <a:ea typeface="Cambria Math" pitchFamily="18" charset="0"/>
              </a:rPr>
              <a:t>Parser output</a:t>
            </a:r>
          </a:p>
          <a:p>
            <a:pPr lvl="8"/>
            <a:endParaRPr lang="en-GB" dirty="0" smtClean="0">
              <a:ea typeface="Cambria Math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8CF1-D41F-4224-8CCE-3489AF131FBF}" type="datetime1">
              <a:rPr lang="en-GB" smtClean="0"/>
              <a:t>31/05/2011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4105-9EBC-452F-AD2E-2928D1BCAF38}" type="slidenum">
              <a:rPr lang="en-GB" smtClean="0"/>
              <a:t>5</a:t>
            </a:fld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2548481" y="4221088"/>
            <a:ext cx="4696205" cy="2251412"/>
            <a:chOff x="2548481" y="4221088"/>
            <a:chExt cx="4696205" cy="2251412"/>
          </a:xfrm>
        </p:grpSpPr>
        <p:sp>
          <p:nvSpPr>
            <p:cNvPr id="16" name="TextBox 15"/>
            <p:cNvSpPr txBox="1"/>
            <p:nvPr/>
          </p:nvSpPr>
          <p:spPr>
            <a:xfrm>
              <a:off x="3988641" y="4221088"/>
              <a:ext cx="24232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Cambria Math" pitchFamily="18" charset="0"/>
                  <a:ea typeface="Cambria Math" pitchFamily="18" charset="0"/>
                </a:rPr>
                <a:t>IF-THEN-ELSE</a:t>
              </a:r>
              <a:endParaRPr lang="en-GB" sz="28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40569" y="5163180"/>
              <a:ext cx="4523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latin typeface="Cambria Math" pitchFamily="18" charset="0"/>
                  <a:ea typeface="Cambria Math" pitchFamily="18" charset="0"/>
                </a:rPr>
                <a:t>=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44136" y="5163180"/>
              <a:ext cx="7585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Cambria Math" pitchFamily="18" charset="0"/>
                  <a:ea typeface="Cambria Math" pitchFamily="18" charset="0"/>
                </a:rPr>
                <a:t>INT</a:t>
              </a:r>
              <a:endParaRPr lang="en-GB" sz="28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86145" y="5163180"/>
              <a:ext cx="7585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Cambria Math" pitchFamily="18" charset="0"/>
                  <a:ea typeface="Cambria Math" pitchFamily="18" charset="0"/>
                </a:rPr>
                <a:t>INT</a:t>
              </a:r>
              <a:endParaRPr lang="en-GB" sz="28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48481" y="5949280"/>
              <a:ext cx="5389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Cambria Math" pitchFamily="18" charset="0"/>
                  <a:ea typeface="Cambria Math" pitchFamily="18" charset="0"/>
                </a:rPr>
                <a:t>ID</a:t>
              </a:r>
              <a:endParaRPr lang="en-GB" sz="28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24841" y="5949280"/>
              <a:ext cx="5389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Cambria Math" pitchFamily="18" charset="0"/>
                  <a:ea typeface="Cambria Math" pitchFamily="18" charset="0"/>
                </a:rPr>
                <a:t>ID</a:t>
              </a:r>
              <a:endParaRPr lang="en-GB" sz="2800" dirty="0"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23" name="Straight Connector 22"/>
            <p:cNvCxnSpPr>
              <a:stCxn id="16" idx="2"/>
              <a:endCxn id="18" idx="0"/>
            </p:cNvCxnSpPr>
            <p:nvPr/>
          </p:nvCxnSpPr>
          <p:spPr>
            <a:xfrm flipH="1">
              <a:off x="3566753" y="4744308"/>
              <a:ext cx="1633502" cy="418872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6" idx="2"/>
              <a:endCxn id="19" idx="0"/>
            </p:cNvCxnSpPr>
            <p:nvPr/>
          </p:nvCxnSpPr>
          <p:spPr>
            <a:xfrm>
              <a:off x="5200255" y="4744308"/>
              <a:ext cx="23152" cy="418872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6" idx="2"/>
              <a:endCxn id="20" idx="0"/>
            </p:cNvCxnSpPr>
            <p:nvPr/>
          </p:nvCxnSpPr>
          <p:spPr>
            <a:xfrm>
              <a:off x="5200255" y="4744308"/>
              <a:ext cx="1665161" cy="418872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8" idx="2"/>
            </p:cNvCxnSpPr>
            <p:nvPr/>
          </p:nvCxnSpPr>
          <p:spPr>
            <a:xfrm flipH="1">
              <a:off x="2817946" y="5686400"/>
              <a:ext cx="748807" cy="26288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8" idx="2"/>
              <a:endCxn id="22" idx="0"/>
            </p:cNvCxnSpPr>
            <p:nvPr/>
          </p:nvCxnSpPr>
          <p:spPr>
            <a:xfrm>
              <a:off x="3566753" y="5686400"/>
              <a:ext cx="727553" cy="26288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424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Lexer</a:t>
            </a:r>
            <a:r>
              <a:rPr lang="en-GB" dirty="0" smtClean="0"/>
              <a:t> </a:t>
            </a:r>
            <a:r>
              <a:rPr lang="en-GB" dirty="0" err="1" smtClean="0"/>
              <a:t>vs</a:t>
            </a:r>
            <a:r>
              <a:rPr lang="en-GB" dirty="0" smtClean="0"/>
              <a:t> Parser</a:t>
            </a:r>
            <a:endParaRPr lang="en-GB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517135"/>
              </p:ext>
            </p:extLst>
          </p:nvPr>
        </p:nvGraphicFramePr>
        <p:xfrm>
          <a:off x="1475655" y="1700808"/>
          <a:ext cx="7200801" cy="34849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0267"/>
                <a:gridCol w="2400267"/>
                <a:gridCol w="2400267"/>
              </a:tblGrid>
              <a:tr h="9978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3200" b="1" i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Phase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3200" b="1" i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Input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3200" b="1" i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Output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435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32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Lexer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3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String of 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3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characters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String of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Tokens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435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Parser</a:t>
                      </a:r>
                      <a:endParaRPr lang="en-GB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3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String of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3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token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3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Parse tree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8CF1-D41F-4224-8CCE-3489AF131FBF}" type="datetime1">
              <a:rPr lang="en-GB" smtClean="0"/>
              <a:t>31/05/2011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4105-9EBC-452F-AD2E-2928D1BCAF3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49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Role of Parser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 all strings of tokens are programs..</a:t>
            </a:r>
          </a:p>
          <a:p>
            <a:r>
              <a:rPr lang="en-GB" dirty="0" smtClean="0"/>
              <a:t>….Parser must distinguish between valid and invalid strings of tokens</a:t>
            </a:r>
          </a:p>
          <a:p>
            <a:endParaRPr lang="en-GB" dirty="0"/>
          </a:p>
          <a:p>
            <a:r>
              <a:rPr lang="en-GB" dirty="0" smtClean="0"/>
              <a:t>We need</a:t>
            </a:r>
          </a:p>
          <a:p>
            <a:pPr lvl="1"/>
            <a:r>
              <a:rPr lang="en-GB" dirty="0" smtClean="0"/>
              <a:t>A language for describing valid strings of tokens</a:t>
            </a:r>
          </a:p>
          <a:p>
            <a:pPr lvl="1"/>
            <a:r>
              <a:rPr lang="en-GB" dirty="0" smtClean="0"/>
              <a:t>A method for distinguishing valid from invalid strings of tokens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8CF1-D41F-4224-8CCE-3489AF131FBF}" type="datetime1">
              <a:rPr lang="en-GB" smtClean="0"/>
              <a:t>31/05/2011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4105-9EBC-452F-AD2E-2928D1BCAF3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430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Context-free Grammar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Programming language constructs </a:t>
            </a:r>
            <a:r>
              <a:rPr lang="en-GB" dirty="0" smtClean="0"/>
              <a:t>have recursive </a:t>
            </a:r>
            <a:r>
              <a:rPr lang="en-GB" dirty="0"/>
              <a:t>structure</a:t>
            </a:r>
          </a:p>
          <a:p>
            <a:r>
              <a:rPr lang="en-GB" dirty="0" smtClean="0"/>
              <a:t>An </a:t>
            </a:r>
            <a:r>
              <a:rPr lang="en-GB" i="1" dirty="0"/>
              <a:t>EXPR</a:t>
            </a:r>
            <a:r>
              <a:rPr lang="en-GB" dirty="0"/>
              <a:t> is</a:t>
            </a:r>
          </a:p>
          <a:p>
            <a:pPr lvl="1"/>
            <a:r>
              <a:rPr lang="en-GB" i="1" dirty="0" smtClean="0"/>
              <a:t>if </a:t>
            </a:r>
            <a:r>
              <a:rPr lang="en-GB" i="1" dirty="0"/>
              <a:t>EXPR then EXPR else EXPR </a:t>
            </a:r>
            <a:r>
              <a:rPr lang="en-GB" i="1" dirty="0" smtClean="0"/>
              <a:t>fi</a:t>
            </a:r>
            <a:endParaRPr lang="en-GB" i="1" dirty="0"/>
          </a:p>
          <a:p>
            <a:pPr lvl="1"/>
            <a:r>
              <a:rPr lang="en-GB" i="1" dirty="0"/>
              <a:t>while EXPR loop EXPR pool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Context-free </a:t>
            </a:r>
            <a:r>
              <a:rPr lang="en-GB" dirty="0"/>
              <a:t>grammars are a natural </a:t>
            </a:r>
            <a:r>
              <a:rPr lang="en-GB" dirty="0" smtClean="0"/>
              <a:t>notation for </a:t>
            </a:r>
            <a:r>
              <a:rPr lang="en-GB" dirty="0"/>
              <a:t>this recursive structure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8CF1-D41F-4224-8CCE-3489AF131FBF}" type="datetime1">
              <a:rPr lang="en-GB" smtClean="0"/>
              <a:t>31/05/2011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4105-9EBC-452F-AD2E-2928D1BCAF3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43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Context-free grammar(CFG)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CFG consists of</a:t>
            </a:r>
          </a:p>
          <a:p>
            <a:pPr lvl="1"/>
            <a:r>
              <a:rPr lang="en-GB" dirty="0" smtClean="0"/>
              <a:t>A set of terminals</a:t>
            </a:r>
          </a:p>
          <a:p>
            <a:pPr lvl="1"/>
            <a:r>
              <a:rPr lang="en-GB" dirty="0" smtClean="0"/>
              <a:t>A set of non-terminals</a:t>
            </a:r>
          </a:p>
          <a:p>
            <a:pPr lvl="1"/>
            <a:r>
              <a:rPr lang="en-GB" dirty="0" smtClean="0"/>
              <a:t>A start symbol </a:t>
            </a:r>
            <a:r>
              <a:rPr lang="en-GB" i="1" dirty="0" smtClean="0"/>
              <a:t>S</a:t>
            </a:r>
            <a:r>
              <a:rPr lang="en-GB" dirty="0" smtClean="0"/>
              <a:t> (nonterminal)</a:t>
            </a:r>
          </a:p>
          <a:p>
            <a:pPr lvl="1"/>
            <a:r>
              <a:rPr lang="en-GB" dirty="0" smtClean="0"/>
              <a:t>A set of production </a:t>
            </a:r>
          </a:p>
          <a:p>
            <a:pPr lvl="2"/>
            <a:r>
              <a:rPr lang="en-GB" dirty="0" smtClean="0"/>
              <a:t>How terminals and non-terminals form strings</a:t>
            </a:r>
          </a:p>
          <a:p>
            <a:pPr lvl="2"/>
            <a:r>
              <a:rPr lang="en-GB" i="1" dirty="0" smtClean="0"/>
              <a:t>head </a:t>
            </a:r>
            <a:r>
              <a:rPr lang="en-GB" dirty="0" smtClean="0"/>
              <a:t>or</a:t>
            </a:r>
            <a:r>
              <a:rPr lang="en-GB" i="1" dirty="0" smtClean="0"/>
              <a:t> left side</a:t>
            </a:r>
          </a:p>
          <a:p>
            <a:pPr lvl="2"/>
            <a:r>
              <a:rPr lang="en-GB" i="1" dirty="0" smtClean="0"/>
              <a:t>         </a:t>
            </a:r>
            <a:r>
              <a:rPr lang="en-GB" dirty="0" smtClean="0"/>
              <a:t> or ::=</a:t>
            </a:r>
          </a:p>
          <a:p>
            <a:pPr lvl="2"/>
            <a:r>
              <a:rPr lang="en-GB" i="1" dirty="0"/>
              <a:t>r</a:t>
            </a:r>
            <a:r>
              <a:rPr lang="en-GB" i="1" dirty="0" smtClean="0"/>
              <a:t>ight side</a:t>
            </a:r>
          </a:p>
          <a:p>
            <a:pPr lvl="2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8CF1-D41F-4224-8CCE-3489AF131FBF}" type="datetime1">
              <a:rPr lang="en-GB" smtClean="0"/>
              <a:t>31/05/2011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4105-9EBC-452F-AD2E-2928D1BCAF38}" type="slidenum">
              <a:rPr lang="en-GB" smtClean="0"/>
              <a:t>9</a:t>
            </a:fld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99792" y="5147920"/>
            <a:ext cx="432048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648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393</TotalTime>
  <Words>851</Words>
  <Application>Microsoft Office PowerPoint</Application>
  <PresentationFormat>On-screen Show (4:3)</PresentationFormat>
  <Paragraphs>263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Solstice</vt:lpstr>
      <vt:lpstr>Introduction to Parsing</vt:lpstr>
      <vt:lpstr>Outline</vt:lpstr>
      <vt:lpstr>Parser position</vt:lpstr>
      <vt:lpstr>Functionality of Parser</vt:lpstr>
      <vt:lpstr>Example</vt:lpstr>
      <vt:lpstr>Lexer vs Parser</vt:lpstr>
      <vt:lpstr>Role of Parser</vt:lpstr>
      <vt:lpstr>Context-free Grammar</vt:lpstr>
      <vt:lpstr>Context-free grammar(CFG)</vt:lpstr>
      <vt:lpstr>Example</vt:lpstr>
      <vt:lpstr>Derivation</vt:lpstr>
      <vt:lpstr>Derivation (cont.)</vt:lpstr>
      <vt:lpstr>Derivation example</vt:lpstr>
      <vt:lpstr>Example (Cont.)</vt:lpstr>
      <vt:lpstr>Derivation notes</vt:lpstr>
      <vt:lpstr>Left-most and Right-most derivation</vt:lpstr>
      <vt:lpstr>PowerPoint Presentation</vt:lpstr>
      <vt:lpstr>So far</vt:lpstr>
      <vt:lpstr>Ambiguity</vt:lpstr>
      <vt:lpstr>Ambiguity (cont.)</vt:lpstr>
      <vt:lpstr>Ambiguity (cont.)</vt:lpstr>
      <vt:lpstr>Dealing with Ambiguity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Parsing</dc:title>
  <dc:creator>Shamim</dc:creator>
  <cp:lastModifiedBy>Shamim</cp:lastModifiedBy>
  <cp:revision>31</cp:revision>
  <dcterms:created xsi:type="dcterms:W3CDTF">2011-05-31T08:16:37Z</dcterms:created>
  <dcterms:modified xsi:type="dcterms:W3CDTF">2011-05-31T17:28:23Z</dcterms:modified>
</cp:coreProperties>
</file>