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98" r:id="rId3"/>
    <p:sldId id="299" r:id="rId4"/>
    <p:sldId id="300" r:id="rId5"/>
    <p:sldId id="257" r:id="rId6"/>
    <p:sldId id="261" r:id="rId7"/>
    <p:sldId id="262" r:id="rId8"/>
    <p:sldId id="263" r:id="rId9"/>
    <p:sldId id="258" r:id="rId10"/>
    <p:sldId id="266" r:id="rId11"/>
    <p:sldId id="264" r:id="rId12"/>
    <p:sldId id="259" r:id="rId13"/>
    <p:sldId id="260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4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5EEE5-7E2A-404E-8289-96F89B989A3B}" type="datetimeFigureOut">
              <a:rPr lang="en-US" smtClean="0"/>
              <a:t>24-Oct-17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A01C7-55E7-462C-951C-E4E0B1102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C8D8-6D2B-4FEC-A3C8-3D4800BC6073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06C9-28D8-4360-8DDB-98925CD119D0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1EC0E-4D4D-436E-ACF5-3EEE2E435DDE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51A9-3DDF-44F8-A164-32B337B9CA09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270-9AA5-4631-AA16-2FA65D3ACBF9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7835-5C3C-4072-A740-715FBA1C583F}" type="datetime1">
              <a:rPr lang="en-GB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9746-A246-4555-B63C-36B6F805A054}" type="datetime1">
              <a:rPr lang="en-GB" smtClean="0"/>
              <a:t>24/10/2017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6D02-07BA-4ECE-9DF4-59A2A38A89EB}" type="datetime1">
              <a:rPr lang="en-GB" smtClean="0"/>
              <a:t>24/10/2017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1AD2-8035-444E-A104-70DFF6154A23}" type="datetime1">
              <a:rPr lang="en-GB" smtClean="0"/>
              <a:t>24/10/2017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6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CE17-4A9E-4C72-8425-D42C04EAA7B7}" type="datetime1">
              <a:rPr lang="en-GB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D92-CDF4-40FF-BF93-B4187454424F}" type="datetime1">
              <a:rPr lang="en-GB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7282-927C-47F8-AFAF-E487A93279DC}" type="datetime1">
              <a:rPr lang="en-GB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Shamim Ripon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E7B4-2517-4A7C-94ED-F393057A2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4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Down Parsing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Instructor: Dr. </a:t>
            </a:r>
            <a:r>
              <a:rPr lang="en-US" sz="2400" dirty="0" err="1" smtClean="0">
                <a:solidFill>
                  <a:schemeClr val="tx1"/>
                </a:solidFill>
              </a:rPr>
              <a:t>Shamim</a:t>
            </a:r>
            <a:r>
              <a:rPr lang="en-US" sz="2400" dirty="0" smtClean="0">
                <a:solidFill>
                  <a:schemeClr val="tx1"/>
                </a:solidFill>
              </a:rPr>
              <a:t> H Ripon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Course: CSE375, Compiler Design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Left Recursion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Elimination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Left factoring</a:t>
            </a:r>
          </a:p>
          <a:p>
            <a:r>
              <a:rPr lang="en-US" dirty="0" smtClean="0"/>
              <a:t>Predictive Parsing</a:t>
            </a:r>
          </a:p>
          <a:p>
            <a:pPr lvl="1"/>
            <a:r>
              <a:rPr lang="en-US" dirty="0" smtClean="0"/>
              <a:t>First and Follow</a:t>
            </a:r>
          </a:p>
          <a:p>
            <a:pPr lvl="1"/>
            <a:r>
              <a:rPr lang="en-US" dirty="0" smtClean="0"/>
              <a:t>Construction of Parse Table</a:t>
            </a:r>
          </a:p>
          <a:p>
            <a:pPr lvl="1"/>
            <a:r>
              <a:rPr lang="en-US" dirty="0" smtClean="0"/>
              <a:t>Predictive Parsing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oogle_Drive\East West\Semesters\Fall-17\CSE375\module-11-37-72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8" b="14620"/>
          <a:stretch/>
        </p:blipFill>
        <p:spPr bwMode="auto">
          <a:xfrm>
            <a:off x="609600" y="1363579"/>
            <a:ext cx="7924800" cy="37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2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Predictive Parser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Knows which production to choose based on a </a:t>
            </a:r>
            <a:r>
              <a:rPr lang="en-GB" dirty="0" err="1" smtClean="0"/>
              <a:t>lookahead</a:t>
            </a:r>
            <a:r>
              <a:rPr lang="en-GB" dirty="0" smtClean="0"/>
              <a:t> symbol</a:t>
            </a:r>
          </a:p>
          <a:p>
            <a:r>
              <a:rPr lang="en-GB" dirty="0" smtClean="0"/>
              <a:t>Need LL(1) grammars</a:t>
            </a:r>
          </a:p>
          <a:p>
            <a:pPr lvl="1"/>
            <a:r>
              <a:rPr lang="en-GB" dirty="0" smtClean="0"/>
              <a:t>First L: left to right</a:t>
            </a:r>
          </a:p>
          <a:p>
            <a:pPr lvl="1"/>
            <a:r>
              <a:rPr lang="en-GB" dirty="0" smtClean="0"/>
              <a:t>Second L: leftmost derivation</a:t>
            </a:r>
          </a:p>
          <a:p>
            <a:pPr lvl="1"/>
            <a:r>
              <a:rPr lang="en-GB" dirty="0" smtClean="0"/>
              <a:t>1: one symbol </a:t>
            </a:r>
            <a:r>
              <a:rPr lang="en-GB" dirty="0" err="1" smtClean="0"/>
              <a:t>lookahead</a:t>
            </a:r>
            <a:endParaRPr lang="en-GB" dirty="0" smtClean="0"/>
          </a:p>
          <a:p>
            <a:r>
              <a:rPr lang="en-GB" dirty="0" smtClean="0"/>
              <a:t>Has to be left-factored</a:t>
            </a:r>
          </a:p>
          <a:p>
            <a:r>
              <a:rPr lang="en-GB" dirty="0" smtClean="0"/>
              <a:t>Not all grammars can be made LL(1)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Predictive </a:t>
            </a:r>
            <a:r>
              <a:rPr lang="en-GB" dirty="0"/>
              <a:t>P</a:t>
            </a:r>
            <a:r>
              <a:rPr lang="en-GB" dirty="0" smtClean="0"/>
              <a:t>arsing Table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42050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Given a grammar produce the predictive </a:t>
                </a:r>
                <a:r>
                  <a:rPr lang="en-GB" dirty="0" smtClean="0"/>
                  <a:t>parsing table</a:t>
                </a:r>
                <a:endParaRPr lang="en-GB" dirty="0"/>
              </a:p>
              <a:p>
                <a:r>
                  <a:rPr lang="en-GB" dirty="0" smtClean="0"/>
                  <a:t>We </a:t>
                </a:r>
                <a:r>
                  <a:rPr lang="en-GB" dirty="0"/>
                  <a:t>need to </a:t>
                </a:r>
                <a:r>
                  <a:rPr lang="en-GB" dirty="0" smtClean="0"/>
                  <a:t> </a:t>
                </a:r>
                <a:r>
                  <a:rPr lang="en-GB" dirty="0"/>
                  <a:t>know for all rules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𝐴</m:t>
                    </m:r>
                    <m:r>
                      <a:rPr lang="en-GB" i="1" dirty="0" smtClean="0">
                        <a:latin typeface="Cambria Math"/>
                      </a:rPr>
                      <m:t> → </m:t>
                    </m:r>
                    <m:r>
                      <a:rPr lang="en-GB" i="1" dirty="0" smtClean="0">
                        <a:latin typeface="Cambria Math"/>
                      </a:rPr>
                      <m:t>𝛼</m:t>
                    </m:r>
                    <m:r>
                      <a:rPr lang="en-GB" i="1" dirty="0" smtClean="0">
                        <a:latin typeface="Cambria Math"/>
                      </a:rPr>
                      <m:t> | </m:t>
                    </m:r>
                    <m:r>
                      <a:rPr lang="en-GB" i="1" dirty="0" smtClean="0">
                        <a:latin typeface="Cambria Math"/>
                      </a:rPr>
                      <m:t>𝛽</m:t>
                    </m:r>
                    <m:r>
                      <a:rPr lang="en-GB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the </a:t>
                </a:r>
                <a:r>
                  <a:rPr lang="en-GB" dirty="0" err="1" smtClean="0"/>
                  <a:t>lookahead</a:t>
                </a:r>
                <a:r>
                  <a:rPr lang="en-GB" dirty="0" smtClean="0"/>
                  <a:t> </a:t>
                </a:r>
                <a:r>
                  <a:rPr lang="en-GB" dirty="0"/>
                  <a:t>symbol</a:t>
                </a:r>
              </a:p>
              <a:p>
                <a:r>
                  <a:rPr lang="en-GB" dirty="0" smtClean="0"/>
                  <a:t>Based </a:t>
                </a:r>
                <a:r>
                  <a:rPr lang="en-GB" dirty="0"/>
                  <a:t>on the </a:t>
                </a:r>
                <a:r>
                  <a:rPr lang="en-GB" dirty="0" err="1"/>
                  <a:t>lookahead</a:t>
                </a:r>
                <a:r>
                  <a:rPr lang="en-GB" dirty="0"/>
                  <a:t> symbol the table can </a:t>
                </a:r>
                <a:r>
                  <a:rPr lang="en-GB" dirty="0" smtClean="0"/>
                  <a:t>be used </a:t>
                </a:r>
                <a:r>
                  <a:rPr lang="en-GB" dirty="0"/>
                  <a:t>to pick which rule to push onto the stack</a:t>
                </a:r>
              </a:p>
              <a:p>
                <a:r>
                  <a:rPr lang="en-GB" dirty="0" smtClean="0"/>
                  <a:t>This </a:t>
                </a:r>
                <a:r>
                  <a:rPr lang="en-GB" dirty="0"/>
                  <a:t>can be done using two sets: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𝐹𝐼𝑅𝑆𝑇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𝐹𝑂𝐿𝐿𝑂𝑊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4205063"/>
              </a:xfrm>
              <a:blipFill rotWithShape="1">
                <a:blip r:embed="rId2"/>
                <a:stretch>
                  <a:fillRect l="-1481" t="-1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3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for First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Rockwell" pitchFamily="18" charset="0"/>
                <a:cs typeface="Arial" pitchFamily="34" charset="0"/>
              </a:rPr>
              <a:t>If X is a terminal </a:t>
            </a:r>
            <a:r>
              <a:rPr lang="en-US" sz="2000" b="1" dirty="0">
                <a:latin typeface="Rockwell" pitchFamily="18" charset="0"/>
                <a:cs typeface="Arial" pitchFamily="34" charset="0"/>
              </a:rPr>
              <a:t>then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 First(X) is just </a:t>
            </a:r>
            <a:r>
              <a:rPr lang="en-US" sz="2000" dirty="0" smtClean="0">
                <a:latin typeface="Rockwell" pitchFamily="18" charset="0"/>
                <a:cs typeface="Arial" pitchFamily="34" charset="0"/>
              </a:rPr>
              <a:t>X. </a:t>
            </a:r>
            <a:endParaRPr lang="en-US" sz="1800" dirty="0">
              <a:latin typeface="Rockwell" pitchFamily="18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Rockwell" pitchFamily="18" charset="0"/>
                <a:cs typeface="Arial" pitchFamily="34" charset="0"/>
              </a:rPr>
              <a:t>If there is a Production X → ε </a:t>
            </a:r>
            <a:r>
              <a:rPr lang="en-US" sz="2000" b="1" dirty="0">
                <a:latin typeface="Rockwell" pitchFamily="18" charset="0"/>
                <a:cs typeface="Arial" pitchFamily="34" charset="0"/>
              </a:rPr>
              <a:t>then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 add ε to </a:t>
            </a:r>
            <a:r>
              <a:rPr lang="en-US" sz="2000" dirty="0" smtClean="0">
                <a:latin typeface="Rockwell" pitchFamily="18" charset="0"/>
                <a:cs typeface="Arial" pitchFamily="34" charset="0"/>
              </a:rPr>
              <a:t>First(X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) </a:t>
            </a:r>
            <a:endParaRPr lang="en-US" sz="1800" dirty="0">
              <a:latin typeface="Rockwell" pitchFamily="18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Rockwell" pitchFamily="18" charset="0"/>
                <a:cs typeface="Arial" pitchFamily="34" charset="0"/>
              </a:rPr>
              <a:t>If there is a Production X → Y1Y2..Yk</a:t>
            </a:r>
            <a:r>
              <a:rPr lang="en-US" sz="2000" b="1" dirty="0">
                <a:latin typeface="Rockwell" pitchFamily="18" charset="0"/>
                <a:cs typeface="Arial" pitchFamily="34" charset="0"/>
              </a:rPr>
              <a:t> then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 add </a:t>
            </a:r>
            <a:r>
              <a:rPr lang="en-US" sz="2000" dirty="0" smtClean="0">
                <a:latin typeface="Rockwell" pitchFamily="18" charset="0"/>
                <a:cs typeface="Arial" pitchFamily="34" charset="0"/>
              </a:rPr>
              <a:t>First(Y1Y2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..Yk) to </a:t>
            </a:r>
            <a:r>
              <a:rPr lang="en-US" sz="2000" dirty="0" smtClean="0">
                <a:latin typeface="Rockwell" pitchFamily="18" charset="0"/>
                <a:cs typeface="Arial" pitchFamily="34" charset="0"/>
              </a:rPr>
              <a:t>First(X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) </a:t>
            </a:r>
            <a:endParaRPr lang="en-US" sz="1800" dirty="0">
              <a:latin typeface="Rockwell" pitchFamily="18" charset="0"/>
              <a:cs typeface="Arial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Rockwell" pitchFamily="18" charset="0"/>
                <a:cs typeface="Arial" pitchFamily="34" charset="0"/>
              </a:rPr>
              <a:t>First(Y1Y2..Yk) is </a:t>
            </a:r>
            <a:r>
              <a:rPr lang="en-US" sz="2000" b="1" dirty="0">
                <a:latin typeface="Rockwell" pitchFamily="18" charset="0"/>
                <a:cs typeface="Arial" pitchFamily="34" charset="0"/>
              </a:rPr>
              <a:t>either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 </a:t>
            </a:r>
            <a:endParaRPr lang="en-US" sz="1800" dirty="0">
              <a:latin typeface="Rockwell" pitchFamily="18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Rockwell" pitchFamily="18" charset="0"/>
                <a:cs typeface="Arial" pitchFamily="34" charset="0"/>
              </a:rPr>
              <a:t>First(Y1) (if First(Y1) doesn't contain ε) </a:t>
            </a:r>
            <a:endParaRPr lang="en-US" sz="1600" dirty="0">
              <a:latin typeface="Rockwell" pitchFamily="18" charset="0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b="1" dirty="0">
                <a:latin typeface="Rockwell" pitchFamily="18" charset="0"/>
                <a:cs typeface="Arial" pitchFamily="34" charset="0"/>
              </a:rPr>
              <a:t>OR</a:t>
            </a:r>
            <a:r>
              <a:rPr lang="en-US" sz="1800" dirty="0">
                <a:latin typeface="Rockwell" pitchFamily="18" charset="0"/>
                <a:cs typeface="Arial" pitchFamily="34" charset="0"/>
              </a:rPr>
              <a:t> (if First(Y1) does contain ε) then First (Y1Y2..Yk) is everything in First(Y1) &lt;except for ε &gt; as well as everything in First(Y2..Yk) </a:t>
            </a:r>
            <a:endParaRPr lang="en-US" sz="1600" dirty="0">
              <a:latin typeface="Rockwell" pitchFamily="18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Rockwell" pitchFamily="18" charset="0"/>
                <a:cs typeface="Arial" pitchFamily="34" charset="0"/>
              </a:rPr>
              <a:t>If First(Y1) First(Y2)..First(</a:t>
            </a:r>
            <a:r>
              <a:rPr lang="en-US" sz="2000" dirty="0" err="1">
                <a:latin typeface="Rockwell" pitchFamily="18" charset="0"/>
                <a:cs typeface="Arial" pitchFamily="34" charset="0"/>
              </a:rPr>
              <a:t>Yk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) all contain ε </a:t>
            </a:r>
            <a:r>
              <a:rPr lang="en-US" sz="2000" b="1" dirty="0">
                <a:latin typeface="Rockwell" pitchFamily="18" charset="0"/>
                <a:cs typeface="Arial" pitchFamily="34" charset="0"/>
              </a:rPr>
              <a:t>then</a:t>
            </a:r>
            <a:r>
              <a:rPr lang="en-US" sz="2000" dirty="0">
                <a:latin typeface="Rockwell" pitchFamily="18" charset="0"/>
                <a:cs typeface="Arial" pitchFamily="34" charset="0"/>
              </a:rPr>
              <a:t> add ε to First(Y1Y2..Yk) as well.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{}</a:t>
            </a: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{}</a:t>
            </a:r>
          </a:p>
          <a:p>
            <a:r>
              <a:rPr lang="en-US" sz="2400" dirty="0">
                <a:latin typeface="Garamond" pitchFamily="18" charset="0"/>
              </a:rPr>
              <a:t>FIRST(F) = {}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471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First We 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471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First We 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810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First </a:t>
            </a:r>
            <a:r>
              <a:rPr lang="en-US" dirty="0">
                <a:latin typeface="Rockwell" pitchFamily="18" charset="0"/>
              </a:rPr>
              <a:t>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apply rule 3 to T' → *FT' this rule tells us that we can add everything in First(*FT') into First(T')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 Flow</a:t>
            </a:r>
            <a:endParaRPr lang="en-US" dirty="0"/>
          </a:p>
        </p:txBody>
      </p:sp>
      <p:pic>
        <p:nvPicPr>
          <p:cNvPr id="1026" name="Picture 2" descr="Image result for top down par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8731"/>
            <a:ext cx="4182312" cy="4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9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8105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First </a:t>
            </a:r>
            <a:r>
              <a:rPr lang="en-US" dirty="0">
                <a:latin typeface="Rockwell" pitchFamily="18" charset="0"/>
              </a:rPr>
              <a:t>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apply rule 3 to T' → *FT' this rule tells us that we can add everything in First(*FT') into First(T</a:t>
            </a:r>
            <a:r>
              <a:rPr lang="en-US" dirty="0" smtClean="0">
                <a:latin typeface="Rockwell" pitchFamily="18" charset="0"/>
              </a:rPr>
              <a:t>'). </a:t>
            </a:r>
            <a:r>
              <a:rPr lang="en-US" dirty="0">
                <a:latin typeface="Rockwell" pitchFamily="18" charset="0"/>
              </a:rPr>
              <a:t>First(*) </a:t>
            </a:r>
            <a:r>
              <a:rPr lang="en-US" dirty="0" smtClean="0">
                <a:latin typeface="Rockwell" pitchFamily="18" charset="0"/>
              </a:rPr>
              <a:t>using </a:t>
            </a:r>
            <a:r>
              <a:rPr lang="en-US" dirty="0">
                <a:latin typeface="Rockwell" pitchFamily="18" charset="0"/>
              </a:rPr>
              <a:t>rule 1 is * </a:t>
            </a:r>
            <a:r>
              <a:rPr lang="en-US" dirty="0" smtClean="0">
                <a:latin typeface="Rockwell" pitchFamily="18" charset="0"/>
              </a:rPr>
              <a:t>. Also for </a:t>
            </a:r>
            <a:r>
              <a:rPr lang="en-US" dirty="0" smtClean="0">
                <a:latin typeface="Garamond" pitchFamily="18" charset="0"/>
              </a:rPr>
              <a:t>E' → +TE'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{+,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{*,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{}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8105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First </a:t>
            </a:r>
            <a:r>
              <a:rPr lang="en-US" dirty="0">
                <a:latin typeface="Rockwell" pitchFamily="18" charset="0"/>
              </a:rPr>
              <a:t>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apply rule 3 to T' → *FT' this rule tells us that we can add everything in First(*FT') into First(T'). First(*) using rule 1 is * . Also for E' → +TE‘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Two more productions begin with terminals F → (E) and F → id If we apply rule 3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{+,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{}</a:t>
            </a: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{*,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</a:t>
            </a:r>
            <a:r>
              <a:rPr lang="en-US" sz="2400" dirty="0" smtClean="0">
                <a:latin typeface="Garamond" pitchFamily="18" charset="0"/>
              </a:rPr>
              <a:t>{`(`, id}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8105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First </a:t>
            </a:r>
            <a:r>
              <a:rPr lang="en-US" dirty="0">
                <a:latin typeface="Rockwell" pitchFamily="18" charset="0"/>
              </a:rPr>
              <a:t>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apply rule 3 to T' → *FT' this rule tells us that we can add everything in First(*FT') into First(T'). First(*) using rule 1 is * . Also for E' → +TE‘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Two more productions begin with terminals F → (E) and F → id If we apply rule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ffectLst/>
                <a:latin typeface="Rockwell" pitchFamily="18" charset="0"/>
              </a:rPr>
              <a:t>apply rule 3 to T → FT' once again this tells us that we can add First(FT') to First(T). Since First(F) doesn't contain ε that means that First(FT') is just First(F)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{}</a:t>
            </a: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{+,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</a:t>
            </a:r>
            <a:r>
              <a:rPr lang="en-US" sz="2400" dirty="0" smtClean="0">
                <a:latin typeface="Garamond" pitchFamily="18" charset="0"/>
              </a:rPr>
              <a:t>{`(`, id}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{*,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</a:t>
            </a:r>
            <a:r>
              <a:rPr lang="en-US" sz="2400" dirty="0" smtClean="0">
                <a:latin typeface="Garamond" pitchFamily="18" charset="0"/>
              </a:rPr>
              <a:t>{`(`, id}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81052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First </a:t>
            </a:r>
            <a:r>
              <a:rPr lang="en-US" dirty="0">
                <a:latin typeface="Rockwell" pitchFamily="18" charset="0"/>
              </a:rPr>
              <a:t>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apply rule 3 to T' → *FT' this rule tells us that we can add everything in First(*FT') into First(T'). First(*) using rule 1 is * . Also for E' → +TE‘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Two more productions begin with terminals F → (E) and F → id If we apply rule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ffectLst/>
                <a:latin typeface="Rockwell" pitchFamily="18" charset="0"/>
              </a:rPr>
              <a:t>apply rule 3 to T → FT' once again this tells us that we can add First(FT') to First(T). Since First(F) doesn't contain ε that means that First(FT') is just First(F).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ffectLst/>
              </a:rPr>
              <a:t>Lastly we apply rule 3 to E → TE' once again this tells us that we can add First(TE') to First(E). Since First(T) doesn't contain ε that means that First(TE') is just First(T)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effectLst/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FIRST(E) = </a:t>
            </a:r>
            <a:r>
              <a:rPr lang="en-US" sz="2400" dirty="0" smtClean="0">
                <a:latin typeface="Garamond" pitchFamily="18" charset="0"/>
              </a:rPr>
              <a:t>{`(`, id}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FIRST(E') = </a:t>
            </a:r>
            <a:r>
              <a:rPr lang="en-US" sz="2400" dirty="0" smtClean="0">
                <a:latin typeface="Garamond" pitchFamily="18" charset="0"/>
              </a:rPr>
              <a:t>{+,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FIRST(T) = </a:t>
            </a:r>
            <a:r>
              <a:rPr lang="en-US" sz="2400" dirty="0" smtClean="0">
                <a:latin typeface="Garamond" pitchFamily="18" charset="0"/>
              </a:rPr>
              <a:t>{`(`, id}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FIRST(T') = </a:t>
            </a:r>
            <a:r>
              <a:rPr lang="en-US" sz="2400" dirty="0" smtClean="0">
                <a:latin typeface="Garamond" pitchFamily="18" charset="0"/>
              </a:rPr>
              <a:t>{*, ε}</a:t>
            </a:r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FIRST(F) = </a:t>
            </a:r>
            <a:r>
              <a:rPr lang="en-US" sz="2400" dirty="0" smtClean="0">
                <a:latin typeface="Garamond" pitchFamily="18" charset="0"/>
              </a:rPr>
              <a:t>{`(`, id}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9126" y="3168134"/>
            <a:ext cx="8105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First </a:t>
            </a:r>
            <a:r>
              <a:rPr lang="en-US" dirty="0">
                <a:latin typeface="Rockwell" pitchFamily="18" charset="0"/>
              </a:rPr>
              <a:t>apply rule 2 to T' → ε and E' → </a:t>
            </a:r>
            <a:r>
              <a:rPr lang="en-US" dirty="0" smtClean="0">
                <a:latin typeface="Rockwell" pitchFamily="18" charset="0"/>
              </a:rPr>
              <a:t>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apply rule 3 to T' → *FT' this rule tells us that we can add everything in First(*FT') into First(T'). First(*) using rule 1 is * . Also for E' → +TE‘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Two more productions begin with terminals F → (E) and F → id If we apply rule 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ffectLst/>
                <a:latin typeface="Rockwell" pitchFamily="18" charset="0"/>
              </a:rPr>
              <a:t>apply rule 3 to T → FT' once again this tells us that we can add First(FT') to First(T). Since First(F) doesn't contain ε that means that First(FT') is just First(F).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effectLst/>
                <a:latin typeface="Rockwell" pitchFamily="18" charset="0"/>
              </a:rPr>
              <a:t>Lastly we apply rule 3 to E → TE' once again this tells us that we can add First(TE') to First(E). Since First(T) doesn't contain ε that means that First(TE') is just First(T)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effectLst/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26" y="279880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Rules: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Rockwell" pitchFamily="18" charset="0"/>
              </a:rPr>
              <a:t>FOLLOW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Rules for Follow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2000" dirty="0">
                <a:latin typeface="Rockwell" pitchFamily="18" charset="0"/>
              </a:rPr>
              <a:t>First put $ (the end of input marker) in Follow(S) (S is the start symbol) </a:t>
            </a:r>
          </a:p>
          <a:p>
            <a:pPr lvl="0">
              <a:spcAft>
                <a:spcPts val="600"/>
              </a:spcAft>
            </a:pPr>
            <a:r>
              <a:rPr lang="en-US" sz="2000" dirty="0">
                <a:latin typeface="Rockwell" pitchFamily="18" charset="0"/>
              </a:rPr>
              <a:t>If there is a production A → </a:t>
            </a:r>
            <a:r>
              <a:rPr lang="en-US" sz="2000" dirty="0" err="1">
                <a:latin typeface="Rockwell" pitchFamily="18" charset="0"/>
              </a:rPr>
              <a:t>aBb</a:t>
            </a:r>
            <a:r>
              <a:rPr lang="en-US" sz="2000" dirty="0">
                <a:latin typeface="Rockwell" pitchFamily="18" charset="0"/>
              </a:rPr>
              <a:t>, (where a can be a whole string) </a:t>
            </a:r>
            <a:r>
              <a:rPr lang="en-US" sz="2000" b="1" dirty="0">
                <a:latin typeface="Rockwell" pitchFamily="18" charset="0"/>
              </a:rPr>
              <a:t>then</a:t>
            </a:r>
            <a:r>
              <a:rPr lang="en-US" sz="2000" dirty="0">
                <a:latin typeface="Rockwell" pitchFamily="18" charset="0"/>
              </a:rPr>
              <a:t> everything in FIRST(b) except for ε is placed in FOLLOW(B). </a:t>
            </a:r>
          </a:p>
          <a:p>
            <a:pPr lvl="0">
              <a:spcAft>
                <a:spcPts val="600"/>
              </a:spcAft>
            </a:pPr>
            <a:r>
              <a:rPr lang="en-US" sz="2000" dirty="0">
                <a:latin typeface="Rockwell" pitchFamily="18" charset="0"/>
              </a:rPr>
              <a:t>If there is a production A → </a:t>
            </a:r>
            <a:r>
              <a:rPr lang="en-US" sz="2000" dirty="0" err="1">
                <a:latin typeface="Rockwell" pitchFamily="18" charset="0"/>
              </a:rPr>
              <a:t>aB</a:t>
            </a:r>
            <a:r>
              <a:rPr lang="en-US" sz="2000" dirty="0">
                <a:latin typeface="Rockwell" pitchFamily="18" charset="0"/>
              </a:rPr>
              <a:t>, </a:t>
            </a:r>
            <a:r>
              <a:rPr lang="en-US" sz="2000" b="1" dirty="0">
                <a:latin typeface="Rockwell" pitchFamily="18" charset="0"/>
              </a:rPr>
              <a:t>then</a:t>
            </a:r>
            <a:r>
              <a:rPr lang="en-US" sz="2000" dirty="0">
                <a:latin typeface="Rockwell" pitchFamily="18" charset="0"/>
              </a:rPr>
              <a:t> everything in FOLLOW(A) is in FOLLOW(B)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Rockwell" pitchFamily="18" charset="0"/>
              </a:rPr>
              <a:t>If there is a production A → </a:t>
            </a:r>
            <a:r>
              <a:rPr lang="en-US" sz="2000" dirty="0" err="1">
                <a:latin typeface="Rockwell" pitchFamily="18" charset="0"/>
              </a:rPr>
              <a:t>aBb</a:t>
            </a:r>
            <a:r>
              <a:rPr lang="en-US" sz="2000" dirty="0">
                <a:latin typeface="Rockwell" pitchFamily="18" charset="0"/>
              </a:rPr>
              <a:t>, where FIRST(b) contains ε, </a:t>
            </a:r>
            <a:r>
              <a:rPr lang="en-US" sz="2000" b="1" dirty="0">
                <a:latin typeface="Rockwell" pitchFamily="18" charset="0"/>
              </a:rPr>
              <a:t>then</a:t>
            </a:r>
            <a:r>
              <a:rPr lang="en-US" sz="2000" dirty="0">
                <a:latin typeface="Rockwell" pitchFamily="18" charset="0"/>
              </a:rPr>
              <a:t> everything in FOLLOW(A) is in FOLLOW(B)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FOLLOW(E) = {}</a:t>
            </a:r>
          </a:p>
          <a:p>
            <a:r>
              <a:rPr lang="en-US" sz="2400" dirty="0">
                <a:latin typeface="Garamond" pitchFamily="18" charset="0"/>
              </a:rPr>
              <a:t>FOLLOW(E') = {}</a:t>
            </a:r>
          </a:p>
          <a:p>
            <a:r>
              <a:rPr lang="en-US" sz="2400" dirty="0">
                <a:latin typeface="Garamond" pitchFamily="18" charset="0"/>
              </a:rPr>
              <a:t>FOLLOW(T) ={}</a:t>
            </a:r>
          </a:p>
          <a:p>
            <a:r>
              <a:rPr lang="en-US" sz="2400" dirty="0">
                <a:latin typeface="Garamond" pitchFamily="18" charset="0"/>
              </a:rPr>
              <a:t>FOLLOW(T') = {}</a:t>
            </a:r>
          </a:p>
          <a:p>
            <a:r>
              <a:rPr lang="en-US" sz="2400" dirty="0">
                <a:latin typeface="Garamond" pitchFamily="18" charset="0"/>
              </a:rPr>
              <a:t>FOLLOW(F) = {}</a:t>
            </a:r>
          </a:p>
          <a:p>
            <a:endParaRPr lang="en-US" sz="24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291" y="2799005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Apply Rules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124" y="3262245"/>
            <a:ext cx="59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The First thing we do is Add $ to the start Symbol 'E</a:t>
            </a:r>
            <a:r>
              <a:rPr lang="en-US" dirty="0" smtClean="0">
                <a:latin typeface="Rockwell" pitchFamily="18" charset="0"/>
              </a:rPr>
              <a:t>'</a:t>
            </a:r>
            <a:endParaRPr lang="en-US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FOLLOW(E) = {$,)}</a:t>
            </a:r>
          </a:p>
          <a:p>
            <a:r>
              <a:rPr lang="en-US" sz="2400" dirty="0">
                <a:latin typeface="Garamond" pitchFamily="18" charset="0"/>
              </a:rPr>
              <a:t>FOLLOW(E') = {$}</a:t>
            </a:r>
          </a:p>
          <a:p>
            <a:r>
              <a:rPr lang="en-US" sz="2400" dirty="0">
                <a:latin typeface="Garamond" pitchFamily="18" charset="0"/>
              </a:rPr>
              <a:t>FOLLOW(T) ={+}</a:t>
            </a:r>
          </a:p>
          <a:p>
            <a:r>
              <a:rPr lang="en-US" sz="2400" dirty="0">
                <a:latin typeface="Garamond" pitchFamily="18" charset="0"/>
              </a:rPr>
              <a:t>FOLLOW(T') = {+}</a:t>
            </a:r>
          </a:p>
          <a:p>
            <a:r>
              <a:rPr lang="en-US" sz="2400" dirty="0">
                <a:latin typeface="Garamond" pitchFamily="18" charset="0"/>
              </a:rPr>
              <a:t>FOLLOW(F) = {*}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291" y="2799005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Apply Rules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125" y="3262245"/>
            <a:ext cx="821387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The First thing we do is Add $ to the start Symbol </a:t>
            </a:r>
            <a:r>
              <a:rPr lang="en-US" dirty="0" smtClean="0">
                <a:latin typeface="Rockwell" pitchFamily="18" charset="0"/>
              </a:rPr>
              <a:t>'E‘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Next we apply rule 2 to E' →+TE' This says that everything in First(E') except </a:t>
            </a:r>
            <a:r>
              <a:rPr lang="en-US" dirty="0" smtClean="0">
                <a:latin typeface="Rockwell" pitchFamily="18" charset="0"/>
              </a:rPr>
              <a:t>for ε </a:t>
            </a:r>
            <a:r>
              <a:rPr lang="en-US" dirty="0">
                <a:latin typeface="Rockwell" pitchFamily="18" charset="0"/>
              </a:rPr>
              <a:t>should be in Follow(T</a:t>
            </a:r>
            <a:r>
              <a:rPr lang="en-US" dirty="0" smtClean="0">
                <a:latin typeface="Rockwell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Next we apply rule 3 to E →TE' This says that we should add everything in Follow(E) into Follow(E</a:t>
            </a:r>
            <a:r>
              <a:rPr lang="en-US" dirty="0" smtClean="0">
                <a:latin typeface="Rockwell" pitchFamily="18" charset="0"/>
              </a:rPr>
              <a:t>')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Next we apply rule 3 to T → FT' This says that we should add everything in Follow(T) into Follow(T</a:t>
            </a:r>
            <a:r>
              <a:rPr lang="en-US" dirty="0" smtClean="0">
                <a:latin typeface="Rockwell" pitchFamily="18" charset="0"/>
              </a:rPr>
              <a:t>')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Now we apply rule 2 to T' →*FT' This says that everything in First(T') except for ε should be in Follow(F</a:t>
            </a:r>
            <a:r>
              <a:rPr lang="en-US" dirty="0" smtClean="0">
                <a:latin typeface="Rockwell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Now we apply rule 2 to F → (E) This says that everything in First(')') should be in Follow(E)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88655"/>
            <a:ext cx="13244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E → TE'</a:t>
            </a:r>
          </a:p>
          <a:p>
            <a:r>
              <a:rPr lang="en-US" sz="2000" dirty="0">
                <a:latin typeface="Garamond" pitchFamily="18" charset="0"/>
              </a:rPr>
              <a:t>E' → +TE'</a:t>
            </a:r>
          </a:p>
          <a:p>
            <a:r>
              <a:rPr lang="en-US" sz="2000" dirty="0">
                <a:latin typeface="Garamond" pitchFamily="18" charset="0"/>
              </a:rPr>
              <a:t>E' → ε</a:t>
            </a:r>
          </a:p>
          <a:p>
            <a:r>
              <a:rPr lang="en-US" sz="2000" dirty="0">
                <a:latin typeface="Garamond" pitchFamily="18" charset="0"/>
              </a:rPr>
              <a:t>T → FT'</a:t>
            </a:r>
          </a:p>
          <a:p>
            <a:r>
              <a:rPr lang="en-US" sz="2000" dirty="0">
                <a:latin typeface="Garamond" pitchFamily="18" charset="0"/>
              </a:rPr>
              <a:t>T' → *FT'</a:t>
            </a:r>
          </a:p>
          <a:p>
            <a:r>
              <a:rPr lang="en-US" sz="2000" dirty="0">
                <a:latin typeface="Garamond" pitchFamily="18" charset="0"/>
              </a:rPr>
              <a:t>T' → ε</a:t>
            </a:r>
          </a:p>
          <a:p>
            <a:r>
              <a:rPr lang="en-US" sz="2000" dirty="0">
                <a:latin typeface="Garamond" pitchFamily="18" charset="0"/>
              </a:rPr>
              <a:t>F → (E)</a:t>
            </a:r>
          </a:p>
          <a:p>
            <a:r>
              <a:rPr lang="en-US" sz="2000" dirty="0">
                <a:latin typeface="Garamond" pitchFamily="18" charset="0"/>
              </a:rPr>
              <a:t>F → 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308811"/>
            <a:ext cx="335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itchFamily="18" charset="0"/>
              </a:rPr>
              <a:t>FOLLOW(E) = {$,)}</a:t>
            </a:r>
          </a:p>
          <a:p>
            <a:r>
              <a:rPr lang="en-US" sz="2400" dirty="0">
                <a:latin typeface="Garamond" pitchFamily="18" charset="0"/>
              </a:rPr>
              <a:t>FOLLOW(E') = {$,)}</a:t>
            </a:r>
          </a:p>
          <a:p>
            <a:r>
              <a:rPr lang="en-US" sz="2400" dirty="0">
                <a:latin typeface="Garamond" pitchFamily="18" charset="0"/>
              </a:rPr>
              <a:t>FOLLOW(T) = {+,$,)}</a:t>
            </a:r>
          </a:p>
          <a:p>
            <a:r>
              <a:rPr lang="en-US" sz="2400" dirty="0">
                <a:latin typeface="Garamond" pitchFamily="18" charset="0"/>
              </a:rPr>
              <a:t>FOLLOW(T') = {+,$,)}</a:t>
            </a:r>
          </a:p>
          <a:p>
            <a:r>
              <a:rPr lang="en-US" sz="2400" dirty="0">
                <a:latin typeface="Garamond" pitchFamily="18" charset="0"/>
              </a:rPr>
              <a:t>FOLLOW(F) = </a:t>
            </a:r>
            <a:r>
              <a:rPr lang="en-US" sz="2400" dirty="0" smtClean="0">
                <a:latin typeface="Garamond" pitchFamily="18" charset="0"/>
              </a:rPr>
              <a:t>{*,+,$,)}</a:t>
            </a:r>
            <a:endParaRPr lang="en-US" sz="2400" dirty="0"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0998" y="2907268"/>
            <a:ext cx="155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Rockwell" pitchFamily="18" charset="0"/>
              </a:rPr>
              <a:t>Apply Rules</a:t>
            </a:r>
            <a:endParaRPr lang="en-US" b="1" dirty="0"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093" y="3429000"/>
            <a:ext cx="82138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Next </a:t>
            </a:r>
            <a:r>
              <a:rPr lang="en-US" dirty="0">
                <a:latin typeface="Rockwell" pitchFamily="18" charset="0"/>
              </a:rPr>
              <a:t>we apply rule 3 to E → TE' This says that we should add everything in Follow(E) into Follow(E</a:t>
            </a:r>
            <a:r>
              <a:rPr lang="en-US" dirty="0" smtClean="0">
                <a:latin typeface="Rockwell" pitchFamily="18" charset="0"/>
              </a:rPr>
              <a:t>')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Next we apply rule 4 to E' → +TE' This says that we should add everything in Follow(E') into Follow(T) (because First(E') contains ε) </a:t>
            </a:r>
            <a:endParaRPr lang="en-US" dirty="0" smtClean="0">
              <a:latin typeface="Rockwell" pitchFamily="18" charset="0"/>
            </a:endParaRP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Rockwell" pitchFamily="18" charset="0"/>
              </a:rPr>
              <a:t>Next we apply rule 3 to T → FT' This says that we should add everything in Follow(T) into Follow(T')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>
                <a:latin typeface="Rockwell" pitchFamily="18" charset="0"/>
              </a:rPr>
              <a:t>Finally </a:t>
            </a:r>
            <a:r>
              <a:rPr lang="en-US" dirty="0">
                <a:latin typeface="Rockwell" pitchFamily="18" charset="0"/>
              </a:rPr>
              <a:t>we apply rule 4 to T' → *FT' This says that we should add everything in Follow(T') into Follow(F)</a:t>
            </a:r>
            <a:endParaRPr lang="en-US" dirty="0" smtClean="0">
              <a:latin typeface="Rockwell" pitchFamily="18" charset="0"/>
            </a:endParaRP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Top-down parsing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1630" t="-1617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5364163" y="1773238"/>
            <a:ext cx="2592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400"/>
              <a:t>Input String: ccbca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7624" y="3645024"/>
          <a:ext cx="6192688" cy="2232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6344"/>
                <a:gridCol w="3096344"/>
              </a:tblGrid>
              <a:tr h="22322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3"/>
                      <a:stretch>
                        <a:fillRect l="-197" t="-273" r="-100000" b="-27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blipFill rotWithShape="1">
                      <a:blip r:embed="rId3"/>
                      <a:stretch>
                        <a:fillRect l="-100197" t="-273" b="-273"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Rule: 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 be any string of grammar symbols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𝐹𝐼𝑅𝑆𝑇</m:t>
                    </m:r>
                  </m:oMath>
                </a14:m>
                <a:r>
                  <a:rPr lang="en-GB" dirty="0" smtClean="0"/>
                  <a:t>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):</a:t>
                </a:r>
              </a:p>
              <a:p>
                <a:pPr lvl="1"/>
                <a:r>
                  <a:rPr lang="en-GB" dirty="0" smtClean="0"/>
                  <a:t>Set of </a:t>
                </a:r>
                <a:r>
                  <a:rPr lang="en-GB" i="1" dirty="0" smtClean="0"/>
                  <a:t>terminals</a:t>
                </a:r>
                <a:endParaRPr lang="en-GB" dirty="0" smtClean="0"/>
              </a:p>
              <a:p>
                <a:pPr lvl="1"/>
                <a:r>
                  <a:rPr lang="en-GB" i="1" dirty="0" smtClean="0"/>
                  <a:t>Begin</a:t>
                </a:r>
                <a:r>
                  <a:rPr lang="en-GB" dirty="0" smtClean="0"/>
                  <a:t> strings </a:t>
                </a:r>
                <a:r>
                  <a:rPr lang="en-GB" i="1" dirty="0" smtClean="0"/>
                  <a:t>derived from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GB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𝐹𝐼𝑅𝑆𝑇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) 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GB" dirty="0" smtClean="0"/>
                  <a:t>*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GB" dirty="0" smtClean="0">
                  <a:ea typeface="Cambria Math"/>
                </a:endParaRPr>
              </a:p>
              <a:p>
                <a:pPr lvl="1"/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GB" dirty="0" smtClean="0"/>
                  <a:t>*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GB" dirty="0" smtClean="0"/>
                  <a:t> then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𝐹𝐼𝑅𝑆𝑇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Thumb Rule: FOLLOW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GB" dirty="0" smtClean="0"/>
                  <a:t>Add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$</m:t>
                    </m:r>
                  </m:oMath>
                </a14:m>
                <a:r>
                  <a:rPr lang="en-GB" dirty="0" smtClean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𝐹𝑂𝐿𝐿𝑂𝑊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GB" dirty="0" smtClean="0"/>
                  <a:t>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 smtClean="0"/>
                  <a:t> is a start symbol</a:t>
                </a:r>
              </a:p>
              <a:p>
                <a:endParaRPr lang="en-GB" dirty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lvl="1"/>
                <a:r>
                  <a:rPr lang="en-GB" b="0" dirty="0" smtClean="0"/>
                  <a:t>Everything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𝐹𝐼𝑅𝑆𝑇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in</m:t>
                    </m:r>
                    <m:r>
                      <a:rPr lang="en-GB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𝐹𝑂𝐿𝐿𝑂𝑊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except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GB" dirty="0" smtClean="0"/>
                  <a:t> 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dirty="0" smtClean="0"/>
                  <a:t>, and </a:t>
                </a:r>
                <a:br>
                  <a:rPr lang="en-GB" dirty="0" smtClean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𝐹𝐼𝑅𝑆𝑇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 contains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lvl="1"/>
                <a:r>
                  <a:rPr lang="en-GB" b="0" dirty="0" smtClean="0"/>
                  <a:t> everything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𝐹𝑂𝐿𝐿𝑂𝑊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is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</a:rPr>
                      <m:t>in</m:t>
                    </m:r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𝐹𝑂𝐿𝐿𝑂𝑊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Left Recursion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Elimination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Left factoring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Predictive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First and Follow</a:t>
            </a:r>
          </a:p>
          <a:p>
            <a:pPr lvl="1"/>
            <a:r>
              <a:rPr lang="en-US" dirty="0" smtClean="0"/>
              <a:t>Construction of Parse Table</a:t>
            </a:r>
          </a:p>
          <a:p>
            <a:pPr lvl="1"/>
            <a:r>
              <a:rPr lang="en-US" dirty="0" smtClean="0"/>
              <a:t>Predictive Parsing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Predictive Parsing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Predictive parsers can be constructed from LL(1) grammar</a:t>
            </a:r>
          </a:p>
          <a:p>
            <a:endParaRPr lang="en-GB" dirty="0" smtClean="0"/>
          </a:p>
          <a:p>
            <a:r>
              <a:rPr lang="en-GB" dirty="0" smtClean="0"/>
              <a:t>Predictive parsing table is used </a:t>
            </a:r>
          </a:p>
          <a:p>
            <a:pPr lvl="1"/>
            <a:r>
              <a:rPr lang="en-GB" dirty="0" smtClean="0"/>
              <a:t>to choose the next production for a particular input symbol </a:t>
            </a:r>
          </a:p>
          <a:p>
            <a:pPr lvl="1"/>
            <a:r>
              <a:rPr lang="en-GB" dirty="0" smtClean="0"/>
              <a:t>based on the information stored in the table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Parse Table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Compute First and Follow</a:t>
                </a:r>
              </a:p>
              <a:p>
                <a:r>
                  <a:rPr lang="en-GB" dirty="0" smtClean="0"/>
                  <a:t>For each production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lvl="1"/>
                <a:r>
                  <a:rPr lang="en-GB" dirty="0" smtClean="0"/>
                  <a:t>For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𝐹𝑖𝑟𝑠𝑡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GB" dirty="0" smtClean="0"/>
                  <a:t>, add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𝑀</m:t>
                    </m:r>
                    <m:r>
                      <a:rPr lang="en-GB" i="1" dirty="0" smtClean="0">
                        <a:latin typeface="Cambria Math"/>
                      </a:rPr>
                      <m:t>[</m:t>
                    </m:r>
                    <m:r>
                      <a:rPr lang="en-GB" i="1" dirty="0" err="1" smtClean="0">
                        <a:latin typeface="Cambria Math"/>
                      </a:rPr>
                      <m:t>𝐴</m:t>
                    </m:r>
                    <m:r>
                      <a:rPr lang="en-GB" i="1" dirty="0" err="1" smtClean="0">
                        <a:latin typeface="Cambria Math"/>
                      </a:rPr>
                      <m:t>,</m:t>
                    </m:r>
                    <m:r>
                      <a:rPr lang="en-GB" i="1" dirty="0" err="1" smtClean="0">
                        <a:latin typeface="Cambria Math"/>
                      </a:rPr>
                      <m:t>𝑎</m:t>
                    </m:r>
                    <m:r>
                      <a:rPr lang="en-GB" i="1" dirty="0" smtClean="0">
                        <a:latin typeface="Cambria Math"/>
                      </a:rPr>
                      <m:t>]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GB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add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/>
                        <a:ea typeface="Cambria Math"/>
                      </a:rPr>
                      <m:t>to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GB" dirty="0" smtClean="0"/>
                  <a:t> for each </a:t>
                </a:r>
                <a:r>
                  <a:rPr lang="en-GB" i="1" dirty="0" smtClean="0"/>
                  <a:t>b</a:t>
                </a:r>
                <a:r>
                  <a:rPr lang="en-GB" dirty="0" smtClean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𝐹𝑜𝑙𝑙𝑜𝑤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en-GB" b="0" dirty="0" smtClean="0">
                  <a:ea typeface="Cambria Math"/>
                </a:endParaRPr>
              </a:p>
              <a:p>
                <a:pPr lvl="1"/>
                <a:r>
                  <a:rPr lang="en-GB" dirty="0" smtClean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𝜀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𝐹𝑖𝑟𝑠𝑡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GB" dirty="0" smtClean="0"/>
                  <a:t>, add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→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/>
                        <a:ea typeface="Cambria Math"/>
                      </a:rPr>
                      <m:t>to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𝑀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,$]</m:t>
                    </m:r>
                  </m:oMath>
                </a14:m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$∈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𝐹𝑜𝑙𝑙𝑜𝑤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All undefined entries are errors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Parsing Table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976015"/>
                  </p:ext>
                </p:extLst>
              </p:nvPr>
            </p:nvGraphicFramePr>
            <p:xfrm>
              <a:off x="134615" y="1524000"/>
              <a:ext cx="8856985" cy="368901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224136"/>
                    <a:gridCol w="1305610"/>
                    <a:gridCol w="1602839"/>
                    <a:gridCol w="1412031"/>
                    <a:gridCol w="1296144"/>
                    <a:gridCol w="1008112"/>
                    <a:gridCol w="1008113"/>
                  </a:tblGrid>
                  <a:tr h="496825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 smtClean="0">
                              <a:effectLst/>
                              <a:latin typeface="Garamond" pitchFamily="18" charset="0"/>
                            </a:rPr>
                            <a:t>Non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 smtClean="0">
                              <a:effectLst/>
                              <a:latin typeface="Garamond" pitchFamily="18" charset="0"/>
                            </a:rPr>
                            <a:t>terminal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b="1" dirty="0">
                              <a:effectLst/>
                              <a:latin typeface="Garamond" pitchFamily="18" charset="0"/>
                            </a:rPr>
                            <a:t>Input Symbols</a:t>
                          </a:r>
                          <a:endParaRPr lang="en-GB" sz="1600" b="1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328704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𝐢𝐝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10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→+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𝑇𝐸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228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𝐹𝑇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𝐹𝑇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18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→∗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𝐹𝑇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GB" sz="2400">
                                        <a:effectLst/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50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𝐢𝐝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→(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GB" sz="2400"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5976015"/>
                  </p:ext>
                </p:extLst>
              </p:nvPr>
            </p:nvGraphicFramePr>
            <p:xfrm>
              <a:off x="134615" y="1524000"/>
              <a:ext cx="8856985" cy="3689018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224136"/>
                    <a:gridCol w="1305610"/>
                    <a:gridCol w="1602839"/>
                    <a:gridCol w="1412031"/>
                    <a:gridCol w="1296144"/>
                    <a:gridCol w="1008112"/>
                    <a:gridCol w="1008113"/>
                  </a:tblGrid>
                  <a:tr h="496825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 smtClean="0">
                              <a:effectLst/>
                              <a:latin typeface="Garamond" pitchFamily="18" charset="0"/>
                            </a:rPr>
                            <a:t>Non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 smtClean="0">
                              <a:effectLst/>
                              <a:latin typeface="Garamond" pitchFamily="18" charset="0"/>
                            </a:rPr>
                            <a:t>terminal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b="1" dirty="0">
                              <a:effectLst/>
                              <a:latin typeface="Garamond" pitchFamily="18" charset="0"/>
                            </a:rPr>
                            <a:t>Input Symbols</a:t>
                          </a:r>
                          <a:endParaRPr lang="en-GB" sz="1600" b="1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</a:tr>
                  <a:tr h="420624">
                    <a:tc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3925" t="-130435" r="-485047" b="-668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7795" t="-130435" r="-294677" b="-668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241" t="-130435" r="-234052" b="-668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29245" t="-130435" r="-156132" b="-668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75904" t="-130435" r="-99398" b="-6681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80606" t="-130435" b="-668116"/>
                          </a:stretch>
                        </a:blipFill>
                      </a:tcPr>
                    </a:tc>
                  </a:tr>
                  <a:tr h="4510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14865" r="-622886" b="-52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3925" t="-214865" r="-485047" b="-52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29245" t="-214865" r="-156132" b="-52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760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245263" r="-622886" b="-3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7795" t="-245263" r="-294677" b="-3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75904" t="-245263" r="-99398" b="-3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80606" t="-245263" b="-307368"/>
                          </a:stretch>
                        </a:blipFill>
                      </a:tcPr>
                    </a:tc>
                  </a:tr>
                  <a:tr h="5922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338144" r="-622886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3925" t="-338144" r="-485047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29245" t="-338144" r="-156132" b="-201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01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429293" r="-622886" b="-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7795" t="-429293" r="-294677" b="-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2241" t="-429293" r="-234052" b="-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75904" t="-429293" r="-99398" b="-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780606" t="-429293" b="-96970"/>
                          </a:stretch>
                        </a:blipFill>
                      </a:tcPr>
                    </a:tc>
                  </a:tr>
                  <a:tr h="550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582222" r="-622886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3925" t="-582222" r="-48504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29245" t="-582222" r="-15613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400" dirty="0">
                              <a:effectLst/>
                              <a:latin typeface="Garamond" pitchFamily="18" charset="0"/>
                            </a:rPr>
                            <a:t> </a:t>
                          </a:r>
                          <a:endParaRPr lang="en-GB" sz="1600" dirty="0">
                            <a:effectLst/>
                            <a:latin typeface="Garamond" pitchFamily="18" charset="0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Left Recursion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Elimination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Left factoring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Predictive Parsing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First and Follow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Construction of Parse Table</a:t>
            </a:r>
          </a:p>
          <a:p>
            <a:pPr lvl="1"/>
            <a:r>
              <a:rPr lang="en-US" dirty="0" smtClean="0"/>
              <a:t>Predictive Parsing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5129"/>
              </p:ext>
            </p:extLst>
          </p:nvPr>
        </p:nvGraphicFramePr>
        <p:xfrm>
          <a:off x="914400" y="1397000"/>
          <a:ext cx="73152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/>
                <a:gridCol w="3990109"/>
                <a:gridCol w="1745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0526"/>
              </p:ext>
            </p:extLst>
          </p:nvPr>
        </p:nvGraphicFramePr>
        <p:xfrm>
          <a:off x="914400" y="1397000"/>
          <a:ext cx="7315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/>
                <a:gridCol w="3990109"/>
                <a:gridCol w="17456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2509"/>
              </p:ext>
            </p:extLst>
          </p:nvPr>
        </p:nvGraphicFramePr>
        <p:xfrm>
          <a:off x="914400" y="1397000"/>
          <a:ext cx="7315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Top-down: Backtracking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7504" y="1600200"/>
            <a:ext cx="8229600" cy="4525963"/>
          </a:xfrm>
          <a:blipFill rotWithShape="1">
            <a:blip r:embed="rId2"/>
            <a:stretch>
              <a:fillRect l="-1926"/>
            </a:stretch>
          </a:blipFill>
        </p:spPr>
        <p:txBody>
          <a:bodyPr/>
          <a:lstStyle/>
          <a:p>
            <a:r>
              <a:rPr lang="en-GB">
                <a:noFill/>
              </a:rPr>
              <a:t> 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63888" y="1628800"/>
          <a:ext cx="5591945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144"/>
                <a:gridCol w="1296144"/>
                <a:gridCol w="2999657"/>
              </a:tblGrid>
              <a:tr h="4480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l="-469" t="-1088" r="-330516" b="-31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l="-100943" t="-1088" r="-232075" b="-312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1">
                      <a:blip r:embed="rId3"/>
                      <a:stretch>
                        <a:fillRect l="-86585" t="-1088" b="-3129"/>
                      </a:stretch>
                    </a:blipFill>
                  </a:tcPr>
                </a:tc>
              </a:tr>
            </a:tbl>
          </a:graphicData>
        </a:graphic>
      </p:graphicFrame>
      <p:grpSp>
        <p:nvGrpSpPr>
          <p:cNvPr id="11269" name="Group 16"/>
          <p:cNvGrpSpPr>
            <a:grpSpLocks/>
          </p:cNvGrpSpPr>
          <p:nvPr/>
        </p:nvGrpSpPr>
        <p:grpSpPr bwMode="auto">
          <a:xfrm>
            <a:off x="3203575" y="2205038"/>
            <a:ext cx="288925" cy="792162"/>
            <a:chOff x="3275856" y="2204864"/>
            <a:chExt cx="288032" cy="792088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275856" y="299695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275856" y="2204864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275856" y="2204864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0" name="Group 17"/>
          <p:cNvGrpSpPr>
            <a:grpSpLocks/>
          </p:cNvGrpSpPr>
          <p:nvPr/>
        </p:nvGrpSpPr>
        <p:grpSpPr bwMode="auto">
          <a:xfrm>
            <a:off x="3203575" y="4365625"/>
            <a:ext cx="288925" cy="792163"/>
            <a:chOff x="3275856" y="2204864"/>
            <a:chExt cx="288032" cy="79208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3275856" y="2996952"/>
              <a:ext cx="288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3275856" y="2204864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275856" y="2204864"/>
              <a:ext cx="288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8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18915"/>
              </p:ext>
            </p:extLst>
          </p:nvPr>
        </p:nvGraphicFramePr>
        <p:xfrm>
          <a:off x="914400" y="1397000"/>
          <a:ext cx="7315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87721"/>
              </p:ext>
            </p:extLst>
          </p:nvPr>
        </p:nvGraphicFramePr>
        <p:xfrm>
          <a:off x="914400" y="1397000"/>
          <a:ext cx="73152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73729"/>
              </p:ext>
            </p:extLst>
          </p:nvPr>
        </p:nvGraphicFramePr>
        <p:xfrm>
          <a:off x="914400" y="1397000"/>
          <a:ext cx="73152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T’ → </a:t>
                      </a:r>
                      <a:r>
                        <a:rPr lang="en-US" sz="3200" dirty="0" smtClean="0">
                          <a:latin typeface="Garamond" pitchFamily="18" charset="0"/>
                        </a:rPr>
                        <a:t>ε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LL(1) Parser: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43893"/>
              </p:ext>
            </p:extLst>
          </p:nvPr>
        </p:nvGraphicFramePr>
        <p:xfrm>
          <a:off x="914400" y="1397000"/>
          <a:ext cx="73152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Stack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Input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aramond" pitchFamily="18" charset="0"/>
                        </a:rPr>
                        <a:t>Output</a:t>
                      </a:r>
                      <a:endParaRPr lang="en-US" sz="2400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endParaRPr lang="en-US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T’ → </a:t>
                      </a:r>
                      <a:r>
                        <a:rPr lang="en-US" sz="3200" dirty="0" smtClean="0">
                          <a:latin typeface="Garamond" pitchFamily="18" charset="0"/>
                        </a:rPr>
                        <a:t>ε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$E’T+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新細明體" pitchFamily="18" charset="-120"/>
                        </a:rPr>
                        <a:t>E’ → +TE’</a:t>
                      </a: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7988595"/>
                  </p:ext>
                </p:extLst>
              </p:nvPr>
            </p:nvGraphicFramePr>
            <p:xfrm>
              <a:off x="457200" y="609600"/>
              <a:ext cx="8229600" cy="563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aramond" pitchFamily="18" charset="0"/>
                            </a:rPr>
                            <a:t>Stack</a:t>
                          </a:r>
                          <a:endParaRPr lang="en-US" sz="2400" dirty="0">
                            <a:latin typeface="Garamond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aramond" pitchFamily="18" charset="0"/>
                            </a:rPr>
                            <a:t>Input</a:t>
                          </a:r>
                          <a:endParaRPr lang="en-US" sz="2400" dirty="0">
                            <a:latin typeface="Garamond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aramond" pitchFamily="18" charset="0"/>
                            </a:rPr>
                            <a:t>Output</a:t>
                          </a:r>
                          <a:endParaRPr lang="en-US" sz="2400" dirty="0">
                            <a:latin typeface="Garamond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+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T → FT’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$E’T’id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F → id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id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$E’T’F*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T’ → *FT’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*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$E’T’id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F → id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id</a:t>
                          </a: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T’ → </a:t>
                          </a:r>
                          <a14:m>
                            <m:oMath xmlns:m="http://schemas.openxmlformats.org/officeDocument/2006/math">
                              <m:r>
                                <a:rPr kumimoji="1" lang="zh-TW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新細明體" pitchFamily="18" charset="-120"/>
                                </a:rPr>
                                <m:t>𝜀</m:t>
                              </m:r>
                            </m:oMath>
                          </a14:m>
                          <a:endParaRPr kumimoji="1" lang="en-US" altLang="zh-TW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aramond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E’ → </a:t>
                          </a:r>
                          <a14:m>
                            <m:oMath xmlns:m="http://schemas.openxmlformats.org/officeDocument/2006/math">
                              <m:r>
                                <a:rPr kumimoji="1" lang="zh-TW" altLang="en-US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新細明體" pitchFamily="18" charset="-120"/>
                                </a:rPr>
                                <m:t>𝜀</m:t>
                              </m:r>
                            </m:oMath>
                          </a14:m>
                          <a:endParaRPr kumimoji="1" lang="en-US" altLang="zh-TW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Garamond" pitchFamily="18" charset="0"/>
                            <a:ea typeface="新細明體" pitchFamily="18" charset="-120"/>
                          </a:endParaRPr>
                        </a:p>
                      </a:txBody>
                      <a:tcPr horzOverflow="overflow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7988595"/>
                  </p:ext>
                </p:extLst>
              </p:nvPr>
            </p:nvGraphicFramePr>
            <p:xfrm>
              <a:off x="457200" y="609600"/>
              <a:ext cx="8229600" cy="563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200"/>
                    <a:gridCol w="2743200"/>
                    <a:gridCol w="2743200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aramond" pitchFamily="18" charset="0"/>
                            </a:rPr>
                            <a:t>Stack</a:t>
                          </a:r>
                          <a:endParaRPr lang="en-US" sz="2400" dirty="0">
                            <a:latin typeface="Garamond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aramond" pitchFamily="18" charset="0"/>
                            </a:rPr>
                            <a:t>Input</a:t>
                          </a:r>
                          <a:endParaRPr lang="en-US" sz="2400" dirty="0">
                            <a:latin typeface="Garamond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aramond" pitchFamily="18" charset="0"/>
                            </a:rPr>
                            <a:t>Output</a:t>
                          </a:r>
                          <a:endParaRPr lang="en-US" sz="2400" dirty="0">
                            <a:latin typeface="Garamond" pitchFamily="18" charset="0"/>
                          </a:endParaRPr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+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T → FT’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$E’T’id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F → id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id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$E’T’F*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* 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T’ → *FT’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$E’T’F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*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$E’T’id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id 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F → id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$E’T’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match id</a:t>
                          </a:r>
                        </a:p>
                      </a:txBody>
                      <a:tcPr horzOverflow="overflow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$E’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 rotWithShape="1">
                          <a:blip r:embed="rId2"/>
                          <a:stretch>
                            <a:fillRect l="-204444" t="-897647" b="-132941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TW" sz="28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Garamond" pitchFamily="18" charset="0"/>
                              <a:ea typeface="新細明體" pitchFamily="18" charset="-120"/>
                            </a:rPr>
                            <a:t>$</a:t>
                          </a:r>
                        </a:p>
                      </a:txBody>
                      <a:tcPr horzOverflow="overflow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blipFill rotWithShape="1">
                          <a:blip r:embed="rId2"/>
                          <a:stretch>
                            <a:fillRect l="-204444" t="-997647" b="-3294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Google_Drive\East West\Semesters\Fall-17\CSE375\end-of-present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888183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Recursion</a:t>
            </a:r>
          </a:p>
          <a:p>
            <a:pPr lvl="1"/>
            <a:r>
              <a:rPr lang="en-US" dirty="0" smtClean="0"/>
              <a:t>Elimination</a:t>
            </a:r>
          </a:p>
          <a:p>
            <a:pPr lvl="1"/>
            <a:r>
              <a:rPr lang="en-US" dirty="0" smtClean="0"/>
              <a:t>Left factoring</a:t>
            </a:r>
          </a:p>
          <a:p>
            <a:r>
              <a:rPr lang="en-US" dirty="0" smtClean="0"/>
              <a:t>Predictive Parsing</a:t>
            </a:r>
          </a:p>
          <a:p>
            <a:pPr lvl="1"/>
            <a:r>
              <a:rPr lang="en-US" dirty="0" smtClean="0"/>
              <a:t>First and Follow</a:t>
            </a:r>
          </a:p>
          <a:p>
            <a:pPr lvl="1"/>
            <a:r>
              <a:rPr lang="en-US" dirty="0" smtClean="0"/>
              <a:t>Construction of Parse Table</a:t>
            </a:r>
          </a:p>
          <a:p>
            <a:pPr lvl="1"/>
            <a:r>
              <a:rPr lang="en-US" dirty="0" smtClean="0"/>
              <a:t>Predictive Parsing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Recursion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Left recursive grammar: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⇒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Eliminate left recursion for TOP-Down parsing.</a:t>
                </a:r>
              </a:p>
              <a:p>
                <a:r>
                  <a:rPr lang="en-GB" dirty="0" smtClean="0"/>
                  <a:t>Consider the grammar: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</a:rPr>
                      <m:t>𝑆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|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GB" dirty="0"/>
                  <a:t> generates all strings </a:t>
                </a:r>
                <a:r>
                  <a:rPr lang="en-GB" dirty="0" smtClean="0"/>
                  <a:t>starting </a:t>
                </a:r>
                <a:r>
                  <a:rPr lang="en-GB" dirty="0"/>
                  <a:t>with </a:t>
                </a:r>
                <a:r>
                  <a:rPr lang="en-GB" dirty="0" smtClean="0"/>
                  <a:t>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GB" dirty="0" smtClean="0"/>
                  <a:t> and followed </a:t>
                </a:r>
                <a:r>
                  <a:rPr lang="en-GB" dirty="0"/>
                  <a:t>by a number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Rewrite removing left recursion: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𝑆</m:t>
                      </m:r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𝛽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𝛼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Recursion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Ingeneral: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𝑆</m:t>
                      </m:r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…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…| 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GB" b="0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  <a:p>
                <a:pPr marL="457200" lvl="1" indent="0">
                  <a:buNone/>
                </a:pPr>
                <a:r>
                  <a:rPr lang="en-GB" dirty="0" smtClean="0"/>
                  <a:t>Rewrite as,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𝑆</m:t>
                      </m:r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|…|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|…|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𝑆</m:t>
                      </m:r>
                      <m:r>
                        <a:rPr lang="en-GB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 smtClean="0"/>
              </a:p>
              <a:p>
                <a:pPr marL="457200" lvl="1" indent="0">
                  <a:buNone/>
                </a:pP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Eliminate Left Recursion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1600200"/>
                <a:ext cx="8229600" cy="478112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 smtClean="0"/>
                  <a:t>Consider the grammar: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  <m:r>
                        <a:rPr lang="en-GB" b="0" i="1" smtClean="0">
                          <a:latin typeface="Cambria Math"/>
                        </a:rPr>
                        <m:t> | </m:t>
                      </m:r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𝑇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i="1">
                          <a:latin typeface="Cambria Math"/>
                        </a:rPr>
                        <m:t>𝑇</m:t>
                      </m:r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i="1">
                          <a:latin typeface="Cambria Math"/>
                        </a:rPr>
                        <m:t> |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  <m:r>
                        <a:rPr lang="en-GB" i="1">
                          <a:latin typeface="Cambria Math"/>
                        </a:rPr>
                        <m:t> | </m:t>
                      </m:r>
                      <m:r>
                        <a:rPr lang="en-GB" b="1" i="0" smtClean="0">
                          <a:latin typeface="Cambria Math"/>
                        </a:rPr>
                        <m:t>𝐢𝐝</m:t>
                      </m:r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Eliminate immediate left recursion:</a:t>
                </a:r>
              </a:p>
              <a:p>
                <a:pPr marL="0" indent="0">
                  <a:buNone/>
                </a:pPr>
                <a:r>
                  <a:rPr lang="en-GB" b="0" dirty="0" smtClean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GB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           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GB" i="1">
                          <a:latin typeface="Cambria Math"/>
                        </a:rPr>
                        <m:t>𝑇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|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b="0" dirty="0" smtClean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𝑇</m:t>
                    </m:r>
                    <m:r>
                      <a:rPr lang="en-GB" i="1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</a:rPr>
                      <m:t>𝐹𝑇</m:t>
                    </m:r>
                    <m:r>
                      <a:rPr lang="en-GB" b="0" i="1" smtClean="0">
                        <a:latin typeface="Cambria Math"/>
                      </a:rPr>
                      <m:t>′</m:t>
                    </m:r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           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</a:rPr>
                        <m:t> ∗</m:t>
                      </m:r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|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        </m:t>
                      </m:r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i="1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| </m:t>
                      </m:r>
                      <m:r>
                        <a:rPr lang="en-GB" b="1" i="0" smtClean="0">
                          <a:latin typeface="Cambria Math"/>
                        </a:rPr>
                        <m:t>𝐢𝐝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600200"/>
                <a:ext cx="8229600" cy="4781128"/>
              </a:xfrm>
              <a:blipFill rotWithShape="1">
                <a:blip r:embed="rId2"/>
                <a:stretch>
                  <a:fillRect l="-1333" t="-1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Factoring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</p:spPr>
            <p:txBody>
              <a:bodyPr/>
              <a:lstStyle/>
              <a:p>
                <a:r>
                  <a:rPr lang="en-GB" dirty="0" smtClean="0"/>
                  <a:t>Consider: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|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𝛼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 smtClean="0">
                  <a:ea typeface="Cambria Math"/>
                </a:endParaRPr>
              </a:p>
              <a:p>
                <a:r>
                  <a:rPr lang="en-GB" dirty="0" smtClean="0"/>
                  <a:t>Defer the decision</a:t>
                </a:r>
              </a:p>
              <a:p>
                <a:r>
                  <a:rPr lang="en-GB" dirty="0" smtClean="0"/>
                  <a:t>After left factoring: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→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𝛼</m:t>
                      </m:r>
                      <m:sSup>
                        <m:sSupPr>
                          <m:ctrlPr>
                            <a:rPr lang="en-GB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→ 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r>
                  <a:rPr lang="en-GB" dirty="0" smtClean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</a:rPr>
                      <m:t>𝑖𝐸𝑡𝑆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𝑖𝐸𝑡𝑆𝑒𝑆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𝑎</m:t>
                    </m:r>
                  </m:oMath>
                </a14:m>
                <a:endParaRPr lang="en-GB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→</m:t>
                    </m:r>
                    <m:r>
                      <a:rPr lang="en-GB" b="0" i="1" smtClean="0">
                        <a:latin typeface="Cambria Math"/>
                      </a:rPr>
                      <m:t>𝑏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  <a:blipFill rotWithShape="1">
                <a:blip r:embed="rId2"/>
                <a:stretch>
                  <a:fillRect l="-1704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E7B4-2517-4A7C-94ED-F393057A2A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3030</Words>
  <Application>Microsoft Office PowerPoint</Application>
  <PresentationFormat>On-screen Show (4:3)</PresentationFormat>
  <Paragraphs>563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Top Down Parsing</vt:lpstr>
      <vt:lpstr>Top-Down Parsing Flow</vt:lpstr>
      <vt:lpstr>Top-down parsing</vt:lpstr>
      <vt:lpstr>Top-down: Backtracking</vt:lpstr>
      <vt:lpstr>Outline</vt:lpstr>
      <vt:lpstr>Left Recursion</vt:lpstr>
      <vt:lpstr>Left Recursion</vt:lpstr>
      <vt:lpstr>Eliminate Left Recursion</vt:lpstr>
      <vt:lpstr>Left Factoring</vt:lpstr>
      <vt:lpstr>Outline</vt:lpstr>
      <vt:lpstr>PowerPoint Presentation</vt:lpstr>
      <vt:lpstr>Predictive Parser</vt:lpstr>
      <vt:lpstr>Predictive Parsing Table</vt:lpstr>
      <vt:lpstr>FIRST</vt:lpstr>
      <vt:lpstr>Rules for First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</vt:lpstr>
      <vt:lpstr>Rules for Follow Sets</vt:lpstr>
      <vt:lpstr>PowerPoint Presentation</vt:lpstr>
      <vt:lpstr>PowerPoint Presentation</vt:lpstr>
      <vt:lpstr>PowerPoint Presentation</vt:lpstr>
      <vt:lpstr>Thumb Rule: FIRST</vt:lpstr>
      <vt:lpstr>Thumb Rule: FOLLOW</vt:lpstr>
      <vt:lpstr>Outline</vt:lpstr>
      <vt:lpstr>Predictive Parsing Table</vt:lpstr>
      <vt:lpstr>Building Parse Table</vt:lpstr>
      <vt:lpstr>Parsing Table</vt:lpstr>
      <vt:lpstr>Outline</vt:lpstr>
      <vt:lpstr>LL(1) Parser: Example</vt:lpstr>
      <vt:lpstr>LL(1) Parser: Example</vt:lpstr>
      <vt:lpstr>LL(1) Parser: Example</vt:lpstr>
      <vt:lpstr>LL(1) Parser: Example</vt:lpstr>
      <vt:lpstr>LL(1) Parser: Example</vt:lpstr>
      <vt:lpstr>LL(1) Parser: Example</vt:lpstr>
      <vt:lpstr>LL(1) Parser: Example</vt:lpstr>
      <vt:lpstr>PowerPoint Presentation</vt:lpstr>
      <vt:lpstr>PowerPoint Presentation</vt:lpstr>
    </vt:vector>
  </TitlesOfParts>
  <Company>East West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Parsing</dc:title>
  <dc:creator>se7en</dc:creator>
  <cp:lastModifiedBy>Admin</cp:lastModifiedBy>
  <cp:revision>13</cp:revision>
  <dcterms:created xsi:type="dcterms:W3CDTF">2017-10-23T19:30:07Z</dcterms:created>
  <dcterms:modified xsi:type="dcterms:W3CDTF">2017-10-24T04:14:52Z</dcterms:modified>
</cp:coreProperties>
</file>