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70" r:id="rId7"/>
    <p:sldId id="275" r:id="rId8"/>
    <p:sldId id="276" r:id="rId9"/>
    <p:sldId id="271" r:id="rId10"/>
    <p:sldId id="269" r:id="rId11"/>
    <p:sldId id="277" r:id="rId12"/>
    <p:sldId id="272" r:id="rId13"/>
    <p:sldId id="273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73" autoAdjust="0"/>
    <p:restoredTop sz="94602" autoAdjust="0"/>
  </p:normalViewPr>
  <p:slideViewPr>
    <p:cSldViewPr>
      <p:cViewPr varScale="1">
        <p:scale>
          <a:sx n="75" d="100"/>
          <a:sy n="75" d="100"/>
        </p:scale>
        <p:origin x="-3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26C07-84AA-4B47-A388-649F5A760242}" type="datetimeFigureOut">
              <a:rPr lang="en-GB" smtClean="0"/>
              <a:pPr/>
              <a:t>19/11/2017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C5E3E-79E0-42C1-9E0D-CD52E6D2E6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081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A055142-93AD-42C3-9CF0-043536A44CD5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52B9-6AB5-4B88-8736-3E59B8CD3306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3E1D-DE7C-4EFF-AC4D-376D376D1A2C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5439-686E-4B4F-AE2B-33828FFE49A3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32C5E26-469D-4B8B-B928-D4AB2A9408A9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643E-FDAE-499C-B86B-97660D06AA88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F52E-DD26-4809-B33F-C31F52320DA4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77CB-3A56-4776-8A35-ED9B00BBA962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7928-1E27-4E3C-91D9-B43B711BC15D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1517-A326-48AE-BBB3-54048A41209D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0B36-2FC1-4359-A4EA-4BA839F3481F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A5FCD-6063-4182-965E-F8866FE7322E}" type="datetime1">
              <a:rPr lang="en-GB" smtClean="0"/>
              <a:pPr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B54BF29-F441-439B-AEEF-49F3EAA3BE2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Syntax Directed Translation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600" dirty="0" err="1" smtClean="0"/>
              <a:t>Dr.</a:t>
            </a:r>
            <a:r>
              <a:rPr lang="en-GB" sz="1600" dirty="0" smtClean="0"/>
              <a:t> </a:t>
            </a:r>
            <a:r>
              <a:rPr lang="en-GB" sz="1600" dirty="0" err="1" smtClean="0"/>
              <a:t>Shamim</a:t>
            </a:r>
            <a:r>
              <a:rPr lang="en-GB" sz="1600" dirty="0" smtClean="0"/>
              <a:t> H Ripon</a:t>
            </a:r>
          </a:p>
          <a:p>
            <a:r>
              <a:rPr lang="en-GB" sz="1600" dirty="0" smtClean="0"/>
              <a:t>CSE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xmlns="" val="29499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Inherited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attribute is inherited if</a:t>
            </a:r>
          </a:p>
          <a:p>
            <a:pPr lvl="1"/>
            <a:r>
              <a:rPr lang="en-GB" dirty="0" smtClean="0"/>
              <a:t>The attribute value of a node is determined from attribute values of its parent and siblings</a:t>
            </a:r>
          </a:p>
          <a:p>
            <a:pPr lvl="1"/>
            <a:r>
              <a:rPr lang="en-GB" dirty="0" smtClean="0"/>
              <a:t>Convenient for expressing the dependence of a programming language construct on the context in which it appears.</a:t>
            </a:r>
          </a:p>
          <a:p>
            <a:pPr lvl="2"/>
            <a:r>
              <a:rPr lang="en-GB" dirty="0" smtClean="0"/>
              <a:t>e.g., can use to keep track of whether an identifier appears on the left or the right</a:t>
            </a:r>
          </a:p>
          <a:p>
            <a:r>
              <a:rPr lang="en-GB" dirty="0" smtClean="0"/>
              <a:t>Consider the grammar: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Var-decl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 Type Id-comma-list;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Type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int</a:t>
            </a:r>
            <a:r>
              <a:rPr lang="en-GB" dirty="0" smtClean="0">
                <a:sym typeface="Wingdings" pitchFamily="2" charset="2"/>
              </a:rPr>
              <a:t> | bool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	</a:t>
            </a:r>
            <a:r>
              <a:rPr lang="en-GB" dirty="0" smtClean="0">
                <a:sym typeface="Wingdings" pitchFamily="2" charset="2"/>
              </a:rPr>
              <a:t>Id-comma-list  ID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	</a:t>
            </a:r>
            <a:r>
              <a:rPr lang="en-GB" dirty="0" smtClean="0">
                <a:sym typeface="Wingdings" pitchFamily="2" charset="2"/>
              </a:rPr>
              <a:t>Id-comma-list  ID, Id-comma-list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29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int</a:t>
            </a:r>
            <a:r>
              <a:rPr lang="en-GB" dirty="0" smtClean="0"/>
              <a:t> x, y, z 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556792"/>
            <a:ext cx="11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Var-decl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7127" y="2495312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Type</a:t>
            </a:r>
            <a:endParaRPr lang="en-GB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0754" y="3429000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int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25135" y="2483604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Id-Comma-List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6311" y="3532946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68597" y="3435112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8064" y="3429000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Id-Comma-List</a:t>
            </a:r>
            <a:endParaRPr lang="en-GB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08230" y="39649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14754" y="2348880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0216" y="4333746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</a:t>
            </a:r>
            <a:endParaRPr lang="en-GB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41338" y="4333746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Id-Comma-List</a:t>
            </a:r>
            <a:endParaRPr lang="en-GB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0083" y="4333746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,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7924" y="4725144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y</a:t>
            </a:r>
            <a:endParaRPr lang="en-GB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5302" y="515719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</a:t>
            </a:r>
            <a:endParaRPr lang="en-GB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62396" y="562117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z</a:t>
            </a:r>
            <a:endParaRPr lang="en-GB" sz="2000" b="1" dirty="0"/>
          </a:p>
        </p:txBody>
      </p:sp>
      <p:cxnSp>
        <p:nvCxnSpPr>
          <p:cNvPr id="28" name="Straight Connector 27"/>
          <p:cNvCxnSpPr>
            <a:stCxn id="5" idx="2"/>
            <a:endCxn id="6" idx="0"/>
          </p:cNvCxnSpPr>
          <p:nvPr/>
        </p:nvCxnSpPr>
        <p:spPr>
          <a:xfrm flipH="1">
            <a:off x="933192" y="1956902"/>
            <a:ext cx="1913076" cy="538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7" idx="0"/>
          </p:cNvCxnSpPr>
          <p:nvPr/>
        </p:nvCxnSpPr>
        <p:spPr>
          <a:xfrm>
            <a:off x="933192" y="2895422"/>
            <a:ext cx="997" cy="533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8" idx="0"/>
          </p:cNvCxnSpPr>
          <p:nvPr/>
        </p:nvCxnSpPr>
        <p:spPr>
          <a:xfrm>
            <a:off x="2846268" y="1956902"/>
            <a:ext cx="1380905" cy="52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17" idx="1"/>
          </p:cNvCxnSpPr>
          <p:nvPr/>
        </p:nvCxnSpPr>
        <p:spPr>
          <a:xfrm>
            <a:off x="2846268" y="1956902"/>
            <a:ext cx="4368486" cy="592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11" idx="0"/>
          </p:cNvCxnSpPr>
          <p:nvPr/>
        </p:nvCxnSpPr>
        <p:spPr>
          <a:xfrm flipH="1">
            <a:off x="1883716" y="2883714"/>
            <a:ext cx="2343457" cy="649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12" idx="3"/>
          </p:cNvCxnSpPr>
          <p:nvPr/>
        </p:nvCxnSpPr>
        <p:spPr>
          <a:xfrm flipH="1">
            <a:off x="2522193" y="2883714"/>
            <a:ext cx="1704980" cy="75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13" idx="0"/>
          </p:cNvCxnSpPr>
          <p:nvPr/>
        </p:nvCxnSpPr>
        <p:spPr>
          <a:xfrm>
            <a:off x="4227173" y="2883714"/>
            <a:ext cx="462929" cy="54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2"/>
            <a:endCxn id="19" idx="0"/>
          </p:cNvCxnSpPr>
          <p:nvPr/>
        </p:nvCxnSpPr>
        <p:spPr>
          <a:xfrm>
            <a:off x="4690102" y="3829110"/>
            <a:ext cx="653274" cy="50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8" idx="0"/>
          </p:cNvCxnSpPr>
          <p:nvPr/>
        </p:nvCxnSpPr>
        <p:spPr>
          <a:xfrm flipH="1">
            <a:off x="2997621" y="3829110"/>
            <a:ext cx="1692481" cy="50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2"/>
            <a:endCxn id="20" idx="0"/>
          </p:cNvCxnSpPr>
          <p:nvPr/>
        </p:nvCxnSpPr>
        <p:spPr>
          <a:xfrm flipH="1">
            <a:off x="3696881" y="3829110"/>
            <a:ext cx="993221" cy="50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9" idx="2"/>
            <a:endCxn id="23" idx="0"/>
          </p:cNvCxnSpPr>
          <p:nvPr/>
        </p:nvCxnSpPr>
        <p:spPr>
          <a:xfrm flipH="1">
            <a:off x="5342707" y="4733856"/>
            <a:ext cx="669" cy="423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417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GB" dirty="0" err="1" smtClean="0"/>
              <a:t>int</a:t>
            </a:r>
            <a:r>
              <a:rPr lang="en-GB" dirty="0" smtClean="0"/>
              <a:t> x, y, z 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556792"/>
            <a:ext cx="11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Var-decl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7127" y="2495312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Type</a:t>
            </a:r>
            <a:endParaRPr lang="en-GB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0754" y="3429000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int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25135" y="2483604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Id-Comma-List</a:t>
            </a:r>
            <a:endParaRPr lang="en-GB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2668850"/>
            <a:ext cx="155202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I-C-L.in=</a:t>
            </a:r>
            <a:r>
              <a:rPr lang="en-GB" sz="2000" b="1" dirty="0" err="1" smtClean="0"/>
              <a:t>int</a:t>
            </a:r>
            <a:endParaRPr lang="en-GB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53722" y="2492896"/>
            <a:ext cx="1634102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Type.val</a:t>
            </a:r>
            <a:r>
              <a:rPr lang="en-GB" sz="2000" b="1" dirty="0" smtClean="0"/>
              <a:t>=</a:t>
            </a:r>
            <a:r>
              <a:rPr lang="en-GB" sz="2000" b="1" dirty="0" err="1" smtClean="0"/>
              <a:t>int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6311" y="342900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68597" y="3435112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8064" y="3429000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Id-Comma-List</a:t>
            </a:r>
            <a:endParaRPr lang="en-GB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25426" y="3419708"/>
            <a:ext cx="155202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I-C-L.in=</a:t>
            </a:r>
            <a:r>
              <a:rPr lang="en-GB" sz="2000" b="1" dirty="0" err="1" smtClean="0"/>
              <a:t>int</a:t>
            </a:r>
            <a:endParaRPr lang="en-GB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08230" y="38610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3861048"/>
            <a:ext cx="1332352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ID.val</a:t>
            </a:r>
            <a:r>
              <a:rPr lang="en-GB" sz="2000" b="1" dirty="0" smtClean="0"/>
              <a:t>=</a:t>
            </a:r>
            <a:r>
              <a:rPr lang="en-GB" sz="2000" b="1" dirty="0" err="1" smtClean="0"/>
              <a:t>int</a:t>
            </a:r>
            <a:endParaRPr lang="en-GB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14754" y="2348880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0216" y="4333746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</a:t>
            </a:r>
            <a:endParaRPr lang="en-GB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41338" y="4333746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Id-Comma-List</a:t>
            </a:r>
            <a:endParaRPr lang="en-GB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0083" y="4333746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,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20272" y="4333746"/>
            <a:ext cx="155202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I-C-L.in=</a:t>
            </a:r>
            <a:r>
              <a:rPr lang="en-GB" sz="2000" b="1" dirty="0" err="1" smtClean="0"/>
              <a:t>int</a:t>
            </a:r>
            <a:endParaRPr lang="en-GB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17924" y="4725144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y</a:t>
            </a:r>
            <a:endParaRPr lang="en-GB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27293" y="515719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ID</a:t>
            </a:r>
            <a:endParaRPr lang="en-GB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04048" y="558924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z</a:t>
            </a:r>
            <a:endParaRPr lang="en-GB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75656" y="4685074"/>
            <a:ext cx="1332352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ID.val</a:t>
            </a:r>
            <a:r>
              <a:rPr lang="en-GB" sz="2000" b="1" dirty="0" smtClean="0"/>
              <a:t>=</a:t>
            </a:r>
            <a:r>
              <a:rPr lang="en-GB" sz="2000" b="1" dirty="0" err="1" smtClean="0"/>
              <a:t>int</a:t>
            </a:r>
            <a:endParaRPr lang="en-GB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63888" y="5589240"/>
            <a:ext cx="1332352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ID.val</a:t>
            </a:r>
            <a:r>
              <a:rPr lang="en-GB" sz="2000" b="1" dirty="0" smtClean="0"/>
              <a:t>=</a:t>
            </a:r>
            <a:r>
              <a:rPr lang="en-GB" sz="2000" b="1" dirty="0" err="1" smtClean="0"/>
              <a:t>int</a:t>
            </a:r>
            <a:endParaRPr lang="en-GB" sz="2000" b="1" dirty="0"/>
          </a:p>
        </p:txBody>
      </p:sp>
      <p:cxnSp>
        <p:nvCxnSpPr>
          <p:cNvPr id="28" name="Straight Connector 27"/>
          <p:cNvCxnSpPr>
            <a:stCxn id="5" idx="2"/>
            <a:endCxn id="6" idx="0"/>
          </p:cNvCxnSpPr>
          <p:nvPr/>
        </p:nvCxnSpPr>
        <p:spPr>
          <a:xfrm flipH="1">
            <a:off x="933192" y="1956902"/>
            <a:ext cx="1913076" cy="538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7" idx="0"/>
          </p:cNvCxnSpPr>
          <p:nvPr/>
        </p:nvCxnSpPr>
        <p:spPr>
          <a:xfrm>
            <a:off x="933192" y="2895422"/>
            <a:ext cx="997" cy="533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8" idx="0"/>
          </p:cNvCxnSpPr>
          <p:nvPr/>
        </p:nvCxnSpPr>
        <p:spPr>
          <a:xfrm>
            <a:off x="2846268" y="1956902"/>
            <a:ext cx="1380905" cy="52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2"/>
            <a:endCxn id="17" idx="1"/>
          </p:cNvCxnSpPr>
          <p:nvPr/>
        </p:nvCxnSpPr>
        <p:spPr>
          <a:xfrm>
            <a:off x="2846268" y="1956902"/>
            <a:ext cx="4368486" cy="592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  <a:endCxn id="11" idx="0"/>
          </p:cNvCxnSpPr>
          <p:nvPr/>
        </p:nvCxnSpPr>
        <p:spPr>
          <a:xfrm flipH="1">
            <a:off x="1883716" y="2883714"/>
            <a:ext cx="2343457" cy="54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12" idx="3"/>
          </p:cNvCxnSpPr>
          <p:nvPr/>
        </p:nvCxnSpPr>
        <p:spPr>
          <a:xfrm flipH="1">
            <a:off x="2522193" y="2883714"/>
            <a:ext cx="1704980" cy="75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13" idx="0"/>
          </p:cNvCxnSpPr>
          <p:nvPr/>
        </p:nvCxnSpPr>
        <p:spPr>
          <a:xfrm>
            <a:off x="4227173" y="2883714"/>
            <a:ext cx="462929" cy="54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2"/>
            <a:endCxn id="19" idx="0"/>
          </p:cNvCxnSpPr>
          <p:nvPr/>
        </p:nvCxnSpPr>
        <p:spPr>
          <a:xfrm>
            <a:off x="4690102" y="3829110"/>
            <a:ext cx="653274" cy="50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8" idx="0"/>
          </p:cNvCxnSpPr>
          <p:nvPr/>
        </p:nvCxnSpPr>
        <p:spPr>
          <a:xfrm flipH="1">
            <a:off x="2997621" y="3829110"/>
            <a:ext cx="1692481" cy="50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2"/>
            <a:endCxn id="20" idx="0"/>
          </p:cNvCxnSpPr>
          <p:nvPr/>
        </p:nvCxnSpPr>
        <p:spPr>
          <a:xfrm flipH="1">
            <a:off x="3696881" y="3829110"/>
            <a:ext cx="993221" cy="50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9" idx="2"/>
            <a:endCxn id="23" idx="0"/>
          </p:cNvCxnSpPr>
          <p:nvPr/>
        </p:nvCxnSpPr>
        <p:spPr>
          <a:xfrm flipH="1">
            <a:off x="5164698" y="4733856"/>
            <a:ext cx="178678" cy="423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917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of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ID takes its attribute from its parent node</a:t>
            </a:r>
          </a:p>
          <a:p>
            <a:r>
              <a:rPr lang="en-GB" dirty="0" smtClean="0"/>
              <a:t>Id-Comma-List takes its attribute from its left sibling type</a:t>
            </a:r>
          </a:p>
          <a:p>
            <a:endParaRPr lang="en-GB" dirty="0"/>
          </a:p>
          <a:p>
            <a:r>
              <a:rPr lang="en-GB" dirty="0" smtClean="0"/>
              <a:t>Computing attributes purely bottom-up is not sufficient in this case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48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Dependency Graphs</a:t>
            </a:r>
          </a:p>
          <a:p>
            <a:pPr lvl="1"/>
            <a:r>
              <a:rPr lang="en-GB" dirty="0" smtClean="0"/>
              <a:t>Depicts the flow of information among the attributes instances.</a:t>
            </a:r>
          </a:p>
          <a:p>
            <a:pPr lvl="1"/>
            <a:r>
              <a:rPr lang="en-GB" dirty="0" smtClean="0"/>
              <a:t>If attribute b at a node in parse tree depends on an attribute c, then the semantic rule for b must be evaluated after that in c</a:t>
            </a:r>
          </a:p>
          <a:p>
            <a:pPr lvl="1"/>
            <a:endParaRPr lang="en-GB" dirty="0"/>
          </a:p>
          <a:p>
            <a:r>
              <a:rPr lang="en-GB" dirty="0" smtClean="0"/>
              <a:t>For each grammar symbol X, the dependency graph has a node for each attribute associated with X</a:t>
            </a:r>
          </a:p>
          <a:p>
            <a:r>
              <a:rPr lang="en-GB" dirty="0" smtClean="0"/>
              <a:t>The dependency graph has an edge </a:t>
            </a:r>
          </a:p>
          <a:p>
            <a:pPr lvl="1"/>
            <a:r>
              <a:rPr lang="en-GB" dirty="0" smtClean="0"/>
              <a:t>from </a:t>
            </a:r>
            <a:r>
              <a:rPr lang="en-GB" dirty="0" err="1" smtClean="0"/>
              <a:t>X.c</a:t>
            </a:r>
            <a:r>
              <a:rPr lang="en-GB" dirty="0" smtClean="0"/>
              <a:t> to </a:t>
            </a:r>
            <a:r>
              <a:rPr lang="en-GB" dirty="0" err="1" smtClean="0"/>
              <a:t>A.b</a:t>
            </a:r>
            <a:r>
              <a:rPr lang="en-GB" dirty="0" smtClean="0"/>
              <a:t> when the value of synthesized attribute </a:t>
            </a:r>
            <a:r>
              <a:rPr lang="en-GB" dirty="0" err="1" smtClean="0"/>
              <a:t>A.b</a:t>
            </a:r>
            <a:r>
              <a:rPr lang="en-GB" dirty="0" smtClean="0"/>
              <a:t> is defined in terms of the value of </a:t>
            </a:r>
            <a:r>
              <a:rPr lang="en-GB" dirty="0" err="1" smtClean="0"/>
              <a:t>X.c</a:t>
            </a:r>
            <a:endParaRPr lang="en-GB" dirty="0" smtClean="0"/>
          </a:p>
          <a:p>
            <a:pPr lvl="1"/>
            <a:r>
              <a:rPr lang="en-GB" dirty="0" err="1" smtClean="0"/>
              <a:t>X.a</a:t>
            </a:r>
            <a:r>
              <a:rPr lang="en-GB" dirty="0" smtClean="0"/>
              <a:t> to </a:t>
            </a:r>
            <a:r>
              <a:rPr lang="en-GB" dirty="0" err="1" smtClean="0"/>
              <a:t>B.c</a:t>
            </a:r>
            <a:r>
              <a:rPr lang="en-GB" dirty="0" smtClean="0"/>
              <a:t> when the inherited attribute </a:t>
            </a:r>
            <a:r>
              <a:rPr lang="en-GB" dirty="0" err="1" smtClean="0"/>
              <a:t>B.c</a:t>
            </a:r>
            <a:r>
              <a:rPr lang="en-GB" dirty="0" smtClean="0"/>
              <a:t> is defined in terms of </a:t>
            </a:r>
            <a:r>
              <a:rPr lang="en-GB" dirty="0" err="1" smtClean="0"/>
              <a:t>X.a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54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115616" y="1628800"/>
                <a:ext cx="20162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Production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𝐸</m:t>
                      </m:r>
                      <m:r>
                        <a:rPr lang="en-GB" sz="24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+</m:t>
                      </m:r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628800"/>
                <a:ext cx="201622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532" t="-5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5148064" y="1628800"/>
                <a:ext cx="34486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Semantic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𝐸</m:t>
                      </m:r>
                      <m:r>
                        <a:rPr lang="en-GB" sz="2400" b="0" i="1" smtClean="0">
                          <a:latin typeface="Cambria Math"/>
                        </a:rPr>
                        <m:t>.</m:t>
                      </m:r>
                      <m:r>
                        <a:rPr lang="en-GB" sz="2400" b="0" i="1" smtClean="0">
                          <a:latin typeface="Cambria Math"/>
                        </a:rPr>
                        <m:t>𝑣𝑎𝑙</m:t>
                      </m:r>
                      <m:r>
                        <a:rPr lang="en-GB" sz="24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.</m:t>
                      </m:r>
                      <m:r>
                        <a:rPr lang="en-GB" sz="2400" b="0" i="1" smtClean="0">
                          <a:latin typeface="Cambria Math"/>
                        </a:rPr>
                        <m:t>𝑣𝑎𝑙</m:t>
                      </m:r>
                      <m:r>
                        <a:rPr lang="en-GB" sz="2400" b="0" i="1" smtClean="0">
                          <a:latin typeface="Cambria Math"/>
                        </a:rPr>
                        <m:t>+</m:t>
                      </m:r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  <m:r>
                        <a:rPr lang="en-GB" sz="2400" b="0" i="1" smtClean="0">
                          <a:latin typeface="Cambria Math"/>
                        </a:rPr>
                        <m:t>.</m:t>
                      </m:r>
                      <m:r>
                        <a:rPr lang="en-GB" sz="2400" b="0" i="1" smtClean="0">
                          <a:latin typeface="Cambria Math"/>
                        </a:rPr>
                        <m:t>𝑣𝑎𝑙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628800"/>
                <a:ext cx="344863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650" t="-5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551838" y="32129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</a:t>
            </a:r>
            <a:endParaRPr lang="en-GB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1403648" y="4869160"/>
                <a:ext cx="580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869160"/>
                <a:ext cx="58092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89984" y="486916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976" y="321971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val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9778" y="487590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val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486916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val</a:t>
            </a:r>
            <a:endParaRPr lang="en-GB" sz="2400" dirty="0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 flipV="1">
            <a:off x="2667869" y="3589051"/>
            <a:ext cx="1688107" cy="1517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4790711" y="3589050"/>
            <a:ext cx="1480495" cy="12801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886345" y="3582308"/>
            <a:ext cx="1665493" cy="12868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51920" y="3582308"/>
            <a:ext cx="1296144" cy="12868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8080" y="486916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+</a:t>
            </a:r>
            <a:endParaRPr lang="en-GB" sz="2400" dirty="0"/>
          </a:p>
        </p:txBody>
      </p:sp>
      <p:cxnSp>
        <p:nvCxnSpPr>
          <p:cNvPr id="32" name="Straight Connector 31"/>
          <p:cNvCxnSpPr>
            <a:stCxn id="7" idx="2"/>
            <a:endCxn id="27" idx="0"/>
          </p:cNvCxnSpPr>
          <p:nvPr/>
        </p:nvCxnSpPr>
        <p:spPr>
          <a:xfrm>
            <a:off x="3721115" y="3674641"/>
            <a:ext cx="29066" cy="11945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915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dependency graph depicts the possible order in which the attributes at the node can be evaluated:</a:t>
            </a:r>
          </a:p>
          <a:p>
            <a:pPr lvl="1"/>
            <a:r>
              <a:rPr lang="en-GB" dirty="0" smtClean="0"/>
              <a:t>If there is an edge from M to N then attribute at M must be evaluated before that of N</a:t>
            </a:r>
          </a:p>
          <a:p>
            <a:r>
              <a:rPr lang="en-GB" dirty="0" smtClean="0"/>
              <a:t>The ordering converts the directed graphs into a linear order, called topological sort of the graph.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165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Syntax Tree</a:t>
            </a:r>
          </a:p>
          <a:p>
            <a:pPr lvl="1"/>
            <a:r>
              <a:rPr lang="en-GB" dirty="0" smtClean="0"/>
              <a:t>A condensed form of parse tree useful for representing language constructs</a:t>
            </a:r>
          </a:p>
          <a:p>
            <a:pPr lvl="1"/>
            <a:r>
              <a:rPr lang="en-GB" dirty="0" smtClean="0"/>
              <a:t>Created using SDD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Operators and keywords do not appear as leaves, but associate with interior node that would be parent of those leaves.</a:t>
            </a:r>
          </a:p>
          <a:p>
            <a:pPr lvl="1"/>
            <a:r>
              <a:rPr lang="en-GB" dirty="0" smtClean="0"/>
              <a:t>Chains of single productions may be collapsed.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15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Constructing Syntax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Construction of tree for an expression is similar to postfix conversion of the expression</a:t>
            </a:r>
          </a:p>
          <a:p>
            <a:r>
              <a:rPr lang="en-GB" dirty="0" smtClean="0"/>
              <a:t>Nodes can be represented as a record with many fields:</a:t>
            </a:r>
          </a:p>
          <a:p>
            <a:pPr lvl="1"/>
            <a:r>
              <a:rPr lang="en-GB" dirty="0" smtClean="0"/>
              <a:t>One field for the operator</a:t>
            </a:r>
          </a:p>
          <a:p>
            <a:pPr lvl="1"/>
            <a:r>
              <a:rPr lang="en-GB" dirty="0" smtClean="0"/>
              <a:t>Remaining fields contain pointer to the nodes for the operands</a:t>
            </a:r>
          </a:p>
          <a:p>
            <a:r>
              <a:rPr lang="en-GB" dirty="0" smtClean="0"/>
              <a:t>Steps:</a:t>
            </a:r>
          </a:p>
          <a:p>
            <a:pPr lvl="1"/>
            <a:r>
              <a:rPr lang="en-GB" dirty="0" smtClean="0"/>
              <a:t>If the node is a leaf, a field holds the lexical value</a:t>
            </a:r>
          </a:p>
          <a:p>
            <a:pPr marL="274320" lvl="1" indent="0">
              <a:buNone/>
            </a:pPr>
            <a:r>
              <a:rPr lang="en-GB" dirty="0" smtClean="0"/>
              <a:t>Constructor function Leaf(op, </a:t>
            </a:r>
            <a:r>
              <a:rPr lang="en-GB" dirty="0" err="1" smtClean="0"/>
              <a:t>val</a:t>
            </a:r>
            <a:r>
              <a:rPr lang="en-GB" dirty="0" smtClean="0"/>
              <a:t>) creates the record and returns the pointer of the new leaf</a:t>
            </a:r>
          </a:p>
          <a:p>
            <a:pPr lvl="1"/>
            <a:r>
              <a:rPr lang="en-GB" dirty="0" smtClean="0"/>
              <a:t> If the node is an interior node, there are fields for each children </a:t>
            </a:r>
          </a:p>
          <a:p>
            <a:pPr lvl="1"/>
            <a:r>
              <a:rPr lang="en-GB" dirty="0" smtClean="0"/>
              <a:t>Constructor function: Node(op, c1,c2….</a:t>
            </a:r>
            <a:r>
              <a:rPr lang="en-GB" dirty="0" err="1" smtClean="0"/>
              <a:t>ck</a:t>
            </a:r>
            <a:r>
              <a:rPr lang="en-GB" dirty="0" smtClean="0"/>
              <a:t>) creates the record containing the pointer to its children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12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072776647"/>
                  </p:ext>
                </p:extLst>
              </p:nvPr>
            </p:nvGraphicFramePr>
            <p:xfrm>
              <a:off x="395536" y="1844824"/>
              <a:ext cx="8229600" cy="306409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088232"/>
                    <a:gridCol w="6141368"/>
                  </a:tblGrid>
                  <a:tr h="417443"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Production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Semantic Rules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2606893">
                    <a:tc>
                      <a:txBody>
                        <a:bodyPr/>
                        <a:lstStyle/>
                        <a:p>
                          <a:pPr marL="342900" indent="-342900">
                            <a:buAutoNum type="arabicParenR"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𝑇</m:t>
                              </m:r>
                            </m:oMath>
                          </a14:m>
                          <a:endParaRPr lang="en-GB" sz="2400" dirty="0" smtClean="0"/>
                        </a:p>
                        <a:p>
                          <a:pPr marL="342900" indent="-342900">
                            <a:buAutoNum type="arabicParenR"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𝑇</m:t>
                              </m:r>
                            </m:oMath>
                          </a14:m>
                          <a:endParaRPr lang="en-GB" sz="2400" b="0" dirty="0" smtClean="0"/>
                        </a:p>
                        <a:p>
                          <a:pPr marL="342900" indent="-342900">
                            <a:buAutoNum type="arabicParenR"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𝑇</m:t>
                              </m:r>
                            </m:oMath>
                          </a14:m>
                          <a:endParaRPr lang="en-GB" sz="2400" dirty="0" smtClean="0"/>
                        </a:p>
                        <a:p>
                          <a:pPr marL="342900" indent="-342900">
                            <a:buAutoNum type="arabicParenR"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lang="en-GB" sz="2400" b="0" dirty="0" smtClean="0"/>
                        </a:p>
                        <a:p>
                          <a:pPr marL="342900" indent="-342900">
                            <a:buAutoNum type="arabicParenR"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𝑖𝑑</m:t>
                              </m:r>
                            </m:oMath>
                          </a14:m>
                          <a:endParaRPr lang="en-GB" sz="2400" dirty="0" smtClean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arenR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𝑛𝑢𝑚</m:t>
                              </m:r>
                            </m:oMath>
                          </a14:m>
                          <a:endParaRPr lang="en-GB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𝑛𝑒𝑤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𝑁𝑜𝑑𝑒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(′</m:t>
                                </m:r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GB" sz="24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𝑛𝑒𝑤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𝑁𝑜𝑑𝑒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(′</m:t>
                                </m:r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GB" sz="2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</m:oMath>
                            </m:oMathPara>
                          </a14:m>
                          <a:endParaRPr lang="en-GB" sz="2400" b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</m:oMath>
                            </m:oMathPara>
                          </a14:m>
                          <a:endParaRPr lang="en-GB" sz="2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𝑛𝑒𝑤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𝐿𝑒𝑎𝑓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𝑖𝑑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𝑖𝑑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𝑒𝑛𝑡𝑟𝑦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𝑛𝑜𝑑𝑒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𝑛𝑒𝑤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𝐿𝑒𝑎𝑓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𝑛𝑢𝑚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𝑛𝑢𝑚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𝑣𝑎𝑙</m:t>
                                </m:r>
                                <m:r>
                                  <a:rPr lang="en-GB" sz="2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072776647"/>
                  </p:ext>
                </p:extLst>
              </p:nvPr>
            </p:nvGraphicFramePr>
            <p:xfrm>
              <a:off x="395536" y="1844824"/>
              <a:ext cx="8229600" cy="306409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088232"/>
                    <a:gridCol w="6141368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Production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Semantic Rules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26068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" t="-19438" r="-293586" b="-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161" t="-19438" b="-2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8426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36"/>
            <a:ext cx="8229600" cy="990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627784" y="2042728"/>
            <a:ext cx="2160240" cy="4943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Syntax </a:t>
            </a:r>
            <a:r>
              <a:rPr lang="en-GB" sz="2000" b="1" dirty="0" err="1" smtClean="0">
                <a:solidFill>
                  <a:schemeClr val="tx1"/>
                </a:solidFill>
              </a:rPr>
              <a:t>Analyzer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91608" y="4500736"/>
            <a:ext cx="2312640" cy="49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Code Optimizer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5856" y="2762808"/>
            <a:ext cx="2448272" cy="4943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Semantics </a:t>
            </a:r>
            <a:r>
              <a:rPr lang="en-GB" sz="2000" b="1" dirty="0" err="1" smtClean="0">
                <a:solidFill>
                  <a:schemeClr val="tx1"/>
                </a:solidFill>
              </a:rPr>
              <a:t>Analyzer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22440" y="3554896"/>
            <a:ext cx="2959696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Intermediate Code</a:t>
            </a:r>
          </a:p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Generation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71728" y="5166928"/>
            <a:ext cx="2160240" cy="49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Code Generator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1720" y="1340768"/>
            <a:ext cx="2160240" cy="4943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Lexical </a:t>
            </a:r>
            <a:r>
              <a:rPr lang="en-GB" sz="2000" b="1" dirty="0" err="1" smtClean="0">
                <a:solidFill>
                  <a:schemeClr val="tx1"/>
                </a:solidFill>
              </a:rPr>
              <a:t>analyzer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730" y="1268760"/>
            <a:ext cx="997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Source</a:t>
            </a:r>
          </a:p>
          <a:p>
            <a:r>
              <a:rPr lang="en-GB" b="1" dirty="0" smtClean="0"/>
              <a:t>Program</a:t>
            </a:r>
            <a:endParaRPr lang="en-GB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31640" y="1624802"/>
            <a:ext cx="720080" cy="39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4" idx="1"/>
          </p:cNvCxnSpPr>
          <p:nvPr/>
        </p:nvCxnSpPr>
        <p:spPr>
          <a:xfrm rot="16200000" flipH="1">
            <a:off x="2292372" y="1954476"/>
            <a:ext cx="454800" cy="2160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6" idx="1"/>
          </p:cNvCxnSpPr>
          <p:nvPr/>
        </p:nvCxnSpPr>
        <p:spPr>
          <a:xfrm rot="16200000" flipH="1">
            <a:off x="2823372" y="2557484"/>
            <a:ext cx="472920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7" idx="1"/>
          </p:cNvCxnSpPr>
          <p:nvPr/>
        </p:nvCxnSpPr>
        <p:spPr>
          <a:xfrm rot="16200000" flipH="1">
            <a:off x="3242252" y="3434748"/>
            <a:ext cx="657808" cy="3025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5" idx="1"/>
          </p:cNvCxnSpPr>
          <p:nvPr/>
        </p:nvCxnSpPr>
        <p:spPr>
          <a:xfrm>
            <a:off x="3995936" y="4274976"/>
            <a:ext cx="495672" cy="47292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8" idx="1"/>
          </p:cNvCxnSpPr>
          <p:nvPr/>
        </p:nvCxnSpPr>
        <p:spPr>
          <a:xfrm rot="16200000" flipH="1">
            <a:off x="5169920" y="5012280"/>
            <a:ext cx="419032" cy="38458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31640" y="1915091"/>
            <a:ext cx="8365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Tokens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63588" y="2564904"/>
            <a:ext cx="20522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Parse tree/</a:t>
            </a:r>
          </a:p>
          <a:p>
            <a:r>
              <a:rPr lang="en-GB" b="1" dirty="0" smtClean="0"/>
              <a:t>Abstract Syntax Tree</a:t>
            </a:r>
            <a:endParaRPr lang="en-GB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50730" y="3433192"/>
            <a:ext cx="8469742" cy="0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19672" y="3562520"/>
            <a:ext cx="15884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Attributed AST</a:t>
            </a:r>
            <a:endParaRPr lang="en-GB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183378" y="5734997"/>
            <a:ext cx="997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Target</a:t>
            </a:r>
          </a:p>
          <a:p>
            <a:r>
              <a:rPr lang="en-GB" b="1" dirty="0" smtClean="0"/>
              <a:t>Program</a:t>
            </a:r>
            <a:endParaRPr lang="en-GB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516216" y="5644091"/>
            <a:ext cx="0" cy="299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79418" y="1587928"/>
            <a:ext cx="171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Program Input</a:t>
            </a:r>
            <a:endParaRPr lang="en-GB" sz="2000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379436" y="2042728"/>
            <a:ext cx="399982" cy="7307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16216" y="2762808"/>
            <a:ext cx="846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Result</a:t>
            </a:r>
            <a:endParaRPr lang="en-GB" sz="2000" b="1" dirty="0"/>
          </a:p>
        </p:txBody>
      </p:sp>
      <p:cxnSp>
        <p:nvCxnSpPr>
          <p:cNvPr id="51" name="Straight Arrow Connector 50"/>
          <p:cNvCxnSpPr>
            <a:stCxn id="6" idx="3"/>
          </p:cNvCxnSpPr>
          <p:nvPr/>
        </p:nvCxnSpPr>
        <p:spPr>
          <a:xfrm>
            <a:off x="5724128" y="300996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649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Steps for: a – 4 + c</a:t>
            </a:r>
          </a:p>
          <a:p>
            <a:pPr lvl="1"/>
            <a:r>
              <a:rPr lang="en-GB" dirty="0">
                <a:latin typeface="Calibri" pitchFamily="34" charset="0"/>
                <a:cs typeface="Calibri" pitchFamily="34" charset="0"/>
              </a:rPr>
              <a:t>p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1 = new Leaf(id, entry-a)</a:t>
            </a: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p2 = new Leaf(num,4)</a:t>
            </a: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p3 = new Node(‘-’, p1,p2)</a:t>
            </a: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p4 = new Leaf(id, entry-c)</a:t>
            </a: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p5 = new Node(‘+’,p3,p4)</a:t>
            </a:r>
          </a:p>
          <a:p>
            <a:pPr lvl="1"/>
            <a:endParaRPr lang="en-GB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GB" dirty="0" smtClean="0">
                <a:latin typeface="Calibri" pitchFamily="34" charset="0"/>
                <a:cs typeface="Calibri" pitchFamily="34" charset="0"/>
              </a:rPr>
              <a:t>Check Book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1379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directed translation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method of compiler implementation where the translation is completely driven by parse tree.</a:t>
            </a:r>
          </a:p>
          <a:p>
            <a:r>
              <a:rPr lang="en-GB" dirty="0" smtClean="0"/>
              <a:t>Augment the grammar with attributes (information) to control semantic analysis and translation.</a:t>
            </a:r>
          </a:p>
          <a:p>
            <a:pPr lvl="1"/>
            <a:r>
              <a:rPr lang="en-GB" dirty="0" smtClean="0"/>
              <a:t>Attributes: relevant information associated with grammar constructs.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296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directed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352928" cy="4133055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CFG together with attributes and rules</a:t>
            </a:r>
          </a:p>
          <a:p>
            <a:pPr lvl="1"/>
            <a:r>
              <a:rPr lang="en-GB" sz="2400" dirty="0" smtClean="0"/>
              <a:t>Associate a set of attributes with each grammar symbol</a:t>
            </a:r>
          </a:p>
          <a:p>
            <a:pPr lvl="2"/>
            <a:r>
              <a:rPr lang="en-GB" dirty="0" smtClean="0"/>
              <a:t>Attributes can be anything: string, tree, number, memory location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sz="2400" dirty="0" smtClean="0"/>
              <a:t>Associate a set of semantic rules with each production</a:t>
            </a:r>
          </a:p>
          <a:p>
            <a:pPr lvl="2"/>
            <a:r>
              <a:rPr lang="en-GB" dirty="0" smtClean="0"/>
              <a:t>How to compute attribute values of symbols</a:t>
            </a:r>
          </a:p>
          <a:p>
            <a:r>
              <a:rPr lang="en-GB" dirty="0" smtClean="0"/>
              <a:t>Attributes are partitioned in two subsets</a:t>
            </a:r>
          </a:p>
          <a:p>
            <a:pPr lvl="1"/>
            <a:r>
              <a:rPr lang="en-GB" dirty="0" smtClean="0"/>
              <a:t>Synthesized</a:t>
            </a:r>
          </a:p>
          <a:p>
            <a:pPr lvl="1"/>
            <a:r>
              <a:rPr lang="en-GB" dirty="0" smtClean="0"/>
              <a:t>Inherited</a:t>
            </a:r>
          </a:p>
          <a:p>
            <a:r>
              <a:rPr lang="en-GB" dirty="0" smtClean="0"/>
              <a:t>Attribute grammars are a method to annotate parse tree 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937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Synthesized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 attribute is synthesized if</a:t>
            </a:r>
          </a:p>
          <a:p>
            <a:pPr lvl="1"/>
            <a:r>
              <a:rPr lang="en-GB" dirty="0" smtClean="0"/>
              <a:t>The attribute value of parent is determined from the values of children parse tree.</a:t>
            </a:r>
          </a:p>
          <a:p>
            <a:pPr lvl="1"/>
            <a:r>
              <a:rPr lang="en-GB" dirty="0" smtClean="0"/>
              <a:t>Attributes are computed </a:t>
            </a:r>
            <a:r>
              <a:rPr lang="en-GB" smtClean="0"/>
              <a:t>purely bottom-up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092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57626" y="158815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79952" y="2564904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69953" y="2636912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Bin-op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89874" y="2564904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81762" y="349171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57426" y="3429000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01017" y="348299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Bin-Op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46058" y="349634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Expr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2722" y="4581128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25300" y="4293096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7018" y="4581128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8546" y="341970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1238" y="47283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44322" y="56612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8352" y="562379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</a:t>
            </a:r>
          </a:p>
        </p:txBody>
      </p:sp>
      <p:cxnSp>
        <p:nvCxnSpPr>
          <p:cNvPr id="20" name="Straight Connector 19"/>
          <p:cNvCxnSpPr>
            <a:stCxn id="4" idx="2"/>
            <a:endCxn id="5" idx="0"/>
          </p:cNvCxnSpPr>
          <p:nvPr/>
        </p:nvCxnSpPr>
        <p:spPr>
          <a:xfrm flipH="1">
            <a:off x="1615140" y="1988260"/>
            <a:ext cx="1877674" cy="5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492814" y="1988260"/>
            <a:ext cx="2232248" cy="5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6" idx="0"/>
          </p:cNvCxnSpPr>
          <p:nvPr/>
        </p:nvCxnSpPr>
        <p:spPr>
          <a:xfrm flipH="1">
            <a:off x="3202925" y="1988260"/>
            <a:ext cx="289889" cy="648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9" idx="0"/>
          </p:cNvCxnSpPr>
          <p:nvPr/>
        </p:nvCxnSpPr>
        <p:spPr>
          <a:xfrm>
            <a:off x="1615140" y="2965014"/>
            <a:ext cx="9667" cy="463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6" idx="0"/>
          </p:cNvCxnSpPr>
          <p:nvPr/>
        </p:nvCxnSpPr>
        <p:spPr>
          <a:xfrm>
            <a:off x="1624807" y="3829110"/>
            <a:ext cx="3266" cy="899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15" idx="0"/>
          </p:cNvCxnSpPr>
          <p:nvPr/>
        </p:nvCxnSpPr>
        <p:spPr>
          <a:xfrm flipH="1">
            <a:off x="3195419" y="3037022"/>
            <a:ext cx="7506" cy="382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8" idx="0"/>
          </p:cNvCxnSpPr>
          <p:nvPr/>
        </p:nvCxnSpPr>
        <p:spPr>
          <a:xfrm flipH="1">
            <a:off x="4716950" y="2965014"/>
            <a:ext cx="1008112" cy="526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11" idx="0"/>
          </p:cNvCxnSpPr>
          <p:nvPr/>
        </p:nvCxnSpPr>
        <p:spPr>
          <a:xfrm>
            <a:off x="5725062" y="2965014"/>
            <a:ext cx="1656184" cy="531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10" idx="0"/>
          </p:cNvCxnSpPr>
          <p:nvPr/>
        </p:nvCxnSpPr>
        <p:spPr>
          <a:xfrm>
            <a:off x="5725062" y="2965014"/>
            <a:ext cx="444193" cy="517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12" idx="0"/>
          </p:cNvCxnSpPr>
          <p:nvPr/>
        </p:nvCxnSpPr>
        <p:spPr>
          <a:xfrm flipH="1">
            <a:off x="4710103" y="3891826"/>
            <a:ext cx="6847" cy="689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  <a:endCxn id="17" idx="0"/>
          </p:cNvCxnSpPr>
          <p:nvPr/>
        </p:nvCxnSpPr>
        <p:spPr>
          <a:xfrm flipH="1">
            <a:off x="4700775" y="4981238"/>
            <a:ext cx="9328" cy="680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2"/>
            <a:endCxn id="13" idx="0"/>
          </p:cNvCxnSpPr>
          <p:nvPr/>
        </p:nvCxnSpPr>
        <p:spPr>
          <a:xfrm>
            <a:off x="6169255" y="3883100"/>
            <a:ext cx="2079" cy="409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4" idx="0"/>
          </p:cNvCxnSpPr>
          <p:nvPr/>
        </p:nvCxnSpPr>
        <p:spPr>
          <a:xfrm flipH="1">
            <a:off x="7374399" y="3896450"/>
            <a:ext cx="6847" cy="684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2"/>
            <a:endCxn id="18" idx="0"/>
          </p:cNvCxnSpPr>
          <p:nvPr/>
        </p:nvCxnSpPr>
        <p:spPr>
          <a:xfrm flipH="1">
            <a:off x="7366790" y="4981238"/>
            <a:ext cx="7609" cy="642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6394" y="4728344"/>
            <a:ext cx="136518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a.lexval</a:t>
            </a:r>
            <a:r>
              <a:rPr lang="en-GB" sz="2000" b="1" dirty="0" smtClean="0"/>
              <a:t>=4</a:t>
            </a:r>
            <a:endParaRPr lang="en-GB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31840" y="5623798"/>
            <a:ext cx="137550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/>
              <a:t>b</a:t>
            </a:r>
            <a:r>
              <a:rPr lang="en-GB" sz="2000" b="1" dirty="0" err="1" smtClean="0"/>
              <a:t>.lexval</a:t>
            </a:r>
            <a:r>
              <a:rPr lang="en-GB" sz="2000" b="1" dirty="0" smtClean="0"/>
              <a:t>=3</a:t>
            </a:r>
            <a:endParaRPr lang="en-GB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68144" y="5621178"/>
            <a:ext cx="1362296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/>
              <a:t>c</a:t>
            </a:r>
            <a:r>
              <a:rPr lang="en-GB" sz="2000" b="1" dirty="0" err="1" smtClean="0"/>
              <a:t>.lexval</a:t>
            </a:r>
            <a:r>
              <a:rPr lang="en-GB" sz="2000" b="1" dirty="0" smtClean="0"/>
              <a:t>=5</a:t>
            </a:r>
            <a:endParaRPr lang="en-GB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139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57626" y="158815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79952" y="2564904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69953" y="2636912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Bin-op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89874" y="2564904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81762" y="349171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57426" y="3429000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01017" y="348299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Bin-Op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46058" y="349634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Expr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2722" y="4581128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25300" y="4293096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7018" y="4581128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8546" y="341970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1238" y="47283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44322" y="56612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8352" y="562379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</a:t>
            </a:r>
          </a:p>
        </p:txBody>
      </p:sp>
      <p:cxnSp>
        <p:nvCxnSpPr>
          <p:cNvPr id="20" name="Straight Connector 19"/>
          <p:cNvCxnSpPr>
            <a:stCxn id="4" idx="2"/>
            <a:endCxn id="5" idx="0"/>
          </p:cNvCxnSpPr>
          <p:nvPr/>
        </p:nvCxnSpPr>
        <p:spPr>
          <a:xfrm flipH="1">
            <a:off x="1615140" y="1988260"/>
            <a:ext cx="1877674" cy="5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492814" y="1988260"/>
            <a:ext cx="2232248" cy="5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6" idx="0"/>
          </p:cNvCxnSpPr>
          <p:nvPr/>
        </p:nvCxnSpPr>
        <p:spPr>
          <a:xfrm flipH="1">
            <a:off x="3202925" y="1988260"/>
            <a:ext cx="289889" cy="648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9" idx="0"/>
          </p:cNvCxnSpPr>
          <p:nvPr/>
        </p:nvCxnSpPr>
        <p:spPr>
          <a:xfrm>
            <a:off x="1615140" y="2965014"/>
            <a:ext cx="9667" cy="463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6" idx="0"/>
          </p:cNvCxnSpPr>
          <p:nvPr/>
        </p:nvCxnSpPr>
        <p:spPr>
          <a:xfrm>
            <a:off x="1624807" y="3829110"/>
            <a:ext cx="3266" cy="899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15" idx="0"/>
          </p:cNvCxnSpPr>
          <p:nvPr/>
        </p:nvCxnSpPr>
        <p:spPr>
          <a:xfrm flipH="1">
            <a:off x="3195419" y="3037022"/>
            <a:ext cx="7506" cy="382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8" idx="0"/>
          </p:cNvCxnSpPr>
          <p:nvPr/>
        </p:nvCxnSpPr>
        <p:spPr>
          <a:xfrm flipH="1">
            <a:off x="4716950" y="2965014"/>
            <a:ext cx="1008112" cy="526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11" idx="0"/>
          </p:cNvCxnSpPr>
          <p:nvPr/>
        </p:nvCxnSpPr>
        <p:spPr>
          <a:xfrm>
            <a:off x="5725062" y="2965014"/>
            <a:ext cx="1656184" cy="531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10" idx="0"/>
          </p:cNvCxnSpPr>
          <p:nvPr/>
        </p:nvCxnSpPr>
        <p:spPr>
          <a:xfrm>
            <a:off x="5725062" y="2965014"/>
            <a:ext cx="444193" cy="517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12" idx="0"/>
          </p:cNvCxnSpPr>
          <p:nvPr/>
        </p:nvCxnSpPr>
        <p:spPr>
          <a:xfrm flipH="1">
            <a:off x="4710103" y="3891826"/>
            <a:ext cx="6847" cy="689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  <a:endCxn id="17" idx="0"/>
          </p:cNvCxnSpPr>
          <p:nvPr/>
        </p:nvCxnSpPr>
        <p:spPr>
          <a:xfrm flipH="1">
            <a:off x="4700775" y="4981238"/>
            <a:ext cx="9328" cy="680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2"/>
            <a:endCxn id="13" idx="0"/>
          </p:cNvCxnSpPr>
          <p:nvPr/>
        </p:nvCxnSpPr>
        <p:spPr>
          <a:xfrm>
            <a:off x="6169255" y="3883100"/>
            <a:ext cx="2079" cy="409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4" idx="0"/>
          </p:cNvCxnSpPr>
          <p:nvPr/>
        </p:nvCxnSpPr>
        <p:spPr>
          <a:xfrm flipH="1">
            <a:off x="7374399" y="3896450"/>
            <a:ext cx="6847" cy="684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2"/>
            <a:endCxn id="18" idx="0"/>
          </p:cNvCxnSpPr>
          <p:nvPr/>
        </p:nvCxnSpPr>
        <p:spPr>
          <a:xfrm flipH="1">
            <a:off x="7366790" y="4981238"/>
            <a:ext cx="7609" cy="642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496" y="2956882"/>
            <a:ext cx="142378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Expr.val</a:t>
            </a:r>
            <a:r>
              <a:rPr lang="en-GB" sz="2000" b="1" dirty="0" smtClean="0"/>
              <a:t>=4</a:t>
            </a:r>
            <a:endParaRPr lang="en-GB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6000" y="3707740"/>
            <a:ext cx="1275349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Var.val</a:t>
            </a:r>
            <a:r>
              <a:rPr lang="en-GB" sz="2000" b="1" dirty="0" smtClean="0"/>
              <a:t>=4</a:t>
            </a:r>
            <a:endParaRPr lang="en-GB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26394" y="4728344"/>
            <a:ext cx="136518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a.lexval</a:t>
            </a:r>
            <a:r>
              <a:rPr lang="en-GB" sz="2000" b="1" dirty="0" smtClean="0"/>
              <a:t>=4</a:t>
            </a:r>
            <a:endParaRPr lang="en-GB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87824" y="3923764"/>
            <a:ext cx="142378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Expr.val</a:t>
            </a:r>
            <a:r>
              <a:rPr lang="en-GB" sz="2000" b="1" dirty="0" smtClean="0"/>
              <a:t>=3</a:t>
            </a:r>
            <a:endParaRPr lang="en-GB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31840" y="4653136"/>
            <a:ext cx="1275349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Var.val</a:t>
            </a:r>
            <a:r>
              <a:rPr lang="en-GB" sz="2000" b="1" dirty="0" smtClean="0"/>
              <a:t>=3</a:t>
            </a:r>
            <a:endParaRPr lang="en-GB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31840" y="5623798"/>
            <a:ext cx="137550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/>
              <a:t>b</a:t>
            </a:r>
            <a:r>
              <a:rPr lang="en-GB" sz="2000" b="1" dirty="0" err="1" smtClean="0"/>
              <a:t>.lexval</a:t>
            </a:r>
            <a:r>
              <a:rPr lang="en-GB" sz="2000" b="1" dirty="0" smtClean="0"/>
              <a:t>=3</a:t>
            </a:r>
            <a:endParaRPr lang="en-GB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68144" y="5621178"/>
            <a:ext cx="1362296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/>
              <a:t>c</a:t>
            </a:r>
            <a:r>
              <a:rPr lang="en-GB" sz="2000" b="1" dirty="0" err="1" smtClean="0"/>
              <a:t>.lexval</a:t>
            </a:r>
            <a:r>
              <a:rPr lang="en-GB" sz="2000" b="1" dirty="0" smtClean="0"/>
              <a:t>=5</a:t>
            </a:r>
            <a:endParaRPr lang="en-GB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596336" y="4901098"/>
            <a:ext cx="1275349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Var.val</a:t>
            </a:r>
            <a:r>
              <a:rPr lang="en-GB" sz="2000" b="1" dirty="0" smtClean="0"/>
              <a:t>=5</a:t>
            </a:r>
            <a:endParaRPr lang="en-GB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596336" y="3996000"/>
            <a:ext cx="142378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Expr.val</a:t>
            </a:r>
            <a:r>
              <a:rPr lang="en-GB" sz="2000" b="1" dirty="0" smtClean="0"/>
              <a:t>=5</a:t>
            </a:r>
            <a:endParaRPr lang="en-GB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17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57626" y="158815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79952" y="2564904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69953" y="2636912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Bin-op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89874" y="2564904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81762" y="349171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</a:t>
            </a:r>
            <a:r>
              <a:rPr lang="en-GB" sz="2000" dirty="0" err="1" smtClean="0"/>
              <a:t>xpr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57426" y="3429000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01017" y="348299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Bin-Op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46058" y="349634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Expr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2722" y="4581128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25300" y="4293096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7018" y="4581128"/>
            <a:ext cx="5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Var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8546" y="341970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1238" y="47283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44322" y="56612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8352" y="562379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</a:t>
            </a:r>
          </a:p>
        </p:txBody>
      </p:sp>
      <p:cxnSp>
        <p:nvCxnSpPr>
          <p:cNvPr id="20" name="Straight Connector 19"/>
          <p:cNvCxnSpPr>
            <a:stCxn id="4" idx="2"/>
            <a:endCxn id="5" idx="0"/>
          </p:cNvCxnSpPr>
          <p:nvPr/>
        </p:nvCxnSpPr>
        <p:spPr>
          <a:xfrm flipH="1">
            <a:off x="1615140" y="1988260"/>
            <a:ext cx="1877674" cy="5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492814" y="1988260"/>
            <a:ext cx="2232248" cy="576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6" idx="0"/>
          </p:cNvCxnSpPr>
          <p:nvPr/>
        </p:nvCxnSpPr>
        <p:spPr>
          <a:xfrm flipH="1">
            <a:off x="3202925" y="1988260"/>
            <a:ext cx="289889" cy="648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9" idx="0"/>
          </p:cNvCxnSpPr>
          <p:nvPr/>
        </p:nvCxnSpPr>
        <p:spPr>
          <a:xfrm>
            <a:off x="1615140" y="2965014"/>
            <a:ext cx="9667" cy="463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6" idx="0"/>
          </p:cNvCxnSpPr>
          <p:nvPr/>
        </p:nvCxnSpPr>
        <p:spPr>
          <a:xfrm>
            <a:off x="1624807" y="3829110"/>
            <a:ext cx="3266" cy="899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15" idx="0"/>
          </p:cNvCxnSpPr>
          <p:nvPr/>
        </p:nvCxnSpPr>
        <p:spPr>
          <a:xfrm flipH="1">
            <a:off x="3195419" y="3037022"/>
            <a:ext cx="7506" cy="382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8" idx="0"/>
          </p:cNvCxnSpPr>
          <p:nvPr/>
        </p:nvCxnSpPr>
        <p:spPr>
          <a:xfrm flipH="1">
            <a:off x="4716950" y="2965014"/>
            <a:ext cx="1008112" cy="526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11" idx="0"/>
          </p:cNvCxnSpPr>
          <p:nvPr/>
        </p:nvCxnSpPr>
        <p:spPr>
          <a:xfrm>
            <a:off x="5725062" y="2965014"/>
            <a:ext cx="1656184" cy="531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10" idx="0"/>
          </p:cNvCxnSpPr>
          <p:nvPr/>
        </p:nvCxnSpPr>
        <p:spPr>
          <a:xfrm>
            <a:off x="5725062" y="2965014"/>
            <a:ext cx="444193" cy="517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12" idx="0"/>
          </p:cNvCxnSpPr>
          <p:nvPr/>
        </p:nvCxnSpPr>
        <p:spPr>
          <a:xfrm flipH="1">
            <a:off x="4710103" y="3891826"/>
            <a:ext cx="6847" cy="689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  <a:endCxn id="17" idx="0"/>
          </p:cNvCxnSpPr>
          <p:nvPr/>
        </p:nvCxnSpPr>
        <p:spPr>
          <a:xfrm flipH="1">
            <a:off x="4700775" y="4981238"/>
            <a:ext cx="9328" cy="680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2"/>
            <a:endCxn id="13" idx="0"/>
          </p:cNvCxnSpPr>
          <p:nvPr/>
        </p:nvCxnSpPr>
        <p:spPr>
          <a:xfrm>
            <a:off x="6169255" y="3883100"/>
            <a:ext cx="2079" cy="409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4" idx="0"/>
          </p:cNvCxnSpPr>
          <p:nvPr/>
        </p:nvCxnSpPr>
        <p:spPr>
          <a:xfrm flipH="1">
            <a:off x="7374399" y="3896450"/>
            <a:ext cx="6847" cy="684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2"/>
            <a:endCxn id="18" idx="0"/>
          </p:cNvCxnSpPr>
          <p:nvPr/>
        </p:nvCxnSpPr>
        <p:spPr>
          <a:xfrm flipH="1">
            <a:off x="7366790" y="4981238"/>
            <a:ext cx="7609" cy="642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47664" y="1591340"/>
            <a:ext cx="156485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Expr.val</a:t>
            </a:r>
            <a:r>
              <a:rPr lang="en-GB" sz="2000" b="1" dirty="0" smtClean="0"/>
              <a:t>=19</a:t>
            </a:r>
            <a:endParaRPr lang="en-GB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5496" y="2956882"/>
            <a:ext cx="142378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Expr.val</a:t>
            </a:r>
            <a:r>
              <a:rPr lang="en-GB" sz="2000" b="1" dirty="0" smtClean="0"/>
              <a:t>=4</a:t>
            </a:r>
            <a:endParaRPr lang="en-GB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6000" y="3707740"/>
            <a:ext cx="1275349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Var.val</a:t>
            </a:r>
            <a:r>
              <a:rPr lang="en-GB" sz="2000" b="1" dirty="0" smtClean="0"/>
              <a:t>=4</a:t>
            </a:r>
            <a:endParaRPr lang="en-GB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26394" y="4728344"/>
            <a:ext cx="136518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a.lexval</a:t>
            </a:r>
            <a:r>
              <a:rPr lang="en-GB" sz="2000" b="1" dirty="0" smtClean="0"/>
              <a:t>=4</a:t>
            </a:r>
            <a:endParaRPr lang="en-GB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87824" y="3923764"/>
            <a:ext cx="142378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Expr.val</a:t>
            </a:r>
            <a:r>
              <a:rPr lang="en-GB" sz="2000" b="1" dirty="0" smtClean="0"/>
              <a:t>=3</a:t>
            </a:r>
            <a:endParaRPr lang="en-GB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31840" y="4653136"/>
            <a:ext cx="1275349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Var.val</a:t>
            </a:r>
            <a:r>
              <a:rPr lang="en-GB" sz="2000" b="1" dirty="0" smtClean="0"/>
              <a:t>=3</a:t>
            </a:r>
            <a:endParaRPr lang="en-GB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31840" y="5623798"/>
            <a:ext cx="137550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/>
              <a:t>b</a:t>
            </a:r>
            <a:r>
              <a:rPr lang="en-GB" sz="2000" b="1" dirty="0" err="1" smtClean="0"/>
              <a:t>.lexval</a:t>
            </a:r>
            <a:r>
              <a:rPr lang="en-GB" sz="2000" b="1" dirty="0" smtClean="0"/>
              <a:t>=3</a:t>
            </a:r>
            <a:endParaRPr lang="en-GB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68144" y="5621178"/>
            <a:ext cx="1362296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/>
              <a:t>c</a:t>
            </a:r>
            <a:r>
              <a:rPr lang="en-GB" sz="2000" b="1" dirty="0" err="1" smtClean="0"/>
              <a:t>.lexval</a:t>
            </a:r>
            <a:r>
              <a:rPr lang="en-GB" sz="2000" b="1" dirty="0" smtClean="0"/>
              <a:t>=5</a:t>
            </a:r>
            <a:endParaRPr lang="en-GB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596336" y="4901098"/>
            <a:ext cx="1275349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Var.val</a:t>
            </a:r>
            <a:r>
              <a:rPr lang="en-GB" sz="2000" b="1" dirty="0" smtClean="0"/>
              <a:t>=5</a:t>
            </a:r>
            <a:endParaRPr lang="en-GB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353372" y="2636912"/>
            <a:ext cx="156485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Expr.val</a:t>
            </a:r>
            <a:r>
              <a:rPr lang="en-GB" sz="2000" b="1" dirty="0" smtClean="0"/>
              <a:t>=15</a:t>
            </a:r>
            <a:endParaRPr lang="en-GB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596336" y="3996000"/>
            <a:ext cx="142378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Expr.val</a:t>
            </a:r>
            <a:r>
              <a:rPr lang="en-GB" sz="2000" b="1" dirty="0" smtClean="0"/>
              <a:t>=5</a:t>
            </a:r>
            <a:endParaRPr lang="en-GB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17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Flow of Attribute in EXPR:</a:t>
            </a:r>
          </a:p>
          <a:p>
            <a:pPr lvl="1"/>
            <a:r>
              <a:rPr lang="en-GB" dirty="0" smtClean="0"/>
              <a:t>LHS attribute is computed using RHS attributes</a:t>
            </a:r>
          </a:p>
          <a:p>
            <a:pPr lvl="1"/>
            <a:r>
              <a:rPr lang="en-GB" dirty="0" smtClean="0"/>
              <a:t>Purely bottom-up: computer attribute values of all children in the parse tree</a:t>
            </a:r>
          </a:p>
          <a:p>
            <a:pPr lvl="1"/>
            <a:r>
              <a:rPr lang="en-GB" dirty="0" smtClean="0"/>
              <a:t>Use them to compute the value of parent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Dr. Shamim Ripon, CSE 430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4BF29-F441-439B-AEEF-49F3EAA3BE2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61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813</TotalTime>
  <Words>948</Words>
  <Application>Microsoft Office PowerPoint</Application>
  <PresentationFormat>On-screen Show (4:3)</PresentationFormat>
  <Paragraphs>257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Syntax Directed Translation</vt:lpstr>
      <vt:lpstr>Slide 2</vt:lpstr>
      <vt:lpstr>Syntax directed translation</vt:lpstr>
      <vt:lpstr>Syntax directed definition</vt:lpstr>
      <vt:lpstr>Synthesized attribute</vt:lpstr>
      <vt:lpstr>Example</vt:lpstr>
      <vt:lpstr>Example</vt:lpstr>
      <vt:lpstr>Example</vt:lpstr>
      <vt:lpstr>Slide 9</vt:lpstr>
      <vt:lpstr>Inherited Attribute</vt:lpstr>
      <vt:lpstr>Example: int x, y, z ;</vt:lpstr>
      <vt:lpstr>Example: int x, y, z ;</vt:lpstr>
      <vt:lpstr>Flow of Attributes</vt:lpstr>
      <vt:lpstr>Dependency Graphs</vt:lpstr>
      <vt:lpstr>Example</vt:lpstr>
      <vt:lpstr>Evaluation Order</vt:lpstr>
      <vt:lpstr>Syntax Tree</vt:lpstr>
      <vt:lpstr>Constructing Syntax Trees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Directed Translation</dc:title>
  <dc:creator>Shamim</dc:creator>
  <cp:lastModifiedBy>Admin</cp:lastModifiedBy>
  <cp:revision>38</cp:revision>
  <cp:lastPrinted>2011-08-01T07:31:00Z</cp:lastPrinted>
  <dcterms:created xsi:type="dcterms:W3CDTF">2011-07-27T09:28:30Z</dcterms:created>
  <dcterms:modified xsi:type="dcterms:W3CDTF">2017-11-19T08:52:56Z</dcterms:modified>
</cp:coreProperties>
</file>