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512" r:id="rId5"/>
    <p:sldId id="1074" r:id="rId6"/>
    <p:sldId id="1075" r:id="rId7"/>
    <p:sldId id="1107" r:id="rId8"/>
    <p:sldId id="1111" r:id="rId9"/>
    <p:sldId id="1112" r:id="rId10"/>
    <p:sldId id="1106" r:id="rId11"/>
    <p:sldId id="1109" r:id="rId12"/>
    <p:sldId id="1110" r:id="rId13"/>
    <p:sldId id="11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hya Arumugam (TMNA)" initials="S(" lastIdx="1" clrIdx="0">
    <p:extLst>
      <p:ext uri="{19B8F6BF-5375-455C-9EA6-DF929625EA0E}">
        <p15:presenceInfo xmlns:p15="http://schemas.microsoft.com/office/powerpoint/2012/main" userId="S::sandhya.arumugam@toyota.com::e34e2065-6a6b-4f0c-a241-dfb0df648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ED7D31"/>
    <a:srgbClr val="F58536"/>
    <a:srgbClr val="D71921"/>
    <a:srgbClr val="FCF600"/>
    <a:srgbClr val="76A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BDBED569-4797-4DF1-A0F4-6AAB3CD982D8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4472C4"/>
          </a:solidFill>
        </a:fill>
      </a:tcStyle>
    </a:band1H>
    <a:band1V>
      <a:tcStyle>
        <a:tcBdr/>
        <a:fill>
          <a:solidFill>
            <a:srgbClr val="4472C4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  <a:tblStyle styleId="{5940675A-B579-460E-94D1-54222C63F5DA}" styleName="">
    <a:wholeTbl>
      <a:tcTxStyle>
        <a:font>
          <a:latin typeface="+mn-lt"/>
          <a:ea typeface="+mn-ea"/>
          <a:cs typeface="+mn-cs"/>
        </a:font>
        <a:srgbClr val="3F3F3F"/>
      </a:tcTxStyle>
      <a:tcStyle>
        <a:tcBdr>
          <a:left>
            <a:ln w="12701" cap="flat" cmpd="sng" algn="ctr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5622" autoAdjust="0"/>
    <p:restoredTop sz="93548" autoAdjust="0"/>
  </p:normalViewPr>
  <p:slideViewPr>
    <p:cSldViewPr snapToGrid="0">
      <p:cViewPr varScale="1">
        <p:scale>
          <a:sx n="99" d="100"/>
          <a:sy n="99" d="100"/>
        </p:scale>
        <p:origin x="108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B057CB9-0FD5-4795-879B-E89238D1F21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FA288-724E-4175-B8BE-3FB51FBF964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3E3E8B-CA6B-45CC-AB1B-61B49F889AF4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5/11/2021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1C6DD-F665-46B2-AC5B-D8ED79EE627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684E0-8EF0-478A-B9DF-DB7A1522EA3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F035270-0ACE-4DA4-A1A5-ED1E76D692DF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5124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036492-DC4B-41E0-A532-A4E4192EEDD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6C099-214B-4E9F-A589-73219F36E18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58AF600-E2EB-4509-AAB6-03B67AA24F77}" type="datetime1">
              <a:rPr lang="en-US"/>
              <a:pPr lvl="0"/>
              <a:t>5/11/2021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E0ECC26-4234-427A-9BC2-145E6CB3DE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B58B4-DC50-4B9C-AD62-FA7905D8D5A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9BE10-AA2D-4D31-9874-BE3A8E47E22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2F976-BC8D-4253-952B-F17B7B4D90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FEEEAA5-30C7-49B2-BB01-DD8107335E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9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CCD7DB-C9AB-4EAA-BD51-E8FDAA3057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44DC19-6809-4F40-9308-7E9987BF6C3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D0B6-CE17-4D48-8F51-5F8563DC7F2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5F0C90-2562-429A-8AC4-10E448324132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FEEEAA5-30C7-49B2-BB01-DD8107335E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12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FEEEAA5-30C7-49B2-BB01-DD8107335E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1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CCD7DB-C9AB-4EAA-BD51-E8FDAA3057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44DC19-6809-4F40-9308-7E9987BF6C3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D0B6-CE17-4D48-8F51-5F8563DC7F2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5F0C90-2562-429A-8AC4-10E448324132}" type="slidenum">
              <a:t>10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479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E8AEC64F-5CE2-4BA0-B71E-97EB8616EC0A}"/>
              </a:ext>
            </a:extLst>
          </p:cNvPr>
          <p:cNvSpPr/>
          <p:nvPr/>
        </p:nvSpPr>
        <p:spPr>
          <a:xfrm>
            <a:off x="0" y="4027867"/>
            <a:ext cx="12191996" cy="2706313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69576" tIns="34792" rIns="69576" bIns="34792" anchor="ctr" anchorCtr="1" compatLnSpc="1">
            <a:noAutofit/>
          </a:bodyPr>
          <a:lstStyle/>
          <a:p>
            <a:pPr marL="0" marR="0" lvl="0" indent="0" algn="ctr" defTabSz="451027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936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1413DE8-4266-4C75-BDDF-DA2F13C0AF96}"/>
              </a:ext>
            </a:extLst>
          </p:cNvPr>
          <p:cNvSpPr/>
          <p:nvPr/>
        </p:nvSpPr>
        <p:spPr>
          <a:xfrm>
            <a:off x="0" y="0"/>
            <a:ext cx="12191996" cy="1783080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78711" tIns="39355" rIns="78711" bIns="39355" anchor="ctr" anchorCtr="1" compatLnSpc="1">
            <a:noAutofit/>
          </a:bodyPr>
          <a:lstStyle/>
          <a:p>
            <a:pPr marL="0" marR="0" lvl="0" indent="0" algn="ctr" defTabSz="51026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60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5C5E997-C431-4BC1-A440-006167607F21}"/>
              </a:ext>
            </a:extLst>
          </p:cNvPr>
          <p:cNvSpPr/>
          <p:nvPr/>
        </p:nvSpPr>
        <p:spPr>
          <a:xfrm>
            <a:off x="0" y="6742730"/>
            <a:ext cx="12191996" cy="130393"/>
          </a:xfrm>
          <a:prstGeom prst="rect">
            <a:avLst/>
          </a:prstGeom>
          <a:solidFill>
            <a:srgbClr val="ED1C24"/>
          </a:solidFill>
          <a:ln cap="flat">
            <a:noFill/>
            <a:prstDash val="solid"/>
          </a:ln>
        </p:spPr>
        <p:txBody>
          <a:bodyPr vert="horz" wrap="square" lIns="78711" tIns="39355" rIns="78711" bIns="39355" anchor="ctr" anchorCtr="1" compatLnSpc="1">
            <a:noAutofit/>
          </a:bodyPr>
          <a:lstStyle/>
          <a:p>
            <a:pPr marL="0" marR="0" lvl="0" indent="0" algn="ctr" defTabSz="51026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60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0B07DB-253E-42DF-8A7C-49815CCEF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1520" y="4734031"/>
            <a:ext cx="10728956" cy="7828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0" rIns="91440" bIns="0" anchor="ctr" anchorCtr="0" compatLnSpc="1">
            <a:noAutofit/>
          </a:bodyPr>
          <a:lstStyle>
            <a:lvl1pPr marL="0" marR="0" lvl="0" indent="0" defTabSz="8905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n-US" sz="2418" b="0" i="0" u="none" strike="noStrike" cap="all" spc="0" baseline="0">
                <a:solidFill>
                  <a:srgbClr val="ED1C24"/>
                </a:solidFill>
                <a:uFillTx/>
                <a:latin typeface="Arial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945E2F02-004E-45FF-99D2-10541929828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43" b="2963"/>
          <a:stretch>
            <a:fillRect/>
          </a:stretch>
        </p:blipFill>
        <p:spPr>
          <a:xfrm>
            <a:off x="1629296" y="1190932"/>
            <a:ext cx="8933413" cy="242413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8960996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">
            <a:extLst>
              <a:ext uri="{FF2B5EF4-FFF2-40B4-BE49-F238E27FC236}">
                <a16:creationId xmlns:a16="http://schemas.microsoft.com/office/drawing/2014/main" id="{0B8674EE-BA67-44F6-A1FD-665FFA54F38F}"/>
              </a:ext>
            </a:extLst>
          </p:cNvPr>
          <p:cNvCxnSpPr/>
          <p:nvPr/>
        </p:nvCxnSpPr>
        <p:spPr>
          <a:xfrm>
            <a:off x="863595" y="2693986"/>
            <a:ext cx="10363207" cy="0"/>
          </a:xfrm>
          <a:prstGeom prst="straightConnector1">
            <a:avLst/>
          </a:prstGeom>
          <a:noFill/>
          <a:ln w="12701" cap="rnd">
            <a:solidFill>
              <a:srgbClr val="EB2300"/>
            </a:solidFill>
            <a:prstDash val="solid"/>
            <a:miter/>
          </a:ln>
        </p:spPr>
      </p:cxnSp>
      <p:cxnSp>
        <p:nvCxnSpPr>
          <p:cNvPr id="3" name="Straight Connector 21">
            <a:extLst>
              <a:ext uri="{FF2B5EF4-FFF2-40B4-BE49-F238E27FC236}">
                <a16:creationId xmlns:a16="http://schemas.microsoft.com/office/drawing/2014/main" id="{63C0955E-46CB-47E6-8D88-D7329523365E}"/>
              </a:ext>
            </a:extLst>
          </p:cNvPr>
          <p:cNvCxnSpPr/>
          <p:nvPr/>
        </p:nvCxnSpPr>
        <p:spPr>
          <a:xfrm>
            <a:off x="863595" y="4164013"/>
            <a:ext cx="10363207" cy="0"/>
          </a:xfrm>
          <a:prstGeom prst="straightConnector1">
            <a:avLst/>
          </a:prstGeom>
          <a:noFill/>
          <a:ln w="12701" cap="rnd">
            <a:solidFill>
              <a:srgbClr val="EB2300"/>
            </a:solidFill>
            <a:prstDash val="solid"/>
            <a:miter/>
          </a:ln>
        </p:spPr>
      </p:cxn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F1FF5D7D-2B13-4476-9F8B-8244DD665818}"/>
              </a:ext>
            </a:extLst>
          </p:cNvPr>
          <p:cNvCxnSpPr/>
          <p:nvPr userDrawn="1"/>
        </p:nvCxnSpPr>
        <p:spPr>
          <a:xfrm>
            <a:off x="0" y="6337761"/>
            <a:ext cx="12191996" cy="0"/>
          </a:xfrm>
          <a:prstGeom prst="straightConnector1">
            <a:avLst/>
          </a:prstGeom>
          <a:noFill/>
          <a:ln w="12701" cap="rnd">
            <a:solidFill>
              <a:srgbClr val="D9D9D9"/>
            </a:solidFill>
            <a:prstDash val="solid"/>
            <a:miter/>
          </a:ln>
        </p:spPr>
      </p:cxnSp>
      <p:sp>
        <p:nvSpPr>
          <p:cNvPr id="5" name="Rectangle 26">
            <a:extLst>
              <a:ext uri="{FF2B5EF4-FFF2-40B4-BE49-F238E27FC236}">
                <a16:creationId xmlns:a16="http://schemas.microsoft.com/office/drawing/2014/main" id="{80EECE4B-1397-4343-9695-D5BB3ACB1D80}"/>
              </a:ext>
            </a:extLst>
          </p:cNvPr>
          <p:cNvSpPr/>
          <p:nvPr userDrawn="1"/>
        </p:nvSpPr>
        <p:spPr>
          <a:xfrm>
            <a:off x="10881332" y="6406396"/>
            <a:ext cx="706968" cy="19843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noAutofit/>
          </a:bodyPr>
          <a:lstStyle/>
          <a:p>
            <a:pPr marL="0" marR="0" lvl="0" indent="0" algn="r" defTabSz="577288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912" algn="l"/>
                <a:tab pos="4452725" algn="ctr"/>
                <a:tab pos="8240627" algn="r"/>
                <a:tab pos="8624063" algn="r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A14E91E-436D-44E5-849F-31EDA2C715CF}" type="slidenum">
              <a:rPr sz="140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en-US" sz="1400" b="0" i="0" u="none" strike="noStrike" kern="1200" cap="none" spc="0" baseline="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/>
            </a:endParaRPr>
          </a:p>
        </p:txBody>
      </p:sp>
      <p:pic>
        <p:nvPicPr>
          <p:cNvPr id="6" name="Picture 9" descr="Red Rectangle Mark.jpg">
            <a:extLst>
              <a:ext uri="{FF2B5EF4-FFF2-40B4-BE49-F238E27FC236}">
                <a16:creationId xmlns:a16="http://schemas.microsoft.com/office/drawing/2014/main" id="{9B7F9BCF-12CE-4C79-8C79-B908AE4EE3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267" y="6400745"/>
            <a:ext cx="1098514" cy="28521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fl" descr=" ">
            <a:extLst>
              <a:ext uri="{FF2B5EF4-FFF2-40B4-BE49-F238E27FC236}">
                <a16:creationId xmlns:a16="http://schemas.microsoft.com/office/drawing/2014/main" id="{2D92CBA5-DCB3-4474-AC2A-8D1AAFF93AE5}"/>
              </a:ext>
            </a:extLst>
          </p:cNvPr>
          <p:cNvSpPr txBox="1"/>
          <p:nvPr userDrawn="1"/>
        </p:nvSpPr>
        <p:spPr>
          <a:xfrm>
            <a:off x="0" y="6629400"/>
            <a:ext cx="12191996" cy="185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7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</a:rPr>
              <a:t> </a:t>
            </a:r>
          </a:p>
        </p:txBody>
      </p:sp>
      <p:sp>
        <p:nvSpPr>
          <p:cNvPr id="8" name="fc" descr=" ">
            <a:extLst>
              <a:ext uri="{FF2B5EF4-FFF2-40B4-BE49-F238E27FC236}">
                <a16:creationId xmlns:a16="http://schemas.microsoft.com/office/drawing/2014/main" id="{FBA73C83-78C3-4D77-ADD8-DE331C6DB21B}"/>
              </a:ext>
            </a:extLst>
          </p:cNvPr>
          <p:cNvSpPr txBox="1"/>
          <p:nvPr userDrawn="1"/>
        </p:nvSpPr>
        <p:spPr>
          <a:xfrm>
            <a:off x="0" y="6629400"/>
            <a:ext cx="12191996" cy="185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7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</a:rPr>
              <a:t> </a:t>
            </a:r>
          </a:p>
        </p:txBody>
      </p:sp>
      <p:sp>
        <p:nvSpPr>
          <p:cNvPr id="9" name="fr" descr=" ">
            <a:extLst>
              <a:ext uri="{FF2B5EF4-FFF2-40B4-BE49-F238E27FC236}">
                <a16:creationId xmlns:a16="http://schemas.microsoft.com/office/drawing/2014/main" id="{7A4328DE-CBA5-4EA7-AF7F-C370DA2EC51B}"/>
              </a:ext>
            </a:extLst>
          </p:cNvPr>
          <p:cNvSpPr txBox="1"/>
          <p:nvPr userDrawn="1"/>
        </p:nvSpPr>
        <p:spPr>
          <a:xfrm>
            <a:off x="0" y="6629400"/>
            <a:ext cx="12191996" cy="185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7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</a:rPr>
              <a:t> 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9AB07ADF-4B85-4F2B-BE84-EFEB94C5CB8A}"/>
              </a:ext>
            </a:extLst>
          </p:cNvPr>
          <p:cNvSpPr txBox="1"/>
          <p:nvPr userDrawn="1"/>
        </p:nvSpPr>
        <p:spPr>
          <a:xfrm>
            <a:off x="1280772" y="6369271"/>
            <a:ext cx="4069765" cy="2571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71" b="1" i="0" u="none" strike="noStrike" kern="1200" cap="none" spc="0" baseline="0" dirty="0">
                <a:solidFill>
                  <a:srgbClr val="003F5F"/>
                </a:solidFill>
                <a:uFillTx/>
                <a:latin typeface="Arial"/>
                <a:cs typeface="Arial"/>
              </a:rPr>
              <a:t>PLATFORM &amp; STRATEGY</a:t>
            </a:r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2BD064D6-AC06-463D-BCC4-B2AD89C8734F}"/>
              </a:ext>
            </a:extLst>
          </p:cNvPr>
          <p:cNvSpPr txBox="1"/>
          <p:nvPr userDrawn="1"/>
        </p:nvSpPr>
        <p:spPr>
          <a:xfrm>
            <a:off x="1280772" y="6540858"/>
            <a:ext cx="2524987" cy="2283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84" b="0" i="0" u="none" strike="noStrike" kern="1200" cap="none" spc="0" baseline="0" dirty="0">
                <a:solidFill>
                  <a:srgbClr val="7F7F7F"/>
                </a:solidFill>
                <a:uFillTx/>
                <a:latin typeface="Avenir Black"/>
                <a:cs typeface="Avenir Black"/>
              </a:rPr>
              <a:t>Toyota Cloud Platform Team (TCPT)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DEDF6B-EC17-43A8-AE9F-E2F0B9A037A7}"/>
              </a:ext>
            </a:extLst>
          </p:cNvPr>
          <p:cNvSpPr/>
          <p:nvPr userDrawn="1"/>
        </p:nvSpPr>
        <p:spPr>
          <a:xfrm>
            <a:off x="5351758" y="6579784"/>
            <a:ext cx="1488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Toyota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70633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2390F7E-B45C-4E2F-9AAC-EE5C94CED4C0}"/>
              </a:ext>
            </a:extLst>
          </p:cNvPr>
          <p:cNvSpPr/>
          <p:nvPr/>
        </p:nvSpPr>
        <p:spPr>
          <a:xfrm>
            <a:off x="0" y="0"/>
            <a:ext cx="12191996" cy="605927"/>
          </a:xfrm>
          <a:prstGeom prst="rect">
            <a:avLst/>
          </a:prstGeom>
          <a:solidFill>
            <a:srgbClr val="F9F9F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51027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9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1FA466-8C1C-416F-999E-6977CCD2EF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846" y="62124"/>
            <a:ext cx="11858762" cy="4889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8905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n-US" sz="2004" b="0" i="0" u="none" strike="noStrike" cap="all" spc="0" baseline="0">
                <a:solidFill>
                  <a:srgbClr val="FF0000"/>
                </a:solidFill>
                <a:uFillTx/>
                <a:latin typeface="Arial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12DE84A-8D24-4957-99CD-0B32512354F3}"/>
              </a:ext>
            </a:extLst>
          </p:cNvPr>
          <p:cNvCxnSpPr/>
          <p:nvPr userDrawn="1"/>
        </p:nvCxnSpPr>
        <p:spPr>
          <a:xfrm>
            <a:off x="0" y="6337761"/>
            <a:ext cx="12191996" cy="0"/>
          </a:xfrm>
          <a:prstGeom prst="straightConnector1">
            <a:avLst/>
          </a:prstGeom>
          <a:noFill/>
          <a:ln w="12701" cap="rnd">
            <a:solidFill>
              <a:srgbClr val="D9D9D9"/>
            </a:solidFill>
            <a:prstDash val="solid"/>
            <a:miter/>
          </a:ln>
        </p:spPr>
      </p:cxnSp>
      <p:sp>
        <p:nvSpPr>
          <p:cNvPr id="5" name="Rectangle 26">
            <a:extLst>
              <a:ext uri="{FF2B5EF4-FFF2-40B4-BE49-F238E27FC236}">
                <a16:creationId xmlns:a16="http://schemas.microsoft.com/office/drawing/2014/main" id="{B6222440-BB2B-447C-9C06-01EF5E2B8A42}"/>
              </a:ext>
            </a:extLst>
          </p:cNvPr>
          <p:cNvSpPr/>
          <p:nvPr userDrawn="1"/>
        </p:nvSpPr>
        <p:spPr>
          <a:xfrm>
            <a:off x="10881332" y="6406396"/>
            <a:ext cx="706968" cy="19843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noAutofit/>
          </a:bodyPr>
          <a:lstStyle/>
          <a:p>
            <a:pPr marL="0" marR="0" lvl="0" indent="0" algn="r" defTabSz="577288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912" algn="l"/>
                <a:tab pos="4452725" algn="ctr"/>
                <a:tab pos="8240627" algn="r"/>
                <a:tab pos="8624063" algn="r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A14E91E-436D-44E5-849F-31EDA2C715CF}" type="slidenum">
              <a:rPr sz="140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en-US" sz="1400" b="0" i="0" u="none" strike="noStrike" kern="1200" cap="none" spc="0" baseline="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/>
            </a:endParaRPr>
          </a:p>
        </p:txBody>
      </p:sp>
      <p:pic>
        <p:nvPicPr>
          <p:cNvPr id="6" name="Picture 9" descr="Red Rectangle Mark.jpg">
            <a:extLst>
              <a:ext uri="{FF2B5EF4-FFF2-40B4-BE49-F238E27FC236}">
                <a16:creationId xmlns:a16="http://schemas.microsoft.com/office/drawing/2014/main" id="{1E128DBD-7600-49B2-B045-9326799736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267" y="6400745"/>
            <a:ext cx="1098514" cy="28521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fl" descr=" ">
            <a:extLst>
              <a:ext uri="{FF2B5EF4-FFF2-40B4-BE49-F238E27FC236}">
                <a16:creationId xmlns:a16="http://schemas.microsoft.com/office/drawing/2014/main" id="{E57E1922-EB71-4C4E-AD42-F606B948F5E3}"/>
              </a:ext>
            </a:extLst>
          </p:cNvPr>
          <p:cNvSpPr txBox="1"/>
          <p:nvPr userDrawn="1"/>
        </p:nvSpPr>
        <p:spPr>
          <a:xfrm>
            <a:off x="0" y="6629400"/>
            <a:ext cx="12191996" cy="185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7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</a:rPr>
              <a:t> </a:t>
            </a:r>
          </a:p>
        </p:txBody>
      </p:sp>
      <p:sp>
        <p:nvSpPr>
          <p:cNvPr id="8" name="fc" descr=" ">
            <a:extLst>
              <a:ext uri="{FF2B5EF4-FFF2-40B4-BE49-F238E27FC236}">
                <a16:creationId xmlns:a16="http://schemas.microsoft.com/office/drawing/2014/main" id="{A86FEA69-AE60-4BA3-AE2C-F87C221296D0}"/>
              </a:ext>
            </a:extLst>
          </p:cNvPr>
          <p:cNvSpPr txBox="1"/>
          <p:nvPr userDrawn="1"/>
        </p:nvSpPr>
        <p:spPr>
          <a:xfrm>
            <a:off x="0" y="6629400"/>
            <a:ext cx="12191996" cy="185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7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</a:rPr>
              <a:t> </a:t>
            </a:r>
          </a:p>
        </p:txBody>
      </p:sp>
      <p:sp>
        <p:nvSpPr>
          <p:cNvPr id="9" name="fr" descr=" ">
            <a:extLst>
              <a:ext uri="{FF2B5EF4-FFF2-40B4-BE49-F238E27FC236}">
                <a16:creationId xmlns:a16="http://schemas.microsoft.com/office/drawing/2014/main" id="{B6AD00FC-2D78-472B-A0CA-9FB3E1C61E5E}"/>
              </a:ext>
            </a:extLst>
          </p:cNvPr>
          <p:cNvSpPr txBox="1"/>
          <p:nvPr userDrawn="1"/>
        </p:nvSpPr>
        <p:spPr>
          <a:xfrm>
            <a:off x="0" y="6629400"/>
            <a:ext cx="12191996" cy="185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7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</a:rPr>
              <a:t> 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50688A0E-C1D2-4B6D-A06D-1C73A4EA4276}"/>
              </a:ext>
            </a:extLst>
          </p:cNvPr>
          <p:cNvSpPr txBox="1"/>
          <p:nvPr userDrawn="1"/>
        </p:nvSpPr>
        <p:spPr>
          <a:xfrm>
            <a:off x="1280772" y="6369271"/>
            <a:ext cx="4069765" cy="2571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71" b="1" i="0" u="none" strike="noStrike" kern="1200" cap="none" spc="0" baseline="0" dirty="0">
                <a:solidFill>
                  <a:srgbClr val="003F5F"/>
                </a:solidFill>
                <a:uFillTx/>
                <a:latin typeface="Arial"/>
                <a:cs typeface="Arial"/>
              </a:rPr>
              <a:t>ADVANCED CLOUD ENGINEERING (ACE)</a:t>
            </a:r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EE10D702-430D-4B1D-B714-06072BCAB1B3}"/>
              </a:ext>
            </a:extLst>
          </p:cNvPr>
          <p:cNvSpPr txBox="1"/>
          <p:nvPr userDrawn="1"/>
        </p:nvSpPr>
        <p:spPr>
          <a:xfrm>
            <a:off x="1280772" y="6540858"/>
            <a:ext cx="2524987" cy="2283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84" b="0" i="0" u="none" strike="noStrike" kern="1200" cap="none" spc="0" baseline="0" dirty="0">
                <a:solidFill>
                  <a:srgbClr val="7F7F7F"/>
                </a:solidFill>
                <a:uFillTx/>
                <a:latin typeface="Avenir Black"/>
                <a:cs typeface="Avenir Black"/>
              </a:rPr>
              <a:t>Infrastructure and Operations Services (IOS)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B013B-8AAC-4545-94A8-30BF83F0CDC8}"/>
              </a:ext>
            </a:extLst>
          </p:cNvPr>
          <p:cNvSpPr/>
          <p:nvPr userDrawn="1"/>
        </p:nvSpPr>
        <p:spPr>
          <a:xfrm>
            <a:off x="5351758" y="6579784"/>
            <a:ext cx="1488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Toyota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61345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6703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c" descr=" ">
            <a:extLst>
              <a:ext uri="{FF2B5EF4-FFF2-40B4-BE49-F238E27FC236}">
                <a16:creationId xmlns:a16="http://schemas.microsoft.com/office/drawing/2014/main" id="{B6A78B0E-E656-4396-905D-6DA8DE15026D}"/>
              </a:ext>
            </a:extLst>
          </p:cNvPr>
          <p:cNvSpPr txBox="1"/>
          <p:nvPr/>
        </p:nvSpPr>
        <p:spPr>
          <a:xfrm>
            <a:off x="0" y="0"/>
            <a:ext cx="12191996" cy="185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7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</a:rPr>
              <a:t> </a:t>
            </a:r>
          </a:p>
        </p:txBody>
      </p:sp>
      <p:sp>
        <p:nvSpPr>
          <p:cNvPr id="6" name="hr" descr=" ">
            <a:extLst>
              <a:ext uri="{FF2B5EF4-FFF2-40B4-BE49-F238E27FC236}">
                <a16:creationId xmlns:a16="http://schemas.microsoft.com/office/drawing/2014/main" id="{121242A2-62A5-45A2-B1A4-FECEE8519C98}"/>
              </a:ext>
            </a:extLst>
          </p:cNvPr>
          <p:cNvSpPr txBox="1"/>
          <p:nvPr/>
        </p:nvSpPr>
        <p:spPr>
          <a:xfrm>
            <a:off x="0" y="0"/>
            <a:ext cx="12191996" cy="185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7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</a:rPr>
              <a:t>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955ADD8-3916-4F04-90C0-2EC9D9ACD9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1520" y="4451003"/>
            <a:ext cx="10728956" cy="782845"/>
          </a:xfrm>
        </p:spPr>
        <p:txBody>
          <a:bodyPr/>
          <a:lstStyle/>
          <a:p>
            <a:pPr lvl="0"/>
            <a:r>
              <a:rPr lang="en-US" dirty="0"/>
              <a:t>Lambda authorizer blueprint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579F2BC7-4B88-4307-99FC-BAF28115FA13}"/>
              </a:ext>
            </a:extLst>
          </p:cNvPr>
          <p:cNvSpPr txBox="1"/>
          <p:nvPr/>
        </p:nvSpPr>
        <p:spPr>
          <a:xfrm>
            <a:off x="731520" y="5955148"/>
            <a:ext cx="10728956" cy="369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0" rIns="91440" bIns="0" anchor="t" anchorCtr="0" compatLnSpc="1">
            <a:normAutofit/>
          </a:bodyPr>
          <a:lstStyle/>
          <a:p>
            <a:pPr marL="0" marR="0" lvl="0" indent="0" algn="l" defTabSz="890543" rtl="0" fontAlgn="auto" hangingPunct="1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65E757-A21F-4238-ABCA-F0FDDCDB6428}" type="datetime4">
              <a:rPr lang="en-US" sz="1550" b="0" i="0" u="none" strike="noStrike" kern="1200" cap="none" spc="0" baseline="0" smtClean="0">
                <a:solidFill>
                  <a:schemeClr val="bg2">
                    <a:lumMod val="25000"/>
                  </a:schemeClr>
                </a:solidFill>
                <a:uFillTx/>
                <a:latin typeface="Arial"/>
                <a:cs typeface="Arial"/>
              </a:rPr>
              <a:t>May 11, 2021</a:t>
            </a:fld>
            <a:endParaRPr lang="en-US" sz="1550" b="0" i="0" u="none" strike="noStrike" kern="1200" cap="none" spc="0" baseline="0" dirty="0">
              <a:solidFill>
                <a:schemeClr val="bg2">
                  <a:lumMod val="25000"/>
                </a:schemeClr>
              </a:solidFill>
              <a:uFillTx/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61E88-2682-4B01-BDEC-244E3C18C30A}"/>
              </a:ext>
            </a:extLst>
          </p:cNvPr>
          <p:cNvSpPr/>
          <p:nvPr/>
        </p:nvSpPr>
        <p:spPr>
          <a:xfrm>
            <a:off x="731520" y="5475686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Cloud Engineering (ACE)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9DE41-E1EF-4BCE-AFB5-EFBA9B69E96A}"/>
              </a:ext>
            </a:extLst>
          </p:cNvPr>
          <p:cNvSpPr/>
          <p:nvPr/>
        </p:nvSpPr>
        <p:spPr>
          <a:xfrm>
            <a:off x="731520" y="5072252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Enrique Bassallo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955ADD8-3916-4F04-90C0-2EC9D9ACD9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1520" y="4451003"/>
            <a:ext cx="10728956" cy="782845"/>
          </a:xfrm>
        </p:spPr>
        <p:txBody>
          <a:bodyPr/>
          <a:lstStyle/>
          <a:p>
            <a:pPr lvl="0"/>
            <a:r>
              <a:rPr lang="en-US" dirty="0"/>
              <a:t>Lambda authorizer blueprint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579F2BC7-4B88-4307-99FC-BAF28115FA13}"/>
              </a:ext>
            </a:extLst>
          </p:cNvPr>
          <p:cNvSpPr txBox="1"/>
          <p:nvPr/>
        </p:nvSpPr>
        <p:spPr>
          <a:xfrm>
            <a:off x="731520" y="5955148"/>
            <a:ext cx="10728956" cy="369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0" rIns="91440" bIns="0" anchor="t" anchorCtr="0" compatLnSpc="1">
            <a:normAutofit/>
          </a:bodyPr>
          <a:lstStyle/>
          <a:p>
            <a:pPr marL="0" marR="0" lvl="0" indent="0" algn="l" defTabSz="890543" rtl="0" fontAlgn="auto" hangingPunct="1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65E757-A21F-4238-ABCA-F0FDDCDB6428}" type="datetime4">
              <a:rPr lang="en-US" sz="1550" b="0" i="0" u="none" strike="noStrike" kern="1200" cap="none" spc="0" baseline="0" smtClean="0">
                <a:solidFill>
                  <a:schemeClr val="bg2">
                    <a:lumMod val="25000"/>
                  </a:schemeClr>
                </a:solidFill>
                <a:uFillTx/>
                <a:latin typeface="Arial"/>
                <a:cs typeface="Arial"/>
              </a:rPr>
              <a:t>May 11, 2021</a:t>
            </a:fld>
            <a:endParaRPr lang="en-US" sz="1550" b="0" i="0" u="none" strike="noStrike" kern="1200" cap="none" spc="0" baseline="0" dirty="0">
              <a:solidFill>
                <a:schemeClr val="bg2">
                  <a:lumMod val="25000"/>
                </a:schemeClr>
              </a:solidFill>
              <a:uFillTx/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61E88-2682-4B01-BDEC-244E3C18C30A}"/>
              </a:ext>
            </a:extLst>
          </p:cNvPr>
          <p:cNvSpPr/>
          <p:nvPr/>
        </p:nvSpPr>
        <p:spPr>
          <a:xfrm>
            <a:off x="731520" y="5475686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Cloud Engineering (ACE)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9DE41-E1EF-4BCE-AFB5-EFBA9B69E96A}"/>
              </a:ext>
            </a:extLst>
          </p:cNvPr>
          <p:cNvSpPr/>
          <p:nvPr/>
        </p:nvSpPr>
        <p:spPr>
          <a:xfrm>
            <a:off x="731520" y="5072252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Enrique Bassallo</a:t>
            </a:r>
          </a:p>
        </p:txBody>
      </p:sp>
    </p:spTree>
    <p:extLst>
      <p:ext uri="{BB962C8B-B14F-4D97-AF65-F5344CB8AC3E}">
        <p14:creationId xmlns:p14="http://schemas.microsoft.com/office/powerpoint/2010/main" val="7179802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290E-DA0E-4C71-921F-7C38FC52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Agenda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F0D252-3F50-4309-A35B-9CFF3B7907AD}"/>
              </a:ext>
            </a:extLst>
          </p:cNvPr>
          <p:cNvSpPr/>
          <p:nvPr/>
        </p:nvSpPr>
        <p:spPr>
          <a:xfrm>
            <a:off x="1116171" y="857847"/>
            <a:ext cx="10040112" cy="5142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What is a Lambda Authorizer?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Why do we need it?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OAuth2 and JWT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Azure AD App Roles Map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How Lambda Authorizer works?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Blueprint Deployment Model</a:t>
            </a:r>
          </a:p>
        </p:txBody>
      </p:sp>
    </p:spTree>
    <p:extLst>
      <p:ext uri="{BB962C8B-B14F-4D97-AF65-F5344CB8AC3E}">
        <p14:creationId xmlns:p14="http://schemas.microsoft.com/office/powerpoint/2010/main" val="194754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290E-DA0E-4C71-921F-7C38FC52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is a Lambda Authorizer?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00BC65-36DD-4772-9ECC-DC9233064750}"/>
              </a:ext>
            </a:extLst>
          </p:cNvPr>
          <p:cNvSpPr/>
          <p:nvPr/>
        </p:nvSpPr>
        <p:spPr>
          <a:xfrm>
            <a:off x="1075548" y="1288734"/>
            <a:ext cx="10040904" cy="4280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API Gateway feature known as Custom Authorizer.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Uses an AWS Lambda function to control access to API endpoints.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Invoked by API Gateway for every request to an API endpoint.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Validates the caller’s identity as input.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Returns an IAM policy as output.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8687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290E-DA0E-4C71-921F-7C38FC52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Why do we need it?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2C826-4B0A-42C0-81B2-1CA785C46127}"/>
              </a:ext>
            </a:extLst>
          </p:cNvPr>
          <p:cNvSpPr/>
          <p:nvPr/>
        </p:nvSpPr>
        <p:spPr>
          <a:xfrm>
            <a:off x="620950" y="857847"/>
            <a:ext cx="10950099" cy="5142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Modern web apps separate Frontend (UI) and Backend (API).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Centralized </a:t>
            </a:r>
            <a:r>
              <a:rPr lang="en-US" sz="2800" dirty="0" err="1"/>
              <a:t>AuthN</a:t>
            </a:r>
            <a:r>
              <a:rPr lang="en-US" sz="2800" dirty="0"/>
              <a:t> &amp; </a:t>
            </a:r>
            <a:r>
              <a:rPr lang="en-US" sz="2800" dirty="0" err="1"/>
              <a:t>AuthZ</a:t>
            </a:r>
            <a:r>
              <a:rPr lang="en-US" sz="2800" dirty="0"/>
              <a:t> processes in Azure AD for TMNA employees.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 err="1"/>
              <a:t>AuthN</a:t>
            </a:r>
            <a:r>
              <a:rPr lang="en-US" sz="2800" dirty="0"/>
              <a:t> process is normally performed in the Frontend (Login / SSO).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 err="1"/>
              <a:t>AuthZ</a:t>
            </a:r>
            <a:r>
              <a:rPr lang="en-US" sz="2800" dirty="0"/>
              <a:t> process needs to be performed in the Backend for each request.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Lambda Authorizer avoids reaching Backend resources directly.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Backend resources are protected and scale only for valid requests.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2398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290E-DA0E-4C71-921F-7C38FC52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OAuth2 and JWT</a:t>
            </a:r>
          </a:p>
        </p:txBody>
      </p:sp>
      <p:pic>
        <p:nvPicPr>
          <p:cNvPr id="1036" name="Picture 12" descr="PlantUML diagram">
            <a:extLst>
              <a:ext uri="{FF2B5EF4-FFF2-40B4-BE49-F238E27FC236}">
                <a16:creationId xmlns:a16="http://schemas.microsoft.com/office/drawing/2014/main" id="{8401A867-29E2-4312-93BE-3325C8389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654" y="640175"/>
            <a:ext cx="8282691" cy="557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4890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290E-DA0E-4C71-921F-7C38FC52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Azure AD App Roles Map</a:t>
            </a:r>
          </a:p>
        </p:txBody>
      </p:sp>
      <p:pic>
        <p:nvPicPr>
          <p:cNvPr id="1026" name="Picture 2" descr="How JSON Web Token(JWT) authentication works? | by Suresh Kumar | Medium">
            <a:extLst>
              <a:ext uri="{FF2B5EF4-FFF2-40B4-BE49-F238E27FC236}">
                <a16:creationId xmlns:a16="http://schemas.microsoft.com/office/drawing/2014/main" id="{F60713C8-3297-4C06-B773-EC51C92A7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19" y="1626589"/>
            <a:ext cx="5713120" cy="370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939AD7-6FD5-4172-AD64-639FE299D574}"/>
              </a:ext>
            </a:extLst>
          </p:cNvPr>
          <p:cNvSpPr/>
          <p:nvPr/>
        </p:nvSpPr>
        <p:spPr>
          <a:xfrm>
            <a:off x="3503597" y="3508367"/>
            <a:ext cx="2462542" cy="158858"/>
          </a:xfrm>
          <a:prstGeom prst="rect">
            <a:avLst/>
          </a:prstGeom>
          <a:noFill/>
          <a:ln w="28575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EF158E-B418-4F4F-8C39-740234262F45}"/>
              </a:ext>
            </a:extLst>
          </p:cNvPr>
          <p:cNvSpPr/>
          <p:nvPr/>
        </p:nvSpPr>
        <p:spPr>
          <a:xfrm>
            <a:off x="5858577" y="1780512"/>
            <a:ext cx="58649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ADMIN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[{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effect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"Allow"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http_method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All HTTP methods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resource_path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All resources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READ-ONLY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[{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effect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"Deny"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http_method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All HTTP methods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resource_path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"admin"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"admin/*"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},{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effect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"Allow"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http_method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"GET"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resource_path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"res1/*"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"res2/*"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}]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88274F-24A5-4698-9D1A-96EF34945D40}"/>
              </a:ext>
            </a:extLst>
          </p:cNvPr>
          <p:cNvSpPr/>
          <p:nvPr/>
        </p:nvSpPr>
        <p:spPr>
          <a:xfrm>
            <a:off x="6381549" y="1770887"/>
            <a:ext cx="5342020" cy="1443951"/>
          </a:xfrm>
          <a:prstGeom prst="rect">
            <a:avLst/>
          </a:prstGeom>
          <a:noFill/>
          <a:ln w="28575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DEBD53-D38A-4892-B630-EBF6D5D61578}"/>
              </a:ext>
            </a:extLst>
          </p:cNvPr>
          <p:cNvSpPr/>
          <p:nvPr/>
        </p:nvSpPr>
        <p:spPr>
          <a:xfrm>
            <a:off x="5698156" y="2223435"/>
            <a:ext cx="683393" cy="1284931"/>
          </a:xfrm>
          <a:custGeom>
            <a:avLst/>
            <a:gdLst>
              <a:gd name="connsiteX0" fmla="*/ 0 w 616017"/>
              <a:gd name="connsiteY0" fmla="*/ 1203158 h 1203158"/>
              <a:gd name="connsiteX1" fmla="*/ 317634 w 616017"/>
              <a:gd name="connsiteY1" fmla="*/ 240631 h 1203158"/>
              <a:gd name="connsiteX2" fmla="*/ 616017 w 616017"/>
              <a:gd name="connsiteY2" fmla="*/ 0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017" h="1203158">
                <a:moveTo>
                  <a:pt x="0" y="1203158"/>
                </a:moveTo>
                <a:cubicBezTo>
                  <a:pt x="107482" y="822157"/>
                  <a:pt x="214965" y="441157"/>
                  <a:pt x="317634" y="240631"/>
                </a:cubicBezTo>
                <a:cubicBezTo>
                  <a:pt x="420303" y="40105"/>
                  <a:pt x="556662" y="62564"/>
                  <a:pt x="616017" y="0"/>
                </a:cubicBezTo>
              </a:path>
            </a:pathLst>
          </a:custGeom>
          <a:noFill/>
          <a:ln w="19050">
            <a:solidFill>
              <a:srgbClr val="ED1C2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728568-3B11-46B3-91D1-E51EB52138BE}"/>
              </a:ext>
            </a:extLst>
          </p:cNvPr>
          <p:cNvSpPr/>
          <p:nvPr/>
        </p:nvSpPr>
        <p:spPr>
          <a:xfrm>
            <a:off x="986882" y="980256"/>
            <a:ext cx="4245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JWT FROM AZURE 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D2691B-7024-4B35-9EBE-8DC379BA89F0}"/>
              </a:ext>
            </a:extLst>
          </p:cNvPr>
          <p:cNvSpPr/>
          <p:nvPr/>
        </p:nvSpPr>
        <p:spPr>
          <a:xfrm>
            <a:off x="7058808" y="980256"/>
            <a:ext cx="3987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IAM Roles &amp; Policies</a:t>
            </a:r>
          </a:p>
        </p:txBody>
      </p:sp>
    </p:spTree>
    <p:extLst>
      <p:ext uri="{BB962C8B-B14F-4D97-AF65-F5344CB8AC3E}">
        <p14:creationId xmlns:p14="http://schemas.microsoft.com/office/powerpoint/2010/main" val="2484325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3" grpId="0" animBg="1"/>
      <p:bldP spid="25" grpId="0" animBg="1"/>
      <p:bldP spid="26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290E-DA0E-4C71-921F-7C38FC52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Lambda Authorizer works?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0DD06A3-E181-47D0-B28E-48E4F0783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9" y="917129"/>
            <a:ext cx="11858762" cy="502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371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290E-DA0E-4C71-921F-7C38FC52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Blueprint Deployment Model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1979CC4-67C3-4180-BF93-5D8A4F583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6" y="898544"/>
            <a:ext cx="11716987" cy="50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295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290E-DA0E-4C71-921F-7C38FC52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Blueprint Deployment Models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C67BDBF-EF9B-4CF8-905C-1AE13A73E6DE}"/>
              </a:ext>
            </a:extLst>
          </p:cNvPr>
          <p:cNvGraphicFramePr>
            <a:graphicFrameLocks noGrp="1"/>
          </p:cNvGraphicFramePr>
          <p:nvPr/>
        </p:nvGraphicFramePr>
        <p:xfrm>
          <a:off x="709203" y="1021080"/>
          <a:ext cx="10854047" cy="4815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28871">
                  <a:extLst>
                    <a:ext uri="{9D8B030D-6E8A-4147-A177-3AD203B41FA5}">
                      <a16:colId xmlns:a16="http://schemas.microsoft.com/office/drawing/2014/main" val="1371289227"/>
                    </a:ext>
                  </a:extLst>
                </a:gridCol>
                <a:gridCol w="4240775">
                  <a:extLst>
                    <a:ext uri="{9D8B030D-6E8A-4147-A177-3AD203B41FA5}">
                      <a16:colId xmlns:a16="http://schemas.microsoft.com/office/drawing/2014/main" val="1072487830"/>
                    </a:ext>
                  </a:extLst>
                </a:gridCol>
                <a:gridCol w="3684401">
                  <a:extLst>
                    <a:ext uri="{9D8B030D-6E8A-4147-A177-3AD203B41FA5}">
                      <a16:colId xmlns:a16="http://schemas.microsoft.com/office/drawing/2014/main" val="2287366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Self-managed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ACE-managed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8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Script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800" dirty="0"/>
                        <a:t>By app teams using blueprint reference in TG/TF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800" dirty="0"/>
                        <a:t>By </a:t>
                      </a:r>
                      <a:r>
                        <a:rPr lang="en-US" sz="2800" dirty="0" err="1"/>
                        <a:t>Chofer</a:t>
                      </a:r>
                      <a:r>
                        <a:rPr lang="en-US" sz="2800" dirty="0"/>
                        <a:t> requested by app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By </a:t>
                      </a:r>
                      <a:r>
                        <a:rPr lang="en-US" sz="2800" dirty="0" err="1"/>
                        <a:t>Chofer</a:t>
                      </a:r>
                      <a:r>
                        <a:rPr lang="en-US" sz="2800" dirty="0"/>
                        <a:t> requested by app teams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75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Belongs to app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Belongs to ACE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9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Platform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TDP – 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TDP – Jenkins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0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Script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By app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By ACE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7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Blueprint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By ACE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By ACE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45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03521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3A8DB21F9BAC45885177FFF4845B7E" ma:contentTypeVersion="6" ma:contentTypeDescription="Create a new document." ma:contentTypeScope="" ma:versionID="bd894da32143372d2c8a81f3a98ddda1">
  <xsd:schema xmlns:xsd="http://www.w3.org/2001/XMLSchema" xmlns:xs="http://www.w3.org/2001/XMLSchema" xmlns:p="http://schemas.microsoft.com/office/2006/metadata/properties" xmlns:ns2="cd93f5b7-5bb3-4c5d-aee7-7fb6cf1d1b20" targetNamespace="http://schemas.microsoft.com/office/2006/metadata/properties" ma:root="true" ma:fieldsID="f3948e6eb4fbdc9ee57ab7b5636d4c04" ns2:_="">
    <xsd:import namespace="cd93f5b7-5bb3-4c5d-aee7-7fb6cf1d1b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93f5b7-5bb3-4c5d-aee7-7fb6cf1d1b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8535B5-C3B5-4441-9FD1-D9A8A13361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93f5b7-5bb3-4c5d-aee7-7fb6cf1d1b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9C0D07-0537-4412-AF12-38608F891AE8}">
  <ds:schemaRefs>
    <ds:schemaRef ds:uri="http://schemas.microsoft.com/office/2006/documentManagement/types"/>
    <ds:schemaRef ds:uri="http://schemas.microsoft.com/office/infopath/2007/PartnerControls"/>
    <ds:schemaRef ds:uri="cd93f5b7-5bb3-4c5d-aee7-7fb6cf1d1b20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C86B121-037F-4948-8D32-B1EA5E9D6D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16090</TotalTime>
  <Words>424</Words>
  <Application>Microsoft Office PowerPoint</Application>
  <PresentationFormat>Widescreen</PresentationFormat>
  <Paragraphs>72</Paragraphs>
  <Slides>10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Avenir Black</vt:lpstr>
      <vt:lpstr>Arial</vt:lpstr>
      <vt:lpstr>Arial</vt:lpstr>
      <vt:lpstr>Calibri</vt:lpstr>
      <vt:lpstr>Consolas</vt:lpstr>
      <vt:lpstr>Wingdings</vt:lpstr>
      <vt:lpstr>2_Custom Design</vt:lpstr>
      <vt:lpstr>Lambda authorizer blueprint</vt:lpstr>
      <vt:lpstr>Agenda</vt:lpstr>
      <vt:lpstr>What is a Lambda Authorizer?</vt:lpstr>
      <vt:lpstr>Why do we need it?</vt:lpstr>
      <vt:lpstr>OAuth2 and JWT</vt:lpstr>
      <vt:lpstr>Azure AD App Roles Map</vt:lpstr>
      <vt:lpstr>How Lambda Authorizer works?</vt:lpstr>
      <vt:lpstr>Blueprint Deployment Model</vt:lpstr>
      <vt:lpstr>Blueprint Deployment Models</vt:lpstr>
      <vt:lpstr>Lambda authorizer blueprint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TCPT - FaaS Reference Architecture</dc:title>
  <dc:creator>Enrique Bassallo Hernandez (TMNA)</dc:creator>
  <cp:keywords>PROTECTED</cp:keywords>
  <cp:lastModifiedBy>Enrique Bassallo (TMNA)</cp:lastModifiedBy>
  <cp:revision>208</cp:revision>
  <dcterms:created xsi:type="dcterms:W3CDTF">2017-01-25T23:27:51Z</dcterms:created>
  <dcterms:modified xsi:type="dcterms:W3CDTF">2021-05-12T03:01:22Z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439ea739-41b2-436a-9a5e-a4077847b8d6</vt:lpwstr>
  </property>
  <property fmtid="{D5CDD505-2E9C-101B-9397-08002B2CF9AE}" pid="3" name="xClassification">
    <vt:lpwstr>PROTECTED</vt:lpwstr>
  </property>
  <property fmtid="{D5CDD505-2E9C-101B-9397-08002B2CF9AE}" pid="4" name="xVisual Markings">
    <vt:lpwstr>Top Left</vt:lpwstr>
  </property>
  <property fmtid="{D5CDD505-2E9C-101B-9397-08002B2CF9AE}" pid="5" name="ContentTypeId">
    <vt:lpwstr>0x0101002F3A8DB21F9BAC45885177FFF4845B7E</vt:lpwstr>
  </property>
  <property fmtid="{D5CDD505-2E9C-101B-9397-08002B2CF9AE}" pid="6" name="ToyotaClassification">
    <vt:lpwstr>PROTECTED</vt:lpwstr>
  </property>
  <property fmtid="{D5CDD505-2E9C-101B-9397-08002B2CF9AE}" pid="7" name="ToyotaVisualMarkings">
    <vt:lpwstr>Top Left</vt:lpwstr>
  </property>
</Properties>
</file>