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65" r:id="rId5"/>
    <p:sldId id="259" r:id="rId6"/>
    <p:sldId id="280" r:id="rId7"/>
    <p:sldId id="269" r:id="rId8"/>
    <p:sldId id="281" r:id="rId9"/>
    <p:sldId id="301" r:id="rId10"/>
    <p:sldId id="273" r:id="rId11"/>
    <p:sldId id="268" r:id="rId12"/>
    <p:sldId id="336" r:id="rId13"/>
    <p:sldId id="337" r:id="rId14"/>
    <p:sldId id="353" r:id="rId15"/>
    <p:sldId id="354" r:id="rId16"/>
    <p:sldId id="380" r:id="rId17"/>
    <p:sldId id="358" r:id="rId18"/>
    <p:sldId id="359" r:id="rId20"/>
    <p:sldId id="360" r:id="rId21"/>
    <p:sldId id="361" r:id="rId22"/>
    <p:sldId id="270" r:id="rId23"/>
    <p:sldId id="272" r:id="rId24"/>
    <p:sldId id="271" r:id="rId25"/>
    <p:sldId id="340" r:id="rId26"/>
    <p:sldId id="341" r:id="rId27"/>
    <p:sldId id="339" r:id="rId28"/>
    <p:sldId id="315" r:id="rId29"/>
    <p:sldId id="317" r:id="rId30"/>
    <p:sldId id="318" r:id="rId31"/>
    <p:sldId id="282" r:id="rId32"/>
    <p:sldId id="401" r:id="rId33"/>
    <p:sldId id="378" r:id="rId34"/>
    <p:sldId id="319" r:id="rId35"/>
    <p:sldId id="327" r:id="rId36"/>
    <p:sldId id="302" r:id="rId37"/>
    <p:sldId id="284"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E6C"/>
    <a:srgbClr val="52B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48"/>
      </p:cViewPr>
      <p:guideLst>
        <p:guide orient="horz" pos="2210"/>
        <p:guide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t>在这里主要分享的是此框架的架构思想，所以技术架构便简单带过。</a:t>
            </a:r>
            <a:endParaRPr lang="en-US" altLang="zh-CN" dirty="0" smtClean="0"/>
          </a:p>
          <a:p>
            <a:r>
              <a:rPr lang="zh-CN" altLang="en-US" dirty="0" smtClean="0"/>
              <a:t>对</a:t>
            </a:r>
            <a:r>
              <a:rPr lang="zh-CN" altLang="en-US" dirty="0" smtClean="0"/>
              <a:t>动态环境的适应性表现在：</a:t>
            </a:r>
            <a:endParaRPr lang="en-US" altLang="zh-CN" dirty="0" smtClean="0"/>
          </a:p>
          <a:p>
            <a:r>
              <a:rPr lang="zh-CN" altLang="en-US" dirty="0" smtClean="0"/>
              <a:t>多服务器上的架构内对象或组件的动态配置</a:t>
            </a:r>
            <a:endParaRPr lang="en-US" altLang="zh-CN" dirty="0" smtClean="0"/>
          </a:p>
          <a:p>
            <a:r>
              <a:rPr lang="zh-CN" altLang="en-US" dirty="0" smtClean="0"/>
              <a:t>对上下文的改变进行推理然后由推理机给出操作类型，然后从本次通信中建模，由此建立适应性。我的理解是：学习了类似的通信的快速处理。</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t>对</a:t>
            </a:r>
            <a:r>
              <a:rPr lang="zh-CN" altLang="en-US" dirty="0" smtClean="0"/>
              <a:t>动态环境的适应性表现在：</a:t>
            </a:r>
            <a:endParaRPr lang="en-US" altLang="zh-CN" dirty="0" smtClean="0"/>
          </a:p>
          <a:p>
            <a:r>
              <a:rPr lang="zh-CN" altLang="en-US" dirty="0" smtClean="0"/>
              <a:t>编制和生成创建了新的工作流管理。</a:t>
            </a:r>
            <a:endParaRPr lang="en-US" altLang="zh-CN" dirty="0" smtClean="0"/>
          </a:p>
          <a:p>
            <a:r>
              <a:rPr lang="en-US" altLang="zh-CN" dirty="0" smtClean="0"/>
              <a:t>AOP</a:t>
            </a:r>
            <a:r>
              <a:rPr lang="zh-CN" altLang="en-US" dirty="0" smtClean="0"/>
              <a:t>方法构建工作流管理系统可以参照</a:t>
            </a:r>
            <a:r>
              <a:rPr lang="zh-CN" altLang="en-US" sz="1200" b="0" i="0" u="none" strike="noStrike" kern="1200" dirty="0" smtClean="0">
                <a:solidFill>
                  <a:schemeClr val="tx1"/>
                </a:solidFill>
                <a:effectLst/>
                <a:latin typeface="+mn-lt"/>
                <a:ea typeface="+mn-ea"/>
                <a:cs typeface="+mn-cs"/>
              </a:rPr>
              <a:t>董云卫</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郝克刚</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一种基于</a:t>
            </a:r>
            <a:r>
              <a:rPr lang="en-US" altLang="zh-CN" sz="1200" b="0" i="0" u="none" strike="noStrike" kern="1200" dirty="0" smtClean="0">
                <a:solidFill>
                  <a:schemeClr val="tx1"/>
                </a:solidFill>
                <a:effectLst/>
                <a:latin typeface="+mn-lt"/>
                <a:ea typeface="+mn-ea"/>
                <a:cs typeface="+mn-cs"/>
              </a:rPr>
              <a:t>AOSD</a:t>
            </a:r>
            <a:r>
              <a:rPr lang="zh-CN" altLang="en-US" sz="1200" b="0" i="0" u="none" strike="noStrike" kern="1200" dirty="0" smtClean="0">
                <a:solidFill>
                  <a:schemeClr val="tx1"/>
                </a:solidFill>
                <a:effectLst/>
                <a:latin typeface="+mn-lt"/>
                <a:ea typeface="+mn-ea"/>
                <a:cs typeface="+mn-cs"/>
              </a:rPr>
              <a:t>的工作流管理系统的实现</a:t>
            </a:r>
            <a:r>
              <a:rPr lang="en-US" altLang="zh-CN" sz="1200" b="0" i="0" u="none" strike="noStrike" kern="1200" dirty="0" smtClean="0">
                <a:solidFill>
                  <a:schemeClr val="tx1"/>
                </a:solidFill>
                <a:effectLst/>
                <a:latin typeface="+mn-lt"/>
                <a:ea typeface="+mn-ea"/>
                <a:cs typeface="+mn-cs"/>
              </a:rPr>
              <a:t>[J]. </a:t>
            </a:r>
            <a:r>
              <a:rPr lang="zh-CN" altLang="en-US" sz="1200" b="0" i="0" u="none" strike="noStrike" kern="1200" dirty="0" smtClean="0">
                <a:solidFill>
                  <a:schemeClr val="tx1"/>
                </a:solidFill>
                <a:effectLst/>
                <a:latin typeface="+mn-lt"/>
                <a:ea typeface="+mn-ea"/>
                <a:cs typeface="+mn-cs"/>
              </a:rPr>
              <a:t>计算机科学</a:t>
            </a:r>
            <a:r>
              <a:rPr lang="en-US" altLang="zh-CN" sz="1200" b="0" i="0" u="none" strike="noStrike" kern="1200" dirty="0" smtClean="0">
                <a:solidFill>
                  <a:schemeClr val="tx1"/>
                </a:solidFill>
                <a:effectLst/>
                <a:latin typeface="+mn-lt"/>
                <a:ea typeface="+mn-ea"/>
                <a:cs typeface="+mn-cs"/>
              </a:rPr>
              <a:t>, 2006(8):260-262.</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t>这些是对此体系的横向功能扩充包括。。。。这几个方面</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t>通过集成系统中的如图所示的这几个连接器来呈现不同的功能。</a:t>
            </a:r>
            <a:endParaRPr lang="en-US" altLang="zh-CN" dirty="0" smtClean="0"/>
          </a:p>
          <a:p>
            <a:r>
              <a:rPr lang="zh-CN" altLang="en-US" dirty="0" smtClean="0"/>
              <a:t>论文的方法是，集成连接器的规则引擎，该引擎与框架中的工作流引擎进行通信。在这个连接器的规则引擎中定义管理数据流的规则，以最终生成向客户提供服务的事件。</a:t>
            </a:r>
            <a:endParaRPr lang="en-US" altLang="zh-CN" dirty="0" smtClean="0"/>
          </a:p>
          <a:p>
            <a:r>
              <a:rPr lang="zh-CN" altLang="en-US" dirty="0" smtClean="0"/>
              <a:t>数据管理应由一个组件提供，该组件通过组装这些组件来指定将其发送到另一个组件的服务，从而允许管理过程、事件管理和协调服务。</a:t>
            </a:r>
            <a:r>
              <a:rPr lang="en-US" altLang="zh-CN" dirty="0" smtClean="0"/>
              <a:t>Web</a:t>
            </a:r>
            <a:r>
              <a:rPr lang="zh-CN" altLang="en-US" dirty="0" smtClean="0"/>
              <a:t>服务由远程代理通过其特定的</a:t>
            </a:r>
            <a:r>
              <a:rPr lang="en-US" altLang="zh-CN" dirty="0" smtClean="0"/>
              <a:t>WSDL URL</a:t>
            </a:r>
            <a:r>
              <a:rPr lang="zh-CN" altLang="en-US" dirty="0" smtClean="0"/>
              <a:t>以及使用特定技术（如</a:t>
            </a:r>
            <a:r>
              <a:rPr lang="en-US" altLang="zh-CN" dirty="0" smtClean="0"/>
              <a:t>UPNP</a:t>
            </a:r>
            <a:r>
              <a:rPr lang="zh-CN" altLang="en-US" dirty="0" smtClean="0"/>
              <a:t>）的环境服务调用。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8.png"/><Relationship Id="rId10"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11" name="文本框 10"/>
          <p:cNvSpPr txBox="1"/>
          <p:nvPr/>
        </p:nvSpPr>
        <p:spPr>
          <a:xfrm>
            <a:off x="845820" y="1485900"/>
            <a:ext cx="10651490" cy="2399665"/>
          </a:xfrm>
          <a:prstGeom prst="rect">
            <a:avLst/>
          </a:prstGeom>
          <a:noFill/>
        </p:spPr>
        <p:txBody>
          <a:bodyPr wrap="square" rtlCol="0">
            <a:spAutoFit/>
          </a:bodyPr>
          <a:lstStyle/>
          <a:p>
            <a:pPr algn="ctr"/>
            <a:r>
              <a:rPr lang="zh-CN" altLang="en-US" sz="15000" b="1" noProof="0" dirty="0">
                <a:ln>
                  <a:noFill/>
                </a:ln>
                <a:solidFill>
                  <a:srgbClr val="464E6C"/>
                </a:solidFill>
                <a:uLnTx/>
                <a:uFillTx/>
                <a:latin typeface="Impact" panose="020B0806030902050204" pitchFamily="34" charset="0"/>
                <a:ea typeface="方正舒体" panose="02010601030101010101" pitchFamily="2" charset="-122"/>
                <a:sym typeface="+mn-ea"/>
              </a:rPr>
              <a:t>服务工作流</a:t>
            </a:r>
            <a:endParaRPr lang="zh-CN" altLang="en-US" sz="15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 name="文本框 3"/>
          <p:cNvSpPr txBox="1"/>
          <p:nvPr/>
        </p:nvSpPr>
        <p:spPr>
          <a:xfrm>
            <a:off x="2437765" y="3897299"/>
            <a:ext cx="7095490" cy="583565"/>
          </a:xfrm>
          <a:prstGeom prst="rect">
            <a:avLst/>
          </a:prstGeom>
          <a:noFill/>
        </p:spPr>
        <p:txBody>
          <a:bodyPr wrap="square" rtlCol="0">
            <a:spAutoFit/>
          </a:bodyPr>
          <a:lstStyle/>
          <a:p>
            <a:pPr lvl="0" algn="l"/>
            <a:r>
              <a:rPr lang="zh-CN" altLang="en-US" sz="3200" b="1" noProof="0" dirty="0">
                <a:ln>
                  <a:noFill/>
                </a:ln>
                <a:solidFill>
                  <a:srgbClr val="464E6C"/>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小组成员：</a:t>
            </a:r>
            <a:endParaRPr lang="zh-CN" altLang="en-US" sz="3200" b="1" noProof="0" dirty="0">
              <a:ln>
                <a:noFill/>
              </a:ln>
              <a:solidFill>
                <a:srgbClr val="464E6C"/>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5" name="文本框 4"/>
          <p:cNvSpPr txBox="1"/>
          <p:nvPr/>
        </p:nvSpPr>
        <p:spPr>
          <a:xfrm>
            <a:off x="2816860" y="4039539"/>
            <a:ext cx="5201920" cy="2306955"/>
          </a:xfrm>
          <a:prstGeom prst="rect">
            <a:avLst/>
          </a:prstGeom>
          <a:noFill/>
        </p:spPr>
        <p:txBody>
          <a:bodyPr wrap="square" rtlCol="0">
            <a:spAutoFit/>
          </a:bodyPr>
          <a:lstStyle/>
          <a:p>
            <a:pPr algn="ctr"/>
            <a:r>
              <a:rPr lang="en-US" altLang="zh-CN" dirty="0">
                <a:solidFill>
                  <a:srgbClr val="464E6C"/>
                </a:solidFill>
                <a:effectLst>
                  <a:outerShdw blurRad="50800" dist="38100" dir="5400000" algn="t" rotWithShape="0">
                    <a:prstClr val="black">
                      <a:alpha val="40000"/>
                    </a:prstClr>
                  </a:outerShdw>
                </a:effectLst>
                <a:latin typeface="+mj-lt"/>
                <a:ea typeface="Kozuka Mincho Pro H" panose="02020A00000000000000" charset="-128"/>
                <a:sym typeface="+mn-ea"/>
              </a:rPr>
              <a:t>15335139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谭晓</a:t>
            </a:r>
            <a:endParaRPr lang="en-US" altLang="zh-CN" dirty="0">
              <a:solidFill>
                <a:srgbClr val="464E6C"/>
              </a:solidFill>
              <a:effectLst>
                <a:outerShdw blurRad="50800" dist="38100" dir="5400000" algn="t" rotWithShape="0">
                  <a:prstClr val="black">
                    <a:alpha val="40000"/>
                  </a:prstClr>
                </a:outerShdw>
              </a:effectLst>
              <a:latin typeface="+mj-lt"/>
              <a:ea typeface="Kozuka Mincho Pro H" panose="02020A00000000000000" charset="-128"/>
              <a:sym typeface="+mn-ea"/>
            </a:endParaRPr>
          </a:p>
          <a:p>
            <a:pPr algn="ctr"/>
            <a:r>
              <a:rPr lang="en-US" altLang="zh-CN" dirty="0">
                <a:solidFill>
                  <a:srgbClr val="464E6C"/>
                </a:solidFill>
                <a:effectLst>
                  <a:outerShdw blurRad="50800" dist="38100" dir="5400000" algn="t" rotWithShape="0">
                    <a:prstClr val="black">
                      <a:alpha val="40000"/>
                    </a:prstClr>
                  </a:outerShdw>
                </a:effectLst>
                <a:latin typeface="+mj-lt"/>
                <a:ea typeface="Kozuka Mincho Pro H" panose="02020A00000000000000" charset="-128"/>
                <a:sym typeface="+mn-ea"/>
              </a:rPr>
              <a:t>16340184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邱婷</a:t>
            </a:r>
            <a:endParaRPr lang="en-US" altLang="zh-CN" dirty="0">
              <a:solidFill>
                <a:srgbClr val="464E6C"/>
              </a:solidFill>
              <a:effectLst>
                <a:outerShdw blurRad="50800" dist="38100" dir="5400000" algn="t" rotWithShape="0">
                  <a:prstClr val="black">
                    <a:alpha val="40000"/>
                  </a:prstClr>
                </a:outerShdw>
              </a:effectLst>
              <a:latin typeface="+mj-lt"/>
              <a:ea typeface="Kozuka Mincho Pro H" panose="02020A00000000000000" charset="-128"/>
              <a:sym typeface="+mn-ea"/>
            </a:endParaRPr>
          </a:p>
          <a:p>
            <a:pPr algn="ctr"/>
            <a:r>
              <a:rPr lang="en-US" altLang="zh-CN" dirty="0">
                <a:solidFill>
                  <a:srgbClr val="464E6C"/>
                </a:solidFill>
                <a:effectLst>
                  <a:outerShdw blurRad="50800" dist="38100" dir="5400000" algn="t" rotWithShape="0">
                    <a:prstClr val="black">
                      <a:alpha val="40000"/>
                    </a:prstClr>
                  </a:outerShdw>
                </a:effectLst>
                <a:latin typeface="+mj-lt"/>
                <a:ea typeface="Kozuka Mincho Pro H" panose="02020A00000000000000" charset="-128"/>
                <a:sym typeface="+mn-ea"/>
              </a:rPr>
              <a:t>    16340198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孙肖冉</a:t>
            </a: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a:p>
            <a:pPr algn="ctr"/>
            <a:r>
              <a:rPr lang="en-US" altLang="zh-CN"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    16340251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谢冰澄</a:t>
            </a: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a:p>
            <a:pPr algn="ctr"/>
            <a:r>
              <a:rPr lang="en-US" altLang="zh-CN"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16340262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徐艺</a:t>
            </a: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a:p>
            <a:pPr algn="ctr"/>
            <a:r>
              <a:rPr lang="en-US" altLang="zh-CN"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    16340263     </a:t>
            </a:r>
            <a:r>
              <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rPr>
              <a:t>许海晨</a:t>
            </a: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a:p>
            <a:pPr algn="ct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a:p>
            <a:pPr algn="ctr"/>
            <a:endParaRPr lang="zh-CN" altLang="en-US" dirty="0">
              <a:solidFill>
                <a:srgbClr val="464E6C"/>
              </a:solidFill>
              <a:effectLst>
                <a:outerShdw blurRad="50800" dist="38100" dir="5400000" algn="t" rotWithShape="0">
                  <a:prstClr val="black">
                    <a:alpha val="40000"/>
                  </a:prstClr>
                </a:outerShdw>
              </a:effectLst>
              <a:latin typeface="+mj-lt"/>
              <a:ea typeface="宋体" panose="02010600030101010101" pitchFamily="2" charset="-122"/>
              <a:sym typeface="+mn-ea"/>
            </a:endParaRPr>
          </a:p>
        </p:txBody>
      </p:sp>
    </p:spTree>
    <p:custDataLst>
      <p:tags r:id="rId5"/>
    </p:custDataLst>
  </p:cSld>
  <p:clrMapOvr>
    <a:masterClrMapping/>
  </p:clrMapOvr>
  <p:transition advTm="66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p:cNvSpPr/>
          <p:nvPr/>
        </p:nvSpPr>
        <p:spPr bwMode="auto">
          <a:xfrm rot="16200000">
            <a:off x="5061074" y="1393669"/>
            <a:ext cx="1867412" cy="3664933"/>
          </a:xfrm>
          <a:custGeom>
            <a:avLst/>
            <a:gdLst>
              <a:gd name="T0" fmla="*/ 0 w 21600"/>
              <a:gd name="T1" fmla="*/ 681 h 21600"/>
              <a:gd name="T2" fmla="*/ 177 w 21600"/>
              <a:gd name="T3" fmla="*/ 34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11925" y="21600"/>
                  <a:pt x="21600" y="16767"/>
                  <a:pt x="21600" y="10804"/>
                </a:cubicBezTo>
                <a:cubicBezTo>
                  <a:pt x="21600" y="4840"/>
                  <a:pt x="11925" y="0"/>
                  <a:pt x="0" y="0"/>
                </a:cubicBezTo>
              </a:path>
            </a:pathLst>
          </a:custGeom>
          <a:noFill/>
          <a:ln w="19050" cap="flat">
            <a:solidFill>
              <a:srgbClr val="464E6C"/>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nvGrpSpPr>
          <p:cNvPr id="11" name="组合 10"/>
          <p:cNvGrpSpPr/>
          <p:nvPr/>
        </p:nvGrpSpPr>
        <p:grpSpPr>
          <a:xfrm>
            <a:off x="4552799" y="2816146"/>
            <a:ext cx="2730538" cy="3272271"/>
            <a:chOff x="2097288" y="2827131"/>
            <a:chExt cx="2730538" cy="3272271"/>
          </a:xfrm>
          <a:solidFill>
            <a:srgbClr val="464E6C"/>
          </a:solidFill>
        </p:grpSpPr>
        <p:sp>
          <p:nvSpPr>
            <p:cNvPr id="12" name="椭圆 11"/>
            <p:cNvSpPr/>
            <p:nvPr/>
          </p:nvSpPr>
          <p:spPr>
            <a:xfrm>
              <a:off x="2097288" y="5658815"/>
              <a:ext cx="2730538" cy="4405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3" name="Group 10"/>
            <p:cNvGrpSpPr/>
            <p:nvPr/>
          </p:nvGrpSpPr>
          <p:grpSpPr bwMode="auto">
            <a:xfrm>
              <a:off x="2975285" y="2827131"/>
              <a:ext cx="923403" cy="3272271"/>
              <a:chOff x="0" y="0"/>
              <a:chExt cx="966" cy="3423"/>
            </a:xfrm>
            <a:grpFill/>
          </p:grpSpPr>
          <p:sp>
            <p:nvSpPr>
              <p:cNvPr id="14" name="AutoShape 11"/>
              <p:cNvSpPr/>
              <p:nvPr/>
            </p:nvSpPr>
            <p:spPr bwMode="auto">
              <a:xfrm>
                <a:off x="0" y="0"/>
                <a:ext cx="966" cy="3423"/>
              </a:xfrm>
              <a:custGeom>
                <a:avLst/>
                <a:gdLst>
                  <a:gd name="T0" fmla="*/ 26 w 20967"/>
                  <a:gd name="T1" fmla="*/ 0 h 21600"/>
                  <a:gd name="T2" fmla="*/ 19 w 20967"/>
                  <a:gd name="T3" fmla="*/ 27 h 21600"/>
                  <a:gd name="T4" fmla="*/ 19 w 20967"/>
                  <a:gd name="T5" fmla="*/ 55 h 21600"/>
                  <a:gd name="T6" fmla="*/ 20 w 20967"/>
                  <a:gd name="T7" fmla="*/ 60 h 21600"/>
                  <a:gd name="T8" fmla="*/ 21 w 20967"/>
                  <a:gd name="T9" fmla="*/ 73 h 21600"/>
                  <a:gd name="T10" fmla="*/ 22 w 20967"/>
                  <a:gd name="T11" fmla="*/ 80 h 21600"/>
                  <a:gd name="T12" fmla="*/ 21 w 20967"/>
                  <a:gd name="T13" fmla="*/ 90 h 21600"/>
                  <a:gd name="T14" fmla="*/ 14 w 20967"/>
                  <a:gd name="T15" fmla="*/ 100 h 21600"/>
                  <a:gd name="T16" fmla="*/ 9 w 20967"/>
                  <a:gd name="T17" fmla="*/ 116 h 21600"/>
                  <a:gd name="T18" fmla="*/ 4 w 20967"/>
                  <a:gd name="T19" fmla="*/ 142 h 21600"/>
                  <a:gd name="T20" fmla="*/ 0 w 20967"/>
                  <a:gd name="T21" fmla="*/ 174 h 21600"/>
                  <a:gd name="T22" fmla="*/ 8 w 20967"/>
                  <a:gd name="T23" fmla="*/ 189 h 21600"/>
                  <a:gd name="T24" fmla="*/ 11 w 20967"/>
                  <a:gd name="T25" fmla="*/ 183 h 21600"/>
                  <a:gd name="T26" fmla="*/ 9 w 20967"/>
                  <a:gd name="T27" fmla="*/ 232 h 21600"/>
                  <a:gd name="T28" fmla="*/ 7 w 20967"/>
                  <a:gd name="T29" fmla="*/ 283 h 21600"/>
                  <a:gd name="T30" fmla="*/ 10 w 20967"/>
                  <a:gd name="T31" fmla="*/ 289 h 21600"/>
                  <a:gd name="T32" fmla="*/ 12 w 20967"/>
                  <a:gd name="T33" fmla="*/ 354 h 21600"/>
                  <a:gd name="T34" fmla="*/ 15 w 20967"/>
                  <a:gd name="T35" fmla="*/ 416 h 21600"/>
                  <a:gd name="T36" fmla="*/ 15 w 20967"/>
                  <a:gd name="T37" fmla="*/ 456 h 21600"/>
                  <a:gd name="T38" fmla="*/ 10 w 20967"/>
                  <a:gd name="T39" fmla="*/ 481 h 21600"/>
                  <a:gd name="T40" fmla="*/ 4 w 20967"/>
                  <a:gd name="T41" fmla="*/ 486 h 21600"/>
                  <a:gd name="T42" fmla="*/ 5 w 20967"/>
                  <a:gd name="T43" fmla="*/ 495 h 21600"/>
                  <a:gd name="T44" fmla="*/ 15 w 20967"/>
                  <a:gd name="T45" fmla="*/ 492 h 21600"/>
                  <a:gd name="T46" fmla="*/ 18 w 20967"/>
                  <a:gd name="T47" fmla="*/ 487 h 21600"/>
                  <a:gd name="T48" fmla="*/ 21 w 20967"/>
                  <a:gd name="T49" fmla="*/ 493 h 21600"/>
                  <a:gd name="T50" fmla="*/ 25 w 20967"/>
                  <a:gd name="T51" fmla="*/ 485 h 21600"/>
                  <a:gd name="T52" fmla="*/ 25 w 20967"/>
                  <a:gd name="T53" fmla="*/ 464 h 21600"/>
                  <a:gd name="T54" fmla="*/ 24 w 20967"/>
                  <a:gd name="T55" fmla="*/ 439 h 21600"/>
                  <a:gd name="T56" fmla="*/ 26 w 20967"/>
                  <a:gd name="T57" fmla="*/ 405 h 21600"/>
                  <a:gd name="T58" fmla="*/ 26 w 20967"/>
                  <a:gd name="T59" fmla="*/ 377 h 21600"/>
                  <a:gd name="T60" fmla="*/ 25 w 20967"/>
                  <a:gd name="T61" fmla="*/ 350 h 21600"/>
                  <a:gd name="T62" fmla="*/ 25 w 20967"/>
                  <a:gd name="T63" fmla="*/ 333 h 21600"/>
                  <a:gd name="T64" fmla="*/ 28 w 20967"/>
                  <a:gd name="T65" fmla="*/ 383 h 21600"/>
                  <a:gd name="T66" fmla="*/ 29 w 20967"/>
                  <a:gd name="T67" fmla="*/ 442 h 21600"/>
                  <a:gd name="T68" fmla="*/ 32 w 20967"/>
                  <a:gd name="T69" fmla="*/ 478 h 21600"/>
                  <a:gd name="T70" fmla="*/ 33 w 20967"/>
                  <a:gd name="T71" fmla="*/ 494 h 21600"/>
                  <a:gd name="T72" fmla="*/ 31 w 20967"/>
                  <a:gd name="T73" fmla="*/ 515 h 21600"/>
                  <a:gd name="T74" fmla="*/ 32 w 20967"/>
                  <a:gd name="T75" fmla="*/ 542 h 21600"/>
                  <a:gd name="T76" fmla="*/ 40 w 20967"/>
                  <a:gd name="T77" fmla="*/ 525 h 21600"/>
                  <a:gd name="T78" fmla="*/ 40 w 20967"/>
                  <a:gd name="T79" fmla="*/ 497 h 21600"/>
                  <a:gd name="T80" fmla="*/ 41 w 20967"/>
                  <a:gd name="T81" fmla="*/ 475 h 21600"/>
                  <a:gd name="T82" fmla="*/ 41 w 20967"/>
                  <a:gd name="T83" fmla="*/ 445 h 21600"/>
                  <a:gd name="T84" fmla="*/ 40 w 20967"/>
                  <a:gd name="T85" fmla="*/ 391 h 21600"/>
                  <a:gd name="T86" fmla="*/ 38 w 20967"/>
                  <a:gd name="T87" fmla="*/ 326 h 21600"/>
                  <a:gd name="T88" fmla="*/ 38 w 20967"/>
                  <a:gd name="T89" fmla="*/ 291 h 21600"/>
                  <a:gd name="T90" fmla="*/ 43 w 20967"/>
                  <a:gd name="T91" fmla="*/ 284 h 21600"/>
                  <a:gd name="T92" fmla="*/ 41 w 20967"/>
                  <a:gd name="T93" fmla="*/ 244 h 21600"/>
                  <a:gd name="T94" fmla="*/ 39 w 20967"/>
                  <a:gd name="T95" fmla="*/ 202 h 21600"/>
                  <a:gd name="T96" fmla="*/ 39 w 20967"/>
                  <a:gd name="T97" fmla="*/ 175 h 21600"/>
                  <a:gd name="T98" fmla="*/ 43 w 20967"/>
                  <a:gd name="T99" fmla="*/ 139 h 21600"/>
                  <a:gd name="T100" fmla="*/ 44 w 20967"/>
                  <a:gd name="T101" fmla="*/ 98 h 21600"/>
                  <a:gd name="T102" fmla="*/ 37 w 20967"/>
                  <a:gd name="T103" fmla="*/ 90 h 21600"/>
                  <a:gd name="T104" fmla="*/ 33 w 20967"/>
                  <a:gd name="T105" fmla="*/ 75 h 21600"/>
                  <a:gd name="T106" fmla="*/ 32 w 20967"/>
                  <a:gd name="T107" fmla="*/ 69 h 21600"/>
                  <a:gd name="T108" fmla="*/ 32 w 20967"/>
                  <a:gd name="T109" fmla="*/ 60 h 21600"/>
                  <a:gd name="T110" fmla="*/ 34 w 20967"/>
                  <a:gd name="T111" fmla="*/ 51 h 21600"/>
                  <a:gd name="T112" fmla="*/ 34 w 20967"/>
                  <a:gd name="T113" fmla="*/ 22 h 21600"/>
                  <a:gd name="T114" fmla="*/ 26 w 20967"/>
                  <a:gd name="T115" fmla="*/ 0 h 21600"/>
                  <a:gd name="T116" fmla="*/ 26 w 20967"/>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967" h="21600">
                    <a:moveTo>
                      <a:pt x="12347" y="0"/>
                    </a:moveTo>
                    <a:cubicBezTo>
                      <a:pt x="10928" y="0"/>
                      <a:pt x="8721" y="414"/>
                      <a:pt x="8721" y="1059"/>
                    </a:cubicBezTo>
                    <a:cubicBezTo>
                      <a:pt x="8721" y="1704"/>
                      <a:pt x="8879" y="1980"/>
                      <a:pt x="9036" y="2211"/>
                    </a:cubicBezTo>
                    <a:cubicBezTo>
                      <a:pt x="9194" y="2395"/>
                      <a:pt x="9509" y="2395"/>
                      <a:pt x="9509" y="2395"/>
                    </a:cubicBezTo>
                    <a:cubicBezTo>
                      <a:pt x="9509" y="2395"/>
                      <a:pt x="9352" y="2809"/>
                      <a:pt x="9824" y="2901"/>
                    </a:cubicBezTo>
                    <a:cubicBezTo>
                      <a:pt x="10298" y="3040"/>
                      <a:pt x="10455" y="3040"/>
                      <a:pt x="10455" y="3178"/>
                    </a:cubicBezTo>
                    <a:cubicBezTo>
                      <a:pt x="10455" y="3316"/>
                      <a:pt x="10140" y="3454"/>
                      <a:pt x="9667" y="3592"/>
                    </a:cubicBezTo>
                    <a:cubicBezTo>
                      <a:pt x="9352" y="3730"/>
                      <a:pt x="7617" y="3869"/>
                      <a:pt x="6671" y="3961"/>
                    </a:cubicBezTo>
                    <a:cubicBezTo>
                      <a:pt x="5568" y="4099"/>
                      <a:pt x="4937" y="4237"/>
                      <a:pt x="4306" y="4606"/>
                    </a:cubicBezTo>
                    <a:cubicBezTo>
                      <a:pt x="3833" y="4928"/>
                      <a:pt x="3045" y="5388"/>
                      <a:pt x="1941" y="5665"/>
                    </a:cubicBezTo>
                    <a:cubicBezTo>
                      <a:pt x="995" y="5987"/>
                      <a:pt x="-266" y="6448"/>
                      <a:pt x="49" y="6908"/>
                    </a:cubicBezTo>
                    <a:cubicBezTo>
                      <a:pt x="522" y="7323"/>
                      <a:pt x="2572" y="7691"/>
                      <a:pt x="3833" y="7507"/>
                    </a:cubicBezTo>
                    <a:cubicBezTo>
                      <a:pt x="4937" y="7323"/>
                      <a:pt x="5410" y="7277"/>
                      <a:pt x="5410" y="7277"/>
                    </a:cubicBezTo>
                    <a:cubicBezTo>
                      <a:pt x="5410" y="7277"/>
                      <a:pt x="4622" y="8290"/>
                      <a:pt x="4306" y="9257"/>
                    </a:cubicBezTo>
                    <a:cubicBezTo>
                      <a:pt x="3991" y="10270"/>
                      <a:pt x="3045" y="11238"/>
                      <a:pt x="3518" y="11284"/>
                    </a:cubicBezTo>
                    <a:cubicBezTo>
                      <a:pt x="4149" y="11376"/>
                      <a:pt x="4937" y="11514"/>
                      <a:pt x="4937" y="11514"/>
                    </a:cubicBezTo>
                    <a:cubicBezTo>
                      <a:pt x="4937" y="11514"/>
                      <a:pt x="5095" y="12896"/>
                      <a:pt x="5883" y="14093"/>
                    </a:cubicBezTo>
                    <a:cubicBezTo>
                      <a:pt x="6671" y="15290"/>
                      <a:pt x="6987" y="15843"/>
                      <a:pt x="7144" y="16580"/>
                    </a:cubicBezTo>
                    <a:cubicBezTo>
                      <a:pt x="7302" y="17317"/>
                      <a:pt x="7460" y="17823"/>
                      <a:pt x="7302" y="18146"/>
                    </a:cubicBezTo>
                    <a:cubicBezTo>
                      <a:pt x="7144" y="18422"/>
                      <a:pt x="5725" y="19021"/>
                      <a:pt x="4779" y="19159"/>
                    </a:cubicBezTo>
                    <a:cubicBezTo>
                      <a:pt x="3991" y="19251"/>
                      <a:pt x="2572" y="19251"/>
                      <a:pt x="1941" y="19343"/>
                    </a:cubicBezTo>
                    <a:cubicBezTo>
                      <a:pt x="1311" y="19389"/>
                      <a:pt x="838" y="19620"/>
                      <a:pt x="2257" y="19712"/>
                    </a:cubicBezTo>
                    <a:cubicBezTo>
                      <a:pt x="3676" y="19758"/>
                      <a:pt x="6198" y="19666"/>
                      <a:pt x="6829" y="19574"/>
                    </a:cubicBezTo>
                    <a:cubicBezTo>
                      <a:pt x="7460" y="19527"/>
                      <a:pt x="8563" y="19389"/>
                      <a:pt x="8563" y="19389"/>
                    </a:cubicBezTo>
                    <a:cubicBezTo>
                      <a:pt x="8563" y="19389"/>
                      <a:pt x="8248" y="19620"/>
                      <a:pt x="9667" y="19620"/>
                    </a:cubicBezTo>
                    <a:cubicBezTo>
                      <a:pt x="11243" y="19620"/>
                      <a:pt x="11401" y="19574"/>
                      <a:pt x="11559" y="19297"/>
                    </a:cubicBezTo>
                    <a:cubicBezTo>
                      <a:pt x="11559" y="19021"/>
                      <a:pt x="11559" y="18652"/>
                      <a:pt x="11716" y="18468"/>
                    </a:cubicBezTo>
                    <a:cubicBezTo>
                      <a:pt x="12032" y="18284"/>
                      <a:pt x="10928" y="17777"/>
                      <a:pt x="11401" y="17501"/>
                    </a:cubicBezTo>
                    <a:cubicBezTo>
                      <a:pt x="12032" y="17271"/>
                      <a:pt x="12505" y="16534"/>
                      <a:pt x="12032" y="16119"/>
                    </a:cubicBezTo>
                    <a:cubicBezTo>
                      <a:pt x="11559" y="15705"/>
                      <a:pt x="12189" y="15290"/>
                      <a:pt x="12032" y="15014"/>
                    </a:cubicBezTo>
                    <a:cubicBezTo>
                      <a:pt x="11874" y="14738"/>
                      <a:pt x="11716" y="14369"/>
                      <a:pt x="11716" y="13955"/>
                    </a:cubicBezTo>
                    <a:cubicBezTo>
                      <a:pt x="11716" y="13540"/>
                      <a:pt x="11716" y="13264"/>
                      <a:pt x="11716" y="13264"/>
                    </a:cubicBezTo>
                    <a:cubicBezTo>
                      <a:pt x="11716" y="13264"/>
                      <a:pt x="12662" y="14830"/>
                      <a:pt x="12978" y="15244"/>
                    </a:cubicBezTo>
                    <a:cubicBezTo>
                      <a:pt x="13293" y="15659"/>
                      <a:pt x="13766" y="17133"/>
                      <a:pt x="13766" y="17593"/>
                    </a:cubicBezTo>
                    <a:cubicBezTo>
                      <a:pt x="13766" y="18054"/>
                      <a:pt x="14870" y="18652"/>
                      <a:pt x="14870" y="19021"/>
                    </a:cubicBezTo>
                    <a:cubicBezTo>
                      <a:pt x="15027" y="19435"/>
                      <a:pt x="15027" y="19666"/>
                      <a:pt x="15343" y="19666"/>
                    </a:cubicBezTo>
                    <a:cubicBezTo>
                      <a:pt x="15816" y="19666"/>
                      <a:pt x="15027" y="20126"/>
                      <a:pt x="14712" y="20495"/>
                    </a:cubicBezTo>
                    <a:cubicBezTo>
                      <a:pt x="14554" y="20817"/>
                      <a:pt x="13608" y="21600"/>
                      <a:pt x="15185" y="21600"/>
                    </a:cubicBezTo>
                    <a:cubicBezTo>
                      <a:pt x="16919" y="21600"/>
                      <a:pt x="18654" y="21416"/>
                      <a:pt x="18654" y="20909"/>
                    </a:cubicBezTo>
                    <a:cubicBezTo>
                      <a:pt x="18811" y="20449"/>
                      <a:pt x="18496" y="19988"/>
                      <a:pt x="18969" y="19804"/>
                    </a:cubicBezTo>
                    <a:cubicBezTo>
                      <a:pt x="19442" y="19620"/>
                      <a:pt x="19442" y="19205"/>
                      <a:pt x="19442" y="18929"/>
                    </a:cubicBezTo>
                    <a:cubicBezTo>
                      <a:pt x="19284" y="18699"/>
                      <a:pt x="19600" y="18238"/>
                      <a:pt x="19442" y="17731"/>
                    </a:cubicBezTo>
                    <a:cubicBezTo>
                      <a:pt x="19127" y="17179"/>
                      <a:pt x="19127" y="16258"/>
                      <a:pt x="18811" y="15567"/>
                    </a:cubicBezTo>
                    <a:cubicBezTo>
                      <a:pt x="18338" y="14876"/>
                      <a:pt x="18181" y="13817"/>
                      <a:pt x="18023" y="12988"/>
                    </a:cubicBezTo>
                    <a:cubicBezTo>
                      <a:pt x="17708" y="12159"/>
                      <a:pt x="17550" y="11744"/>
                      <a:pt x="17865" y="11606"/>
                    </a:cubicBezTo>
                    <a:cubicBezTo>
                      <a:pt x="18181" y="11514"/>
                      <a:pt x="19757" y="11376"/>
                      <a:pt x="20230" y="11330"/>
                    </a:cubicBezTo>
                    <a:cubicBezTo>
                      <a:pt x="20703" y="11330"/>
                      <a:pt x="19757" y="10455"/>
                      <a:pt x="19284" y="9718"/>
                    </a:cubicBezTo>
                    <a:cubicBezTo>
                      <a:pt x="18969" y="9027"/>
                      <a:pt x="18496" y="8566"/>
                      <a:pt x="18181" y="8060"/>
                    </a:cubicBezTo>
                    <a:cubicBezTo>
                      <a:pt x="17708" y="7553"/>
                      <a:pt x="17708" y="7323"/>
                      <a:pt x="18496" y="6954"/>
                    </a:cubicBezTo>
                    <a:cubicBezTo>
                      <a:pt x="19127" y="6586"/>
                      <a:pt x="20073" y="6356"/>
                      <a:pt x="20388" y="5527"/>
                    </a:cubicBezTo>
                    <a:cubicBezTo>
                      <a:pt x="20861" y="4698"/>
                      <a:pt x="21334" y="4145"/>
                      <a:pt x="20546" y="3915"/>
                    </a:cubicBezTo>
                    <a:cubicBezTo>
                      <a:pt x="19757" y="3730"/>
                      <a:pt x="18338" y="3823"/>
                      <a:pt x="17235" y="3592"/>
                    </a:cubicBezTo>
                    <a:cubicBezTo>
                      <a:pt x="16131" y="3316"/>
                      <a:pt x="15973" y="3040"/>
                      <a:pt x="15500" y="2994"/>
                    </a:cubicBezTo>
                    <a:cubicBezTo>
                      <a:pt x="15027" y="2948"/>
                      <a:pt x="14870" y="2948"/>
                      <a:pt x="14870" y="2763"/>
                    </a:cubicBezTo>
                    <a:cubicBezTo>
                      <a:pt x="14870" y="2579"/>
                      <a:pt x="15027" y="2395"/>
                      <a:pt x="15027" y="2395"/>
                    </a:cubicBezTo>
                    <a:cubicBezTo>
                      <a:pt x="15027" y="2395"/>
                      <a:pt x="15816" y="2257"/>
                      <a:pt x="15973" y="2026"/>
                    </a:cubicBezTo>
                    <a:cubicBezTo>
                      <a:pt x="16131" y="1796"/>
                      <a:pt x="16289" y="1243"/>
                      <a:pt x="16131" y="875"/>
                    </a:cubicBezTo>
                    <a:cubicBezTo>
                      <a:pt x="15816" y="507"/>
                      <a:pt x="14712" y="0"/>
                      <a:pt x="12347" y="0"/>
                    </a:cubicBezTo>
                    <a:close/>
                    <a:moveTo>
                      <a:pt x="12347" y="0"/>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5" name="AutoShape 12"/>
              <p:cNvSpPr/>
              <p:nvPr/>
            </p:nvSpPr>
            <p:spPr bwMode="auto">
              <a:xfrm>
                <a:off x="460" y="446"/>
                <a:ext cx="246" cy="188"/>
              </a:xfrm>
              <a:custGeom>
                <a:avLst/>
                <a:gdLst>
                  <a:gd name="T0" fmla="*/ 0 w 21600"/>
                  <a:gd name="T1" fmla="*/ 1 h 21600"/>
                  <a:gd name="T2" fmla="*/ 0 w 21600"/>
                  <a:gd name="T3" fmla="*/ 1 h 21600"/>
                  <a:gd name="T4" fmla="*/ 0 w 21600"/>
                  <a:gd name="T5" fmla="*/ 2 h 21600"/>
                  <a:gd name="T6" fmla="*/ 1 w 21600"/>
                  <a:gd name="T7" fmla="*/ 1 h 21600"/>
                  <a:gd name="T8" fmla="*/ 1 w 21600"/>
                  <a:gd name="T9" fmla="*/ 1 h 21600"/>
                  <a:gd name="T10" fmla="*/ 1 w 21600"/>
                  <a:gd name="T11" fmla="*/ 2 h 21600"/>
                  <a:gd name="T12" fmla="*/ 3 w 21600"/>
                  <a:gd name="T13" fmla="*/ 0 h 21600"/>
                  <a:gd name="T14" fmla="*/ 3 w 21600"/>
                  <a:gd name="T15" fmla="*/ 0 h 21600"/>
                  <a:gd name="T16" fmla="*/ 1 w 21600"/>
                  <a:gd name="T17" fmla="*/ 1 h 21600"/>
                  <a:gd name="T18" fmla="*/ 0 w 21600"/>
                  <a:gd name="T19" fmla="*/ 1 h 21600"/>
                  <a:gd name="T20" fmla="*/ 0 w 21600"/>
                  <a:gd name="T21" fmla="*/ 1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9"/>
                      <a:pt x="9529" y="20769"/>
                    </a:cubicBezTo>
                    <a:cubicBezTo>
                      <a:pt x="9529" y="20769"/>
                      <a:pt x="19059" y="7477"/>
                      <a:pt x="21600" y="3323"/>
                    </a:cubicBezTo>
                    <a:cubicBezTo>
                      <a:pt x="20329" y="2492"/>
                      <a:pt x="19694" y="1662"/>
                      <a:pt x="19694" y="0"/>
                    </a:cubicBezTo>
                    <a:cubicBezTo>
                      <a:pt x="16518" y="4154"/>
                      <a:pt x="9529" y="11631"/>
                      <a:pt x="5718" y="11631"/>
                    </a:cubicBezTo>
                    <a:cubicBezTo>
                      <a:pt x="3812" y="11631"/>
                      <a:pt x="2541" y="10800"/>
                      <a:pt x="1271" y="9969"/>
                    </a:cubicBezTo>
                    <a:close/>
                    <a:moveTo>
                      <a:pt x="1271" y="9969"/>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6" name="AutoShape 13"/>
              <p:cNvSpPr/>
              <p:nvPr/>
            </p:nvSpPr>
            <p:spPr bwMode="auto">
              <a:xfrm>
                <a:off x="343" y="958"/>
                <a:ext cx="102" cy="145"/>
              </a:xfrm>
              <a:custGeom>
                <a:avLst/>
                <a:gdLst>
                  <a:gd name="T0" fmla="*/ 0 w 20000"/>
                  <a:gd name="T1" fmla="*/ 0 h 21600"/>
                  <a:gd name="T2" fmla="*/ 1 w 20000"/>
                  <a:gd name="T3" fmla="*/ 0 h 21600"/>
                  <a:gd name="T4" fmla="*/ 0 w 20000"/>
                  <a:gd name="T5" fmla="*/ 1 h 21600"/>
                  <a:gd name="T6" fmla="*/ 0 w 20000"/>
                  <a:gd name="T7" fmla="*/ 1 h 21600"/>
                  <a:gd name="T8" fmla="*/ 0 w 20000"/>
                  <a:gd name="T9" fmla="*/ 1 h 21600"/>
                  <a:gd name="T10" fmla="*/ 0 w 20000"/>
                  <a:gd name="T11" fmla="*/ 0 h 21600"/>
                  <a:gd name="T12" fmla="*/ 0 w 20000"/>
                  <a:gd name="T13" fmla="*/ 0 h 21600"/>
                  <a:gd name="T14" fmla="*/ 0 w 200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00" h="21600">
                    <a:moveTo>
                      <a:pt x="8480" y="1080"/>
                    </a:moveTo>
                    <a:cubicBezTo>
                      <a:pt x="20000" y="0"/>
                      <a:pt x="20000" y="0"/>
                      <a:pt x="20000" y="0"/>
                    </a:cubicBezTo>
                    <a:cubicBezTo>
                      <a:pt x="20000" y="0"/>
                      <a:pt x="9920" y="5400"/>
                      <a:pt x="9920" y="11880"/>
                    </a:cubicBezTo>
                    <a:cubicBezTo>
                      <a:pt x="9920" y="17280"/>
                      <a:pt x="9920" y="19440"/>
                      <a:pt x="9920" y="19440"/>
                    </a:cubicBezTo>
                    <a:cubicBezTo>
                      <a:pt x="1280" y="21600"/>
                      <a:pt x="1280" y="21600"/>
                      <a:pt x="1280" y="21600"/>
                    </a:cubicBezTo>
                    <a:cubicBezTo>
                      <a:pt x="1280" y="21600"/>
                      <a:pt x="-1600" y="15120"/>
                      <a:pt x="1280" y="9720"/>
                    </a:cubicBezTo>
                    <a:cubicBezTo>
                      <a:pt x="4160" y="4320"/>
                      <a:pt x="7040" y="2160"/>
                      <a:pt x="8480" y="1080"/>
                    </a:cubicBezTo>
                    <a:close/>
                    <a:moveTo>
                      <a:pt x="8480" y="1080"/>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7" name="AutoShape 14"/>
              <p:cNvSpPr/>
              <p:nvPr/>
            </p:nvSpPr>
            <p:spPr bwMode="auto">
              <a:xfrm>
                <a:off x="344" y="1306"/>
                <a:ext cx="43" cy="126"/>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4400" y="0"/>
                    </a:moveTo>
                    <a:cubicBezTo>
                      <a:pt x="14400" y="0"/>
                      <a:pt x="18000" y="11435"/>
                      <a:pt x="18000" y="16518"/>
                    </a:cubicBezTo>
                    <a:cubicBezTo>
                      <a:pt x="21600" y="20329"/>
                      <a:pt x="21600" y="21600"/>
                      <a:pt x="21600" y="21600"/>
                    </a:cubicBezTo>
                    <a:cubicBezTo>
                      <a:pt x="0" y="20329"/>
                      <a:pt x="0" y="20329"/>
                      <a:pt x="0" y="20329"/>
                    </a:cubicBezTo>
                    <a:cubicBezTo>
                      <a:pt x="0" y="20329"/>
                      <a:pt x="3600" y="10165"/>
                      <a:pt x="14400" y="0"/>
                    </a:cubicBezTo>
                    <a:close/>
                    <a:moveTo>
                      <a:pt x="14400" y="0"/>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grpSp>
      </p:grpSp>
      <p:grpSp>
        <p:nvGrpSpPr>
          <p:cNvPr id="23" name="组合 22"/>
          <p:cNvGrpSpPr/>
          <p:nvPr/>
        </p:nvGrpSpPr>
        <p:grpSpPr>
          <a:xfrm>
            <a:off x="3891792" y="3956280"/>
            <a:ext cx="547733" cy="551431"/>
            <a:chOff x="1436281" y="3967265"/>
            <a:chExt cx="547733" cy="551431"/>
          </a:xfrm>
        </p:grpSpPr>
        <p:sp>
          <p:nvSpPr>
            <p:cNvPr id="24" name="AutoShape 7"/>
            <p:cNvSpPr/>
            <p:nvPr/>
          </p:nvSpPr>
          <p:spPr bwMode="auto">
            <a:xfrm>
              <a:off x="1436281"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2B2A7"/>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2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25" name="AutoShape 15"/>
            <p:cNvSpPr/>
            <p:nvPr/>
          </p:nvSpPr>
          <p:spPr bwMode="auto">
            <a:xfrm>
              <a:off x="1560548" y="4088637"/>
              <a:ext cx="297286" cy="297219"/>
            </a:xfrm>
            <a:custGeom>
              <a:avLst/>
              <a:gdLst>
                <a:gd name="T0" fmla="*/ 4 w 21600"/>
                <a:gd name="T1" fmla="*/ 2 h 21600"/>
                <a:gd name="T2" fmla="*/ 4 w 21600"/>
                <a:gd name="T3" fmla="*/ 2 h 21600"/>
                <a:gd name="T4" fmla="*/ 4 w 21600"/>
                <a:gd name="T5" fmla="*/ 3 h 21600"/>
                <a:gd name="T6" fmla="*/ 4 w 21600"/>
                <a:gd name="T7" fmla="*/ 3 h 21600"/>
                <a:gd name="T8" fmla="*/ 4 w 21600"/>
                <a:gd name="T9" fmla="*/ 3 h 21600"/>
                <a:gd name="T10" fmla="*/ 4 w 21600"/>
                <a:gd name="T11" fmla="*/ 3 h 21600"/>
                <a:gd name="T12" fmla="*/ 4 w 21600"/>
                <a:gd name="T13" fmla="*/ 4 h 21600"/>
                <a:gd name="T14" fmla="*/ 4 w 21600"/>
                <a:gd name="T15" fmla="*/ 4 h 21600"/>
                <a:gd name="T16" fmla="*/ 3 w 21600"/>
                <a:gd name="T17" fmla="*/ 4 h 21600"/>
                <a:gd name="T18" fmla="*/ 3 w 21600"/>
                <a:gd name="T19" fmla="*/ 4 h 21600"/>
                <a:gd name="T20" fmla="*/ 3 w 21600"/>
                <a:gd name="T21" fmla="*/ 4 h 21600"/>
                <a:gd name="T22" fmla="*/ 3 w 21600"/>
                <a:gd name="T23" fmla="*/ 4 h 21600"/>
                <a:gd name="T24" fmla="*/ 3 w 21600"/>
                <a:gd name="T25" fmla="*/ 4 h 21600"/>
                <a:gd name="T26" fmla="*/ 2 w 21600"/>
                <a:gd name="T27" fmla="*/ 4 h 21600"/>
                <a:gd name="T28" fmla="*/ 2 w 21600"/>
                <a:gd name="T29" fmla="*/ 4 h 21600"/>
                <a:gd name="T30" fmla="*/ 1 w 21600"/>
                <a:gd name="T31" fmla="*/ 4 h 21600"/>
                <a:gd name="T32" fmla="*/ 1 w 21600"/>
                <a:gd name="T33" fmla="*/ 4 h 21600"/>
                <a:gd name="T34" fmla="*/ 1 w 21600"/>
                <a:gd name="T35" fmla="*/ 4 h 21600"/>
                <a:gd name="T36" fmla="*/ 1 w 21600"/>
                <a:gd name="T37" fmla="*/ 4 h 21600"/>
                <a:gd name="T38" fmla="*/ 0 w 21600"/>
                <a:gd name="T39" fmla="*/ 3 h 21600"/>
                <a:gd name="T40" fmla="*/ 1 w 21600"/>
                <a:gd name="T41" fmla="*/ 3 h 21600"/>
                <a:gd name="T42" fmla="*/ 1 w 21600"/>
                <a:gd name="T43" fmla="*/ 3 h 21600"/>
                <a:gd name="T44" fmla="*/ 0 w 21600"/>
                <a:gd name="T45" fmla="*/ 3 h 21600"/>
                <a:gd name="T46" fmla="*/ 0 w 21600"/>
                <a:gd name="T47" fmla="*/ 2 h 21600"/>
                <a:gd name="T48" fmla="*/ 0 w 21600"/>
                <a:gd name="T49" fmla="*/ 2 h 21600"/>
                <a:gd name="T50" fmla="*/ 1 w 21600"/>
                <a:gd name="T51" fmla="*/ 2 h 21600"/>
                <a:gd name="T52" fmla="*/ 0 w 21600"/>
                <a:gd name="T53" fmla="*/ 1 h 21600"/>
                <a:gd name="T54" fmla="*/ 0 w 21600"/>
                <a:gd name="T55" fmla="*/ 1 h 21600"/>
                <a:gd name="T56" fmla="*/ 1 w 21600"/>
                <a:gd name="T57" fmla="*/ 0 h 21600"/>
                <a:gd name="T58" fmla="*/ 1 w 21600"/>
                <a:gd name="T59" fmla="*/ 0 h 21600"/>
                <a:gd name="T60" fmla="*/ 1 w 21600"/>
                <a:gd name="T61" fmla="*/ 1 h 21600"/>
                <a:gd name="T62" fmla="*/ 2 w 21600"/>
                <a:gd name="T63" fmla="*/ 1 h 21600"/>
                <a:gd name="T64" fmla="*/ 2 w 21600"/>
                <a:gd name="T65" fmla="*/ 0 h 21600"/>
                <a:gd name="T66" fmla="*/ 2 w 21600"/>
                <a:gd name="T67" fmla="*/ 0 h 21600"/>
                <a:gd name="T68" fmla="*/ 3 w 21600"/>
                <a:gd name="T69" fmla="*/ 0 h 21600"/>
                <a:gd name="T70" fmla="*/ 3 w 21600"/>
                <a:gd name="T71" fmla="*/ 0 h 21600"/>
                <a:gd name="T72" fmla="*/ 3 w 21600"/>
                <a:gd name="T73" fmla="*/ 1 h 21600"/>
                <a:gd name="T74" fmla="*/ 3 w 21600"/>
                <a:gd name="T75" fmla="*/ 1 h 21600"/>
                <a:gd name="T76" fmla="*/ 3 w 21600"/>
                <a:gd name="T77" fmla="*/ 0 h 21600"/>
                <a:gd name="T78" fmla="*/ 4 w 21600"/>
                <a:gd name="T79" fmla="*/ 0 h 21600"/>
                <a:gd name="T80" fmla="*/ 4 w 21600"/>
                <a:gd name="T81" fmla="*/ 1 h 21600"/>
                <a:gd name="T82" fmla="*/ 4 w 21600"/>
                <a:gd name="T83" fmla="*/ 1 h 21600"/>
                <a:gd name="T84" fmla="*/ 4 w 21600"/>
                <a:gd name="T85" fmla="*/ 1 h 21600"/>
                <a:gd name="T86" fmla="*/ 2 w 21600"/>
                <a:gd name="T87" fmla="*/ 3 h 21600"/>
                <a:gd name="T88" fmla="*/ 3 w 21600"/>
                <a:gd name="T89" fmla="*/ 3 h 21600"/>
                <a:gd name="T90" fmla="*/ 3 w 21600"/>
                <a:gd name="T91" fmla="*/ 2 h 21600"/>
                <a:gd name="T92" fmla="*/ 3 w 21600"/>
                <a:gd name="T93" fmla="*/ 2 h 21600"/>
                <a:gd name="T94" fmla="*/ 2 w 21600"/>
                <a:gd name="T95" fmla="*/ 2 h 21600"/>
                <a:gd name="T96" fmla="*/ 2 w 21600"/>
                <a:gd name="T97" fmla="*/ 2 h 21600"/>
                <a:gd name="T98" fmla="*/ 2 w 21600"/>
                <a:gd name="T99" fmla="*/ 2 h 21600"/>
                <a:gd name="T100" fmla="*/ 2 w 21600"/>
                <a:gd name="T101" fmla="*/ 3 h 21600"/>
                <a:gd name="T102" fmla="*/ 2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3"/>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9"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8"/>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2"/>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5"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2"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30"/>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30"/>
                    <a:pt x="8200" y="12774"/>
                    <a:pt x="8494" y="13070"/>
                  </a:cubicBezTo>
                  <a:cubicBezTo>
                    <a:pt x="8786" y="13370"/>
                    <a:pt x="9135" y="13607"/>
                    <a:pt x="9537" y="13779"/>
                  </a:cubicBezTo>
                  <a:cubicBezTo>
                    <a:pt x="9939" y="13957"/>
                    <a:pt x="10361" y="14044"/>
                    <a:pt x="10806" y="14044"/>
                  </a:cubicBez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grpSp>
        <p:nvGrpSpPr>
          <p:cNvPr id="5" name="组合 4"/>
          <p:cNvGrpSpPr/>
          <p:nvPr/>
        </p:nvGrpSpPr>
        <p:grpSpPr>
          <a:xfrm>
            <a:off x="4278933" y="2720578"/>
            <a:ext cx="547733" cy="550475"/>
            <a:chOff x="1823422" y="2731563"/>
            <a:chExt cx="547733" cy="550475"/>
          </a:xfrm>
        </p:grpSpPr>
        <p:sp>
          <p:nvSpPr>
            <p:cNvPr id="6" name="AutoShape 9"/>
            <p:cNvSpPr/>
            <p:nvPr/>
          </p:nvSpPr>
          <p:spPr bwMode="auto">
            <a:xfrm>
              <a:off x="1823422"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2B2A7"/>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7" name="AutoShape 16"/>
            <p:cNvSpPr/>
            <p:nvPr/>
          </p:nvSpPr>
          <p:spPr bwMode="auto">
            <a:xfrm>
              <a:off x="1954381" y="2836688"/>
              <a:ext cx="297286" cy="298174"/>
            </a:xfrm>
            <a:custGeom>
              <a:avLst/>
              <a:gdLst>
                <a:gd name="T0" fmla="*/ 4 w 21376"/>
                <a:gd name="T1" fmla="*/ 4 h 21600"/>
                <a:gd name="T2" fmla="*/ 4 w 21376"/>
                <a:gd name="T3" fmla="*/ 4 h 21600"/>
                <a:gd name="T4" fmla="*/ 4 w 21376"/>
                <a:gd name="T5" fmla="*/ 4 h 21600"/>
                <a:gd name="T6" fmla="*/ 4 w 21376"/>
                <a:gd name="T7" fmla="*/ 5 h 21600"/>
                <a:gd name="T8" fmla="*/ 0 w 21376"/>
                <a:gd name="T9" fmla="*/ 5 h 21600"/>
                <a:gd name="T10" fmla="*/ 0 w 21376"/>
                <a:gd name="T11" fmla="*/ 4 h 21600"/>
                <a:gd name="T12" fmla="*/ 0 w 21376"/>
                <a:gd name="T13" fmla="*/ 4 h 21600"/>
                <a:gd name="T14" fmla="*/ 0 w 21376"/>
                <a:gd name="T15" fmla="*/ 4 h 21600"/>
                <a:gd name="T16" fmla="*/ 2 w 21376"/>
                <a:gd name="T17" fmla="*/ 2 h 21600"/>
                <a:gd name="T18" fmla="*/ 2 w 21376"/>
                <a:gd name="T19" fmla="*/ 0 h 21600"/>
                <a:gd name="T20" fmla="*/ 1 w 21376"/>
                <a:gd name="T21" fmla="*/ 0 h 21600"/>
                <a:gd name="T22" fmla="*/ 1 w 21376"/>
                <a:gd name="T23" fmla="*/ 0 h 21600"/>
                <a:gd name="T24" fmla="*/ 1 w 21376"/>
                <a:gd name="T25" fmla="*/ 0 h 21600"/>
                <a:gd name="T26" fmla="*/ 1 w 21376"/>
                <a:gd name="T27" fmla="*/ 0 h 21600"/>
                <a:gd name="T28" fmla="*/ 1 w 21376"/>
                <a:gd name="T29" fmla="*/ 0 h 21600"/>
                <a:gd name="T30" fmla="*/ 3 w 21376"/>
                <a:gd name="T31" fmla="*/ 0 h 21600"/>
                <a:gd name="T32" fmla="*/ 3 w 21376"/>
                <a:gd name="T33" fmla="*/ 0 h 21600"/>
                <a:gd name="T34" fmla="*/ 3 w 21376"/>
                <a:gd name="T35" fmla="*/ 0 h 21600"/>
                <a:gd name="T36" fmla="*/ 3 w 21376"/>
                <a:gd name="T37" fmla="*/ 0 h 21600"/>
                <a:gd name="T38" fmla="*/ 3 w 21376"/>
                <a:gd name="T39" fmla="*/ 0 h 21600"/>
                <a:gd name="T40" fmla="*/ 3 w 21376"/>
                <a:gd name="T41" fmla="*/ 0 h 21600"/>
                <a:gd name="T42" fmla="*/ 3 w 21376"/>
                <a:gd name="T43" fmla="*/ 2 h 21600"/>
                <a:gd name="T44" fmla="*/ 4 w 21376"/>
                <a:gd name="T45" fmla="*/ 4 h 21600"/>
                <a:gd name="T46" fmla="*/ 1 w 21376"/>
                <a:gd name="T47" fmla="*/ 3 h 21600"/>
                <a:gd name="T48" fmla="*/ 3 w 21376"/>
                <a:gd name="T49" fmla="*/ 3 h 21600"/>
                <a:gd name="T50" fmla="*/ 2 w 21376"/>
                <a:gd name="T51" fmla="*/ 2 h 21600"/>
                <a:gd name="T52" fmla="*/ 2 w 21376"/>
                <a:gd name="T53" fmla="*/ 0 h 21600"/>
                <a:gd name="T54" fmla="*/ 2 w 21376"/>
                <a:gd name="T55" fmla="*/ 0 h 21600"/>
                <a:gd name="T56" fmla="*/ 2 w 21376"/>
                <a:gd name="T57" fmla="*/ 2 h 21600"/>
                <a:gd name="T58" fmla="*/ 1 w 21376"/>
                <a:gd name="T59" fmla="*/ 3 h 21600"/>
                <a:gd name="T60" fmla="*/ 1 w 21376"/>
                <a:gd name="T61" fmla="*/ 3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376" h="21600">
                  <a:moveTo>
                    <a:pt x="21036" y="18604"/>
                  </a:moveTo>
                  <a:cubicBezTo>
                    <a:pt x="21454" y="19262"/>
                    <a:pt x="21486" y="19923"/>
                    <a:pt x="21135" y="20587"/>
                  </a:cubicBezTo>
                  <a:cubicBezTo>
                    <a:pt x="20970" y="20916"/>
                    <a:pt x="20732" y="21168"/>
                    <a:pt x="20427" y="21339"/>
                  </a:cubicBezTo>
                  <a:cubicBezTo>
                    <a:pt x="20123" y="21515"/>
                    <a:pt x="19798" y="21600"/>
                    <a:pt x="19455" y="21600"/>
                  </a:cubicBezTo>
                  <a:lnTo>
                    <a:pt x="1928" y="21600"/>
                  </a:lnTo>
                  <a:cubicBezTo>
                    <a:pt x="1586" y="21600"/>
                    <a:pt x="1264" y="21515"/>
                    <a:pt x="965" y="21339"/>
                  </a:cubicBezTo>
                  <a:cubicBezTo>
                    <a:pt x="663" y="21168"/>
                    <a:pt x="426" y="20916"/>
                    <a:pt x="249" y="20587"/>
                  </a:cubicBezTo>
                  <a:cubicBezTo>
                    <a:pt x="-114" y="19914"/>
                    <a:pt x="-79" y="19250"/>
                    <a:pt x="344" y="18604"/>
                  </a:cubicBezTo>
                  <a:lnTo>
                    <a:pt x="7510" y="7314"/>
                  </a:lnTo>
                  <a:lnTo>
                    <a:pt x="7510" y="2168"/>
                  </a:lnTo>
                  <a:lnTo>
                    <a:pt x="6428" y="2168"/>
                  </a:lnTo>
                  <a:cubicBezTo>
                    <a:pt x="6123" y="2168"/>
                    <a:pt x="5871" y="2062"/>
                    <a:pt x="5670" y="1850"/>
                  </a:cubicBezTo>
                  <a:cubicBezTo>
                    <a:pt x="5473" y="1639"/>
                    <a:pt x="5372" y="1380"/>
                    <a:pt x="5372" y="1072"/>
                  </a:cubicBezTo>
                  <a:cubicBezTo>
                    <a:pt x="5372" y="778"/>
                    <a:pt x="5473" y="529"/>
                    <a:pt x="5670" y="320"/>
                  </a:cubicBezTo>
                  <a:cubicBezTo>
                    <a:pt x="5871" y="109"/>
                    <a:pt x="6123" y="0"/>
                    <a:pt x="6428" y="0"/>
                  </a:cubicBezTo>
                  <a:lnTo>
                    <a:pt x="14953" y="0"/>
                  </a:lnTo>
                  <a:cubicBezTo>
                    <a:pt x="15261" y="0"/>
                    <a:pt x="15516" y="109"/>
                    <a:pt x="15725" y="320"/>
                  </a:cubicBezTo>
                  <a:cubicBezTo>
                    <a:pt x="15934" y="529"/>
                    <a:pt x="16038" y="778"/>
                    <a:pt x="16038" y="1072"/>
                  </a:cubicBezTo>
                  <a:cubicBezTo>
                    <a:pt x="16038" y="1380"/>
                    <a:pt x="15934" y="1639"/>
                    <a:pt x="15725" y="1850"/>
                  </a:cubicBezTo>
                  <a:cubicBezTo>
                    <a:pt x="15516" y="2062"/>
                    <a:pt x="15261" y="2168"/>
                    <a:pt x="14953" y="2168"/>
                  </a:cubicBezTo>
                  <a:lnTo>
                    <a:pt x="13900" y="2168"/>
                  </a:lnTo>
                  <a:lnTo>
                    <a:pt x="13900" y="7340"/>
                  </a:lnTo>
                  <a:lnTo>
                    <a:pt x="21036" y="18604"/>
                  </a:lnTo>
                  <a:close/>
                  <a:moveTo>
                    <a:pt x="5261" y="14865"/>
                  </a:moveTo>
                  <a:lnTo>
                    <a:pt x="16122" y="14865"/>
                  </a:lnTo>
                  <a:lnTo>
                    <a:pt x="11774" y="7974"/>
                  </a:lnTo>
                  <a:lnTo>
                    <a:pt x="11774" y="2168"/>
                  </a:lnTo>
                  <a:lnTo>
                    <a:pt x="9636" y="2168"/>
                  </a:lnTo>
                  <a:lnTo>
                    <a:pt x="9636" y="7948"/>
                  </a:lnTo>
                  <a:lnTo>
                    <a:pt x="5261" y="14865"/>
                  </a:lnTo>
                  <a:close/>
                  <a:moveTo>
                    <a:pt x="5261" y="14865"/>
                  </a:move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grpSp>
        <p:nvGrpSpPr>
          <p:cNvPr id="35" name="组合 34"/>
          <p:cNvGrpSpPr/>
          <p:nvPr/>
        </p:nvGrpSpPr>
        <p:grpSpPr>
          <a:xfrm>
            <a:off x="7174364" y="2720578"/>
            <a:ext cx="547733" cy="550475"/>
            <a:chOff x="4718853" y="2731563"/>
            <a:chExt cx="547733" cy="550475"/>
          </a:xfrm>
        </p:grpSpPr>
        <p:sp>
          <p:nvSpPr>
            <p:cNvPr id="36" name="AutoShape 6"/>
            <p:cNvSpPr/>
            <p:nvPr/>
          </p:nvSpPr>
          <p:spPr bwMode="auto">
            <a:xfrm>
              <a:off x="4718853"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2B2A7"/>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37" name="AutoShape 18"/>
            <p:cNvSpPr/>
            <p:nvPr/>
          </p:nvSpPr>
          <p:spPr bwMode="auto">
            <a:xfrm>
              <a:off x="4827826" y="2859625"/>
              <a:ext cx="297286" cy="297219"/>
            </a:xfrm>
            <a:custGeom>
              <a:avLst/>
              <a:gdLst>
                <a:gd name="T0" fmla="*/ 4 w 21564"/>
                <a:gd name="T1" fmla="*/ 1 h 21600"/>
                <a:gd name="T2" fmla="*/ 4 w 21564"/>
                <a:gd name="T3" fmla="*/ 1 h 21600"/>
                <a:gd name="T4" fmla="*/ 4 w 21564"/>
                <a:gd name="T5" fmla="*/ 1 h 21600"/>
                <a:gd name="T6" fmla="*/ 4 w 21564"/>
                <a:gd name="T7" fmla="*/ 3 h 21600"/>
                <a:gd name="T8" fmla="*/ 4 w 21564"/>
                <a:gd name="T9" fmla="*/ 3 h 21600"/>
                <a:gd name="T10" fmla="*/ 4 w 21564"/>
                <a:gd name="T11" fmla="*/ 3 h 21600"/>
                <a:gd name="T12" fmla="*/ 1 w 21564"/>
                <a:gd name="T13" fmla="*/ 3 h 21600"/>
                <a:gd name="T14" fmla="*/ 1 w 21564"/>
                <a:gd name="T15" fmla="*/ 3 h 21600"/>
                <a:gd name="T16" fmla="*/ 2 w 21564"/>
                <a:gd name="T17" fmla="*/ 3 h 21600"/>
                <a:gd name="T18" fmla="*/ 2 w 21564"/>
                <a:gd name="T19" fmla="*/ 3 h 21600"/>
                <a:gd name="T20" fmla="*/ 4 w 21564"/>
                <a:gd name="T21" fmla="*/ 3 h 21600"/>
                <a:gd name="T22" fmla="*/ 4 w 21564"/>
                <a:gd name="T23" fmla="*/ 3 h 21600"/>
                <a:gd name="T24" fmla="*/ 4 w 21564"/>
                <a:gd name="T25" fmla="*/ 3 h 21600"/>
                <a:gd name="T26" fmla="*/ 4 w 21564"/>
                <a:gd name="T27" fmla="*/ 4 h 21600"/>
                <a:gd name="T28" fmla="*/ 4 w 21564"/>
                <a:gd name="T29" fmla="*/ 4 h 21600"/>
                <a:gd name="T30" fmla="*/ 4 w 21564"/>
                <a:gd name="T31" fmla="*/ 4 h 21600"/>
                <a:gd name="T32" fmla="*/ 3 w 21564"/>
                <a:gd name="T33" fmla="*/ 4 h 21600"/>
                <a:gd name="T34" fmla="*/ 2 w 21564"/>
                <a:gd name="T35" fmla="*/ 4 h 21600"/>
                <a:gd name="T36" fmla="*/ 1 w 21564"/>
                <a:gd name="T37" fmla="*/ 4 h 21600"/>
                <a:gd name="T38" fmla="*/ 1 w 21564"/>
                <a:gd name="T39" fmla="*/ 4 h 21600"/>
                <a:gd name="T40" fmla="*/ 1 w 21564"/>
                <a:gd name="T41" fmla="*/ 4 h 21600"/>
                <a:gd name="T42" fmla="*/ 1 w 21564"/>
                <a:gd name="T43" fmla="*/ 4 h 21600"/>
                <a:gd name="T44" fmla="*/ 1 w 21564"/>
                <a:gd name="T45" fmla="*/ 4 h 21600"/>
                <a:gd name="T46" fmla="*/ 1 w 21564"/>
                <a:gd name="T47" fmla="*/ 4 h 21600"/>
                <a:gd name="T48" fmla="*/ 1 w 21564"/>
                <a:gd name="T49" fmla="*/ 4 h 21600"/>
                <a:gd name="T50" fmla="*/ 1 w 21564"/>
                <a:gd name="T51" fmla="*/ 1 h 21600"/>
                <a:gd name="T52" fmla="*/ 1 w 21564"/>
                <a:gd name="T53" fmla="*/ 0 h 21600"/>
                <a:gd name="T54" fmla="*/ 1 w 21564"/>
                <a:gd name="T55" fmla="*/ 0 h 21600"/>
                <a:gd name="T56" fmla="*/ 0 w 21564"/>
                <a:gd name="T57" fmla="*/ 0 h 21600"/>
                <a:gd name="T58" fmla="*/ 0 w 21564"/>
                <a:gd name="T59" fmla="*/ 0 h 21600"/>
                <a:gd name="T60" fmla="*/ 0 w 21564"/>
                <a:gd name="T61" fmla="*/ 0 h 21600"/>
                <a:gd name="T62" fmla="*/ 0 w 21564"/>
                <a:gd name="T63" fmla="*/ 0 h 21600"/>
                <a:gd name="T64" fmla="*/ 1 w 21564"/>
                <a:gd name="T65" fmla="*/ 0 h 21600"/>
                <a:gd name="T66" fmla="*/ 1 w 21564"/>
                <a:gd name="T67" fmla="*/ 0 h 21600"/>
                <a:gd name="T68" fmla="*/ 1 w 21564"/>
                <a:gd name="T69" fmla="*/ 0 h 21600"/>
                <a:gd name="T70" fmla="*/ 1 w 21564"/>
                <a:gd name="T71" fmla="*/ 0 h 21600"/>
                <a:gd name="T72" fmla="*/ 1 w 21564"/>
                <a:gd name="T73" fmla="*/ 0 h 21600"/>
                <a:gd name="T74" fmla="*/ 1 w 21564"/>
                <a:gd name="T75" fmla="*/ 0 h 21600"/>
                <a:gd name="T76" fmla="*/ 1 w 21564"/>
                <a:gd name="T77" fmla="*/ 0 h 21600"/>
                <a:gd name="T78" fmla="*/ 1 w 21564"/>
                <a:gd name="T79" fmla="*/ 1 h 21600"/>
                <a:gd name="T80" fmla="*/ 4 w 21564"/>
                <a:gd name="T81" fmla="*/ 1 h 21600"/>
                <a:gd name="T82" fmla="*/ 4 w 21564"/>
                <a:gd name="T83" fmla="*/ 1 h 21600"/>
                <a:gd name="T84" fmla="*/ 1 w 21564"/>
                <a:gd name="T85" fmla="*/ 4 h 21600"/>
                <a:gd name="T86" fmla="*/ 1 w 21564"/>
                <a:gd name="T87" fmla="*/ 4 h 21600"/>
                <a:gd name="T88" fmla="*/ 2 w 21564"/>
                <a:gd name="T89" fmla="*/ 4 h 21600"/>
                <a:gd name="T90" fmla="*/ 2 w 21564"/>
                <a:gd name="T91" fmla="*/ 4 h 21600"/>
                <a:gd name="T92" fmla="*/ 2 w 21564"/>
                <a:gd name="T93" fmla="*/ 4 h 21600"/>
                <a:gd name="T94" fmla="*/ 2 w 21564"/>
                <a:gd name="T95" fmla="*/ 4 h 21600"/>
                <a:gd name="T96" fmla="*/ 2 w 21564"/>
                <a:gd name="T97" fmla="*/ 4 h 21600"/>
                <a:gd name="T98" fmla="*/ 1 w 21564"/>
                <a:gd name="T99" fmla="*/ 4 h 21600"/>
                <a:gd name="T100" fmla="*/ 1 w 21564"/>
                <a:gd name="T101" fmla="*/ 4 h 21600"/>
                <a:gd name="T102" fmla="*/ 3 w 21564"/>
                <a:gd name="T103" fmla="*/ 4 h 21600"/>
                <a:gd name="T104" fmla="*/ 3 w 21564"/>
                <a:gd name="T105" fmla="*/ 4 h 21600"/>
                <a:gd name="T106" fmla="*/ 3 w 21564"/>
                <a:gd name="T107" fmla="*/ 4 h 21600"/>
                <a:gd name="T108" fmla="*/ 3 w 21564"/>
                <a:gd name="T109" fmla="*/ 4 h 21600"/>
                <a:gd name="T110" fmla="*/ 4 w 21564"/>
                <a:gd name="T111" fmla="*/ 4 h 21600"/>
                <a:gd name="T112" fmla="*/ 3 w 21564"/>
                <a:gd name="T113" fmla="*/ 4 h 21600"/>
                <a:gd name="T114" fmla="*/ 3 w 21564"/>
                <a:gd name="T115" fmla="*/ 4 h 21600"/>
                <a:gd name="T116" fmla="*/ 3 w 21564"/>
                <a:gd name="T117" fmla="*/ 4 h 21600"/>
                <a:gd name="T118" fmla="*/ 3 w 21564"/>
                <a:gd name="T119" fmla="*/ 4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564" h="21600">
                  <a:moveTo>
                    <a:pt x="20681" y="3131"/>
                  </a:moveTo>
                  <a:cubicBezTo>
                    <a:pt x="20952" y="3131"/>
                    <a:pt x="21180" y="3257"/>
                    <a:pt x="21358" y="3515"/>
                  </a:cubicBezTo>
                  <a:cubicBezTo>
                    <a:pt x="21536" y="3768"/>
                    <a:pt x="21600" y="4044"/>
                    <a:pt x="21544" y="4341"/>
                  </a:cubicBezTo>
                  <a:lnTo>
                    <a:pt x="20280" y="12471"/>
                  </a:lnTo>
                  <a:cubicBezTo>
                    <a:pt x="20231" y="12706"/>
                    <a:pt x="20128" y="12900"/>
                    <a:pt x="19969" y="13061"/>
                  </a:cubicBezTo>
                  <a:cubicBezTo>
                    <a:pt x="19810" y="13223"/>
                    <a:pt x="19615" y="13296"/>
                    <a:pt x="19390" y="13296"/>
                  </a:cubicBezTo>
                  <a:lnTo>
                    <a:pt x="6706" y="13296"/>
                  </a:lnTo>
                  <a:lnTo>
                    <a:pt x="7114" y="15661"/>
                  </a:lnTo>
                  <a:cubicBezTo>
                    <a:pt x="7146" y="15811"/>
                    <a:pt x="7215" y="15937"/>
                    <a:pt x="7320" y="16034"/>
                  </a:cubicBezTo>
                  <a:cubicBezTo>
                    <a:pt x="7425" y="16131"/>
                    <a:pt x="7540" y="16184"/>
                    <a:pt x="7667" y="16184"/>
                  </a:cubicBezTo>
                  <a:lnTo>
                    <a:pt x="17686" y="16184"/>
                  </a:lnTo>
                  <a:cubicBezTo>
                    <a:pt x="17811" y="16184"/>
                    <a:pt x="17918" y="16237"/>
                    <a:pt x="18009" y="16345"/>
                  </a:cubicBezTo>
                  <a:cubicBezTo>
                    <a:pt x="18097" y="16454"/>
                    <a:pt x="18143" y="16580"/>
                    <a:pt x="18143" y="16736"/>
                  </a:cubicBezTo>
                  <a:lnTo>
                    <a:pt x="18143" y="17831"/>
                  </a:lnTo>
                  <a:cubicBezTo>
                    <a:pt x="18143" y="17981"/>
                    <a:pt x="18099" y="18108"/>
                    <a:pt x="18013" y="18205"/>
                  </a:cubicBezTo>
                  <a:cubicBezTo>
                    <a:pt x="17928" y="18302"/>
                    <a:pt x="17818" y="18348"/>
                    <a:pt x="17686" y="18348"/>
                  </a:cubicBezTo>
                  <a:lnTo>
                    <a:pt x="15776" y="18348"/>
                  </a:lnTo>
                  <a:lnTo>
                    <a:pt x="8146" y="18348"/>
                  </a:lnTo>
                  <a:lnTo>
                    <a:pt x="6929" y="18348"/>
                  </a:lnTo>
                  <a:cubicBezTo>
                    <a:pt x="6801" y="18348"/>
                    <a:pt x="6662" y="18337"/>
                    <a:pt x="6501" y="18302"/>
                  </a:cubicBezTo>
                  <a:cubicBezTo>
                    <a:pt x="6339" y="18266"/>
                    <a:pt x="6202" y="18222"/>
                    <a:pt x="6085" y="18169"/>
                  </a:cubicBezTo>
                  <a:cubicBezTo>
                    <a:pt x="6036" y="18146"/>
                    <a:pt x="5982" y="18090"/>
                    <a:pt x="5921" y="17987"/>
                  </a:cubicBezTo>
                  <a:cubicBezTo>
                    <a:pt x="5860" y="17884"/>
                    <a:pt x="5799" y="17770"/>
                    <a:pt x="5740" y="17644"/>
                  </a:cubicBezTo>
                  <a:cubicBezTo>
                    <a:pt x="5684" y="17517"/>
                    <a:pt x="5633" y="17391"/>
                    <a:pt x="5594" y="17259"/>
                  </a:cubicBezTo>
                  <a:cubicBezTo>
                    <a:pt x="5552" y="17133"/>
                    <a:pt x="5528" y="17036"/>
                    <a:pt x="5513" y="16959"/>
                  </a:cubicBezTo>
                  <a:lnTo>
                    <a:pt x="2997" y="2670"/>
                  </a:lnTo>
                  <a:cubicBezTo>
                    <a:pt x="2966" y="2520"/>
                    <a:pt x="2897" y="2400"/>
                    <a:pt x="2792" y="2309"/>
                  </a:cubicBezTo>
                  <a:cubicBezTo>
                    <a:pt x="2687" y="2212"/>
                    <a:pt x="2569" y="2165"/>
                    <a:pt x="2445" y="2165"/>
                  </a:cubicBezTo>
                  <a:lnTo>
                    <a:pt x="457" y="2165"/>
                  </a:lnTo>
                  <a:cubicBezTo>
                    <a:pt x="152" y="2165"/>
                    <a:pt x="0" y="1982"/>
                    <a:pt x="0" y="1618"/>
                  </a:cubicBezTo>
                  <a:lnTo>
                    <a:pt x="0" y="546"/>
                  </a:lnTo>
                  <a:cubicBezTo>
                    <a:pt x="0" y="185"/>
                    <a:pt x="152" y="0"/>
                    <a:pt x="457" y="0"/>
                  </a:cubicBezTo>
                  <a:lnTo>
                    <a:pt x="3159" y="0"/>
                  </a:lnTo>
                  <a:cubicBezTo>
                    <a:pt x="3286" y="0"/>
                    <a:pt x="3433" y="18"/>
                    <a:pt x="3606" y="59"/>
                  </a:cubicBezTo>
                  <a:cubicBezTo>
                    <a:pt x="3775" y="94"/>
                    <a:pt x="3917" y="132"/>
                    <a:pt x="4027" y="167"/>
                  </a:cubicBezTo>
                  <a:cubicBezTo>
                    <a:pt x="4075" y="208"/>
                    <a:pt x="4129" y="276"/>
                    <a:pt x="4193" y="373"/>
                  </a:cubicBezTo>
                  <a:cubicBezTo>
                    <a:pt x="4261" y="470"/>
                    <a:pt x="4322" y="585"/>
                    <a:pt x="4376" y="705"/>
                  </a:cubicBezTo>
                  <a:cubicBezTo>
                    <a:pt x="4430" y="825"/>
                    <a:pt x="4479" y="952"/>
                    <a:pt x="4518" y="1072"/>
                  </a:cubicBezTo>
                  <a:cubicBezTo>
                    <a:pt x="4557" y="1198"/>
                    <a:pt x="4584" y="1301"/>
                    <a:pt x="4599" y="1378"/>
                  </a:cubicBezTo>
                  <a:lnTo>
                    <a:pt x="4917" y="3134"/>
                  </a:lnTo>
                  <a:lnTo>
                    <a:pt x="20681" y="3134"/>
                  </a:lnTo>
                  <a:lnTo>
                    <a:pt x="20681" y="3131"/>
                  </a:lnTo>
                  <a:close/>
                  <a:moveTo>
                    <a:pt x="6811" y="19982"/>
                  </a:moveTo>
                  <a:cubicBezTo>
                    <a:pt x="6811" y="19541"/>
                    <a:pt x="6941" y="19156"/>
                    <a:pt x="7202" y="18833"/>
                  </a:cubicBezTo>
                  <a:cubicBezTo>
                    <a:pt x="7462" y="18513"/>
                    <a:pt x="7777" y="18345"/>
                    <a:pt x="8146" y="18345"/>
                  </a:cubicBezTo>
                  <a:cubicBezTo>
                    <a:pt x="8528" y="18345"/>
                    <a:pt x="8850" y="18513"/>
                    <a:pt x="9114" y="18833"/>
                  </a:cubicBezTo>
                  <a:cubicBezTo>
                    <a:pt x="9381" y="19153"/>
                    <a:pt x="9513" y="19538"/>
                    <a:pt x="9513" y="19982"/>
                  </a:cubicBezTo>
                  <a:cubicBezTo>
                    <a:pt x="9513" y="20425"/>
                    <a:pt x="9381" y="20801"/>
                    <a:pt x="9114" y="21118"/>
                  </a:cubicBezTo>
                  <a:cubicBezTo>
                    <a:pt x="8850" y="21438"/>
                    <a:pt x="8528" y="21600"/>
                    <a:pt x="8146" y="21600"/>
                  </a:cubicBezTo>
                  <a:cubicBezTo>
                    <a:pt x="7779" y="21600"/>
                    <a:pt x="7464" y="21438"/>
                    <a:pt x="7202" y="21118"/>
                  </a:cubicBezTo>
                  <a:cubicBezTo>
                    <a:pt x="6941" y="20801"/>
                    <a:pt x="6811" y="20422"/>
                    <a:pt x="6811" y="19982"/>
                  </a:cubicBezTo>
                  <a:moveTo>
                    <a:pt x="14432" y="19982"/>
                  </a:moveTo>
                  <a:cubicBezTo>
                    <a:pt x="14432" y="19541"/>
                    <a:pt x="14564" y="19156"/>
                    <a:pt x="14823" y="18833"/>
                  </a:cubicBezTo>
                  <a:cubicBezTo>
                    <a:pt x="15085" y="18513"/>
                    <a:pt x="15400" y="18345"/>
                    <a:pt x="15779" y="18345"/>
                  </a:cubicBezTo>
                  <a:cubicBezTo>
                    <a:pt x="16143" y="18345"/>
                    <a:pt x="16459" y="18513"/>
                    <a:pt x="16720" y="18833"/>
                  </a:cubicBezTo>
                  <a:cubicBezTo>
                    <a:pt x="16982" y="19153"/>
                    <a:pt x="17114" y="19538"/>
                    <a:pt x="17114" y="19982"/>
                  </a:cubicBezTo>
                  <a:cubicBezTo>
                    <a:pt x="17114" y="20425"/>
                    <a:pt x="16982" y="20801"/>
                    <a:pt x="16720" y="21118"/>
                  </a:cubicBezTo>
                  <a:cubicBezTo>
                    <a:pt x="16461" y="21438"/>
                    <a:pt x="16146" y="21600"/>
                    <a:pt x="15779" y="21600"/>
                  </a:cubicBezTo>
                  <a:cubicBezTo>
                    <a:pt x="15412" y="21600"/>
                    <a:pt x="15094" y="21438"/>
                    <a:pt x="14830" y="21118"/>
                  </a:cubicBezTo>
                  <a:cubicBezTo>
                    <a:pt x="14564" y="20801"/>
                    <a:pt x="14432" y="20422"/>
                    <a:pt x="14432" y="19982"/>
                  </a:cubicBez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grpSp>
        <p:nvGrpSpPr>
          <p:cNvPr id="39" name="组合 38"/>
          <p:cNvGrpSpPr/>
          <p:nvPr/>
        </p:nvGrpSpPr>
        <p:grpSpPr>
          <a:xfrm>
            <a:off x="5723255" y="2021015"/>
            <a:ext cx="547733" cy="550475"/>
            <a:chOff x="3254409" y="2032000"/>
            <a:chExt cx="547733" cy="550475"/>
          </a:xfrm>
        </p:grpSpPr>
        <p:sp>
          <p:nvSpPr>
            <p:cNvPr id="40" name="AutoShape 5"/>
            <p:cNvSpPr/>
            <p:nvPr/>
          </p:nvSpPr>
          <p:spPr bwMode="auto">
            <a:xfrm>
              <a:off x="3254409" y="2032000"/>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2B2A7"/>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8" name="AutoShape 17"/>
            <p:cNvSpPr/>
            <p:nvPr/>
          </p:nvSpPr>
          <p:spPr bwMode="auto">
            <a:xfrm>
              <a:off x="3379633" y="2174397"/>
              <a:ext cx="279124" cy="279060"/>
            </a:xfrm>
            <a:custGeom>
              <a:avLst/>
              <a:gdLst>
                <a:gd name="T0" fmla="*/ 4 w 21600"/>
                <a:gd name="T1" fmla="*/ 4 h 21600"/>
                <a:gd name="T2" fmla="*/ 4 w 21600"/>
                <a:gd name="T3" fmla="*/ 4 h 21600"/>
                <a:gd name="T4" fmla="*/ 4 w 21600"/>
                <a:gd name="T5" fmla="*/ 4 h 21600"/>
                <a:gd name="T6" fmla="*/ 4 w 21600"/>
                <a:gd name="T7" fmla="*/ 4 h 21600"/>
                <a:gd name="T8" fmla="*/ 4 w 21600"/>
                <a:gd name="T9" fmla="*/ 4 h 21600"/>
                <a:gd name="T10" fmla="*/ 4 w 21600"/>
                <a:gd name="T11" fmla="*/ 4 h 21600"/>
                <a:gd name="T12" fmla="*/ 3 w 21600"/>
                <a:gd name="T13" fmla="*/ 4 h 21600"/>
                <a:gd name="T14" fmla="*/ 2 w 21600"/>
                <a:gd name="T15" fmla="*/ 2 h 21600"/>
                <a:gd name="T16" fmla="*/ 2 w 21600"/>
                <a:gd name="T17" fmla="*/ 3 h 21600"/>
                <a:gd name="T18" fmla="*/ 2 w 21600"/>
                <a:gd name="T19" fmla="*/ 3 h 21600"/>
                <a:gd name="T20" fmla="*/ 2 w 21600"/>
                <a:gd name="T21" fmla="*/ 4 h 21600"/>
                <a:gd name="T22" fmla="*/ 2 w 21600"/>
                <a:gd name="T23" fmla="*/ 4 h 21600"/>
                <a:gd name="T24" fmla="*/ 2 w 21600"/>
                <a:gd name="T25" fmla="*/ 4 h 21600"/>
                <a:gd name="T26" fmla="*/ 2 w 21600"/>
                <a:gd name="T27" fmla="*/ 4 h 21600"/>
                <a:gd name="T28" fmla="*/ 1 w 21600"/>
                <a:gd name="T29" fmla="*/ 4 h 21600"/>
                <a:gd name="T30" fmla="*/ 1 w 21600"/>
                <a:gd name="T31" fmla="*/ 4 h 21600"/>
                <a:gd name="T32" fmla="*/ 1 w 21600"/>
                <a:gd name="T33" fmla="*/ 4 h 21600"/>
                <a:gd name="T34" fmla="*/ 1 w 21600"/>
                <a:gd name="T35" fmla="*/ 3 h 21600"/>
                <a:gd name="T36" fmla="*/ 0 w 21600"/>
                <a:gd name="T37" fmla="*/ 3 h 21600"/>
                <a:gd name="T38" fmla="*/ 0 w 21600"/>
                <a:gd name="T39" fmla="*/ 3 h 21600"/>
                <a:gd name="T40" fmla="*/ 0 w 21600"/>
                <a:gd name="T41" fmla="*/ 3 h 21600"/>
                <a:gd name="T42" fmla="*/ 0 w 21600"/>
                <a:gd name="T43" fmla="*/ 2 h 21600"/>
                <a:gd name="T44" fmla="*/ 0 w 21600"/>
                <a:gd name="T45" fmla="*/ 2 h 21600"/>
                <a:gd name="T46" fmla="*/ 0 w 21600"/>
                <a:gd name="T47" fmla="*/ 2 h 21600"/>
                <a:gd name="T48" fmla="*/ 0 w 21600"/>
                <a:gd name="T49" fmla="*/ 2 h 21600"/>
                <a:gd name="T50" fmla="*/ 1 w 21600"/>
                <a:gd name="T51" fmla="*/ 2 h 21600"/>
                <a:gd name="T52" fmla="*/ 1 w 21600"/>
                <a:gd name="T53" fmla="*/ 2 h 21600"/>
                <a:gd name="T54" fmla="*/ 2 w 21600"/>
                <a:gd name="T55" fmla="*/ 2 h 21600"/>
                <a:gd name="T56" fmla="*/ 0 w 21600"/>
                <a:gd name="T57" fmla="*/ 1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2 w 21600"/>
                <a:gd name="T73" fmla="*/ 1 h 21600"/>
                <a:gd name="T74" fmla="*/ 3 w 21600"/>
                <a:gd name="T75" fmla="*/ 0 h 21600"/>
                <a:gd name="T76" fmla="*/ 3 w 21600"/>
                <a:gd name="T77" fmla="*/ 0 h 21600"/>
                <a:gd name="T78" fmla="*/ 4 w 21600"/>
                <a:gd name="T79" fmla="*/ 0 h 21600"/>
                <a:gd name="T80" fmla="*/ 4 w 21600"/>
                <a:gd name="T81" fmla="*/ 0 h 21600"/>
                <a:gd name="T82" fmla="*/ 4 w 21600"/>
                <a:gd name="T83" fmla="*/ 0 h 21600"/>
                <a:gd name="T84" fmla="*/ 4 w 21600"/>
                <a:gd name="T85" fmla="*/ 0 h 21600"/>
                <a:gd name="T86" fmla="*/ 4 w 21600"/>
                <a:gd name="T87" fmla="*/ 1 h 21600"/>
                <a:gd name="T88" fmla="*/ 4 w 21600"/>
                <a:gd name="T89" fmla="*/ 1 h 21600"/>
                <a:gd name="T90" fmla="*/ 3 w 21600"/>
                <a:gd name="T91" fmla="*/ 2 h 21600"/>
                <a:gd name="T92" fmla="*/ 4 w 21600"/>
                <a:gd name="T93" fmla="*/ 4 h 21600"/>
                <a:gd name="T94" fmla="*/ 4 w 21600"/>
                <a:gd name="T95" fmla="*/ 4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7" y="4235"/>
                  </a:cubicBezTo>
                  <a:cubicBezTo>
                    <a:pt x="20728" y="5055"/>
                    <a:pt x="20230" y="5779"/>
                    <a:pt x="19582" y="6401"/>
                  </a:cubicBezTo>
                  <a:lnTo>
                    <a:pt x="17548" y="8456"/>
                  </a:lnTo>
                  <a:lnTo>
                    <a:pt x="21521" y="19327"/>
                  </a:lnTo>
                  <a:close/>
                  <a:moveTo>
                    <a:pt x="21521" y="19327"/>
                  </a:move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sp>
        <p:nvSpPr>
          <p:cNvPr id="26" name="Content Placeholder 2"/>
          <p:cNvSpPr txBox="1"/>
          <p:nvPr/>
        </p:nvSpPr>
        <p:spPr>
          <a:xfrm>
            <a:off x="8032115" y="3878580"/>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endParaRPr lang="en-US" altLang="zh-CN" sz="16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28" name="AutoShape 5"/>
          <p:cNvSpPr/>
          <p:nvPr/>
        </p:nvSpPr>
        <p:spPr bwMode="auto">
          <a:xfrm>
            <a:off x="7500620" y="3902710"/>
            <a:ext cx="548005" cy="55054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2B2A7"/>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grpSp>
        <p:nvGrpSpPr>
          <p:cNvPr id="29721" name="组合 29720"/>
          <p:cNvGrpSpPr/>
          <p:nvPr/>
        </p:nvGrpSpPr>
        <p:grpSpPr>
          <a:xfrm>
            <a:off x="7628255" y="4001770"/>
            <a:ext cx="311785" cy="320675"/>
            <a:chOff x="0" y="0"/>
            <a:chExt cx="232" cy="236"/>
          </a:xfrm>
        </p:grpSpPr>
        <p:sp>
          <p:nvSpPr>
            <p:cNvPr id="29722" name="任意多边形 29721"/>
            <p:cNvSpPr/>
            <p:nvPr/>
          </p:nvSpPr>
          <p:spPr>
            <a:xfrm>
              <a:off x="0" y="0"/>
              <a:ext cx="232" cy="168"/>
            </a:xfrm>
            <a:custGeom>
              <a:avLst/>
              <a:gdLst/>
              <a:ahLst/>
              <a:cxnLst/>
              <a:rect l="0" t="0" r="0" b="0"/>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solidFill>
              <a:srgbClr val="FFFFFF"/>
            </a:solidFill>
            <a:ln w="9525">
              <a:noFill/>
            </a:ln>
          </p:spPr>
          <p:txBody>
            <a:bodyPr/>
            <a:lstStyle/>
            <a:p>
              <a:endParaRPr lang="zh-CN" altLang="en-US"/>
            </a:p>
          </p:txBody>
        </p:sp>
        <p:sp>
          <p:nvSpPr>
            <p:cNvPr id="29723" name="任意多边形 29722"/>
            <p:cNvSpPr/>
            <p:nvPr/>
          </p:nvSpPr>
          <p:spPr>
            <a:xfrm>
              <a:off x="70" y="94"/>
              <a:ext cx="92" cy="142"/>
            </a:xfrm>
            <a:custGeom>
              <a:avLst/>
              <a:gdLst/>
              <a:ahLst/>
              <a:cxnLst/>
              <a:rect l="0" t="0" r="0" b="0"/>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solidFill>
              <a:srgbClr val="FFFFFF"/>
            </a:solidFill>
            <a:ln w="9525">
              <a:noFill/>
            </a:ln>
          </p:spPr>
          <p:txBody>
            <a:bodyPr/>
            <a:lstStyle/>
            <a:p>
              <a:endParaRPr lang="zh-CN" altLang="en-US"/>
            </a:p>
          </p:txBody>
        </p:sp>
      </p:grpSp>
      <p:sp>
        <p:nvSpPr>
          <p:cNvPr id="30" name="Content Placeholder 2"/>
          <p:cNvSpPr txBox="1"/>
          <p:nvPr/>
        </p:nvSpPr>
        <p:spPr>
          <a:xfrm>
            <a:off x="674370" y="3968750"/>
            <a:ext cx="3256280" cy="948690"/>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spcBef>
                <a:spcPts val="0"/>
              </a:spcBef>
              <a:spcAft>
                <a:spcPts val="0"/>
              </a:spcAft>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1）基于HMS的自适应配置</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2" name="文本框 1"/>
          <p:cNvSpPr txBox="1"/>
          <p:nvPr/>
        </p:nvSpPr>
        <p:spPr>
          <a:xfrm>
            <a:off x="2791460" y="2551430"/>
            <a:ext cx="1233170" cy="398780"/>
          </a:xfrm>
          <a:prstGeom prst="rect">
            <a:avLst/>
          </a:prstGeom>
          <a:noFill/>
        </p:spPr>
        <p:txBody>
          <a:bodyPr wrap="square" rtlCol="0" anchor="t">
            <a:spAutoFit/>
          </a:bodyPr>
          <a:lstStyle/>
          <a:p>
            <a:pPr algn="l" defTabSz="457200">
              <a:spcBef>
                <a:spcPts val="0"/>
              </a:spcBef>
              <a:spcAft>
                <a:spcPts val="0"/>
              </a:spcAft>
              <a:buClr>
                <a:schemeClr val="accent1">
                  <a:lumMod val="75000"/>
                </a:schemeClr>
              </a:buClr>
              <a:buSzPct val="145000"/>
              <a:buFont typeface="Arial" panose="020B0604020202020204"/>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2） BAM</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5418455" y="1582420"/>
            <a:ext cx="1062990" cy="398780"/>
          </a:xfrm>
          <a:prstGeom prst="rect">
            <a:avLst/>
          </a:prstGeom>
          <a:noFill/>
        </p:spPr>
        <p:txBody>
          <a:bodyPr wrap="none" rtlCol="0" anchor="t">
            <a:spAutoFit/>
          </a:body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3）CTR</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4" name="文本框 3"/>
          <p:cNvSpPr txBox="1"/>
          <p:nvPr/>
        </p:nvSpPr>
        <p:spPr>
          <a:xfrm>
            <a:off x="7802245" y="2643505"/>
            <a:ext cx="1529080" cy="460375"/>
          </a:xfrm>
          <a:prstGeom prst="rect">
            <a:avLst/>
          </a:prstGeom>
          <a:noFill/>
        </p:spPr>
        <p:txBody>
          <a:bodyPr wrap="square" rtlCol="0" anchor="t">
            <a:spAutoFit/>
          </a:bodyPr>
          <a:lstStyle/>
          <a:p>
            <a:pPr lvl="0" algn="l" defTabSz="1216025" eaLnBrk="1" hangingPunct="1">
              <a:lnSpc>
                <a:spcPct val="120000"/>
              </a:lnSpc>
              <a:spcBef>
                <a:spcPct val="20000"/>
              </a:spcBef>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4） Soloist</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9" name="文本框 28"/>
          <p:cNvSpPr txBox="1"/>
          <p:nvPr/>
        </p:nvSpPr>
        <p:spPr>
          <a:xfrm>
            <a:off x="8173085" y="3883025"/>
            <a:ext cx="3489960" cy="460375"/>
          </a:xfrm>
          <a:prstGeom prst="rect">
            <a:avLst/>
          </a:prstGeom>
          <a:noFill/>
        </p:spPr>
        <p:txBody>
          <a:bodyPr wrap="square" rtlCol="0" anchor="t">
            <a:spAutoFit/>
          </a:bodyPr>
          <a:lstStyle/>
          <a:p>
            <a:pPr algn="l" defTabSz="1216025">
              <a:lnSpc>
                <a:spcPct val="120000"/>
              </a:lnSpc>
              <a:spcBef>
                <a:spcPct val="20000"/>
              </a:spcBef>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5）SWSPE</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34" name="文本框 33"/>
          <p:cNvSpPr txBox="1"/>
          <p:nvPr/>
        </p:nvSpPr>
        <p:spPr>
          <a:xfrm>
            <a:off x="212725" y="451485"/>
            <a:ext cx="1459230" cy="706755"/>
          </a:xfrm>
          <a:prstGeom prst="rect">
            <a:avLst/>
          </a:prstGeom>
          <a:noFill/>
        </p:spPr>
        <p:txBody>
          <a:bodyPr wrap="non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服务工作流</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规范语言</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[1]</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36"/>
          <p:cNvPicPr>
            <a:picLocks noChangeAspect="1"/>
          </p:cNvPicPr>
          <p:nvPr/>
        </p:nvPicPr>
        <p:blipFill>
          <a:blip r:embed="rId1"/>
          <a:srcRect l="13405" r="28837"/>
          <a:stretch>
            <a:fillRect/>
          </a:stretch>
        </p:blipFill>
        <p:spPr>
          <a:xfrm>
            <a:off x="233045" y="1338580"/>
            <a:ext cx="3942715" cy="4559935"/>
          </a:xfrm>
          <a:prstGeom prst="rect">
            <a:avLst/>
          </a:prstGeom>
        </p:spPr>
      </p:pic>
      <p:sp>
        <p:nvSpPr>
          <p:cNvPr id="9" name="Content Placeholder 2"/>
          <p:cNvSpPr txBox="1"/>
          <p:nvPr/>
        </p:nvSpPr>
        <p:spPr>
          <a:xfrm>
            <a:off x="5166995" y="1162685"/>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342900" indent="-34290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解决问题：</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18" name="Content Placeholder 2"/>
          <p:cNvSpPr txBox="1"/>
          <p:nvPr/>
        </p:nvSpPr>
        <p:spPr>
          <a:xfrm>
            <a:off x="6671310" y="1374140"/>
            <a:ext cx="4377690" cy="10433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indent="0"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通过一种规范化的规范语言减少工作流程组合的复杂性</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5" name="Content Placeholder 2"/>
          <p:cNvSpPr txBox="1"/>
          <p:nvPr/>
        </p:nvSpPr>
        <p:spPr>
          <a:xfrm>
            <a:off x="5152390" y="3133725"/>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现有方法</a:t>
            </a:r>
            <a:r>
              <a:rPr lang="zh-CN" altLang="en-US" sz="16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a:t>
            </a:r>
            <a:endParaRPr lang="zh-CN" altLang="en-US" sz="16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6" name="Content Placeholder 2"/>
          <p:cNvSpPr txBox="1"/>
          <p:nvPr/>
        </p:nvSpPr>
        <p:spPr>
          <a:xfrm>
            <a:off x="6682105" y="3243580"/>
            <a:ext cx="4585970" cy="10433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现有方法难以解决工作流程组合的复杂性。</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a:p>
            <a:pPr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在现有工作中，服务工作流程的形成仅限于考虑执行时间和成本。很少有人努力处理应用程序的不确定性和不可靠性。在为面向服务的应用程序制定策略时，必须考虑更现实的因素。</a:t>
            </a:r>
            <a:endParaRPr lang="en-US" altLang="zh-CN" sz="9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12" name="图片 11" descr="5"/>
          <p:cNvPicPr>
            <a:picLocks noChangeAspect="1"/>
          </p:cNvPicPr>
          <p:nvPr/>
        </p:nvPicPr>
        <p:blipFill>
          <a:blip r:embed="rId2"/>
          <a:stretch>
            <a:fillRect/>
          </a:stretch>
        </p:blipFill>
        <p:spPr>
          <a:xfrm rot="4320000">
            <a:off x="2394585" y="-305435"/>
            <a:ext cx="1461135" cy="892175"/>
          </a:xfrm>
          <a:prstGeom prst="rect">
            <a:avLst/>
          </a:prstGeom>
        </p:spPr>
      </p:pic>
      <p:pic>
        <p:nvPicPr>
          <p:cNvPr id="13" name="图片 12" descr="6"/>
          <p:cNvPicPr>
            <a:picLocks noChangeAspect="1"/>
          </p:cNvPicPr>
          <p:nvPr/>
        </p:nvPicPr>
        <p:blipFill>
          <a:blip r:embed="rId3"/>
          <a:stretch>
            <a:fillRect/>
          </a:stretch>
        </p:blipFill>
        <p:spPr>
          <a:xfrm rot="5700000">
            <a:off x="3068320" y="-191770"/>
            <a:ext cx="1666240" cy="1017905"/>
          </a:xfrm>
          <a:prstGeom prst="rect">
            <a:avLst/>
          </a:prstGeom>
        </p:spPr>
      </p:pic>
      <p:sp>
        <p:nvSpPr>
          <p:cNvPr id="34" name="文本框 33"/>
          <p:cNvSpPr txBox="1"/>
          <p:nvPr/>
        </p:nvSpPr>
        <p:spPr>
          <a:xfrm>
            <a:off x="196850" y="436245"/>
            <a:ext cx="3201035" cy="398780"/>
          </a:xfrm>
          <a:prstGeom prst="rect">
            <a:avLst/>
          </a:prstGeom>
          <a:noFill/>
        </p:spPr>
        <p:txBody>
          <a:bodyPr wrap="square" rtlCol="0" anchor="t">
            <a:spAutoFit/>
          </a:bodyPr>
          <a:lstStyle/>
          <a:p>
            <a:pPr algn="l"/>
            <a:r>
              <a:rPr lang="zh-CN" altLang="en-US" sz="2000" b="1" dirty="0">
                <a:solidFill>
                  <a:srgbClr val="464E6C"/>
                </a:solidFill>
                <a:latin typeface="Impact" panose="020B0806030902050204" pitchFamily="34" charset="0"/>
                <a:ea typeface="方正舒体" panose="02010601030101010101" pitchFamily="2" charset="-122"/>
                <a:sym typeface="+mn-ea"/>
              </a:rPr>
              <a:t>规范语言形式化</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[2]</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9891395" y="15875"/>
            <a:ext cx="1889125" cy="319278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3" name="图片 12" descr="6"/>
          <p:cNvPicPr>
            <a:picLocks noChangeAspect="1"/>
          </p:cNvPicPr>
          <p:nvPr/>
        </p:nvPicPr>
        <p:blipFill>
          <a:blip r:embed="rId1"/>
          <a:stretch>
            <a:fillRect/>
          </a:stretch>
        </p:blipFill>
        <p:spPr>
          <a:xfrm rot="5400000">
            <a:off x="10307955" y="2078355"/>
            <a:ext cx="1024890" cy="626110"/>
          </a:xfrm>
          <a:prstGeom prst="rect">
            <a:avLst/>
          </a:prstGeom>
        </p:spPr>
      </p:pic>
      <p:pic>
        <p:nvPicPr>
          <p:cNvPr id="9" name="图片 8" descr="6"/>
          <p:cNvPicPr>
            <a:picLocks noChangeAspect="1"/>
          </p:cNvPicPr>
          <p:nvPr/>
        </p:nvPicPr>
        <p:blipFill>
          <a:blip r:embed="rId1"/>
          <a:stretch>
            <a:fillRect/>
          </a:stretch>
        </p:blipFill>
        <p:spPr>
          <a:xfrm rot="11280000">
            <a:off x="9823450" y="140970"/>
            <a:ext cx="1024890" cy="626110"/>
          </a:xfrm>
          <a:prstGeom prst="rect">
            <a:avLst/>
          </a:prstGeom>
        </p:spPr>
      </p:pic>
      <p:pic>
        <p:nvPicPr>
          <p:cNvPr id="10" name="图片 9" descr="6"/>
          <p:cNvPicPr>
            <a:picLocks noChangeAspect="1"/>
          </p:cNvPicPr>
          <p:nvPr/>
        </p:nvPicPr>
        <p:blipFill>
          <a:blip r:embed="rId1"/>
          <a:stretch>
            <a:fillRect/>
          </a:stretch>
        </p:blipFill>
        <p:spPr>
          <a:xfrm rot="5400000">
            <a:off x="10395585" y="737235"/>
            <a:ext cx="1024890" cy="626110"/>
          </a:xfrm>
          <a:prstGeom prst="rect">
            <a:avLst/>
          </a:prstGeom>
        </p:spPr>
      </p:pic>
      <p:pic>
        <p:nvPicPr>
          <p:cNvPr id="11" name="图片 10" descr="6"/>
          <p:cNvPicPr>
            <a:picLocks noChangeAspect="1"/>
          </p:cNvPicPr>
          <p:nvPr/>
        </p:nvPicPr>
        <p:blipFill>
          <a:blip r:embed="rId1"/>
          <a:stretch>
            <a:fillRect/>
          </a:stretch>
        </p:blipFill>
        <p:spPr>
          <a:xfrm rot="10200000">
            <a:off x="11127740" y="2173605"/>
            <a:ext cx="1024890" cy="626110"/>
          </a:xfrm>
          <a:prstGeom prst="rect">
            <a:avLst/>
          </a:prstGeom>
        </p:spPr>
      </p:pic>
      <p:pic>
        <p:nvPicPr>
          <p:cNvPr id="1026" name="Picture 2" descr="C:\Users\xie\Documents\微信截图_20190614125807.png"/>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575" y="1260475"/>
            <a:ext cx="5697855" cy="502793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4" name="文本框 33"/>
          <p:cNvSpPr txBox="1"/>
          <p:nvPr/>
        </p:nvSpPr>
        <p:spPr>
          <a:xfrm>
            <a:off x="196850" y="465455"/>
            <a:ext cx="3201035" cy="398780"/>
          </a:xfrm>
          <a:prstGeom prst="rect">
            <a:avLst/>
          </a:prstGeom>
          <a:noFill/>
        </p:spPr>
        <p:txBody>
          <a:bodyPr wrap="square" rtlCol="0" anchor="t">
            <a:spAutoFit/>
          </a:bodyPr>
          <a:lstStyle/>
          <a:p>
            <a:pPr algn="l"/>
            <a:r>
              <a:rPr lang="zh-CN" altLang="en-US" sz="2000" b="1" dirty="0">
                <a:solidFill>
                  <a:srgbClr val="464E6C"/>
                </a:solidFill>
                <a:latin typeface="Impact" panose="020B0806030902050204" pitchFamily="34" charset="0"/>
                <a:ea typeface="方正舒体" panose="02010601030101010101" pitchFamily="2" charset="-122"/>
                <a:sym typeface="+mn-ea"/>
              </a:rPr>
              <a:t>规范语言形式化</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2050" name="Picture 2" descr="C:\Users\xie\Documents\微信截图_20190614125858.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r="50410" b="2568"/>
          <a:stretch>
            <a:fillRect/>
          </a:stretch>
        </p:blipFill>
        <p:spPr bwMode="auto">
          <a:xfrm>
            <a:off x="6371590" y="1102995"/>
            <a:ext cx="3727450" cy="20237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xie\Documents\微信截图_20190614125858.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49979" b="3332"/>
          <a:stretch>
            <a:fillRect/>
          </a:stretch>
        </p:blipFill>
        <p:spPr bwMode="auto">
          <a:xfrm>
            <a:off x="6604000" y="3875405"/>
            <a:ext cx="3759835" cy="2007870"/>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[2]</a:t>
            </a:r>
            <a:endParaRPr lang="zh-CN" altLang="en-US"/>
          </a:p>
        </p:txBody>
      </p:sp>
      <p:sp>
        <p:nvSpPr>
          <p:cNvPr id="3" name="文本框 2"/>
          <p:cNvSpPr txBox="1"/>
          <p:nvPr/>
        </p:nvSpPr>
        <p:spPr>
          <a:xfrm>
            <a:off x="4805680" y="6207760"/>
            <a:ext cx="1134745" cy="368300"/>
          </a:xfrm>
          <a:prstGeom prst="rect">
            <a:avLst/>
          </a:prstGeom>
          <a:noFill/>
        </p:spPr>
        <p:txBody>
          <a:bodyPr wrap="square" rtlCol="0">
            <a:spAutoFit/>
          </a:bodyPr>
          <a:lstStyle/>
          <a:p>
            <a:r>
              <a:rPr lang="en-US" altLang="zh-CN"/>
              <a:t>Figure.1</a:t>
            </a:r>
            <a:endParaRPr lang="en-US" altLang="zh-CN"/>
          </a:p>
        </p:txBody>
      </p:sp>
      <p:sp>
        <p:nvSpPr>
          <p:cNvPr id="4" name="文本框 3"/>
          <p:cNvSpPr txBox="1"/>
          <p:nvPr/>
        </p:nvSpPr>
        <p:spPr>
          <a:xfrm>
            <a:off x="9414510" y="3002915"/>
            <a:ext cx="1134745" cy="368300"/>
          </a:xfrm>
          <a:prstGeom prst="rect">
            <a:avLst/>
          </a:prstGeom>
          <a:noFill/>
        </p:spPr>
        <p:txBody>
          <a:bodyPr wrap="square" rtlCol="0">
            <a:spAutoFit/>
          </a:bodyPr>
          <a:lstStyle/>
          <a:p>
            <a:r>
              <a:rPr lang="en-US" altLang="zh-CN"/>
              <a:t>Figure.2</a:t>
            </a:r>
            <a:endParaRPr lang="en-US" altLang="zh-CN"/>
          </a:p>
        </p:txBody>
      </p:sp>
      <p:sp>
        <p:nvSpPr>
          <p:cNvPr id="5" name="文本框 4"/>
          <p:cNvSpPr txBox="1"/>
          <p:nvPr/>
        </p:nvSpPr>
        <p:spPr>
          <a:xfrm>
            <a:off x="9636125" y="6172835"/>
            <a:ext cx="1134745" cy="368300"/>
          </a:xfrm>
          <a:prstGeom prst="rect">
            <a:avLst/>
          </a:prstGeom>
          <a:noFill/>
        </p:spPr>
        <p:txBody>
          <a:bodyPr wrap="square" rtlCol="0">
            <a:spAutoFit/>
          </a:bodyPr>
          <a:lstStyle/>
          <a:p>
            <a:r>
              <a:rPr lang="en-US" altLang="zh-CN"/>
              <a:t>Figure.3</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5"/>
          <p:cNvPicPr>
            <a:picLocks noChangeAspect="1"/>
          </p:cNvPicPr>
          <p:nvPr/>
        </p:nvPicPr>
        <p:blipFill>
          <a:blip r:embed="rId1"/>
          <a:stretch>
            <a:fillRect/>
          </a:stretch>
        </p:blipFill>
        <p:spPr>
          <a:xfrm rot="480000">
            <a:off x="12502" y="1397897"/>
            <a:ext cx="1254125" cy="765810"/>
          </a:xfrm>
          <a:prstGeom prst="rect">
            <a:avLst/>
          </a:prstGeom>
        </p:spPr>
      </p:pic>
      <p:sp>
        <p:nvSpPr>
          <p:cNvPr id="4" name="文本框 3"/>
          <p:cNvSpPr txBox="1"/>
          <p:nvPr/>
        </p:nvSpPr>
        <p:spPr>
          <a:xfrm>
            <a:off x="1178997" y="1396800"/>
            <a:ext cx="1261884" cy="523220"/>
          </a:xfrm>
          <a:prstGeom prst="rect">
            <a:avLst/>
          </a:prstGeom>
          <a:noFill/>
        </p:spPr>
        <p:txBody>
          <a:bodyPr wrap="none" rtlCol="0">
            <a:spAutoFit/>
          </a:bodyPr>
          <a:lstStyle/>
          <a:p>
            <a:r>
              <a:rPr lang="zh-CN" altLang="en-US" sz="2800" dirty="0">
                <a:solidFill>
                  <a:schemeClr val="tx1">
                    <a:lumMod val="65000"/>
                    <a:lumOff val="35000"/>
                  </a:schemeClr>
                </a:solidFill>
                <a:latin typeface="华文新魏" panose="02010800040101010101" charset="-122"/>
                <a:ea typeface="华文新魏" panose="02010800040101010101" charset="-122"/>
                <a:sym typeface="+mn-ea"/>
              </a:rPr>
              <a:t>上下文</a:t>
            </a:r>
            <a:endParaRPr lang="en-US" altLang="zh-CN" sz="2800" dirty="0">
              <a:solidFill>
                <a:schemeClr val="tx1">
                  <a:lumMod val="65000"/>
                  <a:lumOff val="35000"/>
                </a:schemeClr>
              </a:solidFill>
              <a:latin typeface="华文新魏" panose="02010800040101010101" charset="-122"/>
              <a:ea typeface="华文新魏" panose="02010800040101010101" charset="-122"/>
              <a:sym typeface="+mn-ea"/>
            </a:endParaRPr>
          </a:p>
        </p:txBody>
      </p:sp>
      <p:sp>
        <p:nvSpPr>
          <p:cNvPr id="14" name="文本框 13"/>
          <p:cNvSpPr txBox="1"/>
          <p:nvPr/>
        </p:nvSpPr>
        <p:spPr>
          <a:xfrm>
            <a:off x="1179195" y="2012950"/>
            <a:ext cx="8900795"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设置了应用程序的执行环境，实际上是在给定时刻的系统可用资源，它的实行允许应用去管理影响用户可见的服务质量的外部环境。比如，技术故障，恶意、不寻常的耗费。</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pic>
        <p:nvPicPr>
          <p:cNvPr id="8" name="图片 7" descr="5"/>
          <p:cNvPicPr>
            <a:picLocks noChangeAspect="1"/>
          </p:cNvPicPr>
          <p:nvPr/>
        </p:nvPicPr>
        <p:blipFill>
          <a:blip r:embed="rId1"/>
          <a:stretch>
            <a:fillRect/>
          </a:stretch>
        </p:blipFill>
        <p:spPr>
          <a:xfrm rot="480000">
            <a:off x="12502" y="3027358"/>
            <a:ext cx="1254125" cy="765810"/>
          </a:xfrm>
          <a:prstGeom prst="rect">
            <a:avLst/>
          </a:prstGeom>
        </p:spPr>
      </p:pic>
      <p:sp>
        <p:nvSpPr>
          <p:cNvPr id="9" name="文本框 8"/>
          <p:cNvSpPr txBox="1"/>
          <p:nvPr/>
        </p:nvSpPr>
        <p:spPr>
          <a:xfrm>
            <a:off x="1178997" y="3113891"/>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华文新魏" panose="02010800040101010101" charset="-122"/>
                <a:ea typeface="华文新魏" panose="02010800040101010101" charset="-122"/>
                <a:sym typeface="+mn-ea"/>
              </a:rPr>
              <a:t>系统的适应性</a:t>
            </a:r>
            <a:endParaRPr lang="en-US" altLang="zh-CN" sz="2800" dirty="0">
              <a:solidFill>
                <a:schemeClr val="tx1">
                  <a:lumMod val="65000"/>
                  <a:lumOff val="35000"/>
                </a:schemeClr>
              </a:solidFill>
              <a:latin typeface="华文新魏" panose="02010800040101010101" charset="-122"/>
              <a:ea typeface="华文新魏" panose="02010800040101010101" charset="-122"/>
              <a:sym typeface="+mn-ea"/>
            </a:endParaRPr>
          </a:p>
        </p:txBody>
      </p:sp>
      <p:sp>
        <p:nvSpPr>
          <p:cNvPr id="10" name="文本框 9"/>
          <p:cNvSpPr txBox="1"/>
          <p:nvPr/>
        </p:nvSpPr>
        <p:spPr>
          <a:xfrm>
            <a:off x="1179195" y="3651885"/>
            <a:ext cx="901446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完成系统变化的软件机制。这些机制在维持系统特性的时候修改了系统行为。适应性由基于激励机制触发系统变化的策略组成。比如，一个用户界面系统在交互中通过上下文感知和解释使自己迎合用户的偏好和需求…</a:t>
            </a:r>
            <a:r>
              <a:rPr lang="en-US" altLang="zh-CN" dirty="0" smtClean="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kern="0" noProof="0" dirty="0" smtClean="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pic>
        <p:nvPicPr>
          <p:cNvPr id="13" name="图片 12" descr="6"/>
          <p:cNvPicPr>
            <a:picLocks noChangeAspect="1"/>
          </p:cNvPicPr>
          <p:nvPr/>
        </p:nvPicPr>
        <p:blipFill>
          <a:blip r:embed="rId2"/>
          <a:stretch>
            <a:fillRect/>
          </a:stretch>
        </p:blipFill>
        <p:spPr>
          <a:xfrm rot="11400000">
            <a:off x="11122025" y="473710"/>
            <a:ext cx="1067435" cy="652145"/>
          </a:xfrm>
          <a:prstGeom prst="rect">
            <a:avLst/>
          </a:prstGeom>
        </p:spPr>
      </p:pic>
      <p:pic>
        <p:nvPicPr>
          <p:cNvPr id="15" name="图片 14" descr="6"/>
          <p:cNvPicPr>
            <a:picLocks noChangeAspect="1"/>
          </p:cNvPicPr>
          <p:nvPr/>
        </p:nvPicPr>
        <p:blipFill>
          <a:blip r:embed="rId2"/>
          <a:stretch>
            <a:fillRect/>
          </a:stretch>
        </p:blipFill>
        <p:spPr>
          <a:xfrm rot="7740000">
            <a:off x="11304270" y="114935"/>
            <a:ext cx="806450" cy="492760"/>
          </a:xfrm>
          <a:prstGeom prst="rect">
            <a:avLst/>
          </a:prstGeom>
        </p:spPr>
      </p:pic>
      <p:sp>
        <p:nvSpPr>
          <p:cNvPr id="18" name="TextBox 17"/>
          <p:cNvSpPr txBox="1"/>
          <p:nvPr/>
        </p:nvSpPr>
        <p:spPr>
          <a:xfrm>
            <a:off x="181802" y="416824"/>
            <a:ext cx="10398295" cy="645160"/>
          </a:xfrm>
          <a:prstGeom prst="rect">
            <a:avLst/>
          </a:prstGeom>
          <a:noFill/>
        </p:spPr>
        <p:txBody>
          <a:bodyPr wrap="square" rtlCol="0">
            <a:spAutoFit/>
          </a:bodyPr>
          <a:lstStyle/>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pic>
        <p:nvPicPr>
          <p:cNvPr id="20" name="图片 19" descr="5"/>
          <p:cNvPicPr>
            <a:picLocks noChangeAspect="1"/>
          </p:cNvPicPr>
          <p:nvPr/>
        </p:nvPicPr>
        <p:blipFill>
          <a:blip r:embed="rId1"/>
          <a:stretch>
            <a:fillRect/>
          </a:stretch>
        </p:blipFill>
        <p:spPr>
          <a:xfrm rot="480000">
            <a:off x="12502" y="5091625"/>
            <a:ext cx="1254125" cy="765810"/>
          </a:xfrm>
          <a:prstGeom prst="rect">
            <a:avLst/>
          </a:prstGeom>
        </p:spPr>
      </p:pic>
      <p:sp>
        <p:nvSpPr>
          <p:cNvPr id="21" name="文本框 5"/>
          <p:cNvSpPr txBox="1"/>
          <p:nvPr/>
        </p:nvSpPr>
        <p:spPr>
          <a:xfrm>
            <a:off x="1178997" y="4951310"/>
            <a:ext cx="1261884" cy="523220"/>
          </a:xfrm>
          <a:prstGeom prst="rect">
            <a:avLst/>
          </a:prstGeom>
          <a:noFill/>
        </p:spPr>
        <p:txBody>
          <a:bodyPr wrap="none" rtlCol="0">
            <a:spAutoFit/>
          </a:bodyPr>
          <a:lstStyle/>
          <a:p>
            <a:r>
              <a:rPr lang="zh-CN" altLang="en-US" sz="2800" dirty="0">
                <a:solidFill>
                  <a:schemeClr val="tx1">
                    <a:lumMod val="65000"/>
                    <a:lumOff val="35000"/>
                  </a:schemeClr>
                </a:solidFill>
                <a:latin typeface="华文新魏" panose="02010800040101010101" charset="-122"/>
                <a:ea typeface="华文新魏" panose="02010800040101010101" charset="-122"/>
                <a:sym typeface="+mn-ea"/>
              </a:rPr>
              <a:t>自适应</a:t>
            </a:r>
            <a:endParaRPr lang="en-US" altLang="zh-CN" sz="2800" dirty="0">
              <a:solidFill>
                <a:schemeClr val="tx1">
                  <a:lumMod val="65000"/>
                  <a:lumOff val="35000"/>
                </a:schemeClr>
              </a:solidFill>
              <a:latin typeface="华文新魏" panose="02010800040101010101" charset="-122"/>
              <a:ea typeface="华文新魏" panose="02010800040101010101" charset="-122"/>
              <a:sym typeface="+mn-ea"/>
            </a:endParaRPr>
          </a:p>
        </p:txBody>
      </p:sp>
      <p:sp>
        <p:nvSpPr>
          <p:cNvPr id="22" name="文本框 6"/>
          <p:cNvSpPr txBox="1"/>
          <p:nvPr/>
        </p:nvSpPr>
        <p:spPr>
          <a:xfrm>
            <a:off x="1178997" y="5394520"/>
            <a:ext cx="4780915"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动态修改系统以回应内部外部事件的能力。</a:t>
            </a:r>
            <a:endParaRPr lang="en-US" altLang="zh-CN" kern="0" noProof="0" dirty="0" smtClean="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2545" y="3296285"/>
            <a:ext cx="827024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3" name="图片 12" descr="6"/>
          <p:cNvPicPr>
            <a:picLocks noChangeAspect="1"/>
          </p:cNvPicPr>
          <p:nvPr/>
        </p:nvPicPr>
        <p:blipFill>
          <a:blip r:embed="rId1"/>
          <a:stretch>
            <a:fillRect/>
          </a:stretch>
        </p:blipFill>
        <p:spPr>
          <a:xfrm rot="5400000">
            <a:off x="297180" y="2801166"/>
            <a:ext cx="1024890" cy="626110"/>
          </a:xfrm>
          <a:prstGeom prst="rect">
            <a:avLst/>
          </a:prstGeom>
        </p:spPr>
      </p:pic>
      <p:pic>
        <p:nvPicPr>
          <p:cNvPr id="9" name="图片 8" descr="6"/>
          <p:cNvPicPr>
            <a:picLocks noChangeAspect="1"/>
          </p:cNvPicPr>
          <p:nvPr/>
        </p:nvPicPr>
        <p:blipFill>
          <a:blip r:embed="rId1"/>
          <a:stretch>
            <a:fillRect/>
          </a:stretch>
        </p:blipFill>
        <p:spPr>
          <a:xfrm rot="12422579">
            <a:off x="1920874" y="3295943"/>
            <a:ext cx="1024890" cy="626110"/>
          </a:xfrm>
          <a:prstGeom prst="rect">
            <a:avLst/>
          </a:prstGeom>
        </p:spPr>
      </p:pic>
      <p:pic>
        <p:nvPicPr>
          <p:cNvPr id="10" name="图片 9" descr="6"/>
          <p:cNvPicPr>
            <a:picLocks noChangeAspect="1"/>
          </p:cNvPicPr>
          <p:nvPr/>
        </p:nvPicPr>
        <p:blipFill>
          <a:blip r:embed="rId1"/>
          <a:stretch>
            <a:fillRect/>
          </a:stretch>
        </p:blipFill>
        <p:spPr>
          <a:xfrm rot="5400000">
            <a:off x="4034609" y="2681903"/>
            <a:ext cx="1024890" cy="626110"/>
          </a:xfrm>
          <a:prstGeom prst="rect">
            <a:avLst/>
          </a:prstGeom>
        </p:spPr>
      </p:pic>
      <p:pic>
        <p:nvPicPr>
          <p:cNvPr id="11" name="图片 10" descr="6"/>
          <p:cNvPicPr>
            <a:picLocks noChangeAspect="1"/>
          </p:cNvPicPr>
          <p:nvPr/>
        </p:nvPicPr>
        <p:blipFill>
          <a:blip r:embed="rId1"/>
          <a:stretch>
            <a:fillRect/>
          </a:stretch>
        </p:blipFill>
        <p:spPr>
          <a:xfrm rot="10200000">
            <a:off x="7256965" y="3259045"/>
            <a:ext cx="1024890" cy="626110"/>
          </a:xfrm>
          <a:prstGeom prst="rect">
            <a:avLst/>
          </a:prstGeom>
        </p:spPr>
      </p:pic>
      <p:sp>
        <p:nvSpPr>
          <p:cNvPr id="28" name="文本框 27"/>
          <p:cNvSpPr txBox="1"/>
          <p:nvPr/>
        </p:nvSpPr>
        <p:spPr>
          <a:xfrm>
            <a:off x="3009230" y="3911398"/>
            <a:ext cx="2672932" cy="1599565"/>
          </a:xfrm>
          <a:prstGeom prst="rect">
            <a:avLst/>
          </a:prstGeom>
          <a:noFill/>
        </p:spPr>
        <p:txBody>
          <a:bodyPr wrap="square" rtlCol="0">
            <a:spAutoFit/>
          </a:body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SOA拥有沟通各系统的能力，为web提供灵活的、互操作的服务支持</a:t>
            </a:r>
            <a:endParaRPr lang="en-US" altLang="zh-CN" dirty="0"/>
          </a:p>
          <a:p>
            <a:endParaRPr lang="en-US" altLang="zh-CN" b="1"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21" name="TextBox 20"/>
          <p:cNvSpPr txBox="1"/>
          <p:nvPr/>
        </p:nvSpPr>
        <p:spPr>
          <a:xfrm>
            <a:off x="404033" y="1707226"/>
            <a:ext cx="3145617" cy="829945"/>
          </a:xfrm>
          <a:prstGeom prst="rect">
            <a:avLst/>
          </a:prstGeom>
          <a:noFill/>
        </p:spPr>
        <p:txBody>
          <a:bodyPr wrap="square" rtlCol="0">
            <a:spAutoFit/>
          </a:bodyPr>
          <a:lstStyle/>
          <a:p>
            <a:r>
              <a:rPr lang="en-US" altLang="zh-CN" sz="2800" dirty="0" smtClean="0"/>
              <a:t>WSOA</a:t>
            </a:r>
            <a:r>
              <a:rPr lang="zh-CN" altLang="en-US" sz="2800" dirty="0" smtClean="0"/>
              <a:t>（</a:t>
            </a:r>
            <a:r>
              <a:rPr lang="en-US" altLang="zh-CN" sz="2800" dirty="0" smtClean="0"/>
              <a:t>Web SOA</a:t>
            </a:r>
            <a:r>
              <a:rPr lang="zh-CN" altLang="en-US" sz="2800" dirty="0" smtClean="0"/>
              <a:t>）</a:t>
            </a:r>
            <a:endParaRPr lang="en-US" altLang="zh-CN" sz="2800"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面向Web服务的架构</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 name="TextBox 1"/>
          <p:cNvSpPr txBox="1"/>
          <p:nvPr/>
        </p:nvSpPr>
        <p:spPr>
          <a:xfrm>
            <a:off x="4945834" y="1400651"/>
            <a:ext cx="2484962" cy="1906905"/>
          </a:xfrm>
          <a:prstGeom prst="rect">
            <a:avLst/>
          </a:prstGeom>
          <a:noFill/>
        </p:spPr>
        <p:txBody>
          <a:bodyPr wrap="square" rtlCol="0">
            <a:spAutoFit/>
          </a:body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因此作者们通过研究Web SOA中的通信媒介（交换软件），提出上下文自适应框架</a:t>
            </a:r>
            <a:endParaRPr lang="zh-CN" altLang="en-US" dirty="0"/>
          </a:p>
          <a:p>
            <a:endParaRPr lang="zh-CN" altLang="en-US" dirty="0"/>
          </a:p>
        </p:txBody>
      </p:sp>
      <p:sp>
        <p:nvSpPr>
          <p:cNvPr id="4" name="TextBox 3"/>
          <p:cNvSpPr txBox="1"/>
          <p:nvPr/>
        </p:nvSpPr>
        <p:spPr>
          <a:xfrm>
            <a:off x="8092440" y="4147185"/>
            <a:ext cx="2167890" cy="398780"/>
          </a:xfrm>
          <a:prstGeom prst="rect">
            <a:avLst/>
          </a:prstGeom>
          <a:noFill/>
        </p:spPr>
        <p:txBody>
          <a:bodyPr wrap="square" rtlCol="0">
            <a:spAutoFit/>
          </a:body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进一步分析需求</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18" name="TextBox 17"/>
          <p:cNvSpPr txBox="1"/>
          <p:nvPr/>
        </p:nvSpPr>
        <p:spPr>
          <a:xfrm>
            <a:off x="225617" y="504454"/>
            <a:ext cx="10398295" cy="645160"/>
          </a:xfrm>
          <a:prstGeom prst="rect">
            <a:avLst/>
          </a:prstGeom>
          <a:noFill/>
        </p:spPr>
        <p:txBody>
          <a:bodyPr wrap="square" rtlCol="0">
            <a:spAutoFit/>
          </a:bodyPr>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1" grpId="0"/>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5838825" y="2964180"/>
            <a:ext cx="0" cy="390969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177915" y="1762760"/>
            <a:ext cx="0" cy="5111115"/>
          </a:xfrm>
          <a:prstGeom prst="line">
            <a:avLst/>
          </a:prstGeom>
          <a:ln w="57150">
            <a:solidFill>
              <a:srgbClr val="464E6C"/>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14640000">
            <a:off x="5262245" y="1543050"/>
            <a:ext cx="1152525" cy="115252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8280000" flipH="1">
            <a:off x="5898515" y="3797935"/>
            <a:ext cx="469265" cy="36068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8280000" flipH="1">
            <a:off x="4885690" y="4629785"/>
            <a:ext cx="666115" cy="57848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609080" y="5628640"/>
            <a:ext cx="19050" cy="124523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440000" flipH="1">
            <a:off x="5207635" y="3739515"/>
            <a:ext cx="294640" cy="18097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660000" flipH="1">
            <a:off x="6307455" y="5328920"/>
            <a:ext cx="469265" cy="36068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02" name="稻壳儿小白白(http://dwz.cn/Wu2UP)"/>
          <p:cNvSpPr>
            <a:spLocks noEditPoints="1"/>
          </p:cNvSpPr>
          <p:nvPr/>
        </p:nvSpPr>
        <p:spPr>
          <a:xfrm>
            <a:off x="5838190" y="1875155"/>
            <a:ext cx="340360" cy="341630"/>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sp>
        <p:nvSpPr>
          <p:cNvPr id="23" name="文本框 22"/>
          <p:cNvSpPr txBox="1"/>
          <p:nvPr/>
        </p:nvSpPr>
        <p:spPr>
          <a:xfrm>
            <a:off x="11751310" y="6462395"/>
            <a:ext cx="438150" cy="368300"/>
          </a:xfrm>
          <a:prstGeom prst="rect">
            <a:avLst/>
          </a:prstGeom>
          <a:noFill/>
        </p:spPr>
        <p:txBody>
          <a:bodyPr wrap="none" rtlCol="0" anchor="t">
            <a:spAutoFit/>
          </a:bodyPr>
          <a:lstStyle/>
          <a:p>
            <a:r>
              <a:rPr lang="en-US" altLang="zh-CN">
                <a:sym typeface="+mn-ea"/>
              </a:rPr>
              <a:t>[4]</a:t>
            </a:r>
            <a:endParaRPr lang="zh-CN" altLang="en-US">
              <a:sym typeface="+mn-ea"/>
            </a:endParaRPr>
          </a:p>
        </p:txBody>
      </p:sp>
      <p:sp>
        <p:nvSpPr>
          <p:cNvPr id="2" name="文本框 8"/>
          <p:cNvSpPr txBox="1"/>
          <p:nvPr/>
        </p:nvSpPr>
        <p:spPr>
          <a:xfrm>
            <a:off x="438150" y="1434465"/>
            <a:ext cx="257746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buClrTx/>
              <a:buSzTx/>
              <a:buFont typeface="Wingdings" panose="05000000000000000000" charset="0"/>
              <a:buChar char="l"/>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 </a:t>
            </a:r>
            <a:r>
              <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rPr>
              <a:t> SOA考虑的因素</a:t>
            </a: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3" name="TextBox 17"/>
          <p:cNvSpPr txBox="1"/>
          <p:nvPr/>
        </p:nvSpPr>
        <p:spPr>
          <a:xfrm>
            <a:off x="242762" y="448574"/>
            <a:ext cx="10398295" cy="645160"/>
          </a:xfrm>
          <a:prstGeom prst="rect">
            <a:avLst/>
          </a:prstGeom>
          <a:noFill/>
        </p:spPr>
        <p:txBody>
          <a:bodyPr wrap="square" rtlCol="0">
            <a:spAutoFit/>
          </a:bodyPr>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sp>
        <p:nvSpPr>
          <p:cNvPr id="34" name="文本框 8"/>
          <p:cNvSpPr txBox="1"/>
          <p:nvPr/>
        </p:nvSpPr>
        <p:spPr>
          <a:xfrm>
            <a:off x="455930" y="2978150"/>
            <a:ext cx="3552190"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lnSpc>
                <a:spcPct val="150000"/>
              </a:lnSpc>
              <a:buClrTx/>
              <a:buSzTx/>
              <a:buFont typeface="Wingdings" panose="05000000000000000000" charset="0"/>
              <a:buChar char="l"/>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 </a:t>
            </a:r>
            <a:r>
              <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rPr>
              <a:t>工作流工具的规则定义：</a:t>
            </a:r>
            <a:endPar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endParaRPr>
          </a:p>
        </p:txBody>
      </p:sp>
      <p:sp>
        <p:nvSpPr>
          <p:cNvPr id="41" name="文本框 8"/>
          <p:cNvSpPr txBox="1"/>
          <p:nvPr/>
        </p:nvSpPr>
        <p:spPr>
          <a:xfrm>
            <a:off x="475615" y="4617085"/>
            <a:ext cx="2622550"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lnSpc>
                <a:spcPct val="150000"/>
              </a:lnSpc>
              <a:buClrTx/>
              <a:buSzTx/>
              <a:buFont typeface="Wingdings" panose="05000000000000000000" charset="0"/>
              <a:buChar char="l"/>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  </a:t>
            </a:r>
            <a:r>
              <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rPr>
              <a:t>了解工作流引擎：</a:t>
            </a:r>
            <a:endParaRPr lang="zh-CN" altLang="en-US"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35" name="矩形 34"/>
          <p:cNvSpPr/>
          <p:nvPr/>
        </p:nvSpPr>
        <p:spPr>
          <a:xfrm>
            <a:off x="1231900" y="2037080"/>
            <a:ext cx="3583940" cy="553085"/>
          </a:xfrm>
          <a:prstGeom prst="rect">
            <a:avLst/>
          </a:prstGeom>
        </p:spPr>
        <p:txBody>
          <a:bodyPr wrap="square">
            <a:spAutoFit/>
          </a:bodyPr>
          <a:p>
            <a:pPr algn="l">
              <a:lnSpc>
                <a:spcPct val="150000"/>
              </a:lnSpc>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业务逻辑、HMI（人机界面）</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40" name="矩形 39"/>
          <p:cNvSpPr/>
          <p:nvPr/>
        </p:nvSpPr>
        <p:spPr>
          <a:xfrm>
            <a:off x="1305560" y="3630295"/>
            <a:ext cx="3810635" cy="553085"/>
          </a:xfrm>
          <a:prstGeom prst="rect">
            <a:avLst/>
          </a:prstGeom>
        </p:spPr>
        <p:txBody>
          <a:bodyPr wrap="square">
            <a:spAutoFit/>
          </a:bodyPr>
          <a:p>
            <a:pPr>
              <a:lnSpc>
                <a:spcPct val="150000"/>
              </a:lnSpc>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可简可繁</a:t>
            </a:r>
            <a:r>
              <a:rPr lang="zh-CN" altLang="en-US"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通常少且简单</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43" name="矩形 42"/>
          <p:cNvSpPr/>
          <p:nvPr/>
        </p:nvSpPr>
        <p:spPr>
          <a:xfrm>
            <a:off x="1337310" y="5198745"/>
            <a:ext cx="3227705" cy="1014730"/>
          </a:xfrm>
          <a:prstGeom prst="rect">
            <a:avLst/>
          </a:prstGeom>
        </p:spPr>
        <p:txBody>
          <a:bodyPr wrap="square">
            <a:spAutoFit/>
          </a:bodyPr>
          <a:p>
            <a:pPr indent="0" algn="l" defTabSz="914400">
              <a:lnSpc>
                <a:spcPct val="150000"/>
              </a:lnSpc>
              <a:buClrTx/>
              <a:buSzTx/>
              <a:buFont typeface="Wingdings" panose="05000000000000000000" charset="0"/>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可以连接规则引擎</a:t>
            </a:r>
            <a:r>
              <a:rPr lang="zh-CN" altLang="en-US"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rPr>
              <a:t>以“知道”处理流程的操作</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21" name="TextBox 20"/>
          <p:cNvSpPr txBox="1"/>
          <p:nvPr/>
        </p:nvSpPr>
        <p:spPr>
          <a:xfrm>
            <a:off x="7029574" y="1291479"/>
            <a:ext cx="4744507" cy="5723890"/>
          </a:xfrm>
          <a:prstGeom prst="rect">
            <a:avLst/>
          </a:prstGeom>
          <a:noFill/>
        </p:spPr>
        <p:txBody>
          <a:bodyPr wrap="square" rtlCol="0">
            <a:spAutoFit/>
          </a:bodyPr>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一个支持着Web服务的灵活的互操作的SOA</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使用不提供Web服务的可适应的一系列切面</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动态的配置、灵活性和性能（performance）</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实时适应上下文并捕获事件和处理</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考虑横向功能：日志管理、安全</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规则管理</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过程和数据管理</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lnSpc>
                <a:spcPct val="150000"/>
              </a:lnSpc>
              <a:buClrTx/>
              <a:buSzTx/>
              <a:buFont typeface="Arial" panose="020B0604020202020204" pitchFamily="34" charset="0"/>
              <a:buChar char="•"/>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多种技术可用的智能连接器</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pPr marL="285750" indent="-285750">
              <a:buFont typeface="Arial" panose="020B0604020202020204" pitchFamily="34" charset="0"/>
              <a:buChar char="•"/>
            </a:pPr>
            <a:endParaRPr lang="zh-CN" altLang="en-US" dirty="0">
              <a:solidFill>
                <a:schemeClr val="tx1">
                  <a:lumMod val="75000"/>
                  <a:lumOff val="25000"/>
                </a:schemeClr>
              </a:solidFill>
            </a:endParaRPr>
          </a:p>
        </p:txBody>
      </p:sp>
      <p:sp>
        <p:nvSpPr>
          <p:cNvPr id="19" name="TextBox 18"/>
          <p:cNvSpPr txBox="1"/>
          <p:nvPr/>
        </p:nvSpPr>
        <p:spPr>
          <a:xfrm>
            <a:off x="6950834" y="859068"/>
            <a:ext cx="1876425" cy="39878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ctr"/>
            <a:r>
              <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rPr>
              <a:t>需求列表</a:t>
            </a:r>
            <a:endParaRPr lang="zh-CN" altLang="en-US" sz="2000" b="1" noProof="0" dirty="0">
              <a:ln>
                <a:noFill/>
              </a:ln>
              <a:solidFill>
                <a:schemeClr val="tx1">
                  <a:lumMod val="75000"/>
                  <a:lumOff val="25000"/>
                </a:schemeClr>
              </a:solidFill>
              <a:effectLst/>
              <a:uLnTx/>
              <a:uFillTx/>
              <a:latin typeface="Arial" panose="020B0604020202020204" pitchFamily="34" charset="0"/>
              <a:ea typeface="方正舒体" panose="02010601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1"/>
          <p:cNvPicPr>
            <a:picLocks noChangeAspect="1"/>
          </p:cNvPicPr>
          <p:nvPr/>
        </p:nvPicPr>
        <p:blipFill>
          <a:blip r:embed="rId1"/>
          <a:stretch>
            <a:fillRect/>
          </a:stretch>
        </p:blipFill>
        <p:spPr>
          <a:xfrm flipV="1">
            <a:off x="9377278" y="-152829"/>
            <a:ext cx="3155191" cy="1585187"/>
          </a:xfrm>
          <a:prstGeom prst="rect">
            <a:avLst/>
          </a:prstGeom>
        </p:spPr>
      </p:pic>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149542" y="1055264"/>
            <a:ext cx="5917429" cy="5801466"/>
          </a:xfrm>
          <a:prstGeom prst="rect">
            <a:avLst/>
          </a:prstGeom>
        </p:spPr>
      </p:pic>
      <p:sp>
        <p:nvSpPr>
          <p:cNvPr id="23" name="椭圆 22"/>
          <p:cNvSpPr/>
          <p:nvPr/>
        </p:nvSpPr>
        <p:spPr>
          <a:xfrm>
            <a:off x="313248" y="3263904"/>
            <a:ext cx="4182552" cy="622247"/>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640830" y="1359535"/>
            <a:ext cx="4942114" cy="1938020"/>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分散和重新配置：</a:t>
            </a:r>
            <a:endParaRPr lang="en-US" altLang="zh-CN"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此架构基于对象或组件，属于分布式体系结构。</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可以对组件进行动态重新配置，使得应用程序可以在多个服务器上的分布，用户可以从任何类型的客户机访问这些服务。</a:t>
            </a:r>
            <a:endParaRPr lang="zh-CN" altLang="en-US" dirty="0"/>
          </a:p>
        </p:txBody>
      </p:sp>
      <p:sp>
        <p:nvSpPr>
          <p:cNvPr id="26" name="椭圆 25"/>
          <p:cNvSpPr/>
          <p:nvPr/>
        </p:nvSpPr>
        <p:spPr>
          <a:xfrm>
            <a:off x="2622807" y="3705775"/>
            <a:ext cx="3444944" cy="622247"/>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684645" y="3557534"/>
            <a:ext cx="4800600" cy="2553335"/>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事件和通信管理：</a:t>
            </a:r>
            <a:endParaRPr lang="en-US" altLang="zh-CN"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事件的发生改变了上下文。这个架构包含一个推理引擎，该引擎指定应用程序在给定上下文中的行为，并使用“事件-条件-操作“执行模型。</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管理通信，采用基于系统操作期间动态创建事件的机制。通信分析基于对环境空间中复合服务中的通信事件进行建模。</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cxnSp>
        <p:nvCxnSpPr>
          <p:cNvPr id="29" name="直接连接符 28"/>
          <p:cNvCxnSpPr>
            <a:stCxn id="23" idx="7"/>
            <a:endCxn id="24" idx="1"/>
          </p:cNvCxnSpPr>
          <p:nvPr/>
        </p:nvCxnSpPr>
        <p:spPr>
          <a:xfrm flipV="1">
            <a:off x="3883279" y="2328235"/>
            <a:ext cx="2757805" cy="102679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6" idx="6"/>
            <a:endCxn id="25" idx="1"/>
          </p:cNvCxnSpPr>
          <p:nvPr/>
        </p:nvCxnSpPr>
        <p:spPr>
          <a:xfrm>
            <a:off x="6067116" y="4016899"/>
            <a:ext cx="617220" cy="8172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pic>
        <p:nvPicPr>
          <p:cNvPr id="35" name="图片 34" descr="5"/>
          <p:cNvPicPr>
            <a:picLocks noChangeAspect="1"/>
          </p:cNvPicPr>
          <p:nvPr/>
        </p:nvPicPr>
        <p:blipFill>
          <a:blip r:embed="rId3"/>
          <a:stretch>
            <a:fillRect/>
          </a:stretch>
        </p:blipFill>
        <p:spPr>
          <a:xfrm>
            <a:off x="5839724" y="3507570"/>
            <a:ext cx="941500" cy="574911"/>
          </a:xfrm>
          <a:prstGeom prst="rect">
            <a:avLst/>
          </a:prstGeom>
        </p:spPr>
      </p:pic>
      <p:pic>
        <p:nvPicPr>
          <p:cNvPr id="36" name="图片 35" descr="5"/>
          <p:cNvPicPr>
            <a:picLocks noChangeAspect="1"/>
          </p:cNvPicPr>
          <p:nvPr/>
        </p:nvPicPr>
        <p:blipFill>
          <a:blip r:embed="rId3"/>
          <a:stretch>
            <a:fillRect/>
          </a:stretch>
        </p:blipFill>
        <p:spPr>
          <a:xfrm>
            <a:off x="5839725" y="1141339"/>
            <a:ext cx="941500" cy="574911"/>
          </a:xfrm>
          <a:prstGeom prst="rect">
            <a:avLst/>
          </a:prstGeom>
        </p:spPr>
      </p:pic>
      <p:sp>
        <p:nvSpPr>
          <p:cNvPr id="2" name="TextBox 17"/>
          <p:cNvSpPr txBox="1"/>
          <p:nvPr/>
        </p:nvSpPr>
        <p:spPr>
          <a:xfrm>
            <a:off x="196407" y="416824"/>
            <a:ext cx="10398295" cy="645160"/>
          </a:xfrm>
          <a:prstGeom prst="rect">
            <a:avLst/>
          </a:prstGeom>
          <a:noFill/>
        </p:spPr>
        <p:txBody>
          <a:bodyPr wrap="square" rtlCol="0">
            <a:spAutoFit/>
          </a:bodyPr>
          <a:lstStyle/>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p:bldP spid="26" grpId="0" bldLvl="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1"/>
          <p:cNvPicPr>
            <a:picLocks noChangeAspect="1"/>
          </p:cNvPicPr>
          <p:nvPr/>
        </p:nvPicPr>
        <p:blipFill>
          <a:blip r:embed="rId1"/>
          <a:stretch>
            <a:fillRect/>
          </a:stretch>
        </p:blipFill>
        <p:spPr>
          <a:xfrm flipV="1">
            <a:off x="9377278" y="-152829"/>
            <a:ext cx="3155191" cy="1585187"/>
          </a:xfrm>
          <a:prstGeom prst="rect">
            <a:avLst/>
          </a:prstGeom>
        </p:spPr>
      </p:pic>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149542" y="1055264"/>
            <a:ext cx="5917429" cy="5801466"/>
          </a:xfrm>
          <a:prstGeom prst="rect">
            <a:avLst/>
          </a:prstGeom>
        </p:spPr>
      </p:pic>
      <p:sp>
        <p:nvSpPr>
          <p:cNvPr id="23" name="椭圆 22"/>
          <p:cNvSpPr/>
          <p:nvPr/>
        </p:nvSpPr>
        <p:spPr>
          <a:xfrm>
            <a:off x="531531" y="3771357"/>
            <a:ext cx="2576725" cy="622247"/>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713855" y="1317514"/>
            <a:ext cx="4942114" cy="2861310"/>
          </a:xfrm>
          <a:prstGeom prst="rect">
            <a:avLst/>
          </a:prstGeom>
          <a:noFill/>
        </p:spPr>
        <p:txBody>
          <a:bodyPr wrap="square" rtlCol="0">
            <a:spAutoFit/>
          </a:bodyPr>
          <a:lstStyle/>
          <a:p>
            <a:pPr algn="l">
              <a:buClrTx/>
              <a:buSzTx/>
              <a:buFontTx/>
            </a:pPr>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编织（WEAVING）和生成：</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编织是将一组切面和基本应用程序作为输入，并输出一个行为和结构按切面扩展的应用程序的过程。</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生成与组件程序集对应的代码，应用程序的图形表示的操作，与应用程序对应的可执行代码的生成。编织可以发生在编译时（修改编译器）、加载时（修改类加载器）或运行时（修改解释器）。</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6" name="椭圆 25"/>
          <p:cNvSpPr/>
          <p:nvPr/>
        </p:nvSpPr>
        <p:spPr>
          <a:xfrm>
            <a:off x="931652" y="4534079"/>
            <a:ext cx="3088257" cy="622247"/>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713855" y="4361877"/>
            <a:ext cx="4800600" cy="1630045"/>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工作流程和规则管理：</a:t>
            </a:r>
            <a:endParaRPr lang="en-US" altLang="zh-CN"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工作流引擎可以连接到规则引擎，以“知道”流程过程中要采取的操作。规则引擎还允许用户公开用于生成这些规则的简单接口。</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cxnSp>
        <p:nvCxnSpPr>
          <p:cNvPr id="29" name="直接连接符 28"/>
          <p:cNvCxnSpPr>
            <a:stCxn id="23" idx="7"/>
            <a:endCxn id="24" idx="1"/>
          </p:cNvCxnSpPr>
          <p:nvPr/>
        </p:nvCxnSpPr>
        <p:spPr>
          <a:xfrm flipV="1">
            <a:off x="2730903" y="2748058"/>
            <a:ext cx="3982720" cy="11144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6" idx="6"/>
            <a:endCxn id="25" idx="1"/>
          </p:cNvCxnSpPr>
          <p:nvPr/>
        </p:nvCxnSpPr>
        <p:spPr>
          <a:xfrm>
            <a:off x="4019274" y="4845203"/>
            <a:ext cx="2694305" cy="33210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pic>
        <p:nvPicPr>
          <p:cNvPr id="35" name="图片 34" descr="5"/>
          <p:cNvPicPr>
            <a:picLocks noChangeAspect="1"/>
          </p:cNvPicPr>
          <p:nvPr/>
        </p:nvPicPr>
        <p:blipFill>
          <a:blip r:embed="rId3"/>
          <a:stretch>
            <a:fillRect/>
          </a:stretch>
        </p:blipFill>
        <p:spPr>
          <a:xfrm>
            <a:off x="5839725" y="4099146"/>
            <a:ext cx="941500" cy="574911"/>
          </a:xfrm>
          <a:prstGeom prst="rect">
            <a:avLst/>
          </a:prstGeom>
        </p:spPr>
      </p:pic>
      <p:pic>
        <p:nvPicPr>
          <p:cNvPr id="36" name="图片 35" descr="5"/>
          <p:cNvPicPr>
            <a:picLocks noChangeAspect="1"/>
          </p:cNvPicPr>
          <p:nvPr/>
        </p:nvPicPr>
        <p:blipFill>
          <a:blip r:embed="rId3"/>
          <a:stretch>
            <a:fillRect/>
          </a:stretch>
        </p:blipFill>
        <p:spPr>
          <a:xfrm>
            <a:off x="5839725" y="1155944"/>
            <a:ext cx="941500" cy="574911"/>
          </a:xfrm>
          <a:prstGeom prst="rect">
            <a:avLst/>
          </a:prstGeom>
        </p:spPr>
      </p:pic>
      <p:sp>
        <p:nvSpPr>
          <p:cNvPr id="2" name="TextBox 17"/>
          <p:cNvSpPr txBox="1"/>
          <p:nvPr/>
        </p:nvSpPr>
        <p:spPr>
          <a:xfrm>
            <a:off x="314517" y="446034"/>
            <a:ext cx="10398295" cy="645160"/>
          </a:xfrm>
          <a:prstGeom prst="rect">
            <a:avLst/>
          </a:prstGeom>
          <a:noFill/>
        </p:spPr>
        <p:txBody>
          <a:bodyPr wrap="square" rtlCol="0">
            <a:spAutoFit/>
          </a:bodyPr>
          <a:lstStyle/>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
        <p:nvSpPr>
          <p:cNvPr id="14" name="Freeform 56"/>
          <p:cNvSpPr/>
          <p:nvPr/>
        </p:nvSpPr>
        <p:spPr bwMode="auto">
          <a:xfrm>
            <a:off x="841958" y="751053"/>
            <a:ext cx="5711242" cy="1479934"/>
          </a:xfrm>
          <a:custGeom>
            <a:avLst/>
            <a:gdLst>
              <a:gd name="T0" fmla="*/ 85 w 85"/>
              <a:gd name="T1" fmla="*/ 51 h 51"/>
              <a:gd name="T2" fmla="*/ 66 w 85"/>
              <a:gd name="T3" fmla="*/ 40 h 51"/>
              <a:gd name="T4" fmla="*/ 19 w 85"/>
              <a:gd name="T5" fmla="*/ 40 h 51"/>
              <a:gd name="T6" fmla="*/ 0 w 85"/>
              <a:gd name="T7" fmla="*/ 22 h 51"/>
              <a:gd name="T8" fmla="*/ 0 w 85"/>
              <a:gd name="T9" fmla="*/ 18 h 51"/>
              <a:gd name="T10" fmla="*/ 19 w 85"/>
              <a:gd name="T11" fmla="*/ 0 h 51"/>
              <a:gd name="T12" fmla="*/ 66 w 85"/>
              <a:gd name="T13" fmla="*/ 0 h 51"/>
              <a:gd name="T14" fmla="*/ 85 w 85"/>
              <a:gd name="T15" fmla="*/ 18 h 51"/>
              <a:gd name="T16" fmla="*/ 85 w 8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1">
                <a:moveTo>
                  <a:pt x="85" y="51"/>
                </a:moveTo>
                <a:cubicBezTo>
                  <a:pt x="81" y="45"/>
                  <a:pt x="74" y="40"/>
                  <a:pt x="66" y="40"/>
                </a:cubicBezTo>
                <a:cubicBezTo>
                  <a:pt x="19" y="40"/>
                  <a:pt x="19" y="40"/>
                  <a:pt x="19" y="40"/>
                </a:cubicBezTo>
                <a:cubicBezTo>
                  <a:pt x="9" y="40"/>
                  <a:pt x="0" y="32"/>
                  <a:pt x="0" y="22"/>
                </a:cubicBezTo>
                <a:cubicBezTo>
                  <a:pt x="0" y="18"/>
                  <a:pt x="0" y="18"/>
                  <a:pt x="0" y="18"/>
                </a:cubicBezTo>
                <a:cubicBezTo>
                  <a:pt x="0" y="8"/>
                  <a:pt x="9" y="0"/>
                  <a:pt x="19" y="0"/>
                </a:cubicBezTo>
                <a:cubicBezTo>
                  <a:pt x="66" y="0"/>
                  <a:pt x="66" y="0"/>
                  <a:pt x="66" y="0"/>
                </a:cubicBezTo>
                <a:cubicBezTo>
                  <a:pt x="76" y="0"/>
                  <a:pt x="85" y="8"/>
                  <a:pt x="85" y="18"/>
                </a:cubicBezTo>
                <a:lnTo>
                  <a:pt x="85" y="51"/>
                </a:lnTo>
                <a:close/>
              </a:path>
            </a:pathLst>
          </a:custGeom>
          <a:solidFill>
            <a:srgbClr val="52B2A7">
              <a:alpha val="83922"/>
            </a:srgb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r>
              <a:rPr lang="en-US" altLang="zh-CN" dirty="0" smtClean="0"/>
              <a:t>       	AOP</a:t>
            </a:r>
            <a:r>
              <a:rPr lang="zh-CN" altLang="en-US" dirty="0"/>
              <a:t>方法构建工作流管理系统可以</a:t>
            </a:r>
            <a:r>
              <a:rPr lang="zh-CN" altLang="en-US" dirty="0" smtClean="0"/>
              <a:t>参照</a:t>
            </a:r>
            <a:r>
              <a:rPr lang="en-US" altLang="zh-CN" dirty="0" smtClean="0"/>
              <a:t>:</a:t>
            </a:r>
            <a:endParaRPr lang="en-US" altLang="zh-CN" dirty="0" smtClean="0"/>
          </a:p>
          <a:p>
            <a:r>
              <a:rPr lang="en-US" altLang="zh-CN" dirty="0"/>
              <a:t>	</a:t>
            </a:r>
            <a:r>
              <a:rPr lang="zh-CN" altLang="en-US" dirty="0" smtClean="0"/>
              <a:t>董</a:t>
            </a:r>
            <a:r>
              <a:rPr lang="zh-CN" altLang="en-US" dirty="0"/>
              <a:t>云卫</a:t>
            </a:r>
            <a:r>
              <a:rPr lang="en-US" altLang="zh-CN" dirty="0"/>
              <a:t>, </a:t>
            </a:r>
            <a:r>
              <a:rPr lang="zh-CN" altLang="en-US" dirty="0"/>
              <a:t>郝克刚</a:t>
            </a:r>
            <a:r>
              <a:rPr lang="en-US" altLang="zh-CN" dirty="0"/>
              <a:t>. </a:t>
            </a:r>
            <a:r>
              <a:rPr lang="zh-CN" altLang="en-US" dirty="0"/>
              <a:t>一种基于</a:t>
            </a:r>
            <a:r>
              <a:rPr lang="en-US" altLang="zh-CN" dirty="0"/>
              <a:t>AOSD</a:t>
            </a:r>
            <a:r>
              <a:rPr lang="zh-CN" altLang="en-US" dirty="0"/>
              <a:t>的工作流管理系统的实现</a:t>
            </a:r>
            <a:r>
              <a:rPr lang="en-US" altLang="zh-CN" dirty="0"/>
              <a:t>[J]. </a:t>
            </a:r>
            <a:r>
              <a:rPr lang="zh-CN" altLang="en-US" dirty="0"/>
              <a:t>计算机科学</a:t>
            </a:r>
            <a:r>
              <a:rPr lang="en-US" altLang="zh-CN" dirty="0"/>
              <a:t>, 2006(8):260-262.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p:bldP spid="26" grpId="0" bldLvl="0" animBg="1"/>
      <p:bldP spid="25" grpId="0"/>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1"/>
          <p:cNvPicPr>
            <a:picLocks noChangeAspect="1"/>
          </p:cNvPicPr>
          <p:nvPr/>
        </p:nvPicPr>
        <p:blipFill>
          <a:blip r:embed="rId1"/>
          <a:stretch>
            <a:fillRect/>
          </a:stretch>
        </p:blipFill>
        <p:spPr>
          <a:xfrm flipV="1">
            <a:off x="9377278" y="-152829"/>
            <a:ext cx="3155191" cy="1585187"/>
          </a:xfrm>
          <a:prstGeom prst="rect">
            <a:avLst/>
          </a:prstGeom>
        </p:spPr>
      </p:pic>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149542" y="1055264"/>
            <a:ext cx="5917429" cy="5801466"/>
          </a:xfrm>
          <a:prstGeom prst="rect">
            <a:avLst/>
          </a:prstGeom>
        </p:spPr>
      </p:pic>
      <p:sp>
        <p:nvSpPr>
          <p:cNvPr id="23" name="椭圆 22"/>
          <p:cNvSpPr/>
          <p:nvPr/>
        </p:nvSpPr>
        <p:spPr>
          <a:xfrm>
            <a:off x="2730903" y="1915064"/>
            <a:ext cx="3140452" cy="929367"/>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730880" y="2591502"/>
            <a:ext cx="5161472" cy="1599565"/>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组合和流编排：</a:t>
            </a:r>
            <a:endParaRPr lang="en-US" altLang="zh-CN"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通过组合软件组件和编排来自基础设施环境的设备对服务的访问，实现环境计算应用程序的设计。</a:t>
            </a:r>
            <a:endParaRPr lang="zh-CN" altLang="en-US" dirty="0"/>
          </a:p>
          <a:p>
            <a:r>
              <a:rPr lang="zh-CN" altLang="en-US" dirty="0"/>
              <a:t> 			</a:t>
            </a:r>
            <a:endParaRPr lang="zh-CN" altLang="en-US" dirty="0"/>
          </a:p>
        </p:txBody>
      </p:sp>
      <p:sp>
        <p:nvSpPr>
          <p:cNvPr id="26" name="椭圆 25"/>
          <p:cNvSpPr/>
          <p:nvPr/>
        </p:nvSpPr>
        <p:spPr>
          <a:xfrm>
            <a:off x="149542" y="2125525"/>
            <a:ext cx="2581361" cy="718906"/>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760090" y="4040116"/>
            <a:ext cx="5161472" cy="1014730"/>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安全和管理：</a:t>
            </a:r>
            <a:endParaRPr lang="en-US" altLang="zh-CN" dirty="0" smtClean="0"/>
          </a:p>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此系统在处理工作流和规则中的业务逻辑时提供。</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cxnSp>
        <p:nvCxnSpPr>
          <p:cNvPr id="29" name="直接连接符 28"/>
          <p:cNvCxnSpPr>
            <a:stCxn id="23" idx="7"/>
            <a:endCxn id="24" idx="1"/>
          </p:cNvCxnSpPr>
          <p:nvPr/>
        </p:nvCxnSpPr>
        <p:spPr>
          <a:xfrm>
            <a:off x="5412081" y="2051167"/>
            <a:ext cx="1318895" cy="134048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6" idx="6"/>
            <a:endCxn id="25" idx="1"/>
          </p:cNvCxnSpPr>
          <p:nvPr/>
        </p:nvCxnSpPr>
        <p:spPr>
          <a:xfrm>
            <a:off x="2730268" y="2484978"/>
            <a:ext cx="4029710" cy="206248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35" name="图片 34" descr="5"/>
          <p:cNvPicPr>
            <a:picLocks noChangeAspect="1"/>
          </p:cNvPicPr>
          <p:nvPr/>
        </p:nvPicPr>
        <p:blipFill>
          <a:blip r:embed="rId3"/>
          <a:stretch>
            <a:fillRect/>
          </a:stretch>
        </p:blipFill>
        <p:spPr>
          <a:xfrm>
            <a:off x="5871355" y="3947804"/>
            <a:ext cx="941500" cy="574911"/>
          </a:xfrm>
          <a:prstGeom prst="rect">
            <a:avLst/>
          </a:prstGeom>
        </p:spPr>
      </p:pic>
      <p:pic>
        <p:nvPicPr>
          <p:cNvPr id="36" name="图片 35" descr="5"/>
          <p:cNvPicPr>
            <a:picLocks noChangeAspect="1"/>
          </p:cNvPicPr>
          <p:nvPr/>
        </p:nvPicPr>
        <p:blipFill>
          <a:blip r:embed="rId3"/>
          <a:stretch>
            <a:fillRect/>
          </a:stretch>
        </p:blipFill>
        <p:spPr>
          <a:xfrm>
            <a:off x="5871355" y="2663612"/>
            <a:ext cx="941500" cy="574911"/>
          </a:xfrm>
          <a:prstGeom prst="rect">
            <a:avLst/>
          </a:prstGeom>
        </p:spPr>
      </p:pic>
      <p:sp>
        <p:nvSpPr>
          <p:cNvPr id="2" name="TextBox 1"/>
          <p:cNvSpPr txBox="1"/>
          <p:nvPr/>
        </p:nvSpPr>
        <p:spPr>
          <a:xfrm>
            <a:off x="6728611" y="5313361"/>
            <a:ext cx="5090715" cy="1014730"/>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发现：</a:t>
            </a:r>
            <a:endParaRPr lang="en-US" altLang="zh-CN" dirty="0" smtClean="0"/>
          </a:p>
          <a:p>
            <a:pPr algn="l">
              <a:buClrTx/>
              <a:buSzTx/>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上下文资源发现是使用上下文数据发现同一上下文中的其他资源。</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4" name="TextBox 3"/>
          <p:cNvSpPr txBox="1"/>
          <p:nvPr/>
        </p:nvSpPr>
        <p:spPr>
          <a:xfrm>
            <a:off x="6716275" y="1286008"/>
            <a:ext cx="5161471" cy="1291590"/>
          </a:xfrm>
          <a:prstGeom prst="rect">
            <a:avLst/>
          </a:prstGeom>
          <a:noFill/>
        </p:spPr>
        <p:txBody>
          <a:bodyPr wrap="square" rtlCol="0">
            <a:spAutoFit/>
          </a:bodyPr>
          <a:lstStyle/>
          <a:p>
            <a:r>
              <a:rPr lang="en-US" altLang="zh-CN" sz="2000" b="1"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调用环境服务和远程服务：</a:t>
            </a:r>
            <a:endParaRPr lang="en-US" altLang="zh-CN" dirty="0" smtClean="0"/>
          </a:p>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此体系结构还允许使用专用于每种调用类型的技术调用远程和环境服务。</a:t>
            </a:r>
            <a:endParaRPr lang="zh-CN" altLang="en-US" dirty="0"/>
          </a:p>
          <a:p>
            <a:endParaRPr lang="zh-CN" altLang="en-US" dirty="0"/>
          </a:p>
        </p:txBody>
      </p:sp>
      <p:pic>
        <p:nvPicPr>
          <p:cNvPr id="19" name="图片 18" descr="5"/>
          <p:cNvPicPr>
            <a:picLocks noChangeAspect="1"/>
          </p:cNvPicPr>
          <p:nvPr/>
        </p:nvPicPr>
        <p:blipFill>
          <a:blip r:embed="rId3"/>
          <a:stretch>
            <a:fillRect/>
          </a:stretch>
        </p:blipFill>
        <p:spPr>
          <a:xfrm>
            <a:off x="5902985" y="5176209"/>
            <a:ext cx="941500" cy="574911"/>
          </a:xfrm>
          <a:prstGeom prst="rect">
            <a:avLst/>
          </a:prstGeom>
        </p:spPr>
      </p:pic>
      <p:pic>
        <p:nvPicPr>
          <p:cNvPr id="20" name="图片 19" descr="5"/>
          <p:cNvPicPr>
            <a:picLocks noChangeAspect="1"/>
          </p:cNvPicPr>
          <p:nvPr/>
        </p:nvPicPr>
        <p:blipFill>
          <a:blip r:embed="rId3"/>
          <a:stretch>
            <a:fillRect/>
          </a:stretch>
        </p:blipFill>
        <p:spPr>
          <a:xfrm>
            <a:off x="5902985" y="1280991"/>
            <a:ext cx="941500" cy="574911"/>
          </a:xfrm>
          <a:prstGeom prst="rect">
            <a:avLst/>
          </a:prstGeom>
        </p:spPr>
      </p:pic>
      <p:sp>
        <p:nvSpPr>
          <p:cNvPr id="21" name="椭圆 20"/>
          <p:cNvSpPr/>
          <p:nvPr/>
        </p:nvSpPr>
        <p:spPr>
          <a:xfrm>
            <a:off x="3623003" y="4467297"/>
            <a:ext cx="1703217" cy="574911"/>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1" idx="6"/>
            <a:endCxn id="19" idx="2"/>
          </p:cNvCxnSpPr>
          <p:nvPr/>
        </p:nvCxnSpPr>
        <p:spPr>
          <a:xfrm>
            <a:off x="5326220" y="4754753"/>
            <a:ext cx="1047750" cy="99631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759126" y="1055264"/>
            <a:ext cx="4687956" cy="82954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a:stCxn id="20" idx="2"/>
            <a:endCxn id="37" idx="6"/>
          </p:cNvCxnSpPr>
          <p:nvPr/>
        </p:nvCxnSpPr>
        <p:spPr>
          <a:xfrm flipH="1" flipV="1">
            <a:off x="5447270" y="1469822"/>
            <a:ext cx="927100" cy="38544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7"/>
          <p:cNvSpPr txBox="1"/>
          <p:nvPr/>
        </p:nvSpPr>
        <p:spPr>
          <a:xfrm>
            <a:off x="181802" y="431429"/>
            <a:ext cx="10398295" cy="645160"/>
          </a:xfrm>
          <a:prstGeom prst="rect">
            <a:avLst/>
          </a:prstGeom>
          <a:noFill/>
        </p:spPr>
        <p:txBody>
          <a:bodyPr wrap="square" rtlCol="0">
            <a:spAutoFit/>
          </a:bodyPr>
          <a:lstStyle/>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p:bldP spid="26" grpId="0" bldLvl="0" animBg="1"/>
      <p:bldP spid="25" grpId="0"/>
      <p:bldP spid="2" grpId="0"/>
      <p:bldP spid="4" grpId="0"/>
      <p:bldP spid="21" grpId="0" bldLvl="0" animBg="1"/>
      <p:bldP spid="3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1">
            <a:extLst>
              <a:ext uri="{28A0092B-C50C-407E-A947-70E740481C1C}">
                <a14:useLocalDpi xmlns:a14="http://schemas.microsoft.com/office/drawing/2010/main" val="0"/>
              </a:ext>
            </a:extLst>
          </a:blip>
          <a:stretch>
            <a:fillRect/>
          </a:stretch>
        </p:blipFill>
        <p:spPr>
          <a:xfrm>
            <a:off x="253365" y="1143635"/>
            <a:ext cx="5116195" cy="4767580"/>
          </a:xfrm>
          <a:prstGeom prst="rect">
            <a:avLst/>
          </a:prstGeom>
        </p:spPr>
      </p:pic>
      <p:sp>
        <p:nvSpPr>
          <p:cNvPr id="2" name="TextBox 17"/>
          <p:cNvSpPr txBox="1"/>
          <p:nvPr/>
        </p:nvSpPr>
        <p:spPr>
          <a:xfrm>
            <a:off x="181802" y="402219"/>
            <a:ext cx="10398295" cy="645160"/>
          </a:xfrm>
          <a:prstGeom prst="rect">
            <a:avLst/>
          </a:prstGeom>
          <a:noFill/>
        </p:spPr>
        <p:txBody>
          <a:bodyPr wrap="square" rtlCol="0">
            <a:spAutoFit/>
          </a:bodyPr>
          <a:lstStyle/>
          <a:p>
            <a:r>
              <a:rPr lang="zh-CN" altLang="en-US" sz="2000" b="1" dirty="0">
                <a:solidFill>
                  <a:srgbClr val="464E6C"/>
                </a:solidFill>
                <a:latin typeface="Impact" panose="020B0806030902050204" pitchFamily="34" charset="0"/>
                <a:ea typeface="方正舒体" panose="02010601030101010101" pitchFamily="2" charset="-122"/>
              </a:rPr>
              <a:t>基于工作流的WSOA上下文自适应框架</a:t>
            </a:r>
            <a:endParaRPr lang="en-US" altLang="zh-CN" sz="3200" b="1" dirty="0" smtClean="0">
              <a:solidFill>
                <a:schemeClr val="tx1">
                  <a:lumMod val="75000"/>
                  <a:lumOff val="25000"/>
                </a:schemeClr>
              </a:solidFill>
            </a:endParaRPr>
          </a:p>
          <a:p>
            <a:endParaRPr lang="zh-CN" altLang="en-US" sz="1600" dirty="0">
              <a:solidFill>
                <a:schemeClr val="tx1">
                  <a:lumMod val="75000"/>
                  <a:lumOff val="25000"/>
                </a:schemeClr>
              </a:solidFill>
            </a:endParaRP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6614160" y="1202055"/>
            <a:ext cx="5619750" cy="4699635"/>
          </a:xfrm>
          <a:prstGeom prst="rect">
            <a:avLst/>
          </a:prstGeom>
        </p:spPr>
      </p:pic>
      <p:sp>
        <p:nvSpPr>
          <p:cNvPr id="8" name="上箭头 7"/>
          <p:cNvSpPr/>
          <p:nvPr/>
        </p:nvSpPr>
        <p:spPr>
          <a:xfrm>
            <a:off x="5741670" y="1157605"/>
            <a:ext cx="680085" cy="5713730"/>
          </a:xfrm>
          <a:prstGeom prst="upArrow">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11795760" y="6477635"/>
            <a:ext cx="438150" cy="368300"/>
          </a:xfrm>
          <a:prstGeom prst="rect">
            <a:avLst/>
          </a:prstGeom>
          <a:noFill/>
        </p:spPr>
        <p:txBody>
          <a:bodyPr wrap="none" rtlCol="0" anchor="t">
            <a:spAutoFit/>
          </a:bodyPr>
          <a:p>
            <a:r>
              <a:rPr lang="en-US" altLang="zh-CN">
                <a:sym typeface="+mn-ea"/>
              </a:rPr>
              <a:t>[4]</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96885" y="-666750"/>
            <a:ext cx="4302760" cy="2626995"/>
          </a:xfrm>
          <a:prstGeom prst="rect">
            <a:avLst/>
          </a:prstGeom>
        </p:spPr>
      </p:pic>
      <p:sp>
        <p:nvSpPr>
          <p:cNvPr id="3" name="文本框 2"/>
          <p:cNvSpPr txBox="1"/>
          <p:nvPr/>
        </p:nvSpPr>
        <p:spPr>
          <a:xfrm>
            <a:off x="1837055" y="1962150"/>
            <a:ext cx="1402080" cy="874395"/>
          </a:xfrm>
          <a:prstGeom prst="rect">
            <a:avLst/>
          </a:prstGeom>
          <a:noFill/>
        </p:spPr>
        <p:txBody>
          <a:bodyPr wrap="none" rtlCol="0" anchor="t">
            <a:spAutoFit/>
          </a:bodyPr>
          <a:lstStyle/>
          <a:p>
            <a:pPr algn="dist"/>
            <a:r>
              <a:rPr lang="zh-CN" altLang="en-US" sz="4800" dirty="0">
                <a:solidFill>
                  <a:srgbClr val="464E6C"/>
                </a:solidFill>
                <a:latin typeface="微软雅黑" panose="020B0503020204020204" charset="-122"/>
                <a:ea typeface="微软雅黑" panose="020B0503020204020204" charset="-122"/>
                <a:sym typeface="+mn-ea"/>
              </a:rPr>
              <a:t>目录</a:t>
            </a:r>
            <a:endParaRPr lang="zh-CN" altLang="en-US" sz="4800" dirty="0">
              <a:solidFill>
                <a:srgbClr val="464E6C"/>
              </a:solidFill>
              <a:latin typeface="微软雅黑" panose="020B0503020204020204" charset="-122"/>
              <a:ea typeface="微软雅黑" panose="020B0503020204020204" charset="-122"/>
              <a:sym typeface="+mn-ea"/>
            </a:endParaRPr>
          </a:p>
        </p:txBody>
      </p:sp>
      <p:sp>
        <p:nvSpPr>
          <p:cNvPr id="4" name="文本框 3"/>
          <p:cNvSpPr txBox="1"/>
          <p:nvPr/>
        </p:nvSpPr>
        <p:spPr>
          <a:xfrm>
            <a:off x="1903095" y="2732405"/>
            <a:ext cx="1409700" cy="384810"/>
          </a:xfrm>
          <a:prstGeom prst="rect">
            <a:avLst/>
          </a:prstGeom>
          <a:noFill/>
        </p:spPr>
        <p:txBody>
          <a:bodyPr wrap="none" rtlCol="0" anchor="t">
            <a:spAutoFit/>
          </a:bodyPr>
          <a:lstStyle/>
          <a:p>
            <a:pPr algn="l"/>
            <a:r>
              <a:rPr lang="en-US" altLang="zh-CN" dirty="0">
                <a:solidFill>
                  <a:srgbClr val="464E6C"/>
                </a:solidFill>
                <a:latin typeface="微软雅黑" panose="020B0503020204020204" charset="-122"/>
                <a:ea typeface="微软雅黑" panose="020B0503020204020204" charset="-122"/>
                <a:sym typeface="+mn-ea"/>
              </a:rPr>
              <a:t>CONTENTS</a:t>
            </a:r>
            <a:endParaRPr lang="en-US" altLang="zh-CN" dirty="0">
              <a:solidFill>
                <a:srgbClr val="464E6C"/>
              </a:solidFill>
              <a:latin typeface="微软雅黑" panose="020B0503020204020204" charset="-122"/>
              <a:ea typeface="微软雅黑" panose="020B0503020204020204" charset="-122"/>
              <a:sym typeface="+mn-ea"/>
            </a:endParaRPr>
          </a:p>
        </p:txBody>
      </p:sp>
      <p:sp>
        <p:nvSpPr>
          <p:cNvPr id="24" name="文本框 23"/>
          <p:cNvSpPr txBox="1"/>
          <p:nvPr/>
        </p:nvSpPr>
        <p:spPr>
          <a:xfrm>
            <a:off x="5318125" y="192278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rPr>
              <a:t>问题描述</a:t>
            </a:r>
            <a:endPar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endParaRPr>
          </a:p>
        </p:txBody>
      </p:sp>
      <p:sp>
        <p:nvSpPr>
          <p:cNvPr id="25" name="文本框 24"/>
          <p:cNvSpPr txBox="1"/>
          <p:nvPr/>
        </p:nvSpPr>
        <p:spPr>
          <a:xfrm>
            <a:off x="4467225" y="1988185"/>
            <a:ext cx="795655" cy="64452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rPr>
              <a:t>01</a:t>
            </a:r>
            <a:endPar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26" name="文本框 25"/>
          <p:cNvSpPr txBox="1"/>
          <p:nvPr/>
        </p:nvSpPr>
        <p:spPr>
          <a:xfrm>
            <a:off x="4467225" y="2982595"/>
            <a:ext cx="795655" cy="64008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rPr>
              <a:t>02</a:t>
            </a:r>
            <a:endPar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28" name="文本框 27"/>
          <p:cNvSpPr txBox="1"/>
          <p:nvPr/>
        </p:nvSpPr>
        <p:spPr>
          <a:xfrm>
            <a:off x="4467225" y="3964305"/>
            <a:ext cx="795655" cy="64008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rPr>
              <a:t>03</a:t>
            </a:r>
            <a:endPar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30" name="文本框 29"/>
          <p:cNvSpPr txBox="1"/>
          <p:nvPr/>
        </p:nvSpPr>
        <p:spPr>
          <a:xfrm>
            <a:off x="4467225" y="4892675"/>
            <a:ext cx="795655" cy="64008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rPr>
              <a:t>04</a:t>
            </a:r>
            <a:endParaRPr lang="en-US" altLang="zh-CN" sz="3600"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5" name="文本框 4"/>
          <p:cNvSpPr txBox="1"/>
          <p:nvPr/>
        </p:nvSpPr>
        <p:spPr>
          <a:xfrm>
            <a:off x="5318125" y="2272665"/>
            <a:ext cx="4138930" cy="396240"/>
          </a:xfrm>
          <a:prstGeom prst="rect">
            <a:avLst/>
          </a:prstGeom>
          <a:noFill/>
        </p:spPr>
        <p:txBody>
          <a:bodyPr anchor="ctr"/>
          <a:lstStyle/>
          <a:p>
            <a:pPr algn="l"/>
            <a:endParaRPr kumimoji="0" lang="en-US" altLang="zh-CN" sz="1400" i="0" u="none" strike="noStrike" kern="0" cap="none" spc="0" normalizeH="0" baseline="0" noProof="0" dirty="0">
              <a:ln>
                <a:noFill/>
              </a:ln>
              <a:solidFill>
                <a:srgbClr val="464E6C"/>
              </a:solidFill>
              <a:effectLst/>
              <a:uLnTx/>
              <a:uFillTx/>
              <a:ea typeface="方正舒体" panose="02010601030101010101" pitchFamily="2" charset="-122"/>
              <a:sym typeface="+mn-ea"/>
            </a:endParaRPr>
          </a:p>
        </p:txBody>
      </p:sp>
      <p:sp>
        <p:nvSpPr>
          <p:cNvPr id="16" name="文本框 15"/>
          <p:cNvSpPr txBox="1"/>
          <p:nvPr/>
        </p:nvSpPr>
        <p:spPr>
          <a:xfrm>
            <a:off x="5318125" y="289877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rPr>
              <a:t>现实背景</a:t>
            </a:r>
            <a:endPar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5318125" y="3308350"/>
            <a:ext cx="4138930" cy="396240"/>
          </a:xfrm>
          <a:prstGeom prst="rect">
            <a:avLst/>
          </a:prstGeom>
          <a:noFill/>
        </p:spPr>
        <p:txBody>
          <a:bodyPr anchor="ctr"/>
          <a:lstStyle/>
          <a:p>
            <a:pPr algn="l"/>
            <a:endParaRPr kumimoji="0" lang="en-US" altLang="zh-CN" sz="1400" i="0" u="none" strike="noStrike" kern="0" cap="none" spc="0" normalizeH="0" baseline="0" noProof="0" dirty="0">
              <a:ln>
                <a:noFill/>
              </a:ln>
              <a:solidFill>
                <a:srgbClr val="464E6C"/>
              </a:solidFill>
              <a:effectLst/>
              <a:uLnTx/>
              <a:uFillTx/>
              <a:ea typeface="方正舒体" panose="02010601030101010101" pitchFamily="2" charset="-122"/>
              <a:sym typeface="+mn-ea"/>
            </a:endParaRPr>
          </a:p>
        </p:txBody>
      </p:sp>
      <p:sp>
        <p:nvSpPr>
          <p:cNvPr id="18" name="文本框 17"/>
          <p:cNvSpPr txBox="1"/>
          <p:nvPr/>
        </p:nvSpPr>
        <p:spPr>
          <a:xfrm>
            <a:off x="5347970" y="387540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rPr>
              <a:t>研究现状及分析</a:t>
            </a:r>
            <a:endPar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endParaRPr>
          </a:p>
        </p:txBody>
      </p:sp>
      <p:sp>
        <p:nvSpPr>
          <p:cNvPr id="19" name="文本框 18"/>
          <p:cNvSpPr txBox="1"/>
          <p:nvPr/>
        </p:nvSpPr>
        <p:spPr>
          <a:xfrm>
            <a:off x="7604760" y="2641600"/>
            <a:ext cx="4138930" cy="514985"/>
          </a:xfrm>
          <a:prstGeom prst="rect">
            <a:avLst/>
          </a:prstGeom>
          <a:noFill/>
        </p:spPr>
        <p:txBody>
          <a:bodyPr anchor="ctr"/>
          <a:lstStyle/>
          <a:p>
            <a:pPr algn="l"/>
            <a:endParaRPr kumimoji="0" lang="en-US" altLang="zh-CN" sz="1400" i="0" u="none" strike="noStrike" kern="0" cap="none" spc="0" normalizeH="0" baseline="0" noProof="0" dirty="0">
              <a:ln>
                <a:noFill/>
              </a:ln>
              <a:solidFill>
                <a:srgbClr val="464E6C"/>
              </a:solidFill>
              <a:effectLst/>
              <a:uLnTx/>
              <a:uFillTx/>
              <a:ea typeface="方正舒体" panose="02010601030101010101" pitchFamily="2" charset="-122"/>
              <a:sym typeface="+mn-ea"/>
            </a:endParaRPr>
          </a:p>
        </p:txBody>
      </p:sp>
      <p:sp>
        <p:nvSpPr>
          <p:cNvPr id="20" name="文本框 19"/>
          <p:cNvSpPr txBox="1"/>
          <p:nvPr/>
        </p:nvSpPr>
        <p:spPr>
          <a:xfrm>
            <a:off x="5363210" y="486283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rPr>
              <a:t>结果及展望</a:t>
            </a:r>
            <a:endParaRPr kumimoji="0" lang="zh-CN" altLang="en-US" sz="2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sym typeface="+mn-ea"/>
            </a:endParaRPr>
          </a:p>
        </p:txBody>
      </p:sp>
    </p:spTree>
  </p:cSld>
  <p:clrMapOvr>
    <a:masterClrMapping/>
  </p:clrMapOvr>
  <p:transition advTm="1107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36"/>
          <p:cNvPicPr>
            <a:picLocks noChangeAspect="1"/>
          </p:cNvPicPr>
          <p:nvPr/>
        </p:nvPicPr>
        <p:blipFill>
          <a:blip r:embed="rId1"/>
          <a:srcRect l="13405" r="28837"/>
          <a:stretch>
            <a:fillRect/>
          </a:stretch>
        </p:blipFill>
        <p:spPr>
          <a:xfrm>
            <a:off x="233045" y="1338580"/>
            <a:ext cx="3942715" cy="4559935"/>
          </a:xfrm>
          <a:prstGeom prst="rect">
            <a:avLst/>
          </a:prstGeom>
        </p:spPr>
      </p:pic>
      <p:sp>
        <p:nvSpPr>
          <p:cNvPr id="9" name="Content Placeholder 2"/>
          <p:cNvSpPr txBox="1"/>
          <p:nvPr/>
        </p:nvSpPr>
        <p:spPr>
          <a:xfrm>
            <a:off x="5166995" y="1162685"/>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342900" indent="-34290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解决问题：</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18" name="Content Placeholder 2"/>
          <p:cNvSpPr txBox="1"/>
          <p:nvPr/>
        </p:nvSpPr>
        <p:spPr>
          <a:xfrm>
            <a:off x="6671310" y="1600835"/>
            <a:ext cx="3947160" cy="10433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indent="0"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当工作流动态变化发生时，如何处理正在运行的实例</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5" name="Content Placeholder 2"/>
          <p:cNvSpPr txBox="1"/>
          <p:nvPr/>
        </p:nvSpPr>
        <p:spPr>
          <a:xfrm>
            <a:off x="5152390" y="3293745"/>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现有方法</a:t>
            </a:r>
            <a:r>
              <a:rPr lang="zh-CN" altLang="en-US" sz="16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a:t>
            </a:r>
            <a:endParaRPr lang="zh-CN" altLang="en-US" sz="16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6" name="Content Placeholder 2"/>
          <p:cNvSpPr txBox="1"/>
          <p:nvPr/>
        </p:nvSpPr>
        <p:spPr>
          <a:xfrm>
            <a:off x="6638290" y="3547745"/>
            <a:ext cx="4253230" cy="10433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现有的工作流动态变化和实例迁移方法存在一些缺点和不足</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endParaRPr>
          </a:p>
          <a:p>
            <a:pPr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人工识别变更区域，识别算法复杂计算，理论方面难以实现。</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endParaRPr>
          </a:p>
          <a:p>
            <a:pPr algn="l" fontAlgn="auto">
              <a:lnSpc>
                <a:spcPct val="150000"/>
              </a:lnSpc>
              <a:spcBef>
                <a:spcPts val="0"/>
              </a:spcBef>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某些方法缺乏根据特定工作流程变更情况采取相应迁移策略的灵活性</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endParaRPr>
          </a:p>
          <a:p>
            <a:pPr indent="0" algn="l" fontAlgn="auto">
              <a:lnSpc>
                <a:spcPct val="150000"/>
              </a:lnSpc>
              <a:spcBef>
                <a:spcPts val="0"/>
              </a:spcBef>
              <a:buNone/>
            </a:pPr>
            <a:endParaRPr lang="en-US" altLang="zh-CN" sz="9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12" name="图片 11" descr="5"/>
          <p:cNvPicPr>
            <a:picLocks noChangeAspect="1"/>
          </p:cNvPicPr>
          <p:nvPr/>
        </p:nvPicPr>
        <p:blipFill>
          <a:blip r:embed="rId2"/>
          <a:stretch>
            <a:fillRect/>
          </a:stretch>
        </p:blipFill>
        <p:spPr>
          <a:xfrm rot="4320000">
            <a:off x="2394585" y="-305435"/>
            <a:ext cx="1461135" cy="892175"/>
          </a:xfrm>
          <a:prstGeom prst="rect">
            <a:avLst/>
          </a:prstGeom>
        </p:spPr>
      </p:pic>
      <p:pic>
        <p:nvPicPr>
          <p:cNvPr id="13" name="图片 12" descr="6"/>
          <p:cNvPicPr>
            <a:picLocks noChangeAspect="1"/>
          </p:cNvPicPr>
          <p:nvPr/>
        </p:nvPicPr>
        <p:blipFill>
          <a:blip r:embed="rId3"/>
          <a:stretch>
            <a:fillRect/>
          </a:stretch>
        </p:blipFill>
        <p:spPr>
          <a:xfrm rot="5700000">
            <a:off x="3068320" y="-191770"/>
            <a:ext cx="1666240" cy="1017905"/>
          </a:xfrm>
          <a:prstGeom prst="rect">
            <a:avLst/>
          </a:prstGeom>
        </p:spPr>
      </p:pic>
      <p:sp>
        <p:nvSpPr>
          <p:cNvPr id="34" name="文本框 33"/>
          <p:cNvSpPr txBox="1"/>
          <p:nvPr/>
        </p:nvSpPr>
        <p:spPr>
          <a:xfrm>
            <a:off x="196850" y="436245"/>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60"/>
          <p:cNvSpPr/>
          <p:nvPr/>
        </p:nvSpPr>
        <p:spPr bwMode="auto">
          <a:xfrm>
            <a:off x="6088380" y="572135"/>
            <a:ext cx="1409065" cy="861060"/>
          </a:xfrm>
          <a:custGeom>
            <a:avLst/>
            <a:gdLst>
              <a:gd name="T0" fmla="*/ 0 w 72"/>
              <a:gd name="T1" fmla="*/ 44 h 44"/>
              <a:gd name="T2" fmla="*/ 16 w 72"/>
              <a:gd name="T3" fmla="*/ 34 h 44"/>
              <a:gd name="T4" fmla="*/ 56 w 72"/>
              <a:gd name="T5" fmla="*/ 34 h 44"/>
              <a:gd name="T6" fmla="*/ 72 w 72"/>
              <a:gd name="T7" fmla="*/ 18 h 44"/>
              <a:gd name="T8" fmla="*/ 72 w 72"/>
              <a:gd name="T9" fmla="*/ 16 h 44"/>
              <a:gd name="T10" fmla="*/ 56 w 72"/>
              <a:gd name="T11" fmla="*/ 0 h 44"/>
              <a:gd name="T12" fmla="*/ 16 w 72"/>
              <a:gd name="T13" fmla="*/ 0 h 44"/>
              <a:gd name="T14" fmla="*/ 0 w 72"/>
              <a:gd name="T15" fmla="*/ 16 h 44"/>
              <a:gd name="T16" fmla="*/ 0 w 72"/>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4">
                <a:moveTo>
                  <a:pt x="0" y="44"/>
                </a:moveTo>
                <a:cubicBezTo>
                  <a:pt x="3" y="38"/>
                  <a:pt x="9" y="34"/>
                  <a:pt x="16" y="34"/>
                </a:cubicBezTo>
                <a:cubicBezTo>
                  <a:pt x="56" y="34"/>
                  <a:pt x="56" y="34"/>
                  <a:pt x="56" y="34"/>
                </a:cubicBezTo>
                <a:cubicBezTo>
                  <a:pt x="65" y="34"/>
                  <a:pt x="72" y="27"/>
                  <a:pt x="72" y="18"/>
                </a:cubicBezTo>
                <a:cubicBezTo>
                  <a:pt x="72" y="16"/>
                  <a:pt x="72" y="16"/>
                  <a:pt x="72" y="16"/>
                </a:cubicBezTo>
                <a:cubicBezTo>
                  <a:pt x="72" y="7"/>
                  <a:pt x="65" y="0"/>
                  <a:pt x="56" y="0"/>
                </a:cubicBezTo>
                <a:cubicBezTo>
                  <a:pt x="16" y="0"/>
                  <a:pt x="16" y="0"/>
                  <a:pt x="16" y="0"/>
                </a:cubicBezTo>
                <a:cubicBezTo>
                  <a:pt x="7" y="0"/>
                  <a:pt x="0" y="7"/>
                  <a:pt x="0" y="16"/>
                </a:cubicBezTo>
                <a:lnTo>
                  <a:pt x="0" y="44"/>
                </a:lnTo>
                <a:close/>
              </a:path>
            </a:pathLst>
          </a:custGeom>
          <a:solidFill>
            <a:srgbClr val="464E6C"/>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grpSp>
        <p:nvGrpSpPr>
          <p:cNvPr id="27" name="Group 26"/>
          <p:cNvGrpSpPr/>
          <p:nvPr/>
        </p:nvGrpSpPr>
        <p:grpSpPr>
          <a:xfrm>
            <a:off x="4455160" y="3411220"/>
            <a:ext cx="328930" cy="325755"/>
            <a:chOff x="8469313" y="3354388"/>
            <a:chExt cx="479426" cy="477837"/>
          </a:xfrm>
          <a:solidFill>
            <a:schemeClr val="bg1"/>
          </a:solidFill>
        </p:grpSpPr>
        <p:sp>
          <p:nvSpPr>
            <p:cNvPr id="28" name="Rectangle 27"/>
            <p:cNvSpPr>
              <a:spLocks noChangeArrowheads="1"/>
            </p:cNvSpPr>
            <p:nvPr/>
          </p:nvSpPr>
          <p:spPr bwMode="auto">
            <a:xfrm>
              <a:off x="8528051" y="3441700"/>
              <a:ext cx="357188" cy="3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29" name="Freeform 28"/>
            <p:cNvSpPr/>
            <p:nvPr/>
          </p:nvSpPr>
          <p:spPr bwMode="auto">
            <a:xfrm>
              <a:off x="8648701" y="3530600"/>
              <a:ext cx="85725" cy="90487"/>
            </a:xfrm>
            <a:custGeom>
              <a:avLst/>
              <a:gdLst>
                <a:gd name="T0" fmla="*/ 3 w 23"/>
                <a:gd name="T1" fmla="*/ 22 h 24"/>
                <a:gd name="T2" fmla="*/ 0 w 23"/>
                <a:gd name="T3" fmla="*/ 21 h 24"/>
                <a:gd name="T4" fmla="*/ 0 w 23"/>
                <a:gd name="T5" fmla="*/ 4 h 24"/>
                <a:gd name="T6" fmla="*/ 4 w 23"/>
                <a:gd name="T7" fmla="*/ 0 h 24"/>
                <a:gd name="T8" fmla="*/ 21 w 23"/>
                <a:gd name="T9" fmla="*/ 0 h 24"/>
                <a:gd name="T10" fmla="*/ 22 w 23"/>
                <a:gd name="T11" fmla="*/ 3 h 24"/>
                <a:gd name="T12" fmla="*/ 3 w 23"/>
                <a:gd name="T13" fmla="*/ 22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3" y="22"/>
                  </a:moveTo>
                  <a:cubicBezTo>
                    <a:pt x="1" y="24"/>
                    <a:pt x="0" y="23"/>
                    <a:pt x="0" y="21"/>
                  </a:cubicBezTo>
                  <a:cubicBezTo>
                    <a:pt x="0" y="4"/>
                    <a:pt x="0" y="4"/>
                    <a:pt x="0" y="4"/>
                  </a:cubicBezTo>
                  <a:cubicBezTo>
                    <a:pt x="0" y="2"/>
                    <a:pt x="2" y="0"/>
                    <a:pt x="4" y="0"/>
                  </a:cubicBezTo>
                  <a:cubicBezTo>
                    <a:pt x="21" y="0"/>
                    <a:pt x="21" y="0"/>
                    <a:pt x="21" y="0"/>
                  </a:cubicBezTo>
                  <a:cubicBezTo>
                    <a:pt x="23" y="0"/>
                    <a:pt x="23" y="1"/>
                    <a:pt x="22" y="3"/>
                  </a:cubicBezTo>
                  <a:lnTo>
                    <a:pt x="3"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0" name="Freeform 29"/>
            <p:cNvSpPr>
              <a:spLocks noEditPoints="1"/>
            </p:cNvSpPr>
            <p:nvPr/>
          </p:nvSpPr>
          <p:spPr bwMode="auto">
            <a:xfrm>
              <a:off x="8656638" y="3538538"/>
              <a:ext cx="250825" cy="252412"/>
            </a:xfrm>
            <a:custGeom>
              <a:avLst/>
              <a:gdLst>
                <a:gd name="T0" fmla="*/ 61 w 67"/>
                <a:gd name="T1" fmla="*/ 27 h 67"/>
                <a:gd name="T2" fmla="*/ 48 w 67"/>
                <a:gd name="T3" fmla="*/ 27 h 67"/>
                <a:gd name="T4" fmla="*/ 37 w 67"/>
                <a:gd name="T5" fmla="*/ 16 h 67"/>
                <a:gd name="T6" fmla="*/ 37 w 67"/>
                <a:gd name="T7" fmla="*/ 3 h 67"/>
                <a:gd name="T8" fmla="*/ 25 w 67"/>
                <a:gd name="T9" fmla="*/ 4 h 67"/>
                <a:gd name="T10" fmla="*/ 4 w 67"/>
                <a:gd name="T11" fmla="*/ 25 h 67"/>
                <a:gd name="T12" fmla="*/ 2 w 67"/>
                <a:gd name="T13" fmla="*/ 37 h 67"/>
                <a:gd name="T14" fmla="*/ 16 w 67"/>
                <a:gd name="T15" fmla="*/ 37 h 67"/>
                <a:gd name="T16" fmla="*/ 27 w 67"/>
                <a:gd name="T17" fmla="*/ 48 h 67"/>
                <a:gd name="T18" fmla="*/ 27 w 67"/>
                <a:gd name="T19" fmla="*/ 62 h 67"/>
                <a:gd name="T20" fmla="*/ 32 w 67"/>
                <a:gd name="T21" fmla="*/ 67 h 67"/>
                <a:gd name="T22" fmla="*/ 39 w 67"/>
                <a:gd name="T23" fmla="*/ 60 h 67"/>
                <a:gd name="T24" fmla="*/ 60 w 67"/>
                <a:gd name="T25" fmla="*/ 39 h 67"/>
                <a:gd name="T26" fmla="*/ 67 w 67"/>
                <a:gd name="T27" fmla="*/ 32 h 67"/>
                <a:gd name="T28" fmla="*/ 61 w 67"/>
                <a:gd name="T29" fmla="*/ 27 h 67"/>
                <a:gd name="T30" fmla="*/ 43 w 67"/>
                <a:gd name="T31" fmla="*/ 31 h 67"/>
                <a:gd name="T32" fmla="*/ 44 w 67"/>
                <a:gd name="T33" fmla="*/ 44 h 67"/>
                <a:gd name="T34" fmla="*/ 31 w 67"/>
                <a:gd name="T35" fmla="*/ 43 h 67"/>
                <a:gd name="T36" fmla="*/ 21 w 67"/>
                <a:gd name="T37" fmla="*/ 33 h 67"/>
                <a:gd name="T38" fmla="*/ 20 w 67"/>
                <a:gd name="T39" fmla="*/ 20 h 67"/>
                <a:gd name="T40" fmla="*/ 33 w 67"/>
                <a:gd name="T41" fmla="*/ 21 h 67"/>
                <a:gd name="T42" fmla="*/ 43 w 67"/>
                <a:gd name="T43"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67">
                  <a:moveTo>
                    <a:pt x="61" y="27"/>
                  </a:moveTo>
                  <a:cubicBezTo>
                    <a:pt x="58" y="31"/>
                    <a:pt x="51" y="31"/>
                    <a:pt x="48" y="27"/>
                  </a:cubicBezTo>
                  <a:cubicBezTo>
                    <a:pt x="37" y="16"/>
                    <a:pt x="37" y="16"/>
                    <a:pt x="37" y="16"/>
                  </a:cubicBezTo>
                  <a:cubicBezTo>
                    <a:pt x="33" y="13"/>
                    <a:pt x="33" y="6"/>
                    <a:pt x="37" y="3"/>
                  </a:cubicBezTo>
                  <a:cubicBezTo>
                    <a:pt x="33" y="0"/>
                    <a:pt x="28" y="1"/>
                    <a:pt x="25" y="4"/>
                  </a:cubicBezTo>
                  <a:cubicBezTo>
                    <a:pt x="4" y="25"/>
                    <a:pt x="4" y="25"/>
                    <a:pt x="4" y="25"/>
                  </a:cubicBezTo>
                  <a:cubicBezTo>
                    <a:pt x="1" y="28"/>
                    <a:pt x="0" y="33"/>
                    <a:pt x="2" y="37"/>
                  </a:cubicBezTo>
                  <a:cubicBezTo>
                    <a:pt x="6" y="33"/>
                    <a:pt x="12" y="34"/>
                    <a:pt x="16" y="37"/>
                  </a:cubicBezTo>
                  <a:cubicBezTo>
                    <a:pt x="27" y="48"/>
                    <a:pt x="27" y="48"/>
                    <a:pt x="27" y="48"/>
                  </a:cubicBezTo>
                  <a:cubicBezTo>
                    <a:pt x="30" y="52"/>
                    <a:pt x="30" y="58"/>
                    <a:pt x="27" y="62"/>
                  </a:cubicBezTo>
                  <a:cubicBezTo>
                    <a:pt x="32" y="67"/>
                    <a:pt x="32" y="67"/>
                    <a:pt x="32" y="67"/>
                  </a:cubicBezTo>
                  <a:cubicBezTo>
                    <a:pt x="39" y="60"/>
                    <a:pt x="39" y="60"/>
                    <a:pt x="39" y="60"/>
                  </a:cubicBezTo>
                  <a:cubicBezTo>
                    <a:pt x="60" y="39"/>
                    <a:pt x="60" y="39"/>
                    <a:pt x="60" y="39"/>
                  </a:cubicBezTo>
                  <a:cubicBezTo>
                    <a:pt x="67" y="32"/>
                    <a:pt x="67" y="32"/>
                    <a:pt x="67" y="32"/>
                  </a:cubicBezTo>
                  <a:lnTo>
                    <a:pt x="61" y="27"/>
                  </a:lnTo>
                  <a:close/>
                  <a:moveTo>
                    <a:pt x="43" y="31"/>
                  </a:moveTo>
                  <a:cubicBezTo>
                    <a:pt x="47" y="35"/>
                    <a:pt x="47" y="41"/>
                    <a:pt x="44" y="44"/>
                  </a:cubicBezTo>
                  <a:cubicBezTo>
                    <a:pt x="41" y="48"/>
                    <a:pt x="35" y="47"/>
                    <a:pt x="31" y="43"/>
                  </a:cubicBezTo>
                  <a:cubicBezTo>
                    <a:pt x="21" y="33"/>
                    <a:pt x="21" y="33"/>
                    <a:pt x="21" y="33"/>
                  </a:cubicBezTo>
                  <a:cubicBezTo>
                    <a:pt x="17" y="29"/>
                    <a:pt x="16" y="23"/>
                    <a:pt x="20" y="20"/>
                  </a:cubicBezTo>
                  <a:cubicBezTo>
                    <a:pt x="23" y="17"/>
                    <a:pt x="29" y="17"/>
                    <a:pt x="33" y="21"/>
                  </a:cubicBezTo>
                  <a:lnTo>
                    <a:pt x="4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1" name="Freeform 30"/>
            <p:cNvSpPr/>
            <p:nvPr/>
          </p:nvSpPr>
          <p:spPr bwMode="auto">
            <a:xfrm>
              <a:off x="8788401" y="3673475"/>
              <a:ext cx="160338" cy="158750"/>
            </a:xfrm>
            <a:custGeom>
              <a:avLst/>
              <a:gdLst>
                <a:gd name="T0" fmla="*/ 35 w 43"/>
                <a:gd name="T1" fmla="*/ 0 h 42"/>
                <a:gd name="T2" fmla="*/ 31 w 43"/>
                <a:gd name="T3" fmla="*/ 4 h 42"/>
                <a:gd name="T4" fmla="*/ 5 w 43"/>
                <a:gd name="T5" fmla="*/ 30 h 42"/>
                <a:gd name="T6" fmla="*/ 0 w 43"/>
                <a:gd name="T7" fmla="*/ 35 h 42"/>
                <a:gd name="T8" fmla="*/ 5 w 43"/>
                <a:gd name="T9" fmla="*/ 40 h 42"/>
                <a:gd name="T10" fmla="*/ 14 w 43"/>
                <a:gd name="T11" fmla="*/ 40 h 42"/>
                <a:gd name="T12" fmla="*/ 41 w 43"/>
                <a:gd name="T13" fmla="*/ 13 h 42"/>
                <a:gd name="T14" fmla="*/ 41 w 43"/>
                <a:gd name="T15" fmla="*/ 5 h 42"/>
                <a:gd name="T16" fmla="*/ 35 w 43"/>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2">
                  <a:moveTo>
                    <a:pt x="35" y="0"/>
                  </a:moveTo>
                  <a:cubicBezTo>
                    <a:pt x="31" y="4"/>
                    <a:pt x="31" y="4"/>
                    <a:pt x="31" y="4"/>
                  </a:cubicBezTo>
                  <a:cubicBezTo>
                    <a:pt x="5" y="30"/>
                    <a:pt x="5" y="30"/>
                    <a:pt x="5" y="30"/>
                  </a:cubicBezTo>
                  <a:cubicBezTo>
                    <a:pt x="0" y="35"/>
                    <a:pt x="0" y="35"/>
                    <a:pt x="0" y="35"/>
                  </a:cubicBezTo>
                  <a:cubicBezTo>
                    <a:pt x="5" y="40"/>
                    <a:pt x="5" y="40"/>
                    <a:pt x="5" y="40"/>
                  </a:cubicBezTo>
                  <a:cubicBezTo>
                    <a:pt x="8" y="42"/>
                    <a:pt x="12" y="42"/>
                    <a:pt x="14" y="40"/>
                  </a:cubicBezTo>
                  <a:cubicBezTo>
                    <a:pt x="41" y="13"/>
                    <a:pt x="41" y="13"/>
                    <a:pt x="41" y="13"/>
                  </a:cubicBezTo>
                  <a:cubicBezTo>
                    <a:pt x="43" y="11"/>
                    <a:pt x="43" y="7"/>
                    <a:pt x="41" y="5"/>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2" name="Rectangle 31"/>
            <p:cNvSpPr>
              <a:spLocks noChangeArrowheads="1"/>
            </p:cNvSpPr>
            <p:nvPr/>
          </p:nvSpPr>
          <p:spPr bwMode="auto">
            <a:xfrm>
              <a:off x="8528051" y="3502025"/>
              <a:ext cx="6032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3" name="Freeform 32"/>
            <p:cNvSpPr>
              <a:spLocks noEditPoints="1"/>
            </p:cNvSpPr>
            <p:nvPr/>
          </p:nvSpPr>
          <p:spPr bwMode="auto">
            <a:xfrm>
              <a:off x="8469313" y="3354388"/>
              <a:ext cx="476250" cy="387350"/>
            </a:xfrm>
            <a:custGeom>
              <a:avLst/>
              <a:gdLst>
                <a:gd name="T0" fmla="*/ 120 w 127"/>
                <a:gd name="T1" fmla="*/ 0 h 103"/>
                <a:gd name="T2" fmla="*/ 7 w 127"/>
                <a:gd name="T3" fmla="*/ 0 h 103"/>
                <a:gd name="T4" fmla="*/ 0 w 127"/>
                <a:gd name="T5" fmla="*/ 6 h 103"/>
                <a:gd name="T6" fmla="*/ 0 w 127"/>
                <a:gd name="T7" fmla="*/ 96 h 103"/>
                <a:gd name="T8" fmla="*/ 7 w 127"/>
                <a:gd name="T9" fmla="*/ 103 h 103"/>
                <a:gd name="T10" fmla="*/ 64 w 127"/>
                <a:gd name="T11" fmla="*/ 103 h 103"/>
                <a:gd name="T12" fmla="*/ 64 w 127"/>
                <a:gd name="T13" fmla="*/ 102 h 103"/>
                <a:gd name="T14" fmla="*/ 56 w 127"/>
                <a:gd name="T15" fmla="*/ 95 h 103"/>
                <a:gd name="T16" fmla="*/ 8 w 127"/>
                <a:gd name="T17" fmla="*/ 95 h 103"/>
                <a:gd name="T18" fmla="*/ 8 w 127"/>
                <a:gd name="T19" fmla="*/ 15 h 103"/>
                <a:gd name="T20" fmla="*/ 119 w 127"/>
                <a:gd name="T21" fmla="*/ 15 h 103"/>
                <a:gd name="T22" fmla="*/ 119 w 127"/>
                <a:gd name="T23" fmla="*/ 73 h 103"/>
                <a:gd name="T24" fmla="*/ 120 w 127"/>
                <a:gd name="T25" fmla="*/ 74 h 103"/>
                <a:gd name="T26" fmla="*/ 120 w 127"/>
                <a:gd name="T27" fmla="*/ 74 h 103"/>
                <a:gd name="T28" fmla="*/ 126 w 127"/>
                <a:gd name="T29" fmla="*/ 79 h 103"/>
                <a:gd name="T30" fmla="*/ 127 w 127"/>
                <a:gd name="T31" fmla="*/ 80 h 103"/>
                <a:gd name="T32" fmla="*/ 127 w 127"/>
                <a:gd name="T33" fmla="*/ 6 h 103"/>
                <a:gd name="T34" fmla="*/ 120 w 127"/>
                <a:gd name="T35" fmla="*/ 0 h 103"/>
                <a:gd name="T36" fmla="*/ 15 w 127"/>
                <a:gd name="T37" fmla="*/ 10 h 103"/>
                <a:gd name="T38" fmla="*/ 8 w 127"/>
                <a:gd name="T39" fmla="*/ 10 h 103"/>
                <a:gd name="T40" fmla="*/ 8 w 127"/>
                <a:gd name="T41" fmla="*/ 5 h 103"/>
                <a:gd name="T42" fmla="*/ 15 w 127"/>
                <a:gd name="T43" fmla="*/ 5 h 103"/>
                <a:gd name="T44" fmla="*/ 15 w 127"/>
                <a:gd name="T45" fmla="*/ 10 h 103"/>
                <a:gd name="T46" fmla="*/ 119 w 127"/>
                <a:gd name="T47" fmla="*/ 10 h 103"/>
                <a:gd name="T48" fmla="*/ 88 w 127"/>
                <a:gd name="T49" fmla="*/ 10 h 103"/>
                <a:gd name="T50" fmla="*/ 88 w 127"/>
                <a:gd name="T51" fmla="*/ 5 h 103"/>
                <a:gd name="T52" fmla="*/ 119 w 127"/>
                <a:gd name="T53" fmla="*/ 5 h 103"/>
                <a:gd name="T54" fmla="*/ 119 w 127"/>
                <a:gd name="T55" fmla="*/ 1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103">
                  <a:moveTo>
                    <a:pt x="120" y="0"/>
                  </a:moveTo>
                  <a:cubicBezTo>
                    <a:pt x="7" y="0"/>
                    <a:pt x="7" y="0"/>
                    <a:pt x="7" y="0"/>
                  </a:cubicBezTo>
                  <a:cubicBezTo>
                    <a:pt x="3" y="0"/>
                    <a:pt x="0" y="3"/>
                    <a:pt x="0" y="6"/>
                  </a:cubicBezTo>
                  <a:cubicBezTo>
                    <a:pt x="0" y="96"/>
                    <a:pt x="0" y="96"/>
                    <a:pt x="0" y="96"/>
                  </a:cubicBezTo>
                  <a:cubicBezTo>
                    <a:pt x="0" y="100"/>
                    <a:pt x="3" y="103"/>
                    <a:pt x="7" y="103"/>
                  </a:cubicBezTo>
                  <a:cubicBezTo>
                    <a:pt x="64" y="103"/>
                    <a:pt x="64" y="103"/>
                    <a:pt x="64" y="103"/>
                  </a:cubicBezTo>
                  <a:cubicBezTo>
                    <a:pt x="64" y="103"/>
                    <a:pt x="64" y="102"/>
                    <a:pt x="64" y="102"/>
                  </a:cubicBezTo>
                  <a:cubicBezTo>
                    <a:pt x="56" y="95"/>
                    <a:pt x="56" y="95"/>
                    <a:pt x="56" y="95"/>
                  </a:cubicBezTo>
                  <a:cubicBezTo>
                    <a:pt x="8" y="95"/>
                    <a:pt x="8" y="95"/>
                    <a:pt x="8" y="95"/>
                  </a:cubicBezTo>
                  <a:cubicBezTo>
                    <a:pt x="8" y="15"/>
                    <a:pt x="8" y="15"/>
                    <a:pt x="8" y="15"/>
                  </a:cubicBezTo>
                  <a:cubicBezTo>
                    <a:pt x="119" y="15"/>
                    <a:pt x="119" y="15"/>
                    <a:pt x="119" y="15"/>
                  </a:cubicBezTo>
                  <a:cubicBezTo>
                    <a:pt x="119" y="73"/>
                    <a:pt x="119" y="73"/>
                    <a:pt x="119" y="73"/>
                  </a:cubicBezTo>
                  <a:cubicBezTo>
                    <a:pt x="120" y="74"/>
                    <a:pt x="120" y="74"/>
                    <a:pt x="120" y="74"/>
                  </a:cubicBezTo>
                  <a:cubicBezTo>
                    <a:pt x="120" y="74"/>
                    <a:pt x="120" y="74"/>
                    <a:pt x="120" y="74"/>
                  </a:cubicBezTo>
                  <a:cubicBezTo>
                    <a:pt x="126" y="79"/>
                    <a:pt x="126" y="79"/>
                    <a:pt x="126" y="79"/>
                  </a:cubicBezTo>
                  <a:cubicBezTo>
                    <a:pt x="127" y="80"/>
                    <a:pt x="127" y="80"/>
                    <a:pt x="127" y="80"/>
                  </a:cubicBezTo>
                  <a:cubicBezTo>
                    <a:pt x="127" y="6"/>
                    <a:pt x="127" y="6"/>
                    <a:pt x="127" y="6"/>
                  </a:cubicBezTo>
                  <a:cubicBezTo>
                    <a:pt x="127" y="3"/>
                    <a:pt x="124" y="0"/>
                    <a:pt x="120" y="0"/>
                  </a:cubicBezTo>
                  <a:close/>
                  <a:moveTo>
                    <a:pt x="15" y="10"/>
                  </a:moveTo>
                  <a:cubicBezTo>
                    <a:pt x="8" y="10"/>
                    <a:pt x="8" y="10"/>
                    <a:pt x="8" y="10"/>
                  </a:cubicBezTo>
                  <a:cubicBezTo>
                    <a:pt x="8" y="5"/>
                    <a:pt x="8" y="5"/>
                    <a:pt x="8" y="5"/>
                  </a:cubicBezTo>
                  <a:cubicBezTo>
                    <a:pt x="15" y="5"/>
                    <a:pt x="15" y="5"/>
                    <a:pt x="15" y="5"/>
                  </a:cubicBezTo>
                  <a:lnTo>
                    <a:pt x="15" y="10"/>
                  </a:lnTo>
                  <a:close/>
                  <a:moveTo>
                    <a:pt x="119" y="10"/>
                  </a:moveTo>
                  <a:cubicBezTo>
                    <a:pt x="88" y="10"/>
                    <a:pt x="88" y="10"/>
                    <a:pt x="88" y="10"/>
                  </a:cubicBezTo>
                  <a:cubicBezTo>
                    <a:pt x="88" y="5"/>
                    <a:pt x="88" y="5"/>
                    <a:pt x="88" y="5"/>
                  </a:cubicBezTo>
                  <a:cubicBezTo>
                    <a:pt x="119" y="5"/>
                    <a:pt x="119" y="5"/>
                    <a:pt x="119" y="5"/>
                  </a:cubicBezTo>
                  <a:lnTo>
                    <a:pt x="1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grpSp>
      <p:grpSp>
        <p:nvGrpSpPr>
          <p:cNvPr id="35" name="Group 34"/>
          <p:cNvGrpSpPr/>
          <p:nvPr/>
        </p:nvGrpSpPr>
        <p:grpSpPr>
          <a:xfrm>
            <a:off x="6638925" y="2903855"/>
            <a:ext cx="320040" cy="316230"/>
            <a:chOff x="8334375" y="4232275"/>
            <a:chExt cx="466725" cy="463550"/>
          </a:xfrm>
          <a:solidFill>
            <a:schemeClr val="bg1"/>
          </a:solidFill>
        </p:grpSpPr>
        <p:sp>
          <p:nvSpPr>
            <p:cNvPr id="36" name="Freeform 35"/>
            <p:cNvSpPr/>
            <p:nvPr/>
          </p:nvSpPr>
          <p:spPr bwMode="auto">
            <a:xfrm>
              <a:off x="8421688" y="4494213"/>
              <a:ext cx="292100" cy="33338"/>
            </a:xfrm>
            <a:custGeom>
              <a:avLst/>
              <a:gdLst>
                <a:gd name="T0" fmla="*/ 65 w 78"/>
                <a:gd name="T1" fmla="*/ 0 h 9"/>
                <a:gd name="T2" fmla="*/ 12 w 78"/>
                <a:gd name="T3" fmla="*/ 0 h 9"/>
                <a:gd name="T4" fmla="*/ 0 w 78"/>
                <a:gd name="T5" fmla="*/ 9 h 9"/>
                <a:gd name="T6" fmla="*/ 78 w 78"/>
                <a:gd name="T7" fmla="*/ 9 h 9"/>
                <a:gd name="T8" fmla="*/ 65 w 78"/>
                <a:gd name="T9" fmla="*/ 0 h 9"/>
              </a:gdLst>
              <a:ahLst/>
              <a:cxnLst>
                <a:cxn ang="0">
                  <a:pos x="T0" y="T1"/>
                </a:cxn>
                <a:cxn ang="0">
                  <a:pos x="T2" y="T3"/>
                </a:cxn>
                <a:cxn ang="0">
                  <a:pos x="T4" y="T5"/>
                </a:cxn>
                <a:cxn ang="0">
                  <a:pos x="T6" y="T7"/>
                </a:cxn>
                <a:cxn ang="0">
                  <a:pos x="T8" y="T9"/>
                </a:cxn>
              </a:cxnLst>
              <a:rect l="0" t="0" r="r" b="b"/>
              <a:pathLst>
                <a:path w="78" h="9">
                  <a:moveTo>
                    <a:pt x="65" y="0"/>
                  </a:moveTo>
                  <a:cubicBezTo>
                    <a:pt x="12" y="0"/>
                    <a:pt x="12" y="0"/>
                    <a:pt x="12" y="0"/>
                  </a:cubicBezTo>
                  <a:cubicBezTo>
                    <a:pt x="6" y="0"/>
                    <a:pt x="1" y="4"/>
                    <a:pt x="0" y="9"/>
                  </a:cubicBezTo>
                  <a:cubicBezTo>
                    <a:pt x="78" y="9"/>
                    <a:pt x="78" y="9"/>
                    <a:pt x="78" y="9"/>
                  </a:cubicBezTo>
                  <a:cubicBezTo>
                    <a:pt x="76" y="4"/>
                    <a:pt x="71"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7" name="Freeform 36"/>
            <p:cNvSpPr>
              <a:spLocks noEditPoints="1"/>
            </p:cNvSpPr>
            <p:nvPr/>
          </p:nvSpPr>
          <p:spPr bwMode="auto">
            <a:xfrm>
              <a:off x="8416925" y="4565650"/>
              <a:ext cx="296863" cy="130175"/>
            </a:xfrm>
            <a:custGeom>
              <a:avLst/>
              <a:gdLst>
                <a:gd name="T0" fmla="*/ 0 w 79"/>
                <a:gd name="T1" fmla="*/ 0 h 35"/>
                <a:gd name="T2" fmla="*/ 0 w 79"/>
                <a:gd name="T3" fmla="*/ 22 h 35"/>
                <a:gd name="T4" fmla="*/ 13 w 79"/>
                <a:gd name="T5" fmla="*/ 35 h 35"/>
                <a:gd name="T6" fmla="*/ 66 w 79"/>
                <a:gd name="T7" fmla="*/ 35 h 35"/>
                <a:gd name="T8" fmla="*/ 79 w 79"/>
                <a:gd name="T9" fmla="*/ 22 h 35"/>
                <a:gd name="T10" fmla="*/ 79 w 79"/>
                <a:gd name="T11" fmla="*/ 0 h 35"/>
                <a:gd name="T12" fmla="*/ 0 w 79"/>
                <a:gd name="T13" fmla="*/ 0 h 35"/>
                <a:gd name="T14" fmla="*/ 22 w 79"/>
                <a:gd name="T15" fmla="*/ 25 h 35"/>
                <a:gd name="T16" fmla="*/ 13 w 79"/>
                <a:gd name="T17" fmla="*/ 25 h 35"/>
                <a:gd name="T18" fmla="*/ 10 w 79"/>
                <a:gd name="T19" fmla="*/ 22 h 35"/>
                <a:gd name="T20" fmla="*/ 13 w 79"/>
                <a:gd name="T21" fmla="*/ 20 h 35"/>
                <a:gd name="T22" fmla="*/ 22 w 79"/>
                <a:gd name="T23" fmla="*/ 20 h 35"/>
                <a:gd name="T24" fmla="*/ 25 w 79"/>
                <a:gd name="T25" fmla="*/ 22 h 35"/>
                <a:gd name="T26" fmla="*/ 22 w 79"/>
                <a:gd name="T27" fmla="*/ 25 h 35"/>
                <a:gd name="T28" fmla="*/ 42 w 79"/>
                <a:gd name="T29" fmla="*/ 15 h 35"/>
                <a:gd name="T30" fmla="*/ 13 w 79"/>
                <a:gd name="T31" fmla="*/ 15 h 35"/>
                <a:gd name="T32" fmla="*/ 10 w 79"/>
                <a:gd name="T33" fmla="*/ 13 h 35"/>
                <a:gd name="T34" fmla="*/ 13 w 79"/>
                <a:gd name="T35" fmla="*/ 10 h 35"/>
                <a:gd name="T36" fmla="*/ 42 w 79"/>
                <a:gd name="T37" fmla="*/ 10 h 35"/>
                <a:gd name="T38" fmla="*/ 45 w 79"/>
                <a:gd name="T39" fmla="*/ 13 h 35"/>
                <a:gd name="T40" fmla="*/ 42 w 79"/>
                <a:gd name="T4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35">
                  <a:moveTo>
                    <a:pt x="0" y="0"/>
                  </a:moveTo>
                  <a:cubicBezTo>
                    <a:pt x="0" y="22"/>
                    <a:pt x="0" y="22"/>
                    <a:pt x="0" y="22"/>
                  </a:cubicBezTo>
                  <a:cubicBezTo>
                    <a:pt x="0" y="29"/>
                    <a:pt x="6" y="35"/>
                    <a:pt x="13" y="35"/>
                  </a:cubicBezTo>
                  <a:cubicBezTo>
                    <a:pt x="66" y="35"/>
                    <a:pt x="66" y="35"/>
                    <a:pt x="66" y="35"/>
                  </a:cubicBezTo>
                  <a:cubicBezTo>
                    <a:pt x="73" y="35"/>
                    <a:pt x="79" y="29"/>
                    <a:pt x="79" y="22"/>
                  </a:cubicBezTo>
                  <a:cubicBezTo>
                    <a:pt x="79" y="0"/>
                    <a:pt x="79" y="0"/>
                    <a:pt x="79" y="0"/>
                  </a:cubicBezTo>
                  <a:lnTo>
                    <a:pt x="0" y="0"/>
                  </a:lnTo>
                  <a:close/>
                  <a:moveTo>
                    <a:pt x="22" y="25"/>
                  </a:moveTo>
                  <a:cubicBezTo>
                    <a:pt x="13" y="25"/>
                    <a:pt x="13" y="25"/>
                    <a:pt x="13" y="25"/>
                  </a:cubicBezTo>
                  <a:cubicBezTo>
                    <a:pt x="11" y="25"/>
                    <a:pt x="10" y="24"/>
                    <a:pt x="10" y="22"/>
                  </a:cubicBezTo>
                  <a:cubicBezTo>
                    <a:pt x="10" y="21"/>
                    <a:pt x="11" y="20"/>
                    <a:pt x="13" y="20"/>
                  </a:cubicBezTo>
                  <a:cubicBezTo>
                    <a:pt x="22" y="20"/>
                    <a:pt x="22" y="20"/>
                    <a:pt x="22" y="20"/>
                  </a:cubicBezTo>
                  <a:cubicBezTo>
                    <a:pt x="24" y="20"/>
                    <a:pt x="25" y="21"/>
                    <a:pt x="25" y="22"/>
                  </a:cubicBezTo>
                  <a:cubicBezTo>
                    <a:pt x="25" y="24"/>
                    <a:pt x="24" y="25"/>
                    <a:pt x="22" y="25"/>
                  </a:cubicBezTo>
                  <a:close/>
                  <a:moveTo>
                    <a:pt x="42" y="15"/>
                  </a:moveTo>
                  <a:cubicBezTo>
                    <a:pt x="13" y="15"/>
                    <a:pt x="13" y="15"/>
                    <a:pt x="13" y="15"/>
                  </a:cubicBezTo>
                  <a:cubicBezTo>
                    <a:pt x="11" y="15"/>
                    <a:pt x="10" y="14"/>
                    <a:pt x="10" y="13"/>
                  </a:cubicBezTo>
                  <a:cubicBezTo>
                    <a:pt x="10" y="11"/>
                    <a:pt x="11" y="10"/>
                    <a:pt x="13" y="10"/>
                  </a:cubicBezTo>
                  <a:cubicBezTo>
                    <a:pt x="42" y="10"/>
                    <a:pt x="42" y="10"/>
                    <a:pt x="42" y="10"/>
                  </a:cubicBezTo>
                  <a:cubicBezTo>
                    <a:pt x="43" y="10"/>
                    <a:pt x="45" y="11"/>
                    <a:pt x="45" y="13"/>
                  </a:cubicBezTo>
                  <a:cubicBezTo>
                    <a:pt x="45" y="14"/>
                    <a:pt x="43" y="15"/>
                    <a:pt x="4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8" name="Freeform 37"/>
            <p:cNvSpPr>
              <a:spLocks noEditPoints="1"/>
            </p:cNvSpPr>
            <p:nvPr/>
          </p:nvSpPr>
          <p:spPr bwMode="auto">
            <a:xfrm>
              <a:off x="8334375" y="4232275"/>
              <a:ext cx="466725" cy="377825"/>
            </a:xfrm>
            <a:custGeom>
              <a:avLst/>
              <a:gdLst>
                <a:gd name="T0" fmla="*/ 117 w 124"/>
                <a:gd name="T1" fmla="*/ 0 h 101"/>
                <a:gd name="T2" fmla="*/ 7 w 124"/>
                <a:gd name="T3" fmla="*/ 0 h 101"/>
                <a:gd name="T4" fmla="*/ 0 w 124"/>
                <a:gd name="T5" fmla="*/ 7 h 101"/>
                <a:gd name="T6" fmla="*/ 0 w 124"/>
                <a:gd name="T7" fmla="*/ 94 h 101"/>
                <a:gd name="T8" fmla="*/ 7 w 124"/>
                <a:gd name="T9" fmla="*/ 101 h 101"/>
                <a:gd name="T10" fmla="*/ 15 w 124"/>
                <a:gd name="T11" fmla="*/ 101 h 101"/>
                <a:gd name="T12" fmla="*/ 15 w 124"/>
                <a:gd name="T13" fmla="*/ 93 h 101"/>
                <a:gd name="T14" fmla="*/ 7 w 124"/>
                <a:gd name="T15" fmla="*/ 93 h 101"/>
                <a:gd name="T16" fmla="*/ 7 w 124"/>
                <a:gd name="T17" fmla="*/ 15 h 101"/>
                <a:gd name="T18" fmla="*/ 116 w 124"/>
                <a:gd name="T19" fmla="*/ 15 h 101"/>
                <a:gd name="T20" fmla="*/ 116 w 124"/>
                <a:gd name="T21" fmla="*/ 93 h 101"/>
                <a:gd name="T22" fmla="*/ 108 w 124"/>
                <a:gd name="T23" fmla="*/ 93 h 101"/>
                <a:gd name="T24" fmla="*/ 108 w 124"/>
                <a:gd name="T25" fmla="*/ 101 h 101"/>
                <a:gd name="T26" fmla="*/ 117 w 124"/>
                <a:gd name="T27" fmla="*/ 101 h 101"/>
                <a:gd name="T28" fmla="*/ 124 w 124"/>
                <a:gd name="T29" fmla="*/ 94 h 101"/>
                <a:gd name="T30" fmla="*/ 124 w 124"/>
                <a:gd name="T31" fmla="*/ 7 h 101"/>
                <a:gd name="T32" fmla="*/ 117 w 124"/>
                <a:gd name="T33" fmla="*/ 0 h 101"/>
                <a:gd name="T34" fmla="*/ 14 w 124"/>
                <a:gd name="T35" fmla="*/ 11 h 101"/>
                <a:gd name="T36" fmla="*/ 7 w 124"/>
                <a:gd name="T37" fmla="*/ 11 h 101"/>
                <a:gd name="T38" fmla="*/ 7 w 124"/>
                <a:gd name="T39" fmla="*/ 5 h 101"/>
                <a:gd name="T40" fmla="*/ 14 w 124"/>
                <a:gd name="T41" fmla="*/ 5 h 101"/>
                <a:gd name="T42" fmla="*/ 14 w 124"/>
                <a:gd name="T43" fmla="*/ 11 h 101"/>
                <a:gd name="T44" fmla="*/ 116 w 124"/>
                <a:gd name="T45" fmla="*/ 11 h 101"/>
                <a:gd name="T46" fmla="*/ 85 w 124"/>
                <a:gd name="T47" fmla="*/ 11 h 101"/>
                <a:gd name="T48" fmla="*/ 85 w 124"/>
                <a:gd name="T49" fmla="*/ 5 h 101"/>
                <a:gd name="T50" fmla="*/ 116 w 124"/>
                <a:gd name="T51" fmla="*/ 5 h 101"/>
                <a:gd name="T52" fmla="*/ 116 w 124"/>
                <a:gd name="T53"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 h="101">
                  <a:moveTo>
                    <a:pt x="117" y="0"/>
                  </a:moveTo>
                  <a:cubicBezTo>
                    <a:pt x="7" y="0"/>
                    <a:pt x="7" y="0"/>
                    <a:pt x="7" y="0"/>
                  </a:cubicBezTo>
                  <a:cubicBezTo>
                    <a:pt x="3" y="0"/>
                    <a:pt x="0" y="3"/>
                    <a:pt x="0" y="7"/>
                  </a:cubicBezTo>
                  <a:cubicBezTo>
                    <a:pt x="0" y="94"/>
                    <a:pt x="0" y="94"/>
                    <a:pt x="0" y="94"/>
                  </a:cubicBezTo>
                  <a:cubicBezTo>
                    <a:pt x="0" y="98"/>
                    <a:pt x="3" y="101"/>
                    <a:pt x="7" y="101"/>
                  </a:cubicBezTo>
                  <a:cubicBezTo>
                    <a:pt x="15" y="101"/>
                    <a:pt x="15" y="101"/>
                    <a:pt x="15" y="101"/>
                  </a:cubicBezTo>
                  <a:cubicBezTo>
                    <a:pt x="15" y="93"/>
                    <a:pt x="15" y="93"/>
                    <a:pt x="15" y="93"/>
                  </a:cubicBezTo>
                  <a:cubicBezTo>
                    <a:pt x="7" y="93"/>
                    <a:pt x="7" y="93"/>
                    <a:pt x="7" y="93"/>
                  </a:cubicBezTo>
                  <a:cubicBezTo>
                    <a:pt x="7" y="15"/>
                    <a:pt x="7" y="15"/>
                    <a:pt x="7" y="15"/>
                  </a:cubicBezTo>
                  <a:cubicBezTo>
                    <a:pt x="116" y="15"/>
                    <a:pt x="116" y="15"/>
                    <a:pt x="116" y="15"/>
                  </a:cubicBezTo>
                  <a:cubicBezTo>
                    <a:pt x="116" y="93"/>
                    <a:pt x="116" y="93"/>
                    <a:pt x="116" y="93"/>
                  </a:cubicBezTo>
                  <a:cubicBezTo>
                    <a:pt x="108" y="93"/>
                    <a:pt x="108" y="93"/>
                    <a:pt x="108" y="93"/>
                  </a:cubicBezTo>
                  <a:cubicBezTo>
                    <a:pt x="108" y="101"/>
                    <a:pt x="108" y="101"/>
                    <a:pt x="108" y="101"/>
                  </a:cubicBezTo>
                  <a:cubicBezTo>
                    <a:pt x="117" y="101"/>
                    <a:pt x="117" y="101"/>
                    <a:pt x="117" y="101"/>
                  </a:cubicBezTo>
                  <a:cubicBezTo>
                    <a:pt x="121" y="101"/>
                    <a:pt x="124" y="98"/>
                    <a:pt x="124" y="94"/>
                  </a:cubicBezTo>
                  <a:cubicBezTo>
                    <a:pt x="124" y="7"/>
                    <a:pt x="124" y="7"/>
                    <a:pt x="124" y="7"/>
                  </a:cubicBezTo>
                  <a:cubicBezTo>
                    <a:pt x="124" y="3"/>
                    <a:pt x="121" y="0"/>
                    <a:pt x="117" y="0"/>
                  </a:cubicBezTo>
                  <a:close/>
                  <a:moveTo>
                    <a:pt x="14" y="11"/>
                  </a:moveTo>
                  <a:cubicBezTo>
                    <a:pt x="7" y="11"/>
                    <a:pt x="7" y="11"/>
                    <a:pt x="7" y="11"/>
                  </a:cubicBezTo>
                  <a:cubicBezTo>
                    <a:pt x="7" y="5"/>
                    <a:pt x="7" y="5"/>
                    <a:pt x="7" y="5"/>
                  </a:cubicBezTo>
                  <a:cubicBezTo>
                    <a:pt x="14" y="5"/>
                    <a:pt x="14" y="5"/>
                    <a:pt x="14" y="5"/>
                  </a:cubicBezTo>
                  <a:lnTo>
                    <a:pt x="14" y="11"/>
                  </a:lnTo>
                  <a:close/>
                  <a:moveTo>
                    <a:pt x="116" y="11"/>
                  </a:moveTo>
                  <a:cubicBezTo>
                    <a:pt x="85" y="11"/>
                    <a:pt x="85" y="11"/>
                    <a:pt x="85" y="11"/>
                  </a:cubicBezTo>
                  <a:cubicBezTo>
                    <a:pt x="85" y="5"/>
                    <a:pt x="85" y="5"/>
                    <a:pt x="85" y="5"/>
                  </a:cubicBezTo>
                  <a:cubicBezTo>
                    <a:pt x="116" y="5"/>
                    <a:pt x="116" y="5"/>
                    <a:pt x="116" y="5"/>
                  </a:cubicBezTo>
                  <a:lnTo>
                    <a:pt x="1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9" name="Freeform 38"/>
            <p:cNvSpPr/>
            <p:nvPr/>
          </p:nvSpPr>
          <p:spPr bwMode="auto">
            <a:xfrm>
              <a:off x="8443913" y="4318000"/>
              <a:ext cx="82550" cy="146050"/>
            </a:xfrm>
            <a:custGeom>
              <a:avLst/>
              <a:gdLst>
                <a:gd name="T0" fmla="*/ 0 w 22"/>
                <a:gd name="T1" fmla="*/ 13 h 39"/>
                <a:gd name="T2" fmla="*/ 9 w 22"/>
                <a:gd name="T3" fmla="*/ 22 h 39"/>
                <a:gd name="T4" fmla="*/ 15 w 22"/>
                <a:gd name="T5" fmla="*/ 27 h 39"/>
                <a:gd name="T6" fmla="*/ 10 w 22"/>
                <a:gd name="T7" fmla="*/ 30 h 39"/>
                <a:gd name="T8" fmla="*/ 2 w 22"/>
                <a:gd name="T9" fmla="*/ 28 h 39"/>
                <a:gd name="T10" fmla="*/ 0 w 22"/>
                <a:gd name="T11" fmla="*/ 33 h 39"/>
                <a:gd name="T12" fmla="*/ 9 w 22"/>
                <a:gd name="T13" fmla="*/ 36 h 39"/>
                <a:gd name="T14" fmla="*/ 9 w 22"/>
                <a:gd name="T15" fmla="*/ 36 h 39"/>
                <a:gd name="T16" fmla="*/ 9 w 22"/>
                <a:gd name="T17" fmla="*/ 36 h 39"/>
                <a:gd name="T18" fmla="*/ 9 w 22"/>
                <a:gd name="T19" fmla="*/ 37 h 39"/>
                <a:gd name="T20" fmla="*/ 11 w 22"/>
                <a:gd name="T21" fmla="*/ 39 h 39"/>
                <a:gd name="T22" fmla="*/ 14 w 22"/>
                <a:gd name="T23" fmla="*/ 37 h 39"/>
                <a:gd name="T24" fmla="*/ 14 w 22"/>
                <a:gd name="T25" fmla="*/ 36 h 39"/>
                <a:gd name="T26" fmla="*/ 14 w 22"/>
                <a:gd name="T27" fmla="*/ 36 h 39"/>
                <a:gd name="T28" fmla="*/ 14 w 22"/>
                <a:gd name="T29" fmla="*/ 35 h 39"/>
                <a:gd name="T30" fmla="*/ 22 w 22"/>
                <a:gd name="T31" fmla="*/ 26 h 39"/>
                <a:gd name="T32" fmla="*/ 14 w 22"/>
                <a:gd name="T33" fmla="*/ 16 h 39"/>
                <a:gd name="T34" fmla="*/ 8 w 22"/>
                <a:gd name="T35" fmla="*/ 12 h 39"/>
                <a:gd name="T36" fmla="*/ 12 w 22"/>
                <a:gd name="T37" fmla="*/ 9 h 39"/>
                <a:gd name="T38" fmla="*/ 20 w 22"/>
                <a:gd name="T39" fmla="*/ 11 h 39"/>
                <a:gd name="T40" fmla="*/ 21 w 22"/>
                <a:gd name="T41" fmla="*/ 5 h 39"/>
                <a:gd name="T42" fmla="*/ 14 w 22"/>
                <a:gd name="T43" fmla="*/ 4 h 39"/>
                <a:gd name="T44" fmla="*/ 14 w 22"/>
                <a:gd name="T45" fmla="*/ 3 h 39"/>
                <a:gd name="T46" fmla="*/ 14 w 22"/>
                <a:gd name="T47" fmla="*/ 3 h 39"/>
                <a:gd name="T48" fmla="*/ 14 w 22"/>
                <a:gd name="T49" fmla="*/ 3 h 39"/>
                <a:gd name="T50" fmla="*/ 11 w 22"/>
                <a:gd name="T51" fmla="*/ 0 h 39"/>
                <a:gd name="T52" fmla="*/ 9 w 22"/>
                <a:gd name="T53" fmla="*/ 3 h 39"/>
                <a:gd name="T54" fmla="*/ 9 w 22"/>
                <a:gd name="T55" fmla="*/ 3 h 39"/>
                <a:gd name="T56" fmla="*/ 9 w 22"/>
                <a:gd name="T57" fmla="*/ 4 h 39"/>
                <a:gd name="T58" fmla="*/ 9 w 22"/>
                <a:gd name="T59" fmla="*/ 4 h 39"/>
                <a:gd name="T60" fmla="*/ 0 w 22"/>
                <a:gd name="T6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9">
                  <a:moveTo>
                    <a:pt x="0" y="13"/>
                  </a:moveTo>
                  <a:cubicBezTo>
                    <a:pt x="0" y="18"/>
                    <a:pt x="4" y="20"/>
                    <a:pt x="9" y="22"/>
                  </a:cubicBezTo>
                  <a:cubicBezTo>
                    <a:pt x="13" y="23"/>
                    <a:pt x="15" y="25"/>
                    <a:pt x="15" y="27"/>
                  </a:cubicBezTo>
                  <a:cubicBezTo>
                    <a:pt x="15" y="29"/>
                    <a:pt x="13" y="30"/>
                    <a:pt x="10" y="30"/>
                  </a:cubicBezTo>
                  <a:cubicBezTo>
                    <a:pt x="7" y="30"/>
                    <a:pt x="4" y="29"/>
                    <a:pt x="2" y="28"/>
                  </a:cubicBezTo>
                  <a:cubicBezTo>
                    <a:pt x="0" y="33"/>
                    <a:pt x="0" y="33"/>
                    <a:pt x="0" y="33"/>
                  </a:cubicBezTo>
                  <a:cubicBezTo>
                    <a:pt x="2" y="34"/>
                    <a:pt x="5" y="35"/>
                    <a:pt x="9" y="36"/>
                  </a:cubicBezTo>
                  <a:cubicBezTo>
                    <a:pt x="9" y="36"/>
                    <a:pt x="9" y="36"/>
                    <a:pt x="9" y="36"/>
                  </a:cubicBezTo>
                  <a:cubicBezTo>
                    <a:pt x="9" y="36"/>
                    <a:pt x="9" y="36"/>
                    <a:pt x="9" y="36"/>
                  </a:cubicBezTo>
                  <a:cubicBezTo>
                    <a:pt x="9" y="37"/>
                    <a:pt x="9" y="37"/>
                    <a:pt x="9" y="37"/>
                  </a:cubicBezTo>
                  <a:cubicBezTo>
                    <a:pt x="9" y="38"/>
                    <a:pt x="10" y="39"/>
                    <a:pt x="11" y="39"/>
                  </a:cubicBezTo>
                  <a:cubicBezTo>
                    <a:pt x="12" y="39"/>
                    <a:pt x="14" y="38"/>
                    <a:pt x="14" y="37"/>
                  </a:cubicBezTo>
                  <a:cubicBezTo>
                    <a:pt x="14" y="36"/>
                    <a:pt x="14" y="36"/>
                    <a:pt x="14" y="36"/>
                  </a:cubicBezTo>
                  <a:cubicBezTo>
                    <a:pt x="14" y="36"/>
                    <a:pt x="14" y="36"/>
                    <a:pt x="14" y="36"/>
                  </a:cubicBezTo>
                  <a:cubicBezTo>
                    <a:pt x="14" y="35"/>
                    <a:pt x="14" y="35"/>
                    <a:pt x="14" y="35"/>
                  </a:cubicBezTo>
                  <a:cubicBezTo>
                    <a:pt x="19" y="34"/>
                    <a:pt x="22" y="30"/>
                    <a:pt x="22" y="26"/>
                  </a:cubicBezTo>
                  <a:cubicBezTo>
                    <a:pt x="22" y="21"/>
                    <a:pt x="20" y="19"/>
                    <a:pt x="14" y="16"/>
                  </a:cubicBezTo>
                  <a:cubicBezTo>
                    <a:pt x="10" y="15"/>
                    <a:pt x="8" y="14"/>
                    <a:pt x="8" y="12"/>
                  </a:cubicBezTo>
                  <a:cubicBezTo>
                    <a:pt x="8" y="11"/>
                    <a:pt x="9" y="9"/>
                    <a:pt x="12" y="9"/>
                  </a:cubicBezTo>
                  <a:cubicBezTo>
                    <a:pt x="16" y="9"/>
                    <a:pt x="18" y="11"/>
                    <a:pt x="20" y="11"/>
                  </a:cubicBezTo>
                  <a:cubicBezTo>
                    <a:pt x="21" y="5"/>
                    <a:pt x="21" y="5"/>
                    <a:pt x="21" y="5"/>
                  </a:cubicBezTo>
                  <a:cubicBezTo>
                    <a:pt x="19" y="5"/>
                    <a:pt x="17" y="4"/>
                    <a:pt x="14" y="4"/>
                  </a:cubicBezTo>
                  <a:cubicBezTo>
                    <a:pt x="14" y="3"/>
                    <a:pt x="14" y="3"/>
                    <a:pt x="14" y="3"/>
                  </a:cubicBezTo>
                  <a:cubicBezTo>
                    <a:pt x="14" y="3"/>
                    <a:pt x="14" y="3"/>
                    <a:pt x="14" y="3"/>
                  </a:cubicBezTo>
                  <a:cubicBezTo>
                    <a:pt x="14" y="3"/>
                    <a:pt x="14" y="3"/>
                    <a:pt x="14" y="3"/>
                  </a:cubicBezTo>
                  <a:cubicBezTo>
                    <a:pt x="14" y="1"/>
                    <a:pt x="13" y="0"/>
                    <a:pt x="11" y="0"/>
                  </a:cubicBezTo>
                  <a:cubicBezTo>
                    <a:pt x="10" y="0"/>
                    <a:pt x="9" y="1"/>
                    <a:pt x="9" y="3"/>
                  </a:cubicBezTo>
                  <a:cubicBezTo>
                    <a:pt x="9" y="3"/>
                    <a:pt x="9" y="3"/>
                    <a:pt x="9" y="3"/>
                  </a:cubicBezTo>
                  <a:cubicBezTo>
                    <a:pt x="9" y="4"/>
                    <a:pt x="9" y="4"/>
                    <a:pt x="9" y="4"/>
                  </a:cubicBezTo>
                  <a:cubicBezTo>
                    <a:pt x="9" y="4"/>
                    <a:pt x="9" y="4"/>
                    <a:pt x="9" y="4"/>
                  </a:cubicBezTo>
                  <a:cubicBezTo>
                    <a:pt x="4" y="5"/>
                    <a:pt x="0"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40" name="Freeform 39"/>
            <p:cNvSpPr/>
            <p:nvPr/>
          </p:nvSpPr>
          <p:spPr bwMode="auto">
            <a:xfrm>
              <a:off x="8575675" y="4321175"/>
              <a:ext cx="146050" cy="142875"/>
            </a:xfrm>
            <a:custGeom>
              <a:avLst/>
              <a:gdLst>
                <a:gd name="T0" fmla="*/ 33 w 39"/>
                <a:gd name="T1" fmla="*/ 7 h 38"/>
                <a:gd name="T2" fmla="*/ 3 w 39"/>
                <a:gd name="T3" fmla="*/ 0 h 38"/>
                <a:gd name="T4" fmla="*/ 0 w 39"/>
                <a:gd name="T5" fmla="*/ 2 h 38"/>
                <a:gd name="T6" fmla="*/ 7 w 39"/>
                <a:gd name="T7" fmla="*/ 33 h 38"/>
                <a:gd name="T8" fmla="*/ 11 w 39"/>
                <a:gd name="T9" fmla="*/ 34 h 38"/>
                <a:gd name="T10" fmla="*/ 17 w 39"/>
                <a:gd name="T11" fmla="*/ 28 h 38"/>
                <a:gd name="T12" fmla="*/ 28 w 39"/>
                <a:gd name="T13" fmla="*/ 38 h 38"/>
                <a:gd name="T14" fmla="*/ 39 w 39"/>
                <a:gd name="T15" fmla="*/ 28 h 38"/>
                <a:gd name="T16" fmla="*/ 28 w 39"/>
                <a:gd name="T17" fmla="*/ 17 h 38"/>
                <a:gd name="T18" fmla="*/ 34 w 39"/>
                <a:gd name="T19" fmla="*/ 11 h 38"/>
                <a:gd name="T20" fmla="*/ 33 w 39"/>
                <a:gd name="T21"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8">
                  <a:moveTo>
                    <a:pt x="33" y="7"/>
                  </a:moveTo>
                  <a:cubicBezTo>
                    <a:pt x="3" y="0"/>
                    <a:pt x="3" y="0"/>
                    <a:pt x="3" y="0"/>
                  </a:cubicBezTo>
                  <a:cubicBezTo>
                    <a:pt x="1" y="0"/>
                    <a:pt x="0" y="1"/>
                    <a:pt x="0" y="2"/>
                  </a:cubicBezTo>
                  <a:cubicBezTo>
                    <a:pt x="7" y="33"/>
                    <a:pt x="7" y="33"/>
                    <a:pt x="7" y="33"/>
                  </a:cubicBezTo>
                  <a:cubicBezTo>
                    <a:pt x="7" y="35"/>
                    <a:pt x="9" y="36"/>
                    <a:pt x="11" y="34"/>
                  </a:cubicBezTo>
                  <a:cubicBezTo>
                    <a:pt x="17" y="28"/>
                    <a:pt x="17" y="28"/>
                    <a:pt x="17" y="28"/>
                  </a:cubicBezTo>
                  <a:cubicBezTo>
                    <a:pt x="28" y="38"/>
                    <a:pt x="28" y="38"/>
                    <a:pt x="28" y="38"/>
                  </a:cubicBezTo>
                  <a:cubicBezTo>
                    <a:pt x="39" y="28"/>
                    <a:pt x="39" y="28"/>
                    <a:pt x="39" y="28"/>
                  </a:cubicBezTo>
                  <a:cubicBezTo>
                    <a:pt x="28" y="17"/>
                    <a:pt x="28" y="17"/>
                    <a:pt x="28" y="17"/>
                  </a:cubicBezTo>
                  <a:cubicBezTo>
                    <a:pt x="34" y="11"/>
                    <a:pt x="34" y="11"/>
                    <a:pt x="34" y="11"/>
                  </a:cubicBezTo>
                  <a:cubicBezTo>
                    <a:pt x="36" y="9"/>
                    <a:pt x="35" y="7"/>
                    <a:pt x="3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grpSp>
      <p:sp>
        <p:nvSpPr>
          <p:cNvPr id="7" name="Rectangle 64"/>
          <p:cNvSpPr/>
          <p:nvPr/>
        </p:nvSpPr>
        <p:spPr>
          <a:xfrm>
            <a:off x="5408295" y="5613400"/>
            <a:ext cx="652145" cy="506730"/>
          </a:xfrm>
          <a:prstGeom prst="rect">
            <a:avLst/>
          </a:prstGeom>
          <a:noFill/>
          <a:ln w="9525">
            <a:noFill/>
          </a:ln>
        </p:spPr>
        <p:txBody>
          <a:bodyPr wrap="square">
            <a:spAutoFit/>
          </a:bodyPr>
          <a:lstStyle/>
          <a:p>
            <a:pPr lvl="0" algn="l" fontAlgn="auto">
              <a:lnSpc>
                <a:spcPct val="150000"/>
              </a:lnSpc>
            </a:pPr>
            <a:r>
              <a:rPr lang="zh-CN" altLang="en-GB" b="1" dirty="0">
                <a:solidFill>
                  <a:schemeClr val="tx1"/>
                </a:solidFill>
                <a:latin typeface="Impact" panose="020B0806030902050204" pitchFamily="34" charset="0"/>
                <a:ea typeface="华文楷体" panose="02010600040101010101" charset="-122"/>
                <a:sym typeface="+mn-ea"/>
              </a:rPr>
              <a:t>框架</a:t>
            </a:r>
            <a:endParaRPr lang="zh-CN" altLang="en-GB" b="1" dirty="0">
              <a:solidFill>
                <a:schemeClr val="tx1"/>
              </a:solidFill>
              <a:latin typeface="Impact" panose="020B0806030902050204" pitchFamily="34" charset="0"/>
              <a:ea typeface="华文楷体" panose="02010600040101010101" charset="-122"/>
              <a:sym typeface="+mn-ea"/>
            </a:endParaRPr>
          </a:p>
        </p:txBody>
      </p:sp>
      <p:cxnSp>
        <p:nvCxnSpPr>
          <p:cNvPr id="18" name="直接连接符 17"/>
          <p:cNvCxnSpPr/>
          <p:nvPr/>
        </p:nvCxnSpPr>
        <p:spPr>
          <a:xfrm>
            <a:off x="6076315" y="524510"/>
            <a:ext cx="14605" cy="6152515"/>
          </a:xfrm>
          <a:prstGeom prst="line">
            <a:avLst/>
          </a:prstGeom>
          <a:ln>
            <a:solidFill>
              <a:srgbClr val="52B2A7"/>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97485" y="450215"/>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3" name="图片 2"/>
          <p:cNvPicPr>
            <a:picLocks noChangeAspect="1"/>
          </p:cNvPicPr>
          <p:nvPr/>
        </p:nvPicPr>
        <p:blipFill>
          <a:blip r:embed="rId1"/>
          <a:stretch>
            <a:fillRect/>
          </a:stretch>
        </p:blipFill>
        <p:spPr>
          <a:xfrm>
            <a:off x="374650" y="1844675"/>
            <a:ext cx="5403215" cy="3657600"/>
          </a:xfrm>
          <a:prstGeom prst="rect">
            <a:avLst/>
          </a:prstGeom>
        </p:spPr>
      </p:pic>
      <p:pic>
        <p:nvPicPr>
          <p:cNvPr id="19" name="内容占位符 7"/>
          <p:cNvPicPr>
            <a:picLocks noChangeAspect="1"/>
          </p:cNvPicPr>
          <p:nvPr/>
        </p:nvPicPr>
        <p:blipFill>
          <a:blip r:embed="rId2"/>
          <a:stretch>
            <a:fillRect/>
          </a:stretch>
        </p:blipFill>
        <p:spPr>
          <a:xfrm>
            <a:off x="6832797" y="1834729"/>
            <a:ext cx="5052498" cy="3482642"/>
          </a:xfrm>
          <a:prstGeom prst="rect">
            <a:avLst/>
          </a:prstGeom>
        </p:spPr>
      </p:pic>
      <p:sp>
        <p:nvSpPr>
          <p:cNvPr id="20" name="Freeform 56"/>
          <p:cNvSpPr/>
          <p:nvPr/>
        </p:nvSpPr>
        <p:spPr bwMode="auto">
          <a:xfrm>
            <a:off x="4392295" y="539750"/>
            <a:ext cx="1666875" cy="999490"/>
          </a:xfrm>
          <a:custGeom>
            <a:avLst/>
            <a:gdLst>
              <a:gd name="T0" fmla="*/ 85 w 85"/>
              <a:gd name="T1" fmla="*/ 51 h 51"/>
              <a:gd name="T2" fmla="*/ 66 w 85"/>
              <a:gd name="T3" fmla="*/ 40 h 51"/>
              <a:gd name="T4" fmla="*/ 19 w 85"/>
              <a:gd name="T5" fmla="*/ 40 h 51"/>
              <a:gd name="T6" fmla="*/ 0 w 85"/>
              <a:gd name="T7" fmla="*/ 22 h 51"/>
              <a:gd name="T8" fmla="*/ 0 w 85"/>
              <a:gd name="T9" fmla="*/ 18 h 51"/>
              <a:gd name="T10" fmla="*/ 19 w 85"/>
              <a:gd name="T11" fmla="*/ 0 h 51"/>
              <a:gd name="T12" fmla="*/ 66 w 85"/>
              <a:gd name="T13" fmla="*/ 0 h 51"/>
              <a:gd name="T14" fmla="*/ 85 w 85"/>
              <a:gd name="T15" fmla="*/ 18 h 51"/>
              <a:gd name="T16" fmla="*/ 85 w 8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1">
                <a:moveTo>
                  <a:pt x="85" y="51"/>
                </a:moveTo>
                <a:cubicBezTo>
                  <a:pt x="81" y="45"/>
                  <a:pt x="74" y="40"/>
                  <a:pt x="66" y="40"/>
                </a:cubicBezTo>
                <a:cubicBezTo>
                  <a:pt x="19" y="40"/>
                  <a:pt x="19" y="40"/>
                  <a:pt x="19" y="40"/>
                </a:cubicBezTo>
                <a:cubicBezTo>
                  <a:pt x="9" y="40"/>
                  <a:pt x="0" y="32"/>
                  <a:pt x="0" y="22"/>
                </a:cubicBezTo>
                <a:cubicBezTo>
                  <a:pt x="0" y="18"/>
                  <a:pt x="0" y="18"/>
                  <a:pt x="0" y="18"/>
                </a:cubicBezTo>
                <a:cubicBezTo>
                  <a:pt x="0" y="8"/>
                  <a:pt x="9" y="0"/>
                  <a:pt x="19" y="0"/>
                </a:cubicBezTo>
                <a:cubicBezTo>
                  <a:pt x="66" y="0"/>
                  <a:pt x="66" y="0"/>
                  <a:pt x="66" y="0"/>
                </a:cubicBezTo>
                <a:cubicBezTo>
                  <a:pt x="76" y="0"/>
                  <a:pt x="85" y="8"/>
                  <a:pt x="85" y="18"/>
                </a:cubicBezTo>
                <a:lnTo>
                  <a:pt x="85" y="51"/>
                </a:lnTo>
                <a:close/>
              </a:path>
            </a:pathLst>
          </a:custGeom>
          <a:solidFill>
            <a:srgbClr val="52B2A7"/>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21" name="Rectangle 64"/>
          <p:cNvSpPr/>
          <p:nvPr/>
        </p:nvSpPr>
        <p:spPr>
          <a:xfrm>
            <a:off x="6077585" y="5593080"/>
            <a:ext cx="3143250" cy="922020"/>
          </a:xfrm>
          <a:prstGeom prst="rect">
            <a:avLst/>
          </a:prstGeom>
          <a:noFill/>
          <a:ln w="9525">
            <a:noFill/>
          </a:ln>
        </p:spPr>
        <p:txBody>
          <a:bodyPr wrap="square">
            <a:spAutoFit/>
          </a:bodyPr>
          <a:lstStyle/>
          <a:p>
            <a:pPr lvl="0" algn="l" fontAlgn="auto">
              <a:lnSpc>
                <a:spcPct val="150000"/>
              </a:lnSpc>
            </a:pPr>
            <a:r>
              <a:rPr lang="zh-CN" altLang="en-GB" b="1" dirty="0">
                <a:latin typeface="Impact" panose="020B0806030902050204" pitchFamily="34" charset="0"/>
                <a:ea typeface="华文楷体" panose="02010600040101010101" charset="-122"/>
                <a:sym typeface="+mn-ea"/>
              </a:rPr>
              <a:t>Eg: 销售业务流程示例</a:t>
            </a:r>
            <a:endParaRPr lang="zh-CN" altLang="en-GB" b="1" dirty="0">
              <a:latin typeface="Impact" panose="020B0806030902050204" pitchFamily="34" charset="0"/>
              <a:ea typeface="华文楷体" panose="02010600040101010101" charset="-122"/>
            </a:endParaRPr>
          </a:p>
          <a:p>
            <a:pPr lvl="0" algn="l" fontAlgn="auto">
              <a:lnSpc>
                <a:spcPct val="150000"/>
              </a:lnSpc>
            </a:pPr>
            <a:endParaRPr lang="zh-CN" altLang="en-GB" b="1" dirty="0">
              <a:solidFill>
                <a:schemeClr val="tx1"/>
              </a:solidFill>
              <a:latin typeface="Impact" panose="020B0806030902050204" pitchFamily="34" charset="0"/>
              <a:ea typeface="华文楷体" panose="02010600040101010101"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020000">
            <a:off x="-171450" y="1778000"/>
            <a:ext cx="3615690" cy="3484880"/>
            <a:chOff x="5554" y="6114"/>
            <a:chExt cx="6782" cy="6536"/>
          </a:xfrm>
        </p:grpSpPr>
        <p:sp>
          <p:nvSpPr>
            <p:cNvPr id="10" name="任意多边形 31"/>
            <p:cNvSpPr/>
            <p:nvPr/>
          </p:nvSpPr>
          <p:spPr bwMode="auto">
            <a:xfrm rot="16408632">
              <a:off x="5213" y="6657"/>
              <a:ext cx="3852" cy="3170"/>
            </a:xfrm>
            <a:custGeom>
              <a:avLst/>
              <a:gdLst>
                <a:gd name="T0" fmla="*/ 1900733 w 1856155"/>
                <a:gd name="T1" fmla="*/ 203791 h 1526889"/>
                <a:gd name="T2" fmla="*/ 2424452 w 1856155"/>
                <a:gd name="T3" fmla="*/ 980904 h 1526889"/>
                <a:gd name="T4" fmla="*/ 2447195 w 1856155"/>
                <a:gd name="T5" fmla="*/ 1197186 h 1526889"/>
                <a:gd name="T6" fmla="*/ 2438181 w 1856155"/>
                <a:gd name="T7" fmla="*/ 1185518 h 1526889"/>
                <a:gd name="T8" fmla="*/ 1834538 w 1856155"/>
                <a:gd name="T9" fmla="*/ 800829 h 1526889"/>
                <a:gd name="T10" fmla="*/ 1590122 w 1856155"/>
                <a:gd name="T11" fmla="*/ 758759 h 1526889"/>
                <a:gd name="T12" fmla="*/ 1531931 w 1856155"/>
                <a:gd name="T13" fmla="*/ 760509 h 1526889"/>
                <a:gd name="T14" fmla="*/ 1349580 w 1856155"/>
                <a:gd name="T15" fmla="*/ 765992 h 1526889"/>
                <a:gd name="T16" fmla="*/ 904359 w 1856155"/>
                <a:gd name="T17" fmla="*/ 914665 h 1526889"/>
                <a:gd name="T18" fmla="*/ 809813 w 1856155"/>
                <a:gd name="T19" fmla="*/ 974230 h 1526889"/>
                <a:gd name="T20" fmla="*/ 804949 w 1856155"/>
                <a:gd name="T21" fmla="*/ 977294 h 1526889"/>
                <a:gd name="T22" fmla="*/ 477600 w 1856155"/>
                <a:gd name="T23" fmla="*/ 1316808 h 1526889"/>
                <a:gd name="T24" fmla="*/ 471833 w 1856155"/>
                <a:gd name="T25" fmla="*/ 1326821 h 1526889"/>
                <a:gd name="T26" fmla="*/ 417128 w 1856155"/>
                <a:gd name="T27" fmla="*/ 1421793 h 1526889"/>
                <a:gd name="T28" fmla="*/ 327120 w 1856155"/>
                <a:gd name="T29" fmla="*/ 1652894 h 1526889"/>
                <a:gd name="T30" fmla="*/ 285049 w 1856155"/>
                <a:gd name="T31" fmla="*/ 1897310 h 1526889"/>
                <a:gd name="T32" fmla="*/ 288531 w 1856155"/>
                <a:gd name="T33" fmla="*/ 2013083 h 1526889"/>
                <a:gd name="T34" fmla="*/ 275199 w 1856155"/>
                <a:gd name="T35" fmla="*/ 1998306 h 1526889"/>
                <a:gd name="T36" fmla="*/ 93114 w 1856155"/>
                <a:gd name="T37" fmla="*/ 1692882 h 1526889"/>
                <a:gd name="T38" fmla="*/ 56348 w 1856155"/>
                <a:gd name="T39" fmla="*/ 1572266 h 1526889"/>
                <a:gd name="T40" fmla="*/ 24616 w 1856155"/>
                <a:gd name="T41" fmla="*/ 1468164 h 1526889"/>
                <a:gd name="T42" fmla="*/ 48601 w 1856155"/>
                <a:gd name="T43" fmla="*/ 882273 h 1526889"/>
                <a:gd name="T44" fmla="*/ 69820 w 1856155"/>
                <a:gd name="T45" fmla="*/ 821010 h 1526889"/>
                <a:gd name="T46" fmla="*/ 88253 w 1856155"/>
                <a:gd name="T47" fmla="*/ 767789 h 1526889"/>
                <a:gd name="T48" fmla="*/ 203791 w 1856155"/>
                <a:gd name="T49" fmla="*/ 548335 h 1526889"/>
                <a:gd name="T50" fmla="*/ 756187 w 1856155"/>
                <a:gd name="T51" fmla="*/ 93112 h 1526889"/>
                <a:gd name="T52" fmla="*/ 772884 w 1856155"/>
                <a:gd name="T53" fmla="*/ 88023 h 1526889"/>
                <a:gd name="T54" fmla="*/ 980906 w 1856155"/>
                <a:gd name="T55" fmla="*/ 24616 h 1526889"/>
                <a:gd name="T56" fmla="*/ 1900733 w 1856155"/>
                <a:gd name="T57" fmla="*/ 203791 h 15268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6155"/>
                <a:gd name="T88" fmla="*/ 0 h 1526889"/>
                <a:gd name="T89" fmla="*/ 1856155 w 1856155"/>
                <a:gd name="T90" fmla="*/ 1526889 h 15268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6155" h="1526889">
                  <a:moveTo>
                    <a:pt x="1441673" y="154572"/>
                  </a:moveTo>
                  <a:cubicBezTo>
                    <a:pt x="1655467" y="296201"/>
                    <a:pt x="1791614" y="511079"/>
                    <a:pt x="1838905" y="743999"/>
                  </a:cubicBezTo>
                  <a:lnTo>
                    <a:pt x="1856155" y="908045"/>
                  </a:lnTo>
                  <a:lnTo>
                    <a:pt x="1849318" y="899195"/>
                  </a:lnTo>
                  <a:cubicBezTo>
                    <a:pt x="1733303" y="763045"/>
                    <a:pt x="1576787" y="658889"/>
                    <a:pt x="1391465" y="607415"/>
                  </a:cubicBezTo>
                  <a:cubicBezTo>
                    <a:pt x="1329692" y="590257"/>
                    <a:pt x="1267641" y="579765"/>
                    <a:pt x="1206080" y="575506"/>
                  </a:cubicBezTo>
                  <a:lnTo>
                    <a:pt x="1161943" y="576833"/>
                  </a:lnTo>
                  <a:lnTo>
                    <a:pt x="1023633" y="580992"/>
                  </a:lnTo>
                  <a:cubicBezTo>
                    <a:pt x="904002" y="596538"/>
                    <a:pt x="789395" y="635281"/>
                    <a:pt x="685941" y="693758"/>
                  </a:cubicBezTo>
                  <a:lnTo>
                    <a:pt x="614229" y="738937"/>
                  </a:lnTo>
                  <a:lnTo>
                    <a:pt x="610540" y="741261"/>
                  </a:lnTo>
                  <a:cubicBezTo>
                    <a:pt x="513047" y="809388"/>
                    <a:pt x="428241" y="896381"/>
                    <a:pt x="362251" y="998776"/>
                  </a:cubicBezTo>
                  <a:cubicBezTo>
                    <a:pt x="360793" y="1001308"/>
                    <a:pt x="359335" y="1003839"/>
                    <a:pt x="357877" y="1006371"/>
                  </a:cubicBezTo>
                  <a:lnTo>
                    <a:pt x="316384" y="1078406"/>
                  </a:lnTo>
                  <a:cubicBezTo>
                    <a:pt x="288284" y="1133346"/>
                    <a:pt x="265273" y="1191919"/>
                    <a:pt x="248115" y="1253692"/>
                  </a:cubicBezTo>
                  <a:cubicBezTo>
                    <a:pt x="230957" y="1315467"/>
                    <a:pt x="220465" y="1377517"/>
                    <a:pt x="216205" y="1439077"/>
                  </a:cubicBezTo>
                  <a:lnTo>
                    <a:pt x="218846" y="1526889"/>
                  </a:lnTo>
                  <a:lnTo>
                    <a:pt x="208734" y="1515681"/>
                  </a:lnTo>
                  <a:cubicBezTo>
                    <a:pt x="150990" y="1444880"/>
                    <a:pt x="104757" y="1366689"/>
                    <a:pt x="70625" y="1284022"/>
                  </a:cubicBezTo>
                  <a:lnTo>
                    <a:pt x="42739" y="1192537"/>
                  </a:lnTo>
                  <a:lnTo>
                    <a:pt x="18671" y="1113577"/>
                  </a:lnTo>
                  <a:cubicBezTo>
                    <a:pt x="-10887" y="968003"/>
                    <a:pt x="-5735" y="815380"/>
                    <a:pt x="36863" y="669189"/>
                  </a:cubicBezTo>
                  <a:lnTo>
                    <a:pt x="52957" y="622722"/>
                  </a:lnTo>
                  <a:lnTo>
                    <a:pt x="66938" y="582355"/>
                  </a:lnTo>
                  <a:cubicBezTo>
                    <a:pt x="90012" y="525123"/>
                    <a:pt x="119165" y="469352"/>
                    <a:pt x="154572" y="415903"/>
                  </a:cubicBezTo>
                  <a:cubicBezTo>
                    <a:pt x="260794" y="255558"/>
                    <a:pt x="408218" y="138889"/>
                    <a:pt x="573555" y="70624"/>
                  </a:cubicBezTo>
                  <a:lnTo>
                    <a:pt x="586219" y="66764"/>
                  </a:lnTo>
                  <a:lnTo>
                    <a:pt x="744000" y="18671"/>
                  </a:lnTo>
                  <a:cubicBezTo>
                    <a:pt x="976919" y="-28621"/>
                    <a:pt x="1227880" y="12943"/>
                    <a:pt x="1441673" y="154572"/>
                  </a:cubicBezTo>
                  <a:close/>
                </a:path>
              </a:pathLst>
            </a:custGeom>
            <a:solidFill>
              <a:srgbClr val="464E6C"/>
            </a:solidFill>
            <a:ln w="12700" cmpd="sng">
              <a:noFill/>
              <a:prstDash val="sysDash"/>
              <a:miter lim="800000"/>
              <a:tailEnd type="triangle" w="med" len="med"/>
            </a:ln>
          </p:spPr>
          <p:txBody>
            <a:bodyPr lIns="0" tIns="108000" rIns="0" bIns="0"/>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rPr>
                <a:t>01</a:t>
              </a:r>
              <a:endParaRPr kumimoji="0" lang="en-US" altLang="zh-CN" sz="2000" b="0" i="0" u="none" strike="noStrike" kern="0" cap="none" spc="0" normalizeH="0" baseline="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endParaRPr>
            </a:p>
          </p:txBody>
        </p:sp>
        <p:sp>
          <p:nvSpPr>
            <p:cNvPr id="4" name="任意多边形 31"/>
            <p:cNvSpPr/>
            <p:nvPr/>
          </p:nvSpPr>
          <p:spPr bwMode="auto">
            <a:xfrm rot="8668633" flipH="1" flipV="1">
              <a:off x="7029" y="6114"/>
              <a:ext cx="3852" cy="3170"/>
            </a:xfrm>
            <a:custGeom>
              <a:avLst/>
              <a:gdLst>
                <a:gd name="T0" fmla="*/ 1900733 w 1856155"/>
                <a:gd name="T1" fmla="*/ 203791 h 1526889"/>
                <a:gd name="T2" fmla="*/ 2424452 w 1856155"/>
                <a:gd name="T3" fmla="*/ 980904 h 1526889"/>
                <a:gd name="T4" fmla="*/ 2447195 w 1856155"/>
                <a:gd name="T5" fmla="*/ 1197186 h 1526889"/>
                <a:gd name="T6" fmla="*/ 2438181 w 1856155"/>
                <a:gd name="T7" fmla="*/ 1185518 h 1526889"/>
                <a:gd name="T8" fmla="*/ 1834538 w 1856155"/>
                <a:gd name="T9" fmla="*/ 800829 h 1526889"/>
                <a:gd name="T10" fmla="*/ 1590122 w 1856155"/>
                <a:gd name="T11" fmla="*/ 758759 h 1526889"/>
                <a:gd name="T12" fmla="*/ 1531931 w 1856155"/>
                <a:gd name="T13" fmla="*/ 760509 h 1526889"/>
                <a:gd name="T14" fmla="*/ 1349580 w 1856155"/>
                <a:gd name="T15" fmla="*/ 765992 h 1526889"/>
                <a:gd name="T16" fmla="*/ 904359 w 1856155"/>
                <a:gd name="T17" fmla="*/ 914665 h 1526889"/>
                <a:gd name="T18" fmla="*/ 809813 w 1856155"/>
                <a:gd name="T19" fmla="*/ 974230 h 1526889"/>
                <a:gd name="T20" fmla="*/ 804949 w 1856155"/>
                <a:gd name="T21" fmla="*/ 977294 h 1526889"/>
                <a:gd name="T22" fmla="*/ 477600 w 1856155"/>
                <a:gd name="T23" fmla="*/ 1316808 h 1526889"/>
                <a:gd name="T24" fmla="*/ 471833 w 1856155"/>
                <a:gd name="T25" fmla="*/ 1326821 h 1526889"/>
                <a:gd name="T26" fmla="*/ 417128 w 1856155"/>
                <a:gd name="T27" fmla="*/ 1421793 h 1526889"/>
                <a:gd name="T28" fmla="*/ 327120 w 1856155"/>
                <a:gd name="T29" fmla="*/ 1652894 h 1526889"/>
                <a:gd name="T30" fmla="*/ 285049 w 1856155"/>
                <a:gd name="T31" fmla="*/ 1897310 h 1526889"/>
                <a:gd name="T32" fmla="*/ 288531 w 1856155"/>
                <a:gd name="T33" fmla="*/ 2013083 h 1526889"/>
                <a:gd name="T34" fmla="*/ 275199 w 1856155"/>
                <a:gd name="T35" fmla="*/ 1998306 h 1526889"/>
                <a:gd name="T36" fmla="*/ 93114 w 1856155"/>
                <a:gd name="T37" fmla="*/ 1692882 h 1526889"/>
                <a:gd name="T38" fmla="*/ 56348 w 1856155"/>
                <a:gd name="T39" fmla="*/ 1572266 h 1526889"/>
                <a:gd name="T40" fmla="*/ 24616 w 1856155"/>
                <a:gd name="T41" fmla="*/ 1468164 h 1526889"/>
                <a:gd name="T42" fmla="*/ 48601 w 1856155"/>
                <a:gd name="T43" fmla="*/ 882273 h 1526889"/>
                <a:gd name="T44" fmla="*/ 69820 w 1856155"/>
                <a:gd name="T45" fmla="*/ 821010 h 1526889"/>
                <a:gd name="T46" fmla="*/ 88253 w 1856155"/>
                <a:gd name="T47" fmla="*/ 767789 h 1526889"/>
                <a:gd name="T48" fmla="*/ 203791 w 1856155"/>
                <a:gd name="T49" fmla="*/ 548335 h 1526889"/>
                <a:gd name="T50" fmla="*/ 756187 w 1856155"/>
                <a:gd name="T51" fmla="*/ 93112 h 1526889"/>
                <a:gd name="T52" fmla="*/ 772884 w 1856155"/>
                <a:gd name="T53" fmla="*/ 88023 h 1526889"/>
                <a:gd name="T54" fmla="*/ 980906 w 1856155"/>
                <a:gd name="T55" fmla="*/ 24616 h 1526889"/>
                <a:gd name="T56" fmla="*/ 1900733 w 1856155"/>
                <a:gd name="T57" fmla="*/ 203791 h 15268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6155"/>
                <a:gd name="T88" fmla="*/ 0 h 1526889"/>
                <a:gd name="T89" fmla="*/ 1856155 w 1856155"/>
                <a:gd name="T90" fmla="*/ 1526889 h 15268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6155" h="1526889">
                  <a:moveTo>
                    <a:pt x="1441673" y="154572"/>
                  </a:moveTo>
                  <a:cubicBezTo>
                    <a:pt x="1655467" y="296201"/>
                    <a:pt x="1791614" y="511079"/>
                    <a:pt x="1838905" y="743999"/>
                  </a:cubicBezTo>
                  <a:lnTo>
                    <a:pt x="1856155" y="908045"/>
                  </a:lnTo>
                  <a:lnTo>
                    <a:pt x="1849318" y="899195"/>
                  </a:lnTo>
                  <a:cubicBezTo>
                    <a:pt x="1733303" y="763045"/>
                    <a:pt x="1576787" y="658889"/>
                    <a:pt x="1391465" y="607415"/>
                  </a:cubicBezTo>
                  <a:cubicBezTo>
                    <a:pt x="1329692" y="590257"/>
                    <a:pt x="1267641" y="579765"/>
                    <a:pt x="1206080" y="575506"/>
                  </a:cubicBezTo>
                  <a:lnTo>
                    <a:pt x="1161943" y="576833"/>
                  </a:lnTo>
                  <a:lnTo>
                    <a:pt x="1023633" y="580992"/>
                  </a:lnTo>
                  <a:cubicBezTo>
                    <a:pt x="904002" y="596538"/>
                    <a:pt x="789395" y="635281"/>
                    <a:pt x="685941" y="693758"/>
                  </a:cubicBezTo>
                  <a:lnTo>
                    <a:pt x="614229" y="738937"/>
                  </a:lnTo>
                  <a:lnTo>
                    <a:pt x="610540" y="741261"/>
                  </a:lnTo>
                  <a:cubicBezTo>
                    <a:pt x="513047" y="809388"/>
                    <a:pt x="428241" y="896381"/>
                    <a:pt x="362251" y="998776"/>
                  </a:cubicBezTo>
                  <a:cubicBezTo>
                    <a:pt x="360793" y="1001308"/>
                    <a:pt x="359335" y="1003839"/>
                    <a:pt x="357877" y="1006371"/>
                  </a:cubicBezTo>
                  <a:lnTo>
                    <a:pt x="316384" y="1078406"/>
                  </a:lnTo>
                  <a:cubicBezTo>
                    <a:pt x="288284" y="1133346"/>
                    <a:pt x="265273" y="1191919"/>
                    <a:pt x="248115" y="1253692"/>
                  </a:cubicBezTo>
                  <a:cubicBezTo>
                    <a:pt x="230957" y="1315467"/>
                    <a:pt x="220465" y="1377517"/>
                    <a:pt x="216205" y="1439077"/>
                  </a:cubicBezTo>
                  <a:lnTo>
                    <a:pt x="218846" y="1526889"/>
                  </a:lnTo>
                  <a:lnTo>
                    <a:pt x="208734" y="1515681"/>
                  </a:lnTo>
                  <a:cubicBezTo>
                    <a:pt x="150990" y="1444880"/>
                    <a:pt x="104757" y="1366689"/>
                    <a:pt x="70625" y="1284022"/>
                  </a:cubicBezTo>
                  <a:lnTo>
                    <a:pt x="42739" y="1192537"/>
                  </a:lnTo>
                  <a:lnTo>
                    <a:pt x="18671" y="1113577"/>
                  </a:lnTo>
                  <a:cubicBezTo>
                    <a:pt x="-10887" y="968003"/>
                    <a:pt x="-5735" y="815380"/>
                    <a:pt x="36863" y="669189"/>
                  </a:cubicBezTo>
                  <a:lnTo>
                    <a:pt x="52957" y="622722"/>
                  </a:lnTo>
                  <a:lnTo>
                    <a:pt x="66938" y="582355"/>
                  </a:lnTo>
                  <a:cubicBezTo>
                    <a:pt x="90012" y="525123"/>
                    <a:pt x="119165" y="469352"/>
                    <a:pt x="154572" y="415903"/>
                  </a:cubicBezTo>
                  <a:cubicBezTo>
                    <a:pt x="260794" y="255558"/>
                    <a:pt x="408218" y="138889"/>
                    <a:pt x="573555" y="70624"/>
                  </a:cubicBezTo>
                  <a:lnTo>
                    <a:pt x="586219" y="66764"/>
                  </a:lnTo>
                  <a:lnTo>
                    <a:pt x="744000" y="18671"/>
                  </a:lnTo>
                  <a:cubicBezTo>
                    <a:pt x="976919" y="-28621"/>
                    <a:pt x="1227880" y="12943"/>
                    <a:pt x="1441673" y="154572"/>
                  </a:cubicBezTo>
                  <a:close/>
                </a:path>
              </a:pathLst>
            </a:custGeom>
            <a:solidFill>
              <a:srgbClr val="52B2A7"/>
            </a:solidFill>
            <a:ln w="12700" cmpd="sng">
              <a:noFill/>
              <a:prstDash val="sysDash"/>
              <a:miter lim="800000"/>
              <a:tailEnd type="triangle" w="med" len="med"/>
            </a:ln>
          </p:spPr>
          <p:txBody>
            <a:bodyPr lIns="0" tIns="108000" rIns="0" bIns="0"/>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2000" kern="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rPr>
                <a:t>02</a:t>
              </a:r>
              <a:endParaRPr kumimoji="0" lang="zh-CN" altLang="en-US" sz="20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nvGrpSpPr>
            <p:cNvPr id="7" name="组合 6"/>
            <p:cNvGrpSpPr/>
            <p:nvPr/>
          </p:nvGrpSpPr>
          <p:grpSpPr>
            <a:xfrm rot="6480000">
              <a:off x="7646" y="7960"/>
              <a:ext cx="5327" cy="4054"/>
              <a:chOff x="8432" y="4000"/>
              <a:chExt cx="5327" cy="4054"/>
            </a:xfrm>
          </p:grpSpPr>
          <p:sp>
            <p:nvSpPr>
              <p:cNvPr id="5" name="任意多边形 31"/>
              <p:cNvSpPr/>
              <p:nvPr/>
            </p:nvSpPr>
            <p:spPr bwMode="auto">
              <a:xfrm rot="16408632">
                <a:off x="8091" y="4543"/>
                <a:ext cx="3852" cy="3170"/>
              </a:xfrm>
              <a:custGeom>
                <a:avLst/>
                <a:gdLst>
                  <a:gd name="T0" fmla="*/ 1900733 w 1856155"/>
                  <a:gd name="T1" fmla="*/ 203791 h 1526889"/>
                  <a:gd name="T2" fmla="*/ 2424452 w 1856155"/>
                  <a:gd name="T3" fmla="*/ 980904 h 1526889"/>
                  <a:gd name="T4" fmla="*/ 2447195 w 1856155"/>
                  <a:gd name="T5" fmla="*/ 1197186 h 1526889"/>
                  <a:gd name="T6" fmla="*/ 2438181 w 1856155"/>
                  <a:gd name="T7" fmla="*/ 1185518 h 1526889"/>
                  <a:gd name="T8" fmla="*/ 1834538 w 1856155"/>
                  <a:gd name="T9" fmla="*/ 800829 h 1526889"/>
                  <a:gd name="T10" fmla="*/ 1590122 w 1856155"/>
                  <a:gd name="T11" fmla="*/ 758759 h 1526889"/>
                  <a:gd name="T12" fmla="*/ 1531931 w 1856155"/>
                  <a:gd name="T13" fmla="*/ 760509 h 1526889"/>
                  <a:gd name="T14" fmla="*/ 1349580 w 1856155"/>
                  <a:gd name="T15" fmla="*/ 765992 h 1526889"/>
                  <a:gd name="T16" fmla="*/ 904359 w 1856155"/>
                  <a:gd name="T17" fmla="*/ 914665 h 1526889"/>
                  <a:gd name="T18" fmla="*/ 809813 w 1856155"/>
                  <a:gd name="T19" fmla="*/ 974230 h 1526889"/>
                  <a:gd name="T20" fmla="*/ 804949 w 1856155"/>
                  <a:gd name="T21" fmla="*/ 977294 h 1526889"/>
                  <a:gd name="T22" fmla="*/ 477600 w 1856155"/>
                  <a:gd name="T23" fmla="*/ 1316808 h 1526889"/>
                  <a:gd name="T24" fmla="*/ 471833 w 1856155"/>
                  <a:gd name="T25" fmla="*/ 1326821 h 1526889"/>
                  <a:gd name="T26" fmla="*/ 417128 w 1856155"/>
                  <a:gd name="T27" fmla="*/ 1421793 h 1526889"/>
                  <a:gd name="T28" fmla="*/ 327120 w 1856155"/>
                  <a:gd name="T29" fmla="*/ 1652894 h 1526889"/>
                  <a:gd name="T30" fmla="*/ 285049 w 1856155"/>
                  <a:gd name="T31" fmla="*/ 1897310 h 1526889"/>
                  <a:gd name="T32" fmla="*/ 288531 w 1856155"/>
                  <a:gd name="T33" fmla="*/ 2013083 h 1526889"/>
                  <a:gd name="T34" fmla="*/ 275199 w 1856155"/>
                  <a:gd name="T35" fmla="*/ 1998306 h 1526889"/>
                  <a:gd name="T36" fmla="*/ 93114 w 1856155"/>
                  <a:gd name="T37" fmla="*/ 1692882 h 1526889"/>
                  <a:gd name="T38" fmla="*/ 56348 w 1856155"/>
                  <a:gd name="T39" fmla="*/ 1572266 h 1526889"/>
                  <a:gd name="T40" fmla="*/ 24616 w 1856155"/>
                  <a:gd name="T41" fmla="*/ 1468164 h 1526889"/>
                  <a:gd name="T42" fmla="*/ 48601 w 1856155"/>
                  <a:gd name="T43" fmla="*/ 882273 h 1526889"/>
                  <a:gd name="T44" fmla="*/ 69820 w 1856155"/>
                  <a:gd name="T45" fmla="*/ 821010 h 1526889"/>
                  <a:gd name="T46" fmla="*/ 88253 w 1856155"/>
                  <a:gd name="T47" fmla="*/ 767789 h 1526889"/>
                  <a:gd name="T48" fmla="*/ 203791 w 1856155"/>
                  <a:gd name="T49" fmla="*/ 548335 h 1526889"/>
                  <a:gd name="T50" fmla="*/ 756187 w 1856155"/>
                  <a:gd name="T51" fmla="*/ 93112 h 1526889"/>
                  <a:gd name="T52" fmla="*/ 772884 w 1856155"/>
                  <a:gd name="T53" fmla="*/ 88023 h 1526889"/>
                  <a:gd name="T54" fmla="*/ 980906 w 1856155"/>
                  <a:gd name="T55" fmla="*/ 24616 h 1526889"/>
                  <a:gd name="T56" fmla="*/ 1900733 w 1856155"/>
                  <a:gd name="T57" fmla="*/ 203791 h 15268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6155"/>
                  <a:gd name="T88" fmla="*/ 0 h 1526889"/>
                  <a:gd name="T89" fmla="*/ 1856155 w 1856155"/>
                  <a:gd name="T90" fmla="*/ 1526889 h 15268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6155" h="1526889">
                    <a:moveTo>
                      <a:pt x="1441673" y="154572"/>
                    </a:moveTo>
                    <a:cubicBezTo>
                      <a:pt x="1655467" y="296201"/>
                      <a:pt x="1791614" y="511079"/>
                      <a:pt x="1838905" y="743999"/>
                    </a:cubicBezTo>
                    <a:lnTo>
                      <a:pt x="1856155" y="908045"/>
                    </a:lnTo>
                    <a:lnTo>
                      <a:pt x="1849318" y="899195"/>
                    </a:lnTo>
                    <a:cubicBezTo>
                      <a:pt x="1733303" y="763045"/>
                      <a:pt x="1576787" y="658889"/>
                      <a:pt x="1391465" y="607415"/>
                    </a:cubicBezTo>
                    <a:cubicBezTo>
                      <a:pt x="1329692" y="590257"/>
                      <a:pt x="1267641" y="579765"/>
                      <a:pt x="1206080" y="575506"/>
                    </a:cubicBezTo>
                    <a:lnTo>
                      <a:pt x="1161943" y="576833"/>
                    </a:lnTo>
                    <a:lnTo>
                      <a:pt x="1023633" y="580992"/>
                    </a:lnTo>
                    <a:cubicBezTo>
                      <a:pt x="904002" y="596538"/>
                      <a:pt x="789395" y="635281"/>
                      <a:pt x="685941" y="693758"/>
                    </a:cubicBezTo>
                    <a:lnTo>
                      <a:pt x="614229" y="738937"/>
                    </a:lnTo>
                    <a:lnTo>
                      <a:pt x="610540" y="741261"/>
                    </a:lnTo>
                    <a:cubicBezTo>
                      <a:pt x="513047" y="809388"/>
                      <a:pt x="428241" y="896381"/>
                      <a:pt x="362251" y="998776"/>
                    </a:cubicBezTo>
                    <a:cubicBezTo>
                      <a:pt x="360793" y="1001308"/>
                      <a:pt x="359335" y="1003839"/>
                      <a:pt x="357877" y="1006371"/>
                    </a:cubicBezTo>
                    <a:lnTo>
                      <a:pt x="316384" y="1078406"/>
                    </a:lnTo>
                    <a:cubicBezTo>
                      <a:pt x="288284" y="1133346"/>
                      <a:pt x="265273" y="1191919"/>
                      <a:pt x="248115" y="1253692"/>
                    </a:cubicBezTo>
                    <a:cubicBezTo>
                      <a:pt x="230957" y="1315467"/>
                      <a:pt x="220465" y="1377517"/>
                      <a:pt x="216205" y="1439077"/>
                    </a:cubicBezTo>
                    <a:lnTo>
                      <a:pt x="218846" y="1526889"/>
                    </a:lnTo>
                    <a:lnTo>
                      <a:pt x="208734" y="1515681"/>
                    </a:lnTo>
                    <a:cubicBezTo>
                      <a:pt x="150990" y="1444880"/>
                      <a:pt x="104757" y="1366689"/>
                      <a:pt x="70625" y="1284022"/>
                    </a:cubicBezTo>
                    <a:lnTo>
                      <a:pt x="42739" y="1192537"/>
                    </a:lnTo>
                    <a:lnTo>
                      <a:pt x="18671" y="1113577"/>
                    </a:lnTo>
                    <a:cubicBezTo>
                      <a:pt x="-10887" y="968003"/>
                      <a:pt x="-5735" y="815380"/>
                      <a:pt x="36863" y="669189"/>
                    </a:cubicBezTo>
                    <a:lnTo>
                      <a:pt x="52957" y="622722"/>
                    </a:lnTo>
                    <a:lnTo>
                      <a:pt x="66938" y="582355"/>
                    </a:lnTo>
                    <a:cubicBezTo>
                      <a:pt x="90012" y="525123"/>
                      <a:pt x="119165" y="469352"/>
                      <a:pt x="154572" y="415903"/>
                    </a:cubicBezTo>
                    <a:cubicBezTo>
                      <a:pt x="260794" y="255558"/>
                      <a:pt x="408218" y="138889"/>
                      <a:pt x="573555" y="70624"/>
                    </a:cubicBezTo>
                    <a:lnTo>
                      <a:pt x="586219" y="66764"/>
                    </a:lnTo>
                    <a:lnTo>
                      <a:pt x="744000" y="18671"/>
                    </a:lnTo>
                    <a:cubicBezTo>
                      <a:pt x="976919" y="-28621"/>
                      <a:pt x="1227880" y="12943"/>
                      <a:pt x="1441673" y="154572"/>
                    </a:cubicBezTo>
                    <a:close/>
                  </a:path>
                </a:pathLst>
              </a:custGeom>
              <a:solidFill>
                <a:srgbClr val="464E6C"/>
              </a:solidFill>
              <a:ln w="12700" cmpd="sng">
                <a:noFill/>
                <a:prstDash val="sysDash"/>
                <a:miter lim="800000"/>
                <a:tailEnd type="triangle" w="med" len="med"/>
              </a:ln>
            </p:spPr>
            <p:txBody>
              <a:bodyPr lIns="0" tIns="108000" rIns="0" bIns="0"/>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2000" kern="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rPr>
                  <a:t>03</a:t>
                </a:r>
                <a:endParaRPr kumimoji="0" lang="en-US" altLang="zh-CN" sz="2000" b="0" i="0" u="none" strike="noStrike" kern="0" cap="none" spc="0" normalizeH="0" baseline="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endParaRPr>
              </a:p>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6" name="任意多边形 31"/>
              <p:cNvSpPr/>
              <p:nvPr/>
            </p:nvSpPr>
            <p:spPr bwMode="auto">
              <a:xfrm rot="8668633" flipH="1" flipV="1">
                <a:off x="9907" y="4000"/>
                <a:ext cx="3852" cy="3170"/>
              </a:xfrm>
              <a:custGeom>
                <a:avLst/>
                <a:gdLst>
                  <a:gd name="T0" fmla="*/ 1900733 w 1856155"/>
                  <a:gd name="T1" fmla="*/ 203791 h 1526889"/>
                  <a:gd name="T2" fmla="*/ 2424452 w 1856155"/>
                  <a:gd name="T3" fmla="*/ 980904 h 1526889"/>
                  <a:gd name="T4" fmla="*/ 2447195 w 1856155"/>
                  <a:gd name="T5" fmla="*/ 1197186 h 1526889"/>
                  <a:gd name="T6" fmla="*/ 2438181 w 1856155"/>
                  <a:gd name="T7" fmla="*/ 1185518 h 1526889"/>
                  <a:gd name="T8" fmla="*/ 1834538 w 1856155"/>
                  <a:gd name="T9" fmla="*/ 800829 h 1526889"/>
                  <a:gd name="T10" fmla="*/ 1590122 w 1856155"/>
                  <a:gd name="T11" fmla="*/ 758759 h 1526889"/>
                  <a:gd name="T12" fmla="*/ 1531931 w 1856155"/>
                  <a:gd name="T13" fmla="*/ 760509 h 1526889"/>
                  <a:gd name="T14" fmla="*/ 1349580 w 1856155"/>
                  <a:gd name="T15" fmla="*/ 765992 h 1526889"/>
                  <a:gd name="T16" fmla="*/ 904359 w 1856155"/>
                  <a:gd name="T17" fmla="*/ 914665 h 1526889"/>
                  <a:gd name="T18" fmla="*/ 809813 w 1856155"/>
                  <a:gd name="T19" fmla="*/ 974230 h 1526889"/>
                  <a:gd name="T20" fmla="*/ 804949 w 1856155"/>
                  <a:gd name="T21" fmla="*/ 977294 h 1526889"/>
                  <a:gd name="T22" fmla="*/ 477600 w 1856155"/>
                  <a:gd name="T23" fmla="*/ 1316808 h 1526889"/>
                  <a:gd name="T24" fmla="*/ 471833 w 1856155"/>
                  <a:gd name="T25" fmla="*/ 1326821 h 1526889"/>
                  <a:gd name="T26" fmla="*/ 417128 w 1856155"/>
                  <a:gd name="T27" fmla="*/ 1421793 h 1526889"/>
                  <a:gd name="T28" fmla="*/ 327120 w 1856155"/>
                  <a:gd name="T29" fmla="*/ 1652894 h 1526889"/>
                  <a:gd name="T30" fmla="*/ 285049 w 1856155"/>
                  <a:gd name="T31" fmla="*/ 1897310 h 1526889"/>
                  <a:gd name="T32" fmla="*/ 288531 w 1856155"/>
                  <a:gd name="T33" fmla="*/ 2013083 h 1526889"/>
                  <a:gd name="T34" fmla="*/ 275199 w 1856155"/>
                  <a:gd name="T35" fmla="*/ 1998306 h 1526889"/>
                  <a:gd name="T36" fmla="*/ 93114 w 1856155"/>
                  <a:gd name="T37" fmla="*/ 1692882 h 1526889"/>
                  <a:gd name="T38" fmla="*/ 56348 w 1856155"/>
                  <a:gd name="T39" fmla="*/ 1572266 h 1526889"/>
                  <a:gd name="T40" fmla="*/ 24616 w 1856155"/>
                  <a:gd name="T41" fmla="*/ 1468164 h 1526889"/>
                  <a:gd name="T42" fmla="*/ 48601 w 1856155"/>
                  <a:gd name="T43" fmla="*/ 882273 h 1526889"/>
                  <a:gd name="T44" fmla="*/ 69820 w 1856155"/>
                  <a:gd name="T45" fmla="*/ 821010 h 1526889"/>
                  <a:gd name="T46" fmla="*/ 88253 w 1856155"/>
                  <a:gd name="T47" fmla="*/ 767789 h 1526889"/>
                  <a:gd name="T48" fmla="*/ 203791 w 1856155"/>
                  <a:gd name="T49" fmla="*/ 548335 h 1526889"/>
                  <a:gd name="T50" fmla="*/ 756187 w 1856155"/>
                  <a:gd name="T51" fmla="*/ 93112 h 1526889"/>
                  <a:gd name="T52" fmla="*/ 772884 w 1856155"/>
                  <a:gd name="T53" fmla="*/ 88023 h 1526889"/>
                  <a:gd name="T54" fmla="*/ 980906 w 1856155"/>
                  <a:gd name="T55" fmla="*/ 24616 h 1526889"/>
                  <a:gd name="T56" fmla="*/ 1900733 w 1856155"/>
                  <a:gd name="T57" fmla="*/ 203791 h 15268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6155"/>
                  <a:gd name="T88" fmla="*/ 0 h 1526889"/>
                  <a:gd name="T89" fmla="*/ 1856155 w 1856155"/>
                  <a:gd name="T90" fmla="*/ 1526889 h 15268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6155" h="1526889">
                    <a:moveTo>
                      <a:pt x="1441673" y="154572"/>
                    </a:moveTo>
                    <a:cubicBezTo>
                      <a:pt x="1655467" y="296201"/>
                      <a:pt x="1791614" y="511079"/>
                      <a:pt x="1838905" y="743999"/>
                    </a:cubicBezTo>
                    <a:lnTo>
                      <a:pt x="1856155" y="908045"/>
                    </a:lnTo>
                    <a:lnTo>
                      <a:pt x="1849318" y="899195"/>
                    </a:lnTo>
                    <a:cubicBezTo>
                      <a:pt x="1733303" y="763045"/>
                      <a:pt x="1576787" y="658889"/>
                      <a:pt x="1391465" y="607415"/>
                    </a:cubicBezTo>
                    <a:cubicBezTo>
                      <a:pt x="1329692" y="590257"/>
                      <a:pt x="1267641" y="579765"/>
                      <a:pt x="1206080" y="575506"/>
                    </a:cubicBezTo>
                    <a:lnTo>
                      <a:pt x="1161943" y="576833"/>
                    </a:lnTo>
                    <a:lnTo>
                      <a:pt x="1023633" y="580992"/>
                    </a:lnTo>
                    <a:cubicBezTo>
                      <a:pt x="904002" y="596538"/>
                      <a:pt x="789395" y="635281"/>
                      <a:pt x="685941" y="693758"/>
                    </a:cubicBezTo>
                    <a:lnTo>
                      <a:pt x="614229" y="738937"/>
                    </a:lnTo>
                    <a:lnTo>
                      <a:pt x="610540" y="741261"/>
                    </a:lnTo>
                    <a:cubicBezTo>
                      <a:pt x="513047" y="809388"/>
                      <a:pt x="428241" y="896381"/>
                      <a:pt x="362251" y="998776"/>
                    </a:cubicBezTo>
                    <a:cubicBezTo>
                      <a:pt x="360793" y="1001308"/>
                      <a:pt x="359335" y="1003839"/>
                      <a:pt x="357877" y="1006371"/>
                    </a:cubicBezTo>
                    <a:lnTo>
                      <a:pt x="316384" y="1078406"/>
                    </a:lnTo>
                    <a:cubicBezTo>
                      <a:pt x="288284" y="1133346"/>
                      <a:pt x="265273" y="1191919"/>
                      <a:pt x="248115" y="1253692"/>
                    </a:cubicBezTo>
                    <a:cubicBezTo>
                      <a:pt x="230957" y="1315467"/>
                      <a:pt x="220465" y="1377517"/>
                      <a:pt x="216205" y="1439077"/>
                    </a:cubicBezTo>
                    <a:lnTo>
                      <a:pt x="218846" y="1526889"/>
                    </a:lnTo>
                    <a:lnTo>
                      <a:pt x="208734" y="1515681"/>
                    </a:lnTo>
                    <a:cubicBezTo>
                      <a:pt x="150990" y="1444880"/>
                      <a:pt x="104757" y="1366689"/>
                      <a:pt x="70625" y="1284022"/>
                    </a:cubicBezTo>
                    <a:lnTo>
                      <a:pt x="42739" y="1192537"/>
                    </a:lnTo>
                    <a:lnTo>
                      <a:pt x="18671" y="1113577"/>
                    </a:lnTo>
                    <a:cubicBezTo>
                      <a:pt x="-10887" y="968003"/>
                      <a:pt x="-5735" y="815380"/>
                      <a:pt x="36863" y="669189"/>
                    </a:cubicBezTo>
                    <a:lnTo>
                      <a:pt x="52957" y="622722"/>
                    </a:lnTo>
                    <a:lnTo>
                      <a:pt x="66938" y="582355"/>
                    </a:lnTo>
                    <a:cubicBezTo>
                      <a:pt x="90012" y="525123"/>
                      <a:pt x="119165" y="469352"/>
                      <a:pt x="154572" y="415903"/>
                    </a:cubicBezTo>
                    <a:cubicBezTo>
                      <a:pt x="260794" y="255558"/>
                      <a:pt x="408218" y="138889"/>
                      <a:pt x="573555" y="70624"/>
                    </a:cubicBezTo>
                    <a:lnTo>
                      <a:pt x="586219" y="66764"/>
                    </a:lnTo>
                    <a:lnTo>
                      <a:pt x="744000" y="18671"/>
                    </a:lnTo>
                    <a:cubicBezTo>
                      <a:pt x="976919" y="-28621"/>
                      <a:pt x="1227880" y="12943"/>
                      <a:pt x="1441673" y="154572"/>
                    </a:cubicBezTo>
                    <a:close/>
                  </a:path>
                </a:pathLst>
              </a:custGeom>
              <a:solidFill>
                <a:srgbClr val="52B2A7"/>
              </a:solidFill>
              <a:ln w="12700" cmpd="sng">
                <a:noFill/>
                <a:prstDash val="sysDash"/>
                <a:miter lim="800000"/>
                <a:tailEnd type="triangle" w="med" len="med"/>
              </a:ln>
            </p:spPr>
            <p:txBody>
              <a:bodyPr lIns="0" tIns="108000" rIns="0" bIns="0"/>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rPr>
                  <a:t>04</a:t>
                </a:r>
                <a:endParaRPr kumimoji="0" lang="en-US" altLang="zh-CN" sz="2000" b="0" i="0" u="none" strike="noStrike" kern="0" cap="none" spc="0" normalizeH="0" baseline="0" noProof="0">
                  <a:ln>
                    <a:noFill/>
                  </a:ln>
                  <a:solidFill>
                    <a:srgbClr val="FFFFFF"/>
                  </a:solidFill>
                  <a:effectLst/>
                  <a:uLnTx/>
                  <a:uFillTx/>
                  <a:latin typeface="Impact" panose="020B0806030902050204" pitchFamily="34" charset="0"/>
                  <a:ea typeface="微软雅黑" panose="020B0503020204020204" charset="-122"/>
                  <a:sym typeface="微软雅黑" panose="020B0503020204020204" charset="-122"/>
                </a:endParaRPr>
              </a:p>
            </p:txBody>
          </p:sp>
        </p:grpSp>
      </p:grpSp>
      <p:sp>
        <p:nvSpPr>
          <p:cNvPr id="11" name="椭圆 10"/>
          <p:cNvSpPr/>
          <p:nvPr/>
        </p:nvSpPr>
        <p:spPr>
          <a:xfrm rot="480000">
            <a:off x="196215" y="2709545"/>
            <a:ext cx="1800225" cy="18192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5"/>
          <p:cNvPicPr>
            <a:picLocks noChangeAspect="1"/>
          </p:cNvPicPr>
          <p:nvPr/>
        </p:nvPicPr>
        <p:blipFill>
          <a:blip r:embed="rId1"/>
          <a:stretch>
            <a:fillRect/>
          </a:stretch>
        </p:blipFill>
        <p:spPr>
          <a:xfrm rot="480000">
            <a:off x="153670" y="3340735"/>
            <a:ext cx="1461135" cy="892175"/>
          </a:xfrm>
          <a:prstGeom prst="rect">
            <a:avLst/>
          </a:prstGeom>
        </p:spPr>
      </p:pic>
      <p:pic>
        <p:nvPicPr>
          <p:cNvPr id="13" name="图片 12" descr="6"/>
          <p:cNvPicPr>
            <a:picLocks noChangeAspect="1"/>
          </p:cNvPicPr>
          <p:nvPr/>
        </p:nvPicPr>
        <p:blipFill>
          <a:blip r:embed="rId2"/>
          <a:stretch>
            <a:fillRect/>
          </a:stretch>
        </p:blipFill>
        <p:spPr>
          <a:xfrm rot="3720000">
            <a:off x="740410" y="3449955"/>
            <a:ext cx="1024890" cy="626110"/>
          </a:xfrm>
          <a:prstGeom prst="rect">
            <a:avLst/>
          </a:prstGeom>
        </p:spPr>
      </p:pic>
      <p:sp>
        <p:nvSpPr>
          <p:cNvPr id="14" name="Content Placeholder 2"/>
          <p:cNvSpPr txBox="1"/>
          <p:nvPr/>
        </p:nvSpPr>
        <p:spPr>
          <a:xfrm>
            <a:off x="3284855" y="1444625"/>
            <a:ext cx="2129155"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多色图理论：</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34" name="文本框 33"/>
          <p:cNvSpPr txBox="1"/>
          <p:nvPr/>
        </p:nvSpPr>
        <p:spPr>
          <a:xfrm>
            <a:off x="196215" y="45085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22" name="图片 21"/>
          <p:cNvPicPr>
            <a:picLocks noChangeAspect="1"/>
          </p:cNvPicPr>
          <p:nvPr/>
        </p:nvPicPr>
        <p:blipFill>
          <a:blip r:embed="rId3"/>
          <a:stretch>
            <a:fillRect/>
          </a:stretch>
        </p:blipFill>
        <p:spPr>
          <a:xfrm>
            <a:off x="5208299" y="1975219"/>
            <a:ext cx="2255715" cy="373412"/>
          </a:xfrm>
          <a:prstGeom prst="rect">
            <a:avLst/>
          </a:prstGeom>
        </p:spPr>
      </p:pic>
      <p:pic>
        <p:nvPicPr>
          <p:cNvPr id="23" name="图片 22"/>
          <p:cNvPicPr>
            <a:picLocks noChangeAspect="1"/>
          </p:cNvPicPr>
          <p:nvPr/>
        </p:nvPicPr>
        <p:blipFill>
          <a:blip r:embed="rId4"/>
          <a:stretch>
            <a:fillRect/>
          </a:stretch>
        </p:blipFill>
        <p:spPr>
          <a:xfrm>
            <a:off x="5228772" y="2440039"/>
            <a:ext cx="2850127" cy="579170"/>
          </a:xfrm>
          <a:prstGeom prst="rect">
            <a:avLst/>
          </a:prstGeom>
        </p:spPr>
      </p:pic>
      <p:pic>
        <p:nvPicPr>
          <p:cNvPr id="24" name="图片 23"/>
          <p:cNvPicPr>
            <a:picLocks noChangeAspect="1"/>
          </p:cNvPicPr>
          <p:nvPr/>
        </p:nvPicPr>
        <p:blipFill>
          <a:blip r:embed="rId5"/>
          <a:stretch>
            <a:fillRect/>
          </a:stretch>
        </p:blipFill>
        <p:spPr>
          <a:xfrm>
            <a:off x="5219881" y="3231147"/>
            <a:ext cx="2850127" cy="609653"/>
          </a:xfrm>
          <a:prstGeom prst="rect">
            <a:avLst/>
          </a:prstGeom>
        </p:spPr>
      </p:pic>
      <p:pic>
        <p:nvPicPr>
          <p:cNvPr id="25" name="图片 24"/>
          <p:cNvPicPr>
            <a:picLocks noChangeAspect="1"/>
          </p:cNvPicPr>
          <p:nvPr/>
        </p:nvPicPr>
        <p:blipFill>
          <a:blip r:embed="rId6"/>
          <a:stretch>
            <a:fillRect/>
          </a:stretch>
        </p:blipFill>
        <p:spPr>
          <a:xfrm>
            <a:off x="5259995" y="4718621"/>
            <a:ext cx="6248942" cy="739204"/>
          </a:xfrm>
          <a:prstGeom prst="rect">
            <a:avLst/>
          </a:prstGeom>
        </p:spPr>
      </p:pic>
      <p:pic>
        <p:nvPicPr>
          <p:cNvPr id="26" name="图片 25"/>
          <p:cNvPicPr>
            <a:picLocks noChangeAspect="1"/>
          </p:cNvPicPr>
          <p:nvPr/>
        </p:nvPicPr>
        <p:blipFill>
          <a:blip r:embed="rId7"/>
          <a:stretch>
            <a:fillRect/>
          </a:stretch>
        </p:blipFill>
        <p:spPr>
          <a:xfrm>
            <a:off x="5346228" y="4095067"/>
            <a:ext cx="2103302" cy="373412"/>
          </a:xfrm>
          <a:prstGeom prst="rect">
            <a:avLst/>
          </a:prstGeom>
        </p:spPr>
      </p:pic>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rot="480000">
            <a:off x="196215" y="2709545"/>
            <a:ext cx="1800225" cy="18192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5"/>
          <p:cNvPicPr>
            <a:picLocks noChangeAspect="1"/>
          </p:cNvPicPr>
          <p:nvPr/>
        </p:nvPicPr>
        <p:blipFill>
          <a:blip r:embed="rId1"/>
          <a:stretch>
            <a:fillRect/>
          </a:stretch>
        </p:blipFill>
        <p:spPr>
          <a:xfrm rot="480000">
            <a:off x="153670" y="3340735"/>
            <a:ext cx="1461135" cy="892175"/>
          </a:xfrm>
          <a:prstGeom prst="rect">
            <a:avLst/>
          </a:prstGeom>
        </p:spPr>
      </p:pic>
      <p:pic>
        <p:nvPicPr>
          <p:cNvPr id="13" name="图片 12" descr="6"/>
          <p:cNvPicPr>
            <a:picLocks noChangeAspect="1"/>
          </p:cNvPicPr>
          <p:nvPr/>
        </p:nvPicPr>
        <p:blipFill>
          <a:blip r:embed="rId2"/>
          <a:stretch>
            <a:fillRect/>
          </a:stretch>
        </p:blipFill>
        <p:spPr>
          <a:xfrm rot="3720000">
            <a:off x="740410" y="3449955"/>
            <a:ext cx="1024890" cy="626110"/>
          </a:xfrm>
          <a:prstGeom prst="rect">
            <a:avLst/>
          </a:prstGeom>
        </p:spPr>
      </p:pic>
      <p:sp>
        <p:nvSpPr>
          <p:cNvPr id="14" name="Content Placeholder 2"/>
          <p:cNvSpPr txBox="1"/>
          <p:nvPr/>
        </p:nvSpPr>
        <p:spPr>
          <a:xfrm>
            <a:off x="1689321" y="1444625"/>
            <a:ext cx="3302557"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基于</a:t>
            </a:r>
            <a:r>
              <a:rPr lang="en-US" altLang="zh-CN"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PG</a:t>
            </a: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的工作流模型：</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34" name="文本框 33"/>
          <p:cNvSpPr txBox="1"/>
          <p:nvPr/>
        </p:nvSpPr>
        <p:spPr>
          <a:xfrm>
            <a:off x="196215" y="45085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pic>
        <p:nvPicPr>
          <p:cNvPr id="2" name="图片 1"/>
          <p:cNvPicPr>
            <a:picLocks noChangeAspect="1"/>
          </p:cNvPicPr>
          <p:nvPr/>
        </p:nvPicPr>
        <p:blipFill>
          <a:blip r:embed="rId3"/>
          <a:stretch>
            <a:fillRect/>
          </a:stretch>
        </p:blipFill>
        <p:spPr>
          <a:xfrm>
            <a:off x="2496232" y="2286149"/>
            <a:ext cx="2004234" cy="220999"/>
          </a:xfrm>
          <a:prstGeom prst="rect">
            <a:avLst/>
          </a:prstGeom>
        </p:spPr>
      </p:pic>
      <p:pic>
        <p:nvPicPr>
          <p:cNvPr id="3" name="图片 2"/>
          <p:cNvPicPr>
            <a:picLocks noChangeAspect="1"/>
          </p:cNvPicPr>
          <p:nvPr/>
        </p:nvPicPr>
        <p:blipFill>
          <a:blip r:embed="rId4"/>
          <a:stretch>
            <a:fillRect/>
          </a:stretch>
        </p:blipFill>
        <p:spPr>
          <a:xfrm>
            <a:off x="2496232" y="3033155"/>
            <a:ext cx="2834886" cy="327688"/>
          </a:xfrm>
          <a:prstGeom prst="rect">
            <a:avLst/>
          </a:prstGeom>
        </p:spPr>
      </p:pic>
      <p:pic>
        <p:nvPicPr>
          <p:cNvPr id="9" name="图片 8"/>
          <p:cNvPicPr>
            <a:picLocks noChangeAspect="1"/>
          </p:cNvPicPr>
          <p:nvPr/>
        </p:nvPicPr>
        <p:blipFill>
          <a:blip r:embed="rId5"/>
          <a:stretch>
            <a:fillRect/>
          </a:stretch>
        </p:blipFill>
        <p:spPr>
          <a:xfrm>
            <a:off x="2383541" y="3886850"/>
            <a:ext cx="3772227" cy="1745131"/>
          </a:xfrm>
          <a:prstGeom prst="rect">
            <a:avLst/>
          </a:prstGeom>
        </p:spPr>
      </p:pic>
      <p:pic>
        <p:nvPicPr>
          <p:cNvPr id="15" name="图片 14"/>
          <p:cNvPicPr>
            <a:picLocks noChangeAspect="1"/>
          </p:cNvPicPr>
          <p:nvPr/>
        </p:nvPicPr>
        <p:blipFill>
          <a:blip r:embed="rId6"/>
          <a:stretch>
            <a:fillRect/>
          </a:stretch>
        </p:blipFill>
        <p:spPr>
          <a:xfrm>
            <a:off x="6719269" y="2286149"/>
            <a:ext cx="2187130" cy="266723"/>
          </a:xfrm>
          <a:prstGeom prst="rect">
            <a:avLst/>
          </a:prstGeom>
        </p:spPr>
      </p:pic>
      <p:pic>
        <p:nvPicPr>
          <p:cNvPr id="16" name="图片 15"/>
          <p:cNvPicPr>
            <a:picLocks noChangeAspect="1"/>
          </p:cNvPicPr>
          <p:nvPr/>
        </p:nvPicPr>
        <p:blipFill>
          <a:blip r:embed="rId7"/>
          <a:stretch>
            <a:fillRect/>
          </a:stretch>
        </p:blipFill>
        <p:spPr>
          <a:xfrm>
            <a:off x="6597895" y="2593126"/>
            <a:ext cx="3718882" cy="1691787"/>
          </a:xfrm>
          <a:prstGeom prst="rect">
            <a:avLst/>
          </a:prstGeom>
        </p:spPr>
      </p:pic>
      <p:pic>
        <p:nvPicPr>
          <p:cNvPr id="17" name="图片 16"/>
          <p:cNvPicPr>
            <a:picLocks noChangeAspect="1"/>
          </p:cNvPicPr>
          <p:nvPr/>
        </p:nvPicPr>
        <p:blipFill>
          <a:blip r:embed="rId8"/>
          <a:stretch>
            <a:fillRect/>
          </a:stretch>
        </p:blipFill>
        <p:spPr>
          <a:xfrm>
            <a:off x="6719269" y="4408998"/>
            <a:ext cx="2667231" cy="472481"/>
          </a:xfrm>
          <a:prstGeom prst="rect">
            <a:avLst/>
          </a:prstGeom>
        </p:spPr>
      </p:pic>
      <p:pic>
        <p:nvPicPr>
          <p:cNvPr id="18" name="图片 17"/>
          <p:cNvPicPr>
            <a:picLocks noChangeAspect="1"/>
          </p:cNvPicPr>
          <p:nvPr/>
        </p:nvPicPr>
        <p:blipFill>
          <a:blip r:embed="rId9"/>
          <a:stretch>
            <a:fillRect/>
          </a:stretch>
        </p:blipFill>
        <p:spPr>
          <a:xfrm>
            <a:off x="6719269" y="5005564"/>
            <a:ext cx="4008467" cy="16613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rot="480000">
            <a:off x="196215" y="2709545"/>
            <a:ext cx="1800225" cy="18192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a:xfrm>
            <a:off x="92296" y="1848485"/>
            <a:ext cx="3302557"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dirty="0">
                <a:solidFill>
                  <a:schemeClr val="tx1">
                    <a:lumMod val="75000"/>
                    <a:lumOff val="25000"/>
                  </a:schemeClr>
                </a:solidFill>
                <a:latin typeface="Arial" panose="020B0604020202020204" pitchFamily="34" charset="0"/>
                <a:ea typeface="方正舒体" panose="02010601030101010101" pitchFamily="2" charset="-122"/>
                <a:cs typeface="Arial" panose="020B0604020202020204" pitchFamily="34" charset="0"/>
                <a:sym typeface="+mn-ea"/>
              </a:rPr>
              <a:t>基本模型构造</a:t>
            </a: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
        <p:nvSpPr>
          <p:cNvPr id="34" name="文本框 33"/>
          <p:cNvSpPr txBox="1"/>
          <p:nvPr/>
        </p:nvSpPr>
        <p:spPr>
          <a:xfrm>
            <a:off x="196215" y="45085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pic>
        <p:nvPicPr>
          <p:cNvPr id="8" name="图片 7"/>
          <p:cNvPicPr>
            <a:picLocks noChangeAspect="1"/>
          </p:cNvPicPr>
          <p:nvPr/>
        </p:nvPicPr>
        <p:blipFill>
          <a:blip r:embed="rId1"/>
          <a:stretch>
            <a:fillRect/>
          </a:stretch>
        </p:blipFill>
        <p:spPr>
          <a:xfrm>
            <a:off x="2596879" y="1407887"/>
            <a:ext cx="9231301" cy="4785278"/>
          </a:xfrm>
          <a:prstGeom prst="rect">
            <a:avLst/>
          </a:prstGeom>
        </p:spPr>
      </p:pic>
      <p:sp>
        <p:nvSpPr>
          <p:cNvPr id="20" name="等腰三角形 19"/>
          <p:cNvSpPr/>
          <p:nvPr/>
        </p:nvSpPr>
        <p:spPr>
          <a:xfrm rot="5040000" flipH="1">
            <a:off x="775177" y="3328363"/>
            <a:ext cx="918845" cy="817880"/>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5"/>
          <p:cNvPicPr>
            <a:picLocks noChangeAspect="1"/>
          </p:cNvPicPr>
          <p:nvPr/>
        </p:nvPicPr>
        <p:blipFill>
          <a:blip r:embed="rId1"/>
          <a:stretch>
            <a:fillRect/>
          </a:stretch>
        </p:blipFill>
        <p:spPr>
          <a:xfrm rot="480000">
            <a:off x="320675" y="1471295"/>
            <a:ext cx="1254125" cy="765810"/>
          </a:xfrm>
          <a:prstGeom prst="rect">
            <a:avLst/>
          </a:prstGeom>
        </p:spPr>
      </p:pic>
      <p:sp>
        <p:nvSpPr>
          <p:cNvPr id="4" name="文本框 3"/>
          <p:cNvSpPr txBox="1"/>
          <p:nvPr/>
        </p:nvSpPr>
        <p:spPr>
          <a:xfrm>
            <a:off x="1342390" y="1574973"/>
            <a:ext cx="1710690" cy="398780"/>
          </a:xfrm>
          <a:prstGeom prst="rect">
            <a:avLst/>
          </a:prstGeom>
          <a:noFill/>
        </p:spPr>
        <p:txBody>
          <a:bodyPr wrap="none" rtlCol="0">
            <a:spAutoFit/>
          </a:bodyPr>
          <a:lstStyle/>
          <a:p>
            <a:pPr indent="0" algn="l">
              <a:buFont typeface="Wingdings" panose="05000000000000000000" charset="0"/>
              <a:buNone/>
            </a:pPr>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rPr>
              <a:t>动态变化模型</a:t>
            </a:r>
            <a:endPar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endParaRPr>
          </a:p>
        </p:txBody>
      </p:sp>
      <p:pic>
        <p:nvPicPr>
          <p:cNvPr id="5" name="图片 4" descr="5"/>
          <p:cNvPicPr>
            <a:picLocks noChangeAspect="1"/>
          </p:cNvPicPr>
          <p:nvPr/>
        </p:nvPicPr>
        <p:blipFill>
          <a:blip r:embed="rId1"/>
          <a:stretch>
            <a:fillRect/>
          </a:stretch>
        </p:blipFill>
        <p:spPr>
          <a:xfrm rot="480000">
            <a:off x="1163111" y="2496616"/>
            <a:ext cx="540000" cy="329706"/>
          </a:xfrm>
          <a:prstGeom prst="rect">
            <a:avLst/>
          </a:prstGeom>
        </p:spPr>
      </p:pic>
      <p:pic>
        <p:nvPicPr>
          <p:cNvPr id="13" name="图片 12" descr="6"/>
          <p:cNvPicPr>
            <a:picLocks noChangeAspect="1"/>
          </p:cNvPicPr>
          <p:nvPr/>
        </p:nvPicPr>
        <p:blipFill>
          <a:blip r:embed="rId2"/>
          <a:stretch>
            <a:fillRect/>
          </a:stretch>
        </p:blipFill>
        <p:spPr>
          <a:xfrm rot="11400000">
            <a:off x="-213995" y="224790"/>
            <a:ext cx="1067435" cy="652145"/>
          </a:xfrm>
          <a:prstGeom prst="rect">
            <a:avLst/>
          </a:prstGeom>
        </p:spPr>
      </p:pic>
      <p:pic>
        <p:nvPicPr>
          <p:cNvPr id="15" name="图片 14" descr="6"/>
          <p:cNvPicPr>
            <a:picLocks noChangeAspect="1"/>
          </p:cNvPicPr>
          <p:nvPr/>
        </p:nvPicPr>
        <p:blipFill>
          <a:blip r:embed="rId2"/>
          <a:stretch>
            <a:fillRect/>
          </a:stretch>
        </p:blipFill>
        <p:spPr>
          <a:xfrm rot="7740000">
            <a:off x="-49530" y="-60325"/>
            <a:ext cx="806450" cy="492760"/>
          </a:xfrm>
          <a:prstGeom prst="rect">
            <a:avLst/>
          </a:prstGeom>
        </p:spPr>
      </p:pic>
      <p:sp>
        <p:nvSpPr>
          <p:cNvPr id="34" name="文本框 33"/>
          <p:cNvSpPr txBox="1"/>
          <p:nvPr/>
        </p:nvSpPr>
        <p:spPr>
          <a:xfrm>
            <a:off x="226060" y="46609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2" name="图片 1"/>
          <p:cNvPicPr>
            <a:picLocks noChangeAspect="1"/>
          </p:cNvPicPr>
          <p:nvPr/>
        </p:nvPicPr>
        <p:blipFill>
          <a:blip r:embed="rId3"/>
          <a:stretch>
            <a:fillRect/>
          </a:stretch>
        </p:blipFill>
        <p:spPr>
          <a:xfrm>
            <a:off x="5145421" y="884212"/>
            <a:ext cx="7046579" cy="4984165"/>
          </a:xfrm>
          <a:prstGeom prst="rect">
            <a:avLst/>
          </a:prstGeom>
        </p:spPr>
      </p:pic>
      <p:pic>
        <p:nvPicPr>
          <p:cNvPr id="3" name="图片 2" descr="5"/>
          <p:cNvPicPr>
            <a:picLocks noChangeAspect="1"/>
          </p:cNvPicPr>
          <p:nvPr/>
        </p:nvPicPr>
        <p:blipFill>
          <a:blip r:embed="rId1"/>
          <a:stretch>
            <a:fillRect/>
          </a:stretch>
        </p:blipFill>
        <p:spPr>
          <a:xfrm rot="480000">
            <a:off x="1144061" y="3193211"/>
            <a:ext cx="540000" cy="329706"/>
          </a:xfrm>
          <a:prstGeom prst="rect">
            <a:avLst/>
          </a:prstGeom>
        </p:spPr>
      </p:pic>
      <p:pic>
        <p:nvPicPr>
          <p:cNvPr id="18" name="图片 17" descr="5"/>
          <p:cNvPicPr>
            <a:picLocks noChangeAspect="1"/>
          </p:cNvPicPr>
          <p:nvPr/>
        </p:nvPicPr>
        <p:blipFill>
          <a:blip r:embed="rId1"/>
          <a:stretch>
            <a:fillRect/>
          </a:stretch>
        </p:blipFill>
        <p:spPr>
          <a:xfrm rot="480000">
            <a:off x="1173271" y="3923461"/>
            <a:ext cx="540000" cy="329706"/>
          </a:xfrm>
          <a:prstGeom prst="rect">
            <a:avLst/>
          </a:prstGeom>
        </p:spPr>
      </p:pic>
      <p:sp>
        <p:nvSpPr>
          <p:cNvPr id="19" name="文本框 18"/>
          <p:cNvSpPr txBox="1"/>
          <p:nvPr/>
        </p:nvSpPr>
        <p:spPr>
          <a:xfrm>
            <a:off x="1743710" y="2452583"/>
            <a:ext cx="1452880" cy="398780"/>
          </a:xfrm>
          <a:prstGeom prst="rect">
            <a:avLst/>
          </a:prstGeom>
          <a:noFill/>
        </p:spPr>
        <p:txBody>
          <a:bodyPr wrap="none" rtlCol="0" anchor="t">
            <a:spAutoFit/>
          </a:bodyPr>
          <a:lstStyle/>
          <a:p>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添加和删​​除</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1739265" y="3152353"/>
            <a:ext cx="1250315" cy="398780"/>
          </a:xfrm>
          <a:prstGeom prst="rect">
            <a:avLst/>
          </a:prstGeom>
          <a:noFill/>
        </p:spPr>
        <p:txBody>
          <a:bodyPr wrap="none" rtlCol="0" anchor="t">
            <a:spAutoFit/>
          </a:bodyPr>
          <a:lstStyle/>
          <a:p>
            <a:r>
              <a:rPr lang="en-US" altLang="zh-CN" sz="2000" noProof="0" dirty="0" err="1">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结构转型</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1" name="文本框 20"/>
          <p:cNvSpPr txBox="1"/>
          <p:nvPr/>
        </p:nvSpPr>
        <p:spPr>
          <a:xfrm>
            <a:off x="1635125" y="3879428"/>
            <a:ext cx="822661" cy="400110"/>
          </a:xfrm>
          <a:prstGeom prst="rect">
            <a:avLst/>
          </a:prstGeom>
          <a:noFill/>
        </p:spPr>
        <p:txBody>
          <a:bodyPr wrap="none" rtlCol="0" anchor="t">
            <a:spAutoFit/>
          </a:bodyPr>
          <a:lstStyle/>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  </a:t>
            </a:r>
            <a:r>
              <a:rPr lang="en-US" altLang="zh-CN" sz="2000" noProof="0" dirty="0" err="1">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组合</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pic>
        <p:nvPicPr>
          <p:cNvPr id="6" name="图片 5"/>
          <p:cNvPicPr>
            <a:picLocks noChangeAspect="1"/>
          </p:cNvPicPr>
          <p:nvPr/>
        </p:nvPicPr>
        <p:blipFill>
          <a:blip r:embed="rId4"/>
          <a:stretch>
            <a:fillRect/>
          </a:stretch>
        </p:blipFill>
        <p:spPr>
          <a:xfrm>
            <a:off x="149290" y="4479733"/>
            <a:ext cx="5174428" cy="22252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5838825" y="2964180"/>
            <a:ext cx="0" cy="390969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177915" y="1762760"/>
            <a:ext cx="0" cy="5111115"/>
          </a:xfrm>
          <a:prstGeom prst="line">
            <a:avLst/>
          </a:prstGeom>
          <a:ln w="57150">
            <a:solidFill>
              <a:srgbClr val="464E6C"/>
            </a:solidFill>
          </a:ln>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rot="17640000">
            <a:off x="149225" y="1464310"/>
            <a:ext cx="751205" cy="57785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4020000" flipH="1">
            <a:off x="5474970" y="264795"/>
            <a:ext cx="751205" cy="577850"/>
          </a:xfrm>
          <a:prstGeom prst="triangle">
            <a:avLst>
              <a:gd name="adj" fmla="val 0"/>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040000" flipH="1">
            <a:off x="6356350" y="3178175"/>
            <a:ext cx="918845" cy="817880"/>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5354955" y="5101590"/>
            <a:ext cx="0" cy="1772285"/>
          </a:xfrm>
          <a:prstGeom prst="line">
            <a:avLst/>
          </a:prstGeom>
          <a:ln w="57150">
            <a:solidFill>
              <a:srgbClr val="464E6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609080" y="5628640"/>
            <a:ext cx="19050" cy="124523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8660000" flipH="1">
            <a:off x="6307455" y="5328920"/>
            <a:ext cx="469265" cy="36068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02" name="稻壳儿小白白(http://dwz.cn/Wu2UP)"/>
          <p:cNvSpPr>
            <a:spLocks noEditPoints="1"/>
          </p:cNvSpPr>
          <p:nvPr/>
        </p:nvSpPr>
        <p:spPr>
          <a:xfrm>
            <a:off x="5838190" y="1875155"/>
            <a:ext cx="340360" cy="341630"/>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sp>
        <p:nvSpPr>
          <p:cNvPr id="52" name="Freeform 144"/>
          <p:cNvSpPr>
            <a:spLocks noEditPoints="1"/>
          </p:cNvSpPr>
          <p:nvPr/>
        </p:nvSpPr>
        <p:spPr bwMode="auto">
          <a:xfrm>
            <a:off x="468630" y="1680210"/>
            <a:ext cx="253365" cy="226695"/>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nvGrpSpPr>
          <p:cNvPr id="275" name="Group 274"/>
          <p:cNvGrpSpPr/>
          <p:nvPr/>
        </p:nvGrpSpPr>
        <p:grpSpPr>
          <a:xfrm>
            <a:off x="5692775" y="565785"/>
            <a:ext cx="268605" cy="266700"/>
            <a:chOff x="2936875" y="2108200"/>
            <a:chExt cx="430213" cy="427038"/>
          </a:xfrm>
          <a:solidFill>
            <a:schemeClr val="bg1"/>
          </a:solidFill>
        </p:grpSpPr>
        <p:sp>
          <p:nvSpPr>
            <p:cNvPr id="276"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vert="horz" wrap="square" lIns="91440" tIns="45720" rIns="91440" bIns="45720" numCol="1" anchor="t" anchorCtr="0" compatLnSpc="1"/>
            <a:lstStyle/>
            <a:p>
              <a:pPr fontAlgn="auto"/>
              <a:endParaRPr lang="en-AU" strike="noStrike" noProof="1"/>
            </a:p>
          </p:txBody>
        </p:sp>
        <p:sp>
          <p:nvSpPr>
            <p:cNvPr id="277"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vert="horz" wrap="square" lIns="91440" tIns="45720" rIns="91440" bIns="45720" numCol="1" anchor="t" anchorCtr="0" compatLnSpc="1"/>
            <a:lstStyle/>
            <a:p>
              <a:pPr fontAlgn="auto"/>
              <a:endParaRPr lang="en-AU" strike="noStrike" noProof="1"/>
            </a:p>
          </p:txBody>
        </p:sp>
      </p:grpSp>
      <p:sp>
        <p:nvSpPr>
          <p:cNvPr id="23" name="文本框 22"/>
          <p:cNvSpPr txBox="1"/>
          <p:nvPr/>
        </p:nvSpPr>
        <p:spPr>
          <a:xfrm>
            <a:off x="11781155" y="6462395"/>
            <a:ext cx="438150" cy="368300"/>
          </a:xfrm>
          <a:prstGeom prst="rect">
            <a:avLst/>
          </a:prstGeom>
          <a:noFill/>
        </p:spPr>
        <p:txBody>
          <a:bodyPr wrap="none" rtlCol="0" anchor="t">
            <a:spAutoFit/>
          </a:bodyPr>
          <a:lstStyle/>
          <a:p>
            <a:r>
              <a:rPr lang="en-US" altLang="zh-CN">
                <a:sym typeface="+mn-ea"/>
              </a:rPr>
              <a:t>[6]</a:t>
            </a:r>
            <a:endParaRPr lang="zh-CN" altLang="en-US"/>
          </a:p>
        </p:txBody>
      </p:sp>
      <p:sp>
        <p:nvSpPr>
          <p:cNvPr id="34" name="文本框 33"/>
          <p:cNvSpPr txBox="1"/>
          <p:nvPr/>
        </p:nvSpPr>
        <p:spPr>
          <a:xfrm>
            <a:off x="196215" y="45085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3" name="图片 2"/>
          <p:cNvPicPr>
            <a:picLocks noChangeAspect="1"/>
          </p:cNvPicPr>
          <p:nvPr/>
        </p:nvPicPr>
        <p:blipFill>
          <a:blip r:embed="rId1"/>
          <a:stretch>
            <a:fillRect/>
          </a:stretch>
        </p:blipFill>
        <p:spPr>
          <a:xfrm>
            <a:off x="575176" y="2350178"/>
            <a:ext cx="5235394" cy="2705334"/>
          </a:xfrm>
          <a:prstGeom prst="rect">
            <a:avLst/>
          </a:prstGeom>
        </p:spPr>
      </p:pic>
      <p:pic>
        <p:nvPicPr>
          <p:cNvPr id="17" name="图片 16"/>
          <p:cNvPicPr>
            <a:picLocks noChangeAspect="1"/>
          </p:cNvPicPr>
          <p:nvPr/>
        </p:nvPicPr>
        <p:blipFill>
          <a:blip r:embed="rId2"/>
          <a:stretch>
            <a:fillRect/>
          </a:stretch>
        </p:blipFill>
        <p:spPr>
          <a:xfrm>
            <a:off x="6309045" y="314137"/>
            <a:ext cx="5613119" cy="2522300"/>
          </a:xfrm>
          <a:prstGeom prst="rect">
            <a:avLst/>
          </a:prstGeom>
        </p:spPr>
      </p:pic>
      <p:pic>
        <p:nvPicPr>
          <p:cNvPr id="19" name="图片 18"/>
          <p:cNvPicPr>
            <a:picLocks noChangeAspect="1"/>
          </p:cNvPicPr>
          <p:nvPr/>
        </p:nvPicPr>
        <p:blipFill>
          <a:blip r:embed="rId3"/>
          <a:stretch>
            <a:fillRect/>
          </a:stretch>
        </p:blipFill>
        <p:spPr>
          <a:xfrm>
            <a:off x="7273703" y="3152032"/>
            <a:ext cx="4200196" cy="3486282"/>
          </a:xfrm>
          <a:prstGeom prst="rect">
            <a:avLst/>
          </a:prstGeom>
        </p:spPr>
      </p:pic>
      <p:sp>
        <p:nvSpPr>
          <p:cNvPr id="20" name="Content Placeholder 2"/>
          <p:cNvSpPr txBox="1"/>
          <p:nvPr/>
        </p:nvSpPr>
        <p:spPr>
          <a:xfrm>
            <a:off x="1689321" y="1444625"/>
            <a:ext cx="3302557" cy="35750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285750" indent="-285750" algn="just">
              <a:spcBef>
                <a:spcPts val="0"/>
              </a:spcBef>
              <a:spcAft>
                <a:spcPts val="0"/>
              </a:spcAft>
              <a:buFont typeface="Wingdings" panose="05000000000000000000" charset="0"/>
              <a:buChar char="l"/>
            </a:pPr>
            <a:r>
              <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rPr>
              <a:t>工作流实例迁移：</a:t>
            </a:r>
            <a:endParaRPr lang="zh-CN" altLang="en-US" sz="2000" b="1" noProof="0" dirty="0">
              <a:ln>
                <a:noFill/>
              </a:ln>
              <a:solidFill>
                <a:schemeClr val="tx1">
                  <a:lumMod val="75000"/>
                  <a:lumOff val="25000"/>
                </a:schemeClr>
              </a:solidFill>
              <a:uLnTx/>
              <a:uFillTx/>
              <a:latin typeface="Arial" panose="020B0604020202020204" pitchFamily="34" charset="0"/>
              <a:ea typeface="方正舒体" panose="02010601030101010101" pitchFamily="2" charset="-122"/>
              <a:cs typeface="Arial" panose="020B0604020202020204"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123815" y="392430"/>
            <a:ext cx="6597650" cy="64312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6"/>
          <p:cNvPicPr>
            <a:picLocks noChangeAspect="1"/>
          </p:cNvPicPr>
          <p:nvPr/>
        </p:nvPicPr>
        <p:blipFill>
          <a:blip r:embed="rId1"/>
          <a:stretch>
            <a:fillRect/>
          </a:stretch>
        </p:blipFill>
        <p:spPr>
          <a:xfrm rot="11400000">
            <a:off x="517525" y="3190875"/>
            <a:ext cx="1067435" cy="652145"/>
          </a:xfrm>
          <a:prstGeom prst="rect">
            <a:avLst/>
          </a:prstGeom>
        </p:spPr>
      </p:pic>
      <p:pic>
        <p:nvPicPr>
          <p:cNvPr id="15" name="图片 14" descr="6"/>
          <p:cNvPicPr>
            <a:picLocks noChangeAspect="1"/>
          </p:cNvPicPr>
          <p:nvPr/>
        </p:nvPicPr>
        <p:blipFill>
          <a:blip r:embed="rId1"/>
          <a:stretch>
            <a:fillRect/>
          </a:stretch>
        </p:blipFill>
        <p:spPr>
          <a:xfrm rot="7740000">
            <a:off x="730250" y="2941320"/>
            <a:ext cx="806450" cy="492760"/>
          </a:xfrm>
          <a:prstGeom prst="rect">
            <a:avLst/>
          </a:prstGeom>
        </p:spPr>
      </p:pic>
      <p:sp>
        <p:nvSpPr>
          <p:cNvPr id="17" name="TextBox 1210"/>
          <p:cNvSpPr/>
          <p:nvPr/>
        </p:nvSpPr>
        <p:spPr>
          <a:xfrm>
            <a:off x="1469390" y="3250565"/>
            <a:ext cx="3304540" cy="460375"/>
          </a:xfrm>
          <a:prstGeom prst="rect">
            <a:avLst/>
          </a:prstGeom>
          <a:noFill/>
          <a:ln w="9525">
            <a:noFill/>
            <a:miter/>
          </a:ln>
        </p:spPr>
        <p:txBody>
          <a:bodyPr wrap="square">
            <a:spAutoFit/>
          </a:bodyPr>
          <a:lstStyle/>
          <a:p>
            <a:pPr indent="0">
              <a:buFont typeface="Arial" panose="020B0604020202020204" pitchFamily="34" charset="0"/>
              <a:buNone/>
            </a:pPr>
            <a:r>
              <a:rPr lang="zh-CN" altLang="en-US" sz="2400" dirty="0">
                <a:sym typeface="+mn-ea"/>
              </a:rPr>
              <a:t>工作流区域排序</a:t>
            </a:r>
            <a:endParaRPr lang="en-US" altLang="zh-CN" sz="2400" noProof="0" dirty="0">
              <a:ln>
                <a:noFill/>
              </a:ln>
              <a:solidFill>
                <a:schemeClr val="tx1">
                  <a:lumMod val="65000"/>
                  <a:lumOff val="35000"/>
                </a:schemeClr>
              </a:solidFill>
              <a:uLnTx/>
              <a:uFillTx/>
              <a:ea typeface="方正舒体" panose="02010601030101010101" pitchFamily="2" charset="-122"/>
              <a:sym typeface="+mn-ea"/>
            </a:endParaRPr>
          </a:p>
        </p:txBody>
      </p:sp>
      <p:sp>
        <p:nvSpPr>
          <p:cNvPr id="34" name="文本框 33"/>
          <p:cNvSpPr txBox="1"/>
          <p:nvPr/>
        </p:nvSpPr>
        <p:spPr>
          <a:xfrm>
            <a:off x="196215" y="45085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3" name="图片 2"/>
          <p:cNvPicPr>
            <a:picLocks noChangeAspect="1"/>
          </p:cNvPicPr>
          <p:nvPr/>
        </p:nvPicPr>
        <p:blipFill>
          <a:blip r:embed="rId2"/>
          <a:stretch>
            <a:fillRect/>
          </a:stretch>
        </p:blipFill>
        <p:spPr>
          <a:xfrm>
            <a:off x="5718591" y="1275046"/>
            <a:ext cx="5448772" cy="4778154"/>
          </a:xfrm>
          <a:prstGeom prst="rect">
            <a:avLst/>
          </a:prstGeom>
        </p:spPr>
      </p:pic>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5"/>
          <p:cNvPicPr>
            <a:picLocks noChangeAspect="1"/>
          </p:cNvPicPr>
          <p:nvPr/>
        </p:nvPicPr>
        <p:blipFill>
          <a:blip r:embed="rId1"/>
          <a:stretch>
            <a:fillRect/>
          </a:stretch>
        </p:blipFill>
        <p:spPr>
          <a:xfrm rot="480000">
            <a:off x="320675" y="1471295"/>
            <a:ext cx="1254125" cy="765810"/>
          </a:xfrm>
          <a:prstGeom prst="rect">
            <a:avLst/>
          </a:prstGeom>
        </p:spPr>
      </p:pic>
      <p:sp>
        <p:nvSpPr>
          <p:cNvPr id="4" name="文本框 3"/>
          <p:cNvSpPr txBox="1"/>
          <p:nvPr/>
        </p:nvSpPr>
        <p:spPr>
          <a:xfrm>
            <a:off x="1342390" y="1574973"/>
            <a:ext cx="1710690" cy="398780"/>
          </a:xfrm>
          <a:prstGeom prst="rect">
            <a:avLst/>
          </a:prstGeom>
          <a:noFill/>
        </p:spPr>
        <p:txBody>
          <a:bodyPr wrap="none" rtlCol="0">
            <a:spAutoFit/>
          </a:bodyPr>
          <a:lstStyle/>
          <a:p>
            <a:pPr indent="0" algn="l">
              <a:buFont typeface="Wingdings" panose="05000000000000000000" charset="0"/>
              <a:buNone/>
            </a:pPr>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rPr>
              <a:t>选择迁移策略</a:t>
            </a:r>
            <a:endPar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endParaRPr>
          </a:p>
        </p:txBody>
      </p:sp>
      <p:pic>
        <p:nvPicPr>
          <p:cNvPr id="5" name="图片 4" descr="5"/>
          <p:cNvPicPr>
            <a:picLocks noChangeAspect="1"/>
          </p:cNvPicPr>
          <p:nvPr/>
        </p:nvPicPr>
        <p:blipFill>
          <a:blip r:embed="rId1"/>
          <a:stretch>
            <a:fillRect/>
          </a:stretch>
        </p:blipFill>
        <p:spPr>
          <a:xfrm rot="480000">
            <a:off x="1163111" y="2720558"/>
            <a:ext cx="540000" cy="329706"/>
          </a:xfrm>
          <a:prstGeom prst="rect">
            <a:avLst/>
          </a:prstGeom>
        </p:spPr>
      </p:pic>
      <p:pic>
        <p:nvPicPr>
          <p:cNvPr id="13" name="图片 12" descr="6"/>
          <p:cNvPicPr>
            <a:picLocks noChangeAspect="1"/>
          </p:cNvPicPr>
          <p:nvPr/>
        </p:nvPicPr>
        <p:blipFill>
          <a:blip r:embed="rId2"/>
          <a:stretch>
            <a:fillRect/>
          </a:stretch>
        </p:blipFill>
        <p:spPr>
          <a:xfrm rot="11400000">
            <a:off x="-213995" y="224790"/>
            <a:ext cx="1067435" cy="652145"/>
          </a:xfrm>
          <a:prstGeom prst="rect">
            <a:avLst/>
          </a:prstGeom>
        </p:spPr>
      </p:pic>
      <p:pic>
        <p:nvPicPr>
          <p:cNvPr id="15" name="图片 14" descr="6"/>
          <p:cNvPicPr>
            <a:picLocks noChangeAspect="1"/>
          </p:cNvPicPr>
          <p:nvPr/>
        </p:nvPicPr>
        <p:blipFill>
          <a:blip r:embed="rId2"/>
          <a:stretch>
            <a:fillRect/>
          </a:stretch>
        </p:blipFill>
        <p:spPr>
          <a:xfrm rot="7740000">
            <a:off x="-49530" y="-60325"/>
            <a:ext cx="806450" cy="492760"/>
          </a:xfrm>
          <a:prstGeom prst="rect">
            <a:avLst/>
          </a:prstGeom>
        </p:spPr>
      </p:pic>
      <p:sp>
        <p:nvSpPr>
          <p:cNvPr id="34" name="文本框 33"/>
          <p:cNvSpPr txBox="1"/>
          <p:nvPr/>
        </p:nvSpPr>
        <p:spPr>
          <a:xfrm>
            <a:off x="226060" y="466090"/>
            <a:ext cx="3201035" cy="706755"/>
          </a:xfrm>
          <a:prstGeom prst="rect">
            <a:avLst/>
          </a:prstGeom>
          <a:noFill/>
        </p:spPr>
        <p:txBody>
          <a:bodyPr wrap="squar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pic>
        <p:nvPicPr>
          <p:cNvPr id="3" name="图片 2" descr="5"/>
          <p:cNvPicPr>
            <a:picLocks noChangeAspect="1"/>
          </p:cNvPicPr>
          <p:nvPr/>
        </p:nvPicPr>
        <p:blipFill>
          <a:blip r:embed="rId1"/>
          <a:stretch>
            <a:fillRect/>
          </a:stretch>
        </p:blipFill>
        <p:spPr>
          <a:xfrm rot="480000">
            <a:off x="1144061" y="3417153"/>
            <a:ext cx="540000" cy="329706"/>
          </a:xfrm>
          <a:prstGeom prst="rect">
            <a:avLst/>
          </a:prstGeom>
        </p:spPr>
      </p:pic>
      <p:pic>
        <p:nvPicPr>
          <p:cNvPr id="18" name="图片 17" descr="5"/>
          <p:cNvPicPr>
            <a:picLocks noChangeAspect="1"/>
          </p:cNvPicPr>
          <p:nvPr/>
        </p:nvPicPr>
        <p:blipFill>
          <a:blip r:embed="rId1"/>
          <a:stretch>
            <a:fillRect/>
          </a:stretch>
        </p:blipFill>
        <p:spPr>
          <a:xfrm rot="480000">
            <a:off x="1173271" y="4147403"/>
            <a:ext cx="540000" cy="329706"/>
          </a:xfrm>
          <a:prstGeom prst="rect">
            <a:avLst/>
          </a:prstGeom>
        </p:spPr>
      </p:pic>
      <p:sp>
        <p:nvSpPr>
          <p:cNvPr id="19" name="文本框 18"/>
          <p:cNvSpPr txBox="1"/>
          <p:nvPr/>
        </p:nvSpPr>
        <p:spPr>
          <a:xfrm>
            <a:off x="1657985" y="2704465"/>
            <a:ext cx="1198880" cy="398780"/>
          </a:xfrm>
          <a:prstGeom prst="rect">
            <a:avLst/>
          </a:prstGeom>
          <a:noFill/>
        </p:spPr>
        <p:txBody>
          <a:bodyPr wrap="none" rtlCol="0" anchor="t">
            <a:spAutoFit/>
          </a:bodyPr>
          <a:lstStyle/>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直接迁移</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1614170" y="3404235"/>
            <a:ext cx="1504315" cy="398780"/>
          </a:xfrm>
          <a:prstGeom prst="rect">
            <a:avLst/>
          </a:prstGeom>
          <a:noFill/>
        </p:spPr>
        <p:txBody>
          <a:bodyPr wrap="none" rtlCol="0" anchor="t">
            <a:spAutoFit/>
          </a:bodyPr>
          <a:lstStyle/>
          <a:p>
            <a:pPr algn="l"/>
            <a:r>
              <a:rPr lang="en-US" altLang="zh-CN" dirty="0">
                <a:sym typeface="+mn-ea"/>
              </a:rPr>
              <a:t> </a:t>
            </a: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回滚后迁移</a:t>
            </a:r>
            <a:endParaRPr lang="zh-CN" altLang="en-US" dirty="0"/>
          </a:p>
        </p:txBody>
      </p:sp>
      <p:sp>
        <p:nvSpPr>
          <p:cNvPr id="21" name="文本框 20"/>
          <p:cNvSpPr txBox="1"/>
          <p:nvPr/>
        </p:nvSpPr>
        <p:spPr>
          <a:xfrm>
            <a:off x="1657985" y="4089400"/>
            <a:ext cx="1329055" cy="398780"/>
          </a:xfrm>
          <a:prstGeom prst="rect">
            <a:avLst/>
          </a:prstGeom>
          <a:noFill/>
        </p:spPr>
        <p:txBody>
          <a:bodyPr wrap="square" rtlCol="0" anchor="t">
            <a:spAutoFit/>
          </a:bodyPr>
          <a:lstStyle/>
          <a:p>
            <a:pPr algn="l"/>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没有迁移</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7" name="椭圆 6"/>
          <p:cNvSpPr/>
          <p:nvPr/>
        </p:nvSpPr>
        <p:spPr>
          <a:xfrm>
            <a:off x="4912995" y="272415"/>
            <a:ext cx="6597650" cy="64312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5362583" y="956487"/>
            <a:ext cx="5616427" cy="5281118"/>
          </a:xfrm>
          <a:prstGeom prst="rect">
            <a:avLst/>
          </a:prstGeom>
        </p:spPr>
      </p:pic>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[6]</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78450" y="2032635"/>
            <a:ext cx="1339850" cy="1311275"/>
          </a:xfrm>
          <a:prstGeom prst="rect">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8" name="文本框 37"/>
          <p:cNvSpPr txBox="1"/>
          <p:nvPr/>
        </p:nvSpPr>
        <p:spPr>
          <a:xfrm>
            <a:off x="4466590" y="1970405"/>
            <a:ext cx="2964180" cy="1445260"/>
          </a:xfrm>
          <a:prstGeom prst="rect">
            <a:avLst/>
          </a:prstGeom>
          <a:noFill/>
        </p:spPr>
        <p:txBody>
          <a:bodyPr wrap="square" rtlCol="0">
            <a:spAutoFit/>
          </a:bodyPr>
          <a:lstStyle/>
          <a:p>
            <a:pPr algn="ctr"/>
            <a:r>
              <a:rPr lang="en-US" altLang="zh-CN" sz="8800">
                <a:solidFill>
                  <a:schemeClr val="bg1"/>
                </a:solidFill>
                <a:latin typeface="Impact" panose="020B0806030902050204" pitchFamily="34" charset="0"/>
                <a:ea typeface="MingLiU_HKSCS-ExtB" panose="02020500000000000000" charset="-120"/>
              </a:rPr>
              <a:t> 04</a:t>
            </a:r>
            <a:endParaRPr lang="en-US" altLang="zh-CN" sz="8800">
              <a:solidFill>
                <a:schemeClr val="bg1"/>
              </a:solidFill>
              <a:latin typeface="Impact" panose="020B0806030902050204" pitchFamily="34" charset="0"/>
              <a:ea typeface="MingLiU_HKSCS-ExtB" panose="02020500000000000000" charset="-120"/>
            </a:endParaRPr>
          </a:p>
        </p:txBody>
      </p:sp>
      <p:sp>
        <p:nvSpPr>
          <p:cNvPr id="39" name="文本框 38"/>
          <p:cNvSpPr txBox="1"/>
          <p:nvPr/>
        </p:nvSpPr>
        <p:spPr>
          <a:xfrm>
            <a:off x="3769995" y="3362960"/>
            <a:ext cx="4808220" cy="942975"/>
          </a:xfrm>
          <a:prstGeom prst="rect">
            <a:avLst/>
          </a:prstGeom>
          <a:noFill/>
        </p:spPr>
        <p:txBody>
          <a:bodyPr anchor="ctr"/>
          <a:lstStyle/>
          <a:p>
            <a:pPr marL="0" marR="0" lvl="0" indent="0" algn="ctr" defTabSz="914400" rtl="0" eaLnBrk="1" fontAlgn="t" latinLnBrk="0" hangingPunct="1">
              <a:spcBef>
                <a:spcPts val="0"/>
              </a:spcBef>
              <a:spcAft>
                <a:spcPts val="0"/>
              </a:spcAft>
              <a:buClrTx/>
              <a:buSzTx/>
              <a:buFontTx/>
              <a:buNone/>
              <a:defRPr/>
            </a:pPr>
            <a:r>
              <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结论和展望</a:t>
            </a:r>
            <a:endPar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78450" y="2032635"/>
            <a:ext cx="1339850" cy="1311275"/>
          </a:xfrm>
          <a:prstGeom prst="rect">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8" name="文本框 37"/>
          <p:cNvSpPr txBox="1"/>
          <p:nvPr/>
        </p:nvSpPr>
        <p:spPr>
          <a:xfrm>
            <a:off x="4466590" y="1970405"/>
            <a:ext cx="2964180" cy="1445260"/>
          </a:xfrm>
          <a:prstGeom prst="rect">
            <a:avLst/>
          </a:prstGeom>
          <a:noFill/>
        </p:spPr>
        <p:txBody>
          <a:bodyPr wrap="square" rtlCol="0">
            <a:spAutoFit/>
          </a:bodyPr>
          <a:lstStyle/>
          <a:p>
            <a:pPr algn="ctr"/>
            <a:r>
              <a:rPr lang="en-US" altLang="zh-CN" sz="8800">
                <a:solidFill>
                  <a:schemeClr val="bg1"/>
                </a:solidFill>
                <a:latin typeface="Impact" panose="020B0806030902050204" pitchFamily="34" charset="0"/>
                <a:ea typeface="MingLiU_HKSCS-ExtB" panose="02020500000000000000" charset="-120"/>
              </a:rPr>
              <a:t> 01</a:t>
            </a:r>
            <a:endParaRPr lang="en-US" altLang="zh-CN" sz="8800">
              <a:solidFill>
                <a:schemeClr val="bg1"/>
              </a:solidFill>
              <a:latin typeface="Impact" panose="020B0806030902050204" pitchFamily="34" charset="0"/>
              <a:ea typeface="MingLiU_HKSCS-ExtB" panose="02020500000000000000" charset="-120"/>
            </a:endParaRPr>
          </a:p>
        </p:txBody>
      </p:sp>
      <p:sp>
        <p:nvSpPr>
          <p:cNvPr id="39" name="文本框 38"/>
          <p:cNvSpPr txBox="1"/>
          <p:nvPr/>
        </p:nvSpPr>
        <p:spPr>
          <a:xfrm>
            <a:off x="3769995" y="3362960"/>
            <a:ext cx="4808220" cy="942975"/>
          </a:xfrm>
          <a:prstGeom prst="rect">
            <a:avLst/>
          </a:prstGeom>
          <a:noFill/>
        </p:spPr>
        <p:txBody>
          <a:bodyPr anchor="ctr"/>
          <a:lstStyle/>
          <a:p>
            <a:pPr marL="0" marR="0" lvl="0" indent="0" algn="ctr" defTabSz="914400" rtl="0" eaLnBrk="1" fontAlgn="t" latinLnBrk="0" hangingPunct="1">
              <a:spcBef>
                <a:spcPts val="0"/>
              </a:spcBef>
              <a:spcAft>
                <a:spcPts val="0"/>
              </a:spcAft>
              <a:buClrTx/>
              <a:buSzTx/>
              <a:buFontTx/>
              <a:buNone/>
              <a:defRPr/>
            </a:pPr>
            <a:r>
              <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问题描述</a:t>
            </a:r>
            <a:endPar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
        <p:nvSpPr>
          <p:cNvPr id="40" name="文本框 34"/>
          <p:cNvSpPr txBox="1"/>
          <p:nvPr/>
        </p:nvSpPr>
        <p:spPr>
          <a:xfrm>
            <a:off x="2959735" y="4209415"/>
            <a:ext cx="61010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eaLnBrk="1" hangingPunct="1">
              <a:lnSpc>
                <a:spcPct val="120000"/>
              </a:lnSpc>
              <a:spcBef>
                <a:spcPct val="20000"/>
              </a:spcBef>
            </a:pPr>
            <a:r>
              <a:rPr lang="en-US" altLang="zh-CN" sz="1000" dirty="0">
                <a:solidFill>
                  <a:srgbClr val="464E6C"/>
                </a:solidFill>
                <a:latin typeface="Arial" panose="020B0604020202020204" pitchFamily="34" charset="0"/>
                <a:ea typeface="微软雅黑" panose="020B0503020204020204" charset="-122"/>
                <a:sym typeface="Arial" panose="020B0604020202020204" pitchFamily="34" charset="0"/>
              </a:rPr>
              <a:t>.</a:t>
            </a:r>
            <a:endParaRPr lang="en-US" altLang="zh-CN" sz="1000" dirty="0">
              <a:solidFill>
                <a:srgbClr val="464E6C"/>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61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36"/>
          <p:cNvPicPr>
            <a:picLocks noChangeAspect="1"/>
          </p:cNvPicPr>
          <p:nvPr/>
        </p:nvPicPr>
        <p:blipFill>
          <a:blip r:embed="rId1"/>
          <a:srcRect l="13405" r="28837"/>
          <a:stretch>
            <a:fillRect/>
          </a:stretch>
        </p:blipFill>
        <p:spPr>
          <a:xfrm>
            <a:off x="233045" y="1338580"/>
            <a:ext cx="3942715" cy="4559935"/>
          </a:xfrm>
          <a:prstGeom prst="rect">
            <a:avLst/>
          </a:prstGeom>
        </p:spPr>
      </p:pic>
      <p:pic>
        <p:nvPicPr>
          <p:cNvPr id="12" name="图片 11" descr="5"/>
          <p:cNvPicPr>
            <a:picLocks noChangeAspect="1"/>
          </p:cNvPicPr>
          <p:nvPr/>
        </p:nvPicPr>
        <p:blipFill>
          <a:blip r:embed="rId2"/>
          <a:stretch>
            <a:fillRect/>
          </a:stretch>
        </p:blipFill>
        <p:spPr>
          <a:xfrm rot="4320000">
            <a:off x="2394585" y="-305435"/>
            <a:ext cx="1461135" cy="892175"/>
          </a:xfrm>
          <a:prstGeom prst="rect">
            <a:avLst/>
          </a:prstGeom>
        </p:spPr>
      </p:pic>
      <p:pic>
        <p:nvPicPr>
          <p:cNvPr id="13" name="图片 12" descr="6"/>
          <p:cNvPicPr>
            <a:picLocks noChangeAspect="1"/>
          </p:cNvPicPr>
          <p:nvPr/>
        </p:nvPicPr>
        <p:blipFill>
          <a:blip r:embed="rId3"/>
          <a:stretch>
            <a:fillRect/>
          </a:stretch>
        </p:blipFill>
        <p:spPr>
          <a:xfrm rot="5700000">
            <a:off x="3068320" y="-191770"/>
            <a:ext cx="1666240" cy="1017905"/>
          </a:xfrm>
          <a:prstGeom prst="rect">
            <a:avLst/>
          </a:prstGeom>
        </p:spPr>
      </p:pic>
      <p:sp>
        <p:nvSpPr>
          <p:cNvPr id="8" name="文本框 7"/>
          <p:cNvSpPr txBox="1"/>
          <p:nvPr/>
        </p:nvSpPr>
        <p:spPr>
          <a:xfrm>
            <a:off x="257810" y="452755"/>
            <a:ext cx="3201035" cy="398780"/>
          </a:xfrm>
          <a:prstGeom prst="rect">
            <a:avLst/>
          </a:prstGeom>
          <a:noFill/>
        </p:spPr>
        <p:txBody>
          <a:bodyPr wrap="square" rtlCol="0" anchor="t">
            <a:spAutoFit/>
          </a:bodyPr>
          <a:p>
            <a:pPr algn="l"/>
            <a:r>
              <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rPr>
              <a:t>总结：</a:t>
            </a:r>
            <a:endPar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2" name="文本框 1"/>
          <p:cNvSpPr txBox="1"/>
          <p:nvPr/>
        </p:nvSpPr>
        <p:spPr>
          <a:xfrm>
            <a:off x="4935855" y="1384935"/>
            <a:ext cx="6384925" cy="4461510"/>
          </a:xfrm>
          <a:prstGeom prst="rect">
            <a:avLst/>
          </a:prstGeom>
          <a:noFill/>
        </p:spPr>
        <p:txBody>
          <a:bodyPr wrap="square" rtlCol="0">
            <a:spAutoFit/>
          </a:bodyPr>
          <a:p>
            <a:pPr marL="0" indent="0" algn="l">
              <a:buNone/>
            </a:pPr>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rPr>
              <a:t>1）</a:t>
            </a:r>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rPr>
              <a:t>分析服务工作流，研究其特点：</a:t>
            </a:r>
            <a:endPar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sym typeface="+mn-ea"/>
            </a:endParaRPr>
          </a:p>
          <a:p>
            <a:pPr marL="0" indent="0" algn="l">
              <a:buNone/>
            </a:pPr>
            <a:endParaRPr lang="zh-CN" altLang="en-US" dirty="0">
              <a:solidFill>
                <a:schemeClr val="tx1">
                  <a:lumMod val="75000"/>
                  <a:lumOff val="25000"/>
                </a:schemeClr>
              </a:solidFill>
              <a:latin typeface="Roboto Medium" panose="02000000000000000000" pitchFamily="2" charset="0"/>
              <a:ea typeface="宋体" panose="02010600030101010101" pitchFamily="2" charset="-122"/>
              <a:cs typeface="Roboto Medium" panose="02000000000000000000" pitchFamily="2" charset="0"/>
              <a:sym typeface="+mn-ea"/>
            </a:endParaRPr>
          </a:p>
          <a:p>
            <a:pPr marL="0" indent="0" algn="l">
              <a:buNone/>
            </a:pPr>
            <a:endParaRPr lang="zh-CN" altLang="en-US"/>
          </a:p>
          <a:p>
            <a:pPr marL="0" indent="0" algn="l">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采用SOA架构来实现工作流管理的主要优势在于：</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marL="0" indent="0" algn="l">
              <a:buNone/>
            </a:pP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marL="285750" indent="-285750" algn="l">
              <a:buFont typeface="Wingdings" panose="05000000000000000000" charset="0"/>
              <a:buChar char="l"/>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能够充分利用现有资源、更易于集成和降低管理复杂性、快速开发，</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indent="0" algn="l">
              <a:buFont typeface="Wingdings" panose="05000000000000000000" charset="0"/>
              <a:buNone/>
            </a:pP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marL="285750" indent="-285750" algn="l">
              <a:buFont typeface="Wingdings" panose="05000000000000000000" charset="0"/>
              <a:buChar char="l"/>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减少成本和增加重编码灵活性、易于维护、方便扩展</a:t>
            </a:r>
            <a:r>
              <a:rPr lang="zh-CN" altLang="en-US"/>
              <a:t>。</a:t>
            </a:r>
            <a:endParaRPr lang="zh-CN" altLang="en-US"/>
          </a:p>
          <a:p>
            <a:pPr indent="0" algn="l">
              <a:buFont typeface="Wingdings" panose="05000000000000000000" charset="0"/>
              <a:buNone/>
            </a:pPr>
            <a:endParaRPr lang="zh-CN" altLang="en-US"/>
          </a:p>
          <a:p>
            <a:pPr indent="0" algn="l">
              <a:buFont typeface="Wingdings" panose="05000000000000000000" charset="0"/>
              <a:buNone/>
            </a:pPr>
            <a:endParaRPr lang="zh-CN" altLang="en-US"/>
          </a:p>
          <a:p>
            <a:pPr marL="0" indent="0" algn="l">
              <a:buNone/>
            </a:pPr>
            <a:endParaRPr lang="zh-CN" altLang="en-US"/>
          </a:p>
          <a:p>
            <a:pPr marL="0" indent="0" algn="l">
              <a:buNone/>
            </a:pPr>
            <a:endParaRPr lang="zh-CN" altLang="en-US"/>
          </a:p>
          <a:p>
            <a:pPr marL="0" indent="0" algn="l">
              <a:buNone/>
            </a:pPr>
            <a:endParaRPr lang="zh-CN" altLang="en-US"/>
          </a:p>
          <a:p>
            <a:pPr marL="0" indent="0" algn="l">
              <a:buNone/>
            </a:pP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1551" y="1317510"/>
            <a:ext cx="2595803" cy="4277282"/>
            <a:chOff x="7435" y="2219"/>
            <a:chExt cx="3903" cy="6430"/>
          </a:xfrm>
        </p:grpSpPr>
        <p:sp>
          <p:nvSpPr>
            <p:cNvPr id="5" name="Freeform 6"/>
            <p:cNvSpPr/>
            <p:nvPr/>
          </p:nvSpPr>
          <p:spPr>
            <a:xfrm>
              <a:off x="8563" y="7025"/>
              <a:ext cx="1676" cy="1624"/>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7" name="Oval 8"/>
            <p:cNvSpPr/>
            <p:nvPr/>
          </p:nvSpPr>
          <p:spPr>
            <a:xfrm>
              <a:off x="8550" y="6525"/>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8" name="Oval 9"/>
            <p:cNvSpPr/>
            <p:nvPr/>
          </p:nvSpPr>
          <p:spPr>
            <a:xfrm>
              <a:off x="9960" y="6525"/>
              <a:ext cx="219" cy="219"/>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9" name="Oval 10"/>
            <p:cNvSpPr/>
            <p:nvPr/>
          </p:nvSpPr>
          <p:spPr>
            <a:xfrm>
              <a:off x="9284" y="6580"/>
              <a:ext cx="219" cy="219"/>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0" name="Oval 11"/>
            <p:cNvSpPr/>
            <p:nvPr/>
          </p:nvSpPr>
          <p:spPr>
            <a:xfrm>
              <a:off x="8081" y="5708"/>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1" name="Oval 12"/>
            <p:cNvSpPr/>
            <p:nvPr/>
          </p:nvSpPr>
          <p:spPr>
            <a:xfrm>
              <a:off x="7569" y="4921"/>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2" name="Oval 13"/>
            <p:cNvSpPr/>
            <p:nvPr/>
          </p:nvSpPr>
          <p:spPr>
            <a:xfrm>
              <a:off x="7435" y="3931"/>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3" name="Oval 14"/>
            <p:cNvSpPr/>
            <p:nvPr/>
          </p:nvSpPr>
          <p:spPr>
            <a:xfrm>
              <a:off x="7930" y="2780"/>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4" name="Oval 15"/>
            <p:cNvSpPr/>
            <p:nvPr/>
          </p:nvSpPr>
          <p:spPr>
            <a:xfrm>
              <a:off x="8712" y="2269"/>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5" name="Oval 16"/>
            <p:cNvSpPr/>
            <p:nvPr/>
          </p:nvSpPr>
          <p:spPr>
            <a:xfrm>
              <a:off x="9653" y="2219"/>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6" name="Oval 17"/>
            <p:cNvSpPr/>
            <p:nvPr/>
          </p:nvSpPr>
          <p:spPr>
            <a:xfrm>
              <a:off x="10662" y="2859"/>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7" name="Oval 18"/>
            <p:cNvSpPr/>
            <p:nvPr/>
          </p:nvSpPr>
          <p:spPr>
            <a:xfrm>
              <a:off x="11036" y="3815"/>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8" name="Oval 19"/>
            <p:cNvSpPr/>
            <p:nvPr/>
          </p:nvSpPr>
          <p:spPr>
            <a:xfrm>
              <a:off x="10950" y="4852"/>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9" name="Oval 20"/>
            <p:cNvSpPr/>
            <p:nvPr/>
          </p:nvSpPr>
          <p:spPr>
            <a:xfrm>
              <a:off x="10388" y="5777"/>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0" name="Oval 21"/>
            <p:cNvSpPr/>
            <p:nvPr/>
          </p:nvSpPr>
          <p:spPr>
            <a:xfrm>
              <a:off x="8865" y="5612"/>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1" name="Oval 22"/>
            <p:cNvSpPr/>
            <p:nvPr/>
          </p:nvSpPr>
          <p:spPr>
            <a:xfrm>
              <a:off x="8459" y="3806"/>
              <a:ext cx="466" cy="466"/>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2" name="Oval 23"/>
            <p:cNvSpPr/>
            <p:nvPr/>
          </p:nvSpPr>
          <p:spPr>
            <a:xfrm>
              <a:off x="9395" y="4761"/>
              <a:ext cx="681" cy="68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3" name="Oval 24"/>
            <p:cNvSpPr/>
            <p:nvPr/>
          </p:nvSpPr>
          <p:spPr>
            <a:xfrm>
              <a:off x="8948" y="4541"/>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4" name="Oval 25"/>
            <p:cNvSpPr/>
            <p:nvPr/>
          </p:nvSpPr>
          <p:spPr>
            <a:xfrm>
              <a:off x="8208" y="4624"/>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5" name="Oval 26"/>
            <p:cNvSpPr/>
            <p:nvPr/>
          </p:nvSpPr>
          <p:spPr>
            <a:xfrm>
              <a:off x="9388" y="2963"/>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6" name="Oval 27"/>
            <p:cNvSpPr/>
            <p:nvPr/>
          </p:nvSpPr>
          <p:spPr>
            <a:xfrm>
              <a:off x="9703" y="3526"/>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8" name="Oval 29"/>
            <p:cNvSpPr/>
            <p:nvPr/>
          </p:nvSpPr>
          <p:spPr>
            <a:xfrm>
              <a:off x="8476" y="2967"/>
              <a:ext cx="466" cy="466"/>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9" name="Oval 30"/>
            <p:cNvSpPr/>
            <p:nvPr/>
          </p:nvSpPr>
          <p:spPr>
            <a:xfrm>
              <a:off x="9584" y="4274"/>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cxnSp>
          <p:nvCxnSpPr>
            <p:cNvPr id="30" name="Straight Connector 32"/>
            <p:cNvCxnSpPr>
              <a:stCxn id="7" idx="6"/>
              <a:endCxn id="9" idx="2"/>
            </p:cNvCxnSpPr>
            <p:nvPr/>
          </p:nvCxnSpPr>
          <p:spPr>
            <a:xfrm>
              <a:off x="8837" y="6676"/>
              <a:ext cx="433" cy="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3"/>
            <p:cNvCxnSpPr>
              <a:stCxn id="9" idx="6"/>
              <a:endCxn id="8" idx="2"/>
            </p:cNvCxnSpPr>
            <p:nvPr/>
          </p:nvCxnSpPr>
          <p:spPr>
            <a:xfrm flipV="1">
              <a:off x="9489" y="6635"/>
              <a:ext cx="457" cy="5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4"/>
            <p:cNvCxnSpPr>
              <a:stCxn id="8" idx="7"/>
              <a:endCxn id="19" idx="3"/>
            </p:cNvCxnSpPr>
            <p:nvPr/>
          </p:nvCxnSpPr>
          <p:spPr>
            <a:xfrm flipV="1">
              <a:off x="10133" y="5964"/>
              <a:ext cx="273" cy="59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5"/>
            <p:cNvCxnSpPr>
              <a:stCxn id="19" idx="7"/>
              <a:endCxn id="18" idx="3"/>
            </p:cNvCxnSpPr>
            <p:nvPr/>
          </p:nvCxnSpPr>
          <p:spPr>
            <a:xfrm flipV="1">
              <a:off x="10561" y="5109"/>
              <a:ext cx="419" cy="7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6"/>
            <p:cNvCxnSpPr>
              <a:stCxn id="18" idx="0"/>
              <a:endCxn id="17" idx="4"/>
            </p:cNvCxnSpPr>
            <p:nvPr/>
          </p:nvCxnSpPr>
          <p:spPr>
            <a:xfrm flipV="1">
              <a:off x="11087" y="4116"/>
              <a:ext cx="86" cy="73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7"/>
            <p:cNvCxnSpPr>
              <a:stCxn id="17" idx="0"/>
              <a:endCxn id="16" idx="5"/>
            </p:cNvCxnSpPr>
            <p:nvPr/>
          </p:nvCxnSpPr>
          <p:spPr>
            <a:xfrm flipH="1" flipV="1">
              <a:off x="10905" y="3116"/>
              <a:ext cx="268" cy="6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8"/>
            <p:cNvCxnSpPr>
              <a:stCxn id="16" idx="1"/>
              <a:endCxn id="15" idx="6"/>
            </p:cNvCxnSpPr>
            <p:nvPr/>
          </p:nvCxnSpPr>
          <p:spPr>
            <a:xfrm flipH="1" flipV="1">
              <a:off x="9940" y="2370"/>
              <a:ext cx="752" cy="5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9"/>
            <p:cNvCxnSpPr>
              <a:stCxn id="15" idx="2"/>
              <a:endCxn id="14" idx="6"/>
            </p:cNvCxnSpPr>
            <p:nvPr/>
          </p:nvCxnSpPr>
          <p:spPr>
            <a:xfrm flipH="1">
              <a:off x="8999" y="2370"/>
              <a:ext cx="640" cy="5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40"/>
            <p:cNvCxnSpPr>
              <a:stCxn id="14" idx="2"/>
              <a:endCxn id="13" idx="7"/>
            </p:cNvCxnSpPr>
            <p:nvPr/>
          </p:nvCxnSpPr>
          <p:spPr>
            <a:xfrm flipH="1">
              <a:off x="8173" y="2420"/>
              <a:ext cx="525" cy="4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41"/>
            <p:cNvCxnSpPr>
              <a:stCxn id="13" idx="3"/>
              <a:endCxn id="12" idx="0"/>
            </p:cNvCxnSpPr>
            <p:nvPr/>
          </p:nvCxnSpPr>
          <p:spPr>
            <a:xfrm flipH="1">
              <a:off x="7572" y="3037"/>
              <a:ext cx="388" cy="89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2"/>
            <p:cNvCxnSpPr>
              <a:stCxn id="12" idx="4"/>
              <a:endCxn id="11" idx="0"/>
            </p:cNvCxnSpPr>
            <p:nvPr/>
          </p:nvCxnSpPr>
          <p:spPr>
            <a:xfrm>
              <a:off x="7572" y="4232"/>
              <a:ext cx="134" cy="68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3"/>
            <p:cNvCxnSpPr>
              <a:stCxn id="11" idx="5"/>
              <a:endCxn id="10" idx="1"/>
            </p:cNvCxnSpPr>
            <p:nvPr/>
          </p:nvCxnSpPr>
          <p:spPr>
            <a:xfrm>
              <a:off x="7812" y="5178"/>
              <a:ext cx="299" cy="5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4"/>
            <p:cNvCxnSpPr>
              <a:stCxn id="10" idx="4"/>
              <a:endCxn id="7" idx="1"/>
            </p:cNvCxnSpPr>
            <p:nvPr/>
          </p:nvCxnSpPr>
          <p:spPr>
            <a:xfrm>
              <a:off x="8218" y="6009"/>
              <a:ext cx="362" cy="56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5"/>
            <p:cNvCxnSpPr>
              <a:stCxn id="7" idx="7"/>
              <a:endCxn id="20" idx="4"/>
            </p:cNvCxnSpPr>
            <p:nvPr/>
          </p:nvCxnSpPr>
          <p:spPr>
            <a:xfrm flipV="1">
              <a:off x="8793" y="5831"/>
              <a:ext cx="168" cy="7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6"/>
            <p:cNvCxnSpPr>
              <a:stCxn id="20" idx="6"/>
              <a:endCxn id="19" idx="2"/>
            </p:cNvCxnSpPr>
            <p:nvPr/>
          </p:nvCxnSpPr>
          <p:spPr>
            <a:xfrm>
              <a:off x="9070" y="5722"/>
              <a:ext cx="1304" cy="1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7"/>
            <p:cNvCxnSpPr>
              <a:stCxn id="20" idx="5"/>
              <a:endCxn id="9" idx="0"/>
            </p:cNvCxnSpPr>
            <p:nvPr/>
          </p:nvCxnSpPr>
          <p:spPr>
            <a:xfrm>
              <a:off x="9038" y="5799"/>
              <a:ext cx="342" cy="7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8"/>
            <p:cNvCxnSpPr>
              <a:stCxn id="8" idx="1"/>
              <a:endCxn id="20" idx="5"/>
            </p:cNvCxnSpPr>
            <p:nvPr/>
          </p:nvCxnSpPr>
          <p:spPr>
            <a:xfrm flipH="1" flipV="1">
              <a:off x="9038" y="5799"/>
              <a:ext cx="940" cy="7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9"/>
            <p:cNvCxnSpPr>
              <a:stCxn id="20" idx="1"/>
              <a:endCxn id="24" idx="5"/>
            </p:cNvCxnSpPr>
            <p:nvPr/>
          </p:nvCxnSpPr>
          <p:spPr>
            <a:xfrm flipH="1" flipV="1">
              <a:off x="8381" y="4811"/>
              <a:ext cx="502" cy="8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50"/>
            <p:cNvCxnSpPr>
              <a:stCxn id="10" idx="7"/>
              <a:endCxn id="20" idx="2"/>
            </p:cNvCxnSpPr>
            <p:nvPr/>
          </p:nvCxnSpPr>
          <p:spPr>
            <a:xfrm flipV="1">
              <a:off x="8324" y="5722"/>
              <a:ext cx="527" cy="3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51"/>
            <p:cNvCxnSpPr>
              <a:stCxn id="24" idx="3"/>
              <a:endCxn id="11" idx="7"/>
            </p:cNvCxnSpPr>
            <p:nvPr/>
          </p:nvCxnSpPr>
          <p:spPr>
            <a:xfrm flipH="1">
              <a:off x="7812" y="4811"/>
              <a:ext cx="414" cy="1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2"/>
            <p:cNvCxnSpPr>
              <a:stCxn id="10" idx="0"/>
              <a:endCxn id="24" idx="4"/>
            </p:cNvCxnSpPr>
            <p:nvPr/>
          </p:nvCxnSpPr>
          <p:spPr>
            <a:xfrm flipV="1">
              <a:off x="8218" y="4843"/>
              <a:ext cx="86" cy="8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3"/>
            <p:cNvCxnSpPr>
              <a:stCxn id="24" idx="0"/>
              <a:endCxn id="13" idx="4"/>
            </p:cNvCxnSpPr>
            <p:nvPr/>
          </p:nvCxnSpPr>
          <p:spPr>
            <a:xfrm flipH="1" flipV="1">
              <a:off x="8067" y="3081"/>
              <a:ext cx="237" cy="154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4"/>
            <p:cNvCxnSpPr>
              <a:stCxn id="24" idx="1"/>
              <a:endCxn id="12" idx="6"/>
            </p:cNvCxnSpPr>
            <p:nvPr/>
          </p:nvCxnSpPr>
          <p:spPr>
            <a:xfrm flipH="1" flipV="1">
              <a:off x="7722" y="4082"/>
              <a:ext cx="504" cy="5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5"/>
            <p:cNvCxnSpPr>
              <a:stCxn id="13" idx="6"/>
              <a:endCxn id="28" idx="1"/>
            </p:cNvCxnSpPr>
            <p:nvPr/>
          </p:nvCxnSpPr>
          <p:spPr>
            <a:xfrm>
              <a:off x="8217" y="2931"/>
              <a:ext cx="313" cy="1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6"/>
            <p:cNvCxnSpPr>
              <a:stCxn id="28" idx="4"/>
              <a:endCxn id="21" idx="0"/>
            </p:cNvCxnSpPr>
            <p:nvPr/>
          </p:nvCxnSpPr>
          <p:spPr>
            <a:xfrm flipH="1">
              <a:off x="8678" y="3433"/>
              <a:ext cx="17" cy="37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7"/>
            <p:cNvCxnSpPr>
              <a:stCxn id="21" idx="5"/>
              <a:endCxn id="23" idx="1"/>
            </p:cNvCxnSpPr>
            <p:nvPr/>
          </p:nvCxnSpPr>
          <p:spPr>
            <a:xfrm>
              <a:off x="8843" y="4204"/>
              <a:ext cx="123" cy="3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8"/>
            <p:cNvCxnSpPr>
              <a:stCxn id="23" idx="5"/>
              <a:endCxn id="22" idx="1"/>
            </p:cNvCxnSpPr>
            <p:nvPr/>
          </p:nvCxnSpPr>
          <p:spPr>
            <a:xfrm>
              <a:off x="9121" y="4728"/>
              <a:ext cx="360" cy="1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9"/>
            <p:cNvCxnSpPr>
              <a:stCxn id="22" idx="5"/>
              <a:endCxn id="19" idx="1"/>
            </p:cNvCxnSpPr>
            <p:nvPr/>
          </p:nvCxnSpPr>
          <p:spPr>
            <a:xfrm>
              <a:off x="9962" y="5342"/>
              <a:ext cx="444" cy="4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60"/>
            <p:cNvCxnSpPr>
              <a:stCxn id="22" idx="3"/>
              <a:endCxn id="20" idx="7"/>
            </p:cNvCxnSpPr>
            <p:nvPr/>
          </p:nvCxnSpPr>
          <p:spPr>
            <a:xfrm flipH="1">
              <a:off x="9038" y="5342"/>
              <a:ext cx="443" cy="30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61"/>
            <p:cNvCxnSpPr>
              <a:stCxn id="23" idx="3"/>
              <a:endCxn id="24" idx="6"/>
            </p:cNvCxnSpPr>
            <p:nvPr/>
          </p:nvCxnSpPr>
          <p:spPr>
            <a:xfrm flipH="1">
              <a:off x="8413" y="4728"/>
              <a:ext cx="553" cy="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2"/>
            <p:cNvCxnSpPr>
              <a:stCxn id="21" idx="3"/>
              <a:endCxn id="24" idx="7"/>
            </p:cNvCxnSpPr>
            <p:nvPr/>
          </p:nvCxnSpPr>
          <p:spPr>
            <a:xfrm flipH="1">
              <a:off x="8381" y="4204"/>
              <a:ext cx="132" cy="45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3"/>
            <p:cNvCxnSpPr>
              <a:stCxn id="21" idx="7"/>
              <a:endCxn id="25" idx="3"/>
            </p:cNvCxnSpPr>
            <p:nvPr/>
          </p:nvCxnSpPr>
          <p:spPr>
            <a:xfrm flipV="1">
              <a:off x="8843" y="3150"/>
              <a:ext cx="563" cy="7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4"/>
            <p:cNvCxnSpPr>
              <a:stCxn id="25" idx="7"/>
              <a:endCxn id="15" idx="3"/>
            </p:cNvCxnSpPr>
            <p:nvPr/>
          </p:nvCxnSpPr>
          <p:spPr>
            <a:xfrm flipV="1">
              <a:off x="9561" y="2476"/>
              <a:ext cx="122" cy="5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5"/>
            <p:cNvCxnSpPr>
              <a:stCxn id="28" idx="7"/>
              <a:endCxn id="15" idx="3"/>
            </p:cNvCxnSpPr>
            <p:nvPr/>
          </p:nvCxnSpPr>
          <p:spPr>
            <a:xfrm flipV="1">
              <a:off x="8860" y="2476"/>
              <a:ext cx="823" cy="55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6"/>
            <p:cNvCxnSpPr>
              <a:stCxn id="14" idx="5"/>
              <a:endCxn id="25" idx="1"/>
            </p:cNvCxnSpPr>
            <p:nvPr/>
          </p:nvCxnSpPr>
          <p:spPr>
            <a:xfrm>
              <a:off x="8955" y="2526"/>
              <a:ext cx="451" cy="4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7"/>
            <p:cNvCxnSpPr>
              <a:stCxn id="26" idx="7"/>
              <a:endCxn id="16" idx="3"/>
            </p:cNvCxnSpPr>
            <p:nvPr/>
          </p:nvCxnSpPr>
          <p:spPr>
            <a:xfrm flipV="1">
              <a:off x="9946" y="3116"/>
              <a:ext cx="746" cy="4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8"/>
            <p:cNvCxnSpPr>
              <a:stCxn id="26" idx="0"/>
              <a:endCxn id="15" idx="4"/>
            </p:cNvCxnSpPr>
            <p:nvPr/>
          </p:nvCxnSpPr>
          <p:spPr>
            <a:xfrm flipH="1" flipV="1">
              <a:off x="9790" y="2520"/>
              <a:ext cx="50" cy="100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9"/>
            <p:cNvCxnSpPr>
              <a:stCxn id="26" idx="1"/>
              <a:endCxn id="25" idx="5"/>
            </p:cNvCxnSpPr>
            <p:nvPr/>
          </p:nvCxnSpPr>
          <p:spPr>
            <a:xfrm flipH="1" flipV="1">
              <a:off x="9561" y="3150"/>
              <a:ext cx="172" cy="4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70"/>
            <p:cNvCxnSpPr>
              <a:stCxn id="29" idx="0"/>
              <a:endCxn id="26" idx="4"/>
            </p:cNvCxnSpPr>
            <p:nvPr/>
          </p:nvCxnSpPr>
          <p:spPr>
            <a:xfrm flipV="1">
              <a:off x="9680" y="3827"/>
              <a:ext cx="160" cy="44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71"/>
            <p:cNvCxnSpPr>
              <a:stCxn id="29" idx="4"/>
              <a:endCxn id="22" idx="0"/>
            </p:cNvCxnSpPr>
            <p:nvPr/>
          </p:nvCxnSpPr>
          <p:spPr>
            <a:xfrm>
              <a:off x="9680" y="4493"/>
              <a:ext cx="42" cy="26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2"/>
            <p:cNvCxnSpPr>
              <a:stCxn id="29" idx="1"/>
              <a:endCxn id="21" idx="6"/>
            </p:cNvCxnSpPr>
            <p:nvPr/>
          </p:nvCxnSpPr>
          <p:spPr>
            <a:xfrm flipH="1" flipV="1">
              <a:off x="8911" y="4039"/>
              <a:ext cx="691" cy="2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3"/>
            <p:cNvCxnSpPr>
              <a:stCxn id="22" idx="7"/>
              <a:endCxn id="27" idx="3"/>
            </p:cNvCxnSpPr>
            <p:nvPr/>
          </p:nvCxnSpPr>
          <p:spPr>
            <a:xfrm flipV="1">
              <a:off x="9962" y="4580"/>
              <a:ext cx="486" cy="2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4"/>
            <p:cNvCxnSpPr>
              <a:stCxn id="27" idx="0"/>
              <a:endCxn id="16" idx="4"/>
            </p:cNvCxnSpPr>
            <p:nvPr/>
          </p:nvCxnSpPr>
          <p:spPr>
            <a:xfrm flipV="1">
              <a:off x="10555" y="3160"/>
              <a:ext cx="244" cy="116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5"/>
            <p:cNvCxnSpPr>
              <a:stCxn id="27" idx="1"/>
              <a:endCxn id="26" idx="5"/>
            </p:cNvCxnSpPr>
            <p:nvPr/>
          </p:nvCxnSpPr>
          <p:spPr>
            <a:xfrm flipH="1" flipV="1">
              <a:off x="9946" y="3783"/>
              <a:ext cx="502" cy="58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6"/>
            <p:cNvCxnSpPr>
              <a:stCxn id="27" idx="7"/>
              <a:endCxn id="17" idx="3"/>
            </p:cNvCxnSpPr>
            <p:nvPr/>
          </p:nvCxnSpPr>
          <p:spPr>
            <a:xfrm flipV="1">
              <a:off x="10661" y="4072"/>
              <a:ext cx="405" cy="2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7"/>
            <p:cNvCxnSpPr>
              <a:stCxn id="27" idx="5"/>
              <a:endCxn id="18" idx="1"/>
            </p:cNvCxnSpPr>
            <p:nvPr/>
          </p:nvCxnSpPr>
          <p:spPr>
            <a:xfrm>
              <a:off x="10661" y="4580"/>
              <a:ext cx="319" cy="3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8"/>
            <p:cNvCxnSpPr>
              <a:stCxn id="19" idx="0"/>
              <a:endCxn id="27" idx="4"/>
            </p:cNvCxnSpPr>
            <p:nvPr/>
          </p:nvCxnSpPr>
          <p:spPr>
            <a:xfrm flipV="1">
              <a:off x="10484" y="4624"/>
              <a:ext cx="71" cy="115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99" name="TextBox 1210"/>
          <p:cNvSpPr/>
          <p:nvPr/>
        </p:nvSpPr>
        <p:spPr>
          <a:xfrm>
            <a:off x="486410" y="1733550"/>
            <a:ext cx="3787775" cy="299085"/>
          </a:xfrm>
          <a:prstGeom prst="rect">
            <a:avLst/>
          </a:prstGeom>
          <a:noFill/>
          <a:ln w="9525">
            <a:noFill/>
            <a:miter/>
          </a:ln>
        </p:spPr>
        <p:txBody>
          <a:bodyPr wrap="square">
            <a:spAutoFit/>
          </a:bodyPr>
          <a:lstStyle/>
          <a:p>
            <a:pPr indent="0" algn="r" fontAlgn="auto">
              <a:lnSpc>
                <a:spcPct val="150000"/>
              </a:lnSpc>
            </a:pP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2" name="Oval 19"/>
          <p:cNvSpPr/>
          <p:nvPr/>
        </p:nvSpPr>
        <p:spPr>
          <a:xfrm>
            <a:off x="2510496" y="2731563"/>
            <a:ext cx="200471" cy="200502"/>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nvSpPr>
        <p:spPr>
          <a:xfrm>
            <a:off x="11807190" y="6480175"/>
            <a:ext cx="495300" cy="368300"/>
          </a:xfrm>
          <a:prstGeom prst="rect">
            <a:avLst/>
          </a:prstGeom>
          <a:noFill/>
        </p:spPr>
        <p:txBody>
          <a:bodyPr wrap="square" rtlCol="0">
            <a:spAutoFit/>
          </a:bodyPr>
          <a:lstStyle/>
          <a:p>
            <a:endParaRPr lang="en-US" altLang="zh-CN"/>
          </a:p>
        </p:txBody>
      </p:sp>
      <p:graphicFrame>
        <p:nvGraphicFramePr>
          <p:cNvPr id="6" name="表格 5"/>
          <p:cNvGraphicFramePr/>
          <p:nvPr/>
        </p:nvGraphicFramePr>
        <p:xfrm>
          <a:off x="3525520" y="815340"/>
          <a:ext cx="8075295" cy="6309360"/>
        </p:xfrm>
        <a:graphic>
          <a:graphicData uri="http://schemas.openxmlformats.org/drawingml/2006/table">
            <a:tbl>
              <a:tblPr firstRow="1" bandRow="1">
                <a:tableStyleId>{5C22544A-7EE6-4342-B048-85BDC9FD1C3A}</a:tableStyleId>
              </a:tblPr>
              <a:tblGrid>
                <a:gridCol w="1615440"/>
                <a:gridCol w="1614805"/>
                <a:gridCol w="1447800"/>
                <a:gridCol w="1781810"/>
                <a:gridCol w="1615440"/>
              </a:tblGrid>
              <a:tr h="1463040">
                <a:tc>
                  <a:txBody>
                    <a:bodyPr/>
                    <a:p>
                      <a:pP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r>
                        <a:rPr lang="en-US" altLang="zh-CN" sz="1800" noProof="0" dirty="0">
                          <a:ln>
                            <a:noFill/>
                          </a:ln>
                          <a:solidFill>
                            <a:srgbClr val="464E6C"/>
                          </a:solidFill>
                          <a:uLnTx/>
                          <a:uFillTx/>
                          <a:latin typeface="Impact" panose="020B0806030902050204" pitchFamily="34" charset="0"/>
                          <a:ea typeface="方正舒体" panose="02010601030101010101" pitchFamily="2" charset="-122"/>
                          <a:sym typeface="+mn-ea"/>
                        </a:rPr>
                        <a:t>服务工作流</a:t>
                      </a:r>
                      <a:r>
                        <a:rPr lang="zh-CN" altLang="en-US" sz="1800" b="1" noProof="0" dirty="0">
                          <a:ln>
                            <a:noFill/>
                          </a:ln>
                          <a:solidFill>
                            <a:srgbClr val="464E6C"/>
                          </a:solidFill>
                          <a:uLnTx/>
                          <a:uFillTx/>
                          <a:latin typeface="Impact" panose="020B0806030902050204" pitchFamily="34" charset="0"/>
                          <a:ea typeface="方正舒体" panose="02010601030101010101" pitchFamily="2" charset="-122"/>
                          <a:sym typeface="+mn-ea"/>
                        </a:rPr>
                        <a:t>的</a:t>
                      </a:r>
                      <a:r>
                        <a:rPr lang="en-US" altLang="zh-CN" sz="1800" noProof="0" dirty="0">
                          <a:ln>
                            <a:noFill/>
                          </a:ln>
                          <a:solidFill>
                            <a:srgbClr val="464E6C"/>
                          </a:solidFill>
                          <a:uLnTx/>
                          <a:uFillTx/>
                          <a:latin typeface="Impact" panose="020B0806030902050204" pitchFamily="34" charset="0"/>
                          <a:ea typeface="方正舒体" panose="02010601030101010101" pitchFamily="2" charset="-122"/>
                          <a:sym typeface="+mn-ea"/>
                        </a:rPr>
                        <a:t>规范语言</a:t>
                      </a:r>
                      <a:endParaRPr lang="en-US" altLang="zh-CN" sz="1800" b="1" noProof="0" dirty="0">
                        <a:ln>
                          <a:noFill/>
                        </a:ln>
                        <a:solidFill>
                          <a:srgbClr val="464E6C"/>
                        </a:solidFill>
                        <a:uLnTx/>
                        <a:uFillTx/>
                        <a:latin typeface="Impact" panose="020B0806030902050204" pitchFamily="34" charset="0"/>
                        <a:ea typeface="方正舒体" panose="02010601030101010101" pitchFamily="2" charset="-122"/>
                        <a:sym typeface="+mn-ea"/>
                      </a:endParaRPr>
                    </a:p>
                    <a:p>
                      <a:pPr algn="ct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zh-CN" altLang="en-US" sz="1800" dirty="0">
                          <a:solidFill>
                            <a:srgbClr val="464E6C"/>
                          </a:solidFill>
                          <a:latin typeface="Impact" panose="020B0806030902050204" pitchFamily="34" charset="0"/>
                          <a:ea typeface="方正舒体" panose="02010601030101010101" pitchFamily="2" charset="-122"/>
                          <a:sym typeface="+mn-ea"/>
                        </a:rPr>
                        <a:t>规范语言形式化</a:t>
                      </a:r>
                      <a:endParaRPr lang="en-US" altLang="zh-CN" sz="1800" b="1" noProof="0" dirty="0">
                        <a:ln>
                          <a:noFill/>
                        </a:ln>
                        <a:solidFill>
                          <a:srgbClr val="464E6C"/>
                        </a:solidFill>
                        <a:uLnTx/>
                        <a:uFillTx/>
                        <a:latin typeface="Impact" panose="020B0806030902050204" pitchFamily="34" charset="0"/>
                        <a:ea typeface="方正舒体" panose="02010601030101010101" pitchFamily="2" charset="-122"/>
                        <a:sym typeface="+mn-ea"/>
                      </a:endParaRPr>
                    </a:p>
                    <a:p>
                      <a:pP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zh-CN" altLang="en-US" sz="1800" dirty="0">
                          <a:solidFill>
                            <a:srgbClr val="464E6C"/>
                          </a:solidFill>
                          <a:latin typeface="Impact" panose="020B0806030902050204" pitchFamily="34" charset="0"/>
                          <a:ea typeface="方正舒体" panose="02010601030101010101" pitchFamily="2" charset="-122"/>
                          <a:sym typeface="+mn-ea"/>
                        </a:rPr>
                        <a:t>基于工作流的WSOA上下文自适应框架</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1800" noProof="0" dirty="0">
                          <a:ln>
                            <a:noFill/>
                          </a:ln>
                          <a:solidFill>
                            <a:srgbClr val="464E6C"/>
                          </a:solidFill>
                          <a:uLnTx/>
                          <a:uFillTx/>
                          <a:latin typeface="Impact" panose="020B0806030902050204" pitchFamily="34" charset="0"/>
                          <a:ea typeface="方正舒体" panose="02010601030101010101" pitchFamily="2" charset="-122"/>
                          <a:sym typeface="+mn-ea"/>
                        </a:rPr>
                        <a:t>基于多色集理论的工作流动态变化和实例迁移方法</a:t>
                      </a:r>
                      <a:endParaRPr lang="en-US" altLang="zh-CN" sz="1800" b="1" noProof="0" dirty="0">
                        <a:ln>
                          <a:noFill/>
                        </a:ln>
                        <a:solidFill>
                          <a:srgbClr val="464E6C"/>
                        </a:solidFill>
                        <a:uLnTx/>
                        <a:uFillTx/>
                        <a:latin typeface="Impact" panose="020B0806030902050204" pitchFamily="34" charset="0"/>
                        <a:ea typeface="方正舒体" panose="02010601030101010101" pitchFamily="2" charset="-122"/>
                        <a:sym typeface="+mn-ea"/>
                      </a:endParaRPr>
                    </a:p>
                    <a:p>
                      <a:pP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920240">
                <a:tc>
                  <a:txBody>
                    <a:bodyPr/>
                    <a:p>
                      <a:pPr algn="ct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针对的环境变化</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p>
                      <a:pPr>
                        <a:buNone/>
                      </a:pPr>
                      <a:r>
                        <a:rPr lang="en-US" altLang="zh-CN" sz="2000" dirty="0">
                          <a:solidFill>
                            <a:srgbClr val="595959"/>
                          </a:solidFill>
                          <a:latin typeface="华文新魏" panose="02010800040101010101" charset="-122"/>
                          <a:ea typeface="华文新魏" panose="02010800040101010101" charset="-122"/>
                        </a:rPr>
                        <a:t>不同的需求</a:t>
                      </a:r>
                      <a:r>
                        <a:rPr lang="zh-CN" altLang="en-US" sz="2000" dirty="0">
                          <a:solidFill>
                            <a:srgbClr val="595959"/>
                          </a:solidFill>
                          <a:latin typeface="华文新魏" panose="02010800040101010101" charset="-122"/>
                          <a:ea typeface="华文新魏" panose="02010800040101010101" charset="-122"/>
                        </a:rPr>
                        <a:t>、</a:t>
                      </a:r>
                      <a:r>
                        <a:rPr lang="en-US" altLang="zh-CN" sz="2000" dirty="0">
                          <a:solidFill>
                            <a:srgbClr val="595959"/>
                          </a:solidFill>
                          <a:latin typeface="华文新魏" panose="02010800040101010101" charset="-122"/>
                          <a:ea typeface="华文新魏" panose="02010800040101010101" charset="-122"/>
                        </a:rPr>
                        <a:t>服务类型、工作流组合增多</a:t>
                      </a:r>
                      <a:r>
                        <a:rPr lang="zh-CN" altLang="en-US" sz="2000" dirty="0">
                          <a:solidFill>
                            <a:srgbClr val="595959"/>
                          </a:solidFill>
                          <a:latin typeface="华文新魏" panose="02010800040101010101" charset="-122"/>
                          <a:ea typeface="华文新魏" panose="02010800040101010101" charset="-122"/>
                        </a:rPr>
                        <a:t>，互操作的动态性带来复杂性</a:t>
                      </a:r>
                      <a:endParaRPr lang="zh-CN" altLang="en-US" sz="2000" noProof="0" dirty="0">
                        <a:ln>
                          <a:noFill/>
                        </a:ln>
                        <a:solidFill>
                          <a:srgbClr val="595959"/>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zh-CN" altLang="en-US"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不同服务端的工作流系统动态配置；服务端内的事件反应调整</a:t>
                      </a:r>
                      <a:endParaRPr lang="zh-CN" altLang="en-US"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工作流模型的修改，发生添加/删除，结构转换和组合的动态变化</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10640">
                <a:tc>
                  <a:txBody>
                    <a:bodyPr/>
                    <a:p>
                      <a:pPr algn="ct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目的</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p>
                      <a:pPr>
                        <a:buNone/>
                      </a:pPr>
                      <a:r>
                        <a:rPr lang="zh-CN" altLang="en-US" sz="2000" dirty="0">
                          <a:solidFill>
                            <a:srgbClr val="595959"/>
                          </a:solidFill>
                          <a:latin typeface="华文新魏" panose="02010800040101010101" charset="-122"/>
                          <a:ea typeface="华文新魏" panose="02010800040101010101" charset="-122"/>
                        </a:rPr>
                        <a:t>明确服务工作流规范语言需要遵循的原则，</a:t>
                      </a:r>
                      <a:r>
                        <a:rPr lang="en-US" altLang="zh-CN" sz="2000" dirty="0">
                          <a:solidFill>
                            <a:srgbClr val="595959"/>
                          </a:solidFill>
                          <a:latin typeface="华文新魏" panose="02010800040101010101" charset="-122"/>
                          <a:ea typeface="华文新魏" panose="02010800040101010101" charset="-122"/>
                        </a:rPr>
                        <a:t>确定SWSpec</a:t>
                      </a:r>
                      <a:r>
                        <a:rPr lang="zh-CN" altLang="en-US" sz="2000" dirty="0">
                          <a:solidFill>
                            <a:srgbClr val="595959"/>
                          </a:solidFill>
                          <a:latin typeface="华文新魏" panose="02010800040101010101" charset="-122"/>
                          <a:ea typeface="华文新魏" panose="02010800040101010101" charset="-122"/>
                        </a:rPr>
                        <a:t>满足条件，</a:t>
                      </a:r>
                      <a:r>
                        <a:rPr lang="en-US" altLang="zh-CN" sz="2000" dirty="0">
                          <a:solidFill>
                            <a:srgbClr val="595959"/>
                          </a:solidFill>
                          <a:latin typeface="华文新魏" panose="02010800040101010101" charset="-122"/>
                          <a:ea typeface="华文新魏" panose="02010800040101010101" charset="-122"/>
                        </a:rPr>
                        <a:t>可以降低复杂度</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实现上下文自适应框架</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p>
                      <a:pPr>
                        <a:buNone/>
                      </a:pP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对运行中的流程进行迁移</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15440">
                <a:tc>
                  <a:txBody>
                    <a:bodyPr/>
                    <a:p>
                      <a:pPr algn="ct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优点</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p>
                      <a:pPr>
                        <a:buNone/>
                      </a:pPr>
                      <a:r>
                        <a:rPr lang="en-US" altLang="zh-CN" sz="2000" dirty="0">
                          <a:solidFill>
                            <a:srgbClr val="595959"/>
                          </a:solidFill>
                          <a:latin typeface="华文新魏" panose="02010800040101010101" charset="-122"/>
                          <a:ea typeface="华文新魏" panose="02010800040101010101" charset="-122"/>
                        </a:rPr>
                        <a:t>作为理论基础支持</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系统在交互中使自己迎合用户的偏好和需求</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p>
                      <a:pPr>
                        <a:buNone/>
                      </a:pP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减少工作流动态变化的问题规模，降低计算复杂度</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78" name="文本框 77"/>
          <p:cNvSpPr txBox="1"/>
          <p:nvPr/>
        </p:nvSpPr>
        <p:spPr>
          <a:xfrm>
            <a:off x="2870835" y="459105"/>
            <a:ext cx="5194300" cy="398780"/>
          </a:xfrm>
          <a:prstGeom prst="rect">
            <a:avLst/>
          </a:prstGeom>
          <a:noFill/>
        </p:spPr>
        <p:txBody>
          <a:bodyPr wrap="square" rtlCol="0">
            <a:spAutoFit/>
          </a:bodyPr>
          <a:p>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rPr>
              <a:t>2</a:t>
            </a:r>
            <a:r>
              <a:rPr lang="zh-CN" altLang="en-US" sz="2000" b="1" noProof="0" dirty="0">
                <a:ln>
                  <a:noFill/>
                </a:ln>
                <a:solidFill>
                  <a:schemeClr val="tx1">
                    <a:lumMod val="75000"/>
                    <a:lumOff val="25000"/>
                  </a:schemeClr>
                </a:solidFill>
                <a:uLnTx/>
                <a:uFillTx/>
                <a:latin typeface="华文楷体" panose="02010600040101010101" charset="-122"/>
                <a:ea typeface="华文楷体" panose="02010600040101010101" charset="-122"/>
              </a:rPr>
              <a:t>）</a:t>
            </a:r>
            <a:r>
              <a:rPr lang="en-US" altLang="zh-CN" sz="2000" b="1" noProof="0" dirty="0">
                <a:ln>
                  <a:noFill/>
                </a:ln>
                <a:solidFill>
                  <a:schemeClr val="tx1">
                    <a:lumMod val="75000"/>
                    <a:lumOff val="25000"/>
                  </a:schemeClr>
                </a:solidFill>
                <a:uLnTx/>
                <a:uFillTx/>
                <a:latin typeface="华文楷体" panose="02010600040101010101" charset="-122"/>
                <a:ea typeface="华文楷体" panose="02010600040101010101" charset="-122"/>
              </a:rPr>
              <a:t>如何优化服务工作流，使其适应动态环境</a:t>
            </a:r>
            <a:r>
              <a:rPr lang="zh-CN" altLang="en-US" sz="2000" b="1" noProof="0" dirty="0">
                <a:ln>
                  <a:noFill/>
                </a:ln>
                <a:solidFill>
                  <a:schemeClr val="tx1">
                    <a:lumMod val="75000"/>
                    <a:lumOff val="25000"/>
                  </a:schemeClr>
                </a:solidFill>
                <a:uLnTx/>
                <a:uFillTx/>
                <a:latin typeface="华文楷体" panose="02010600040101010101" charset="-122"/>
                <a:ea typeface="华文楷体" panose="02010600040101010101" charset="-122"/>
              </a:rPr>
              <a:t>？</a:t>
            </a:r>
            <a:endParaRPr lang="zh-CN" altLang="en-US" sz="2000" b="1" noProof="0" dirty="0">
              <a:ln>
                <a:noFill/>
              </a:ln>
              <a:solidFill>
                <a:schemeClr val="tx1">
                  <a:lumMod val="75000"/>
                  <a:lumOff val="25000"/>
                </a:schemeClr>
              </a:solidFill>
              <a:uLnTx/>
              <a:uFillTx/>
              <a:latin typeface="华文楷体" panose="02010600040101010101" charset="-122"/>
              <a:ea typeface="华文楷体" panose="02010600040101010101" charset="-122"/>
            </a:endParaRPr>
          </a:p>
        </p:txBody>
      </p:sp>
      <p:sp>
        <p:nvSpPr>
          <p:cNvPr id="79" name="文本框 78"/>
          <p:cNvSpPr txBox="1"/>
          <p:nvPr/>
        </p:nvSpPr>
        <p:spPr>
          <a:xfrm>
            <a:off x="199390" y="452755"/>
            <a:ext cx="3201035" cy="398780"/>
          </a:xfrm>
          <a:prstGeom prst="rect">
            <a:avLst/>
          </a:prstGeom>
          <a:noFill/>
        </p:spPr>
        <p:txBody>
          <a:bodyPr wrap="square" rtlCol="0" anchor="t">
            <a:spAutoFit/>
          </a:bodyPr>
          <a:p>
            <a:pPr algn="l"/>
            <a:r>
              <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rPr>
              <a:t>总结：</a:t>
            </a:r>
            <a:endPar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3"/>
          <p:cNvSpPr/>
          <p:nvPr/>
        </p:nvSpPr>
        <p:spPr bwMode="auto">
          <a:xfrm>
            <a:off x="3878580" y="3645535"/>
            <a:ext cx="2192020" cy="1349375"/>
          </a:xfrm>
          <a:custGeom>
            <a:avLst/>
            <a:gdLst>
              <a:gd name="T0" fmla="*/ 112 w 112"/>
              <a:gd name="T1" fmla="*/ 69 h 69"/>
              <a:gd name="T2" fmla="*/ 87 w 112"/>
              <a:gd name="T3" fmla="*/ 55 h 69"/>
              <a:gd name="T4" fmla="*/ 25 w 112"/>
              <a:gd name="T5" fmla="*/ 55 h 69"/>
              <a:gd name="T6" fmla="*/ 0 w 112"/>
              <a:gd name="T7" fmla="*/ 30 h 69"/>
              <a:gd name="T8" fmla="*/ 0 w 112"/>
              <a:gd name="T9" fmla="*/ 25 h 69"/>
              <a:gd name="T10" fmla="*/ 25 w 112"/>
              <a:gd name="T11" fmla="*/ 0 h 69"/>
              <a:gd name="T12" fmla="*/ 87 w 112"/>
              <a:gd name="T13" fmla="*/ 0 h 69"/>
              <a:gd name="T14" fmla="*/ 112 w 112"/>
              <a:gd name="T15" fmla="*/ 25 h 69"/>
              <a:gd name="T16" fmla="*/ 112 w 112"/>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9">
                <a:moveTo>
                  <a:pt x="112" y="69"/>
                </a:moveTo>
                <a:cubicBezTo>
                  <a:pt x="107" y="61"/>
                  <a:pt x="98" y="55"/>
                  <a:pt x="87" y="55"/>
                </a:cubicBezTo>
                <a:cubicBezTo>
                  <a:pt x="25" y="55"/>
                  <a:pt x="25" y="55"/>
                  <a:pt x="25" y="55"/>
                </a:cubicBezTo>
                <a:cubicBezTo>
                  <a:pt x="11" y="55"/>
                  <a:pt x="0" y="43"/>
                  <a:pt x="0" y="30"/>
                </a:cubicBezTo>
                <a:cubicBezTo>
                  <a:pt x="0" y="25"/>
                  <a:pt x="0" y="25"/>
                  <a:pt x="0" y="25"/>
                </a:cubicBezTo>
                <a:cubicBezTo>
                  <a:pt x="0" y="11"/>
                  <a:pt x="11" y="0"/>
                  <a:pt x="25" y="0"/>
                </a:cubicBezTo>
                <a:cubicBezTo>
                  <a:pt x="87" y="0"/>
                  <a:pt x="87" y="0"/>
                  <a:pt x="87" y="0"/>
                </a:cubicBezTo>
                <a:cubicBezTo>
                  <a:pt x="101" y="0"/>
                  <a:pt x="112" y="11"/>
                  <a:pt x="112" y="25"/>
                </a:cubicBezTo>
                <a:lnTo>
                  <a:pt x="112" y="69"/>
                </a:lnTo>
                <a:close/>
              </a:path>
            </a:pathLst>
          </a:custGeom>
          <a:solidFill>
            <a:srgbClr val="464E6C"/>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11" name="Freeform 56"/>
          <p:cNvSpPr/>
          <p:nvPr/>
        </p:nvSpPr>
        <p:spPr bwMode="auto">
          <a:xfrm>
            <a:off x="4392295" y="2713990"/>
            <a:ext cx="1666875" cy="999490"/>
          </a:xfrm>
          <a:custGeom>
            <a:avLst/>
            <a:gdLst>
              <a:gd name="T0" fmla="*/ 85 w 85"/>
              <a:gd name="T1" fmla="*/ 51 h 51"/>
              <a:gd name="T2" fmla="*/ 66 w 85"/>
              <a:gd name="T3" fmla="*/ 40 h 51"/>
              <a:gd name="T4" fmla="*/ 19 w 85"/>
              <a:gd name="T5" fmla="*/ 40 h 51"/>
              <a:gd name="T6" fmla="*/ 0 w 85"/>
              <a:gd name="T7" fmla="*/ 22 h 51"/>
              <a:gd name="T8" fmla="*/ 0 w 85"/>
              <a:gd name="T9" fmla="*/ 18 h 51"/>
              <a:gd name="T10" fmla="*/ 19 w 85"/>
              <a:gd name="T11" fmla="*/ 0 h 51"/>
              <a:gd name="T12" fmla="*/ 66 w 85"/>
              <a:gd name="T13" fmla="*/ 0 h 51"/>
              <a:gd name="T14" fmla="*/ 85 w 85"/>
              <a:gd name="T15" fmla="*/ 18 h 51"/>
              <a:gd name="T16" fmla="*/ 85 w 8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1">
                <a:moveTo>
                  <a:pt x="85" y="51"/>
                </a:moveTo>
                <a:cubicBezTo>
                  <a:pt x="81" y="45"/>
                  <a:pt x="74" y="40"/>
                  <a:pt x="66" y="40"/>
                </a:cubicBezTo>
                <a:cubicBezTo>
                  <a:pt x="19" y="40"/>
                  <a:pt x="19" y="40"/>
                  <a:pt x="19" y="40"/>
                </a:cubicBezTo>
                <a:cubicBezTo>
                  <a:pt x="9" y="40"/>
                  <a:pt x="0" y="32"/>
                  <a:pt x="0" y="22"/>
                </a:cubicBezTo>
                <a:cubicBezTo>
                  <a:pt x="0" y="18"/>
                  <a:pt x="0" y="18"/>
                  <a:pt x="0" y="18"/>
                </a:cubicBezTo>
                <a:cubicBezTo>
                  <a:pt x="0" y="8"/>
                  <a:pt x="9" y="0"/>
                  <a:pt x="19" y="0"/>
                </a:cubicBezTo>
                <a:cubicBezTo>
                  <a:pt x="66" y="0"/>
                  <a:pt x="66" y="0"/>
                  <a:pt x="66" y="0"/>
                </a:cubicBezTo>
                <a:cubicBezTo>
                  <a:pt x="76" y="0"/>
                  <a:pt x="85" y="8"/>
                  <a:pt x="85" y="18"/>
                </a:cubicBezTo>
                <a:lnTo>
                  <a:pt x="85" y="51"/>
                </a:lnTo>
                <a:close/>
              </a:path>
            </a:pathLst>
          </a:custGeom>
          <a:solidFill>
            <a:srgbClr val="52B2A7"/>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12" name="Freeform 58"/>
          <p:cNvSpPr/>
          <p:nvPr/>
        </p:nvSpPr>
        <p:spPr bwMode="auto">
          <a:xfrm>
            <a:off x="6178550" y="3200400"/>
            <a:ext cx="1957070" cy="1192530"/>
          </a:xfrm>
          <a:custGeom>
            <a:avLst/>
            <a:gdLst>
              <a:gd name="T0" fmla="*/ 0 w 100"/>
              <a:gd name="T1" fmla="*/ 61 h 61"/>
              <a:gd name="T2" fmla="*/ 22 w 100"/>
              <a:gd name="T3" fmla="*/ 48 h 61"/>
              <a:gd name="T4" fmla="*/ 78 w 100"/>
              <a:gd name="T5" fmla="*/ 48 h 61"/>
              <a:gd name="T6" fmla="*/ 100 w 100"/>
              <a:gd name="T7" fmla="*/ 26 h 61"/>
              <a:gd name="T8" fmla="*/ 100 w 100"/>
              <a:gd name="T9" fmla="*/ 22 h 61"/>
              <a:gd name="T10" fmla="*/ 78 w 100"/>
              <a:gd name="T11" fmla="*/ 0 h 61"/>
              <a:gd name="T12" fmla="*/ 22 w 100"/>
              <a:gd name="T13" fmla="*/ 0 h 61"/>
              <a:gd name="T14" fmla="*/ 0 w 100"/>
              <a:gd name="T15" fmla="*/ 22 h 61"/>
              <a:gd name="T16" fmla="*/ 0 w 100"/>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1">
                <a:moveTo>
                  <a:pt x="0" y="61"/>
                </a:moveTo>
                <a:cubicBezTo>
                  <a:pt x="4" y="54"/>
                  <a:pt x="13" y="48"/>
                  <a:pt x="22" y="48"/>
                </a:cubicBezTo>
                <a:cubicBezTo>
                  <a:pt x="78" y="48"/>
                  <a:pt x="78" y="48"/>
                  <a:pt x="78" y="48"/>
                </a:cubicBezTo>
                <a:cubicBezTo>
                  <a:pt x="90" y="48"/>
                  <a:pt x="100" y="38"/>
                  <a:pt x="100" y="26"/>
                </a:cubicBezTo>
                <a:cubicBezTo>
                  <a:pt x="100" y="22"/>
                  <a:pt x="100" y="22"/>
                  <a:pt x="100" y="22"/>
                </a:cubicBezTo>
                <a:cubicBezTo>
                  <a:pt x="100" y="10"/>
                  <a:pt x="90" y="0"/>
                  <a:pt x="78" y="0"/>
                </a:cubicBezTo>
                <a:cubicBezTo>
                  <a:pt x="22" y="0"/>
                  <a:pt x="22" y="0"/>
                  <a:pt x="22" y="0"/>
                </a:cubicBezTo>
                <a:cubicBezTo>
                  <a:pt x="10" y="0"/>
                  <a:pt x="0" y="10"/>
                  <a:pt x="0" y="22"/>
                </a:cubicBezTo>
                <a:lnTo>
                  <a:pt x="0" y="61"/>
                </a:lnTo>
                <a:close/>
              </a:path>
            </a:pathLst>
          </a:custGeom>
          <a:solidFill>
            <a:srgbClr val="52B2A7"/>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13" name="Freeform 60"/>
          <p:cNvSpPr/>
          <p:nvPr/>
        </p:nvSpPr>
        <p:spPr bwMode="auto">
          <a:xfrm>
            <a:off x="6178550" y="2446655"/>
            <a:ext cx="1409065" cy="861060"/>
          </a:xfrm>
          <a:custGeom>
            <a:avLst/>
            <a:gdLst>
              <a:gd name="T0" fmla="*/ 0 w 72"/>
              <a:gd name="T1" fmla="*/ 44 h 44"/>
              <a:gd name="T2" fmla="*/ 16 w 72"/>
              <a:gd name="T3" fmla="*/ 34 h 44"/>
              <a:gd name="T4" fmla="*/ 56 w 72"/>
              <a:gd name="T5" fmla="*/ 34 h 44"/>
              <a:gd name="T6" fmla="*/ 72 w 72"/>
              <a:gd name="T7" fmla="*/ 18 h 44"/>
              <a:gd name="T8" fmla="*/ 72 w 72"/>
              <a:gd name="T9" fmla="*/ 16 h 44"/>
              <a:gd name="T10" fmla="*/ 56 w 72"/>
              <a:gd name="T11" fmla="*/ 0 h 44"/>
              <a:gd name="T12" fmla="*/ 16 w 72"/>
              <a:gd name="T13" fmla="*/ 0 h 44"/>
              <a:gd name="T14" fmla="*/ 0 w 72"/>
              <a:gd name="T15" fmla="*/ 16 h 44"/>
              <a:gd name="T16" fmla="*/ 0 w 72"/>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4">
                <a:moveTo>
                  <a:pt x="0" y="44"/>
                </a:moveTo>
                <a:cubicBezTo>
                  <a:pt x="3" y="38"/>
                  <a:pt x="9" y="34"/>
                  <a:pt x="16" y="34"/>
                </a:cubicBezTo>
                <a:cubicBezTo>
                  <a:pt x="56" y="34"/>
                  <a:pt x="56" y="34"/>
                  <a:pt x="56" y="34"/>
                </a:cubicBezTo>
                <a:cubicBezTo>
                  <a:pt x="65" y="34"/>
                  <a:pt x="72" y="27"/>
                  <a:pt x="72" y="18"/>
                </a:cubicBezTo>
                <a:cubicBezTo>
                  <a:pt x="72" y="16"/>
                  <a:pt x="72" y="16"/>
                  <a:pt x="72" y="16"/>
                </a:cubicBezTo>
                <a:cubicBezTo>
                  <a:pt x="72" y="7"/>
                  <a:pt x="65" y="0"/>
                  <a:pt x="56" y="0"/>
                </a:cubicBezTo>
                <a:cubicBezTo>
                  <a:pt x="16" y="0"/>
                  <a:pt x="16" y="0"/>
                  <a:pt x="16" y="0"/>
                </a:cubicBezTo>
                <a:cubicBezTo>
                  <a:pt x="7" y="0"/>
                  <a:pt x="0" y="7"/>
                  <a:pt x="0" y="16"/>
                </a:cubicBezTo>
                <a:lnTo>
                  <a:pt x="0" y="44"/>
                </a:lnTo>
                <a:close/>
              </a:path>
            </a:pathLst>
          </a:custGeom>
          <a:solidFill>
            <a:srgbClr val="464E6C"/>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grpSp>
        <p:nvGrpSpPr>
          <p:cNvPr id="27" name="Group 26"/>
          <p:cNvGrpSpPr/>
          <p:nvPr/>
        </p:nvGrpSpPr>
        <p:grpSpPr>
          <a:xfrm>
            <a:off x="4455160" y="4039870"/>
            <a:ext cx="328930" cy="325755"/>
            <a:chOff x="8469313" y="3354388"/>
            <a:chExt cx="479426" cy="477837"/>
          </a:xfrm>
          <a:solidFill>
            <a:schemeClr val="bg1"/>
          </a:solidFill>
        </p:grpSpPr>
        <p:sp>
          <p:nvSpPr>
            <p:cNvPr id="28" name="Rectangle 27"/>
            <p:cNvSpPr>
              <a:spLocks noChangeArrowheads="1"/>
            </p:cNvSpPr>
            <p:nvPr/>
          </p:nvSpPr>
          <p:spPr bwMode="auto">
            <a:xfrm>
              <a:off x="8528051" y="3441700"/>
              <a:ext cx="357188" cy="3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29" name="Freeform 28"/>
            <p:cNvSpPr/>
            <p:nvPr/>
          </p:nvSpPr>
          <p:spPr bwMode="auto">
            <a:xfrm>
              <a:off x="8648701" y="3530600"/>
              <a:ext cx="85725" cy="90487"/>
            </a:xfrm>
            <a:custGeom>
              <a:avLst/>
              <a:gdLst>
                <a:gd name="T0" fmla="*/ 3 w 23"/>
                <a:gd name="T1" fmla="*/ 22 h 24"/>
                <a:gd name="T2" fmla="*/ 0 w 23"/>
                <a:gd name="T3" fmla="*/ 21 h 24"/>
                <a:gd name="T4" fmla="*/ 0 w 23"/>
                <a:gd name="T5" fmla="*/ 4 h 24"/>
                <a:gd name="T6" fmla="*/ 4 w 23"/>
                <a:gd name="T7" fmla="*/ 0 h 24"/>
                <a:gd name="T8" fmla="*/ 21 w 23"/>
                <a:gd name="T9" fmla="*/ 0 h 24"/>
                <a:gd name="T10" fmla="*/ 22 w 23"/>
                <a:gd name="T11" fmla="*/ 3 h 24"/>
                <a:gd name="T12" fmla="*/ 3 w 23"/>
                <a:gd name="T13" fmla="*/ 22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3" y="22"/>
                  </a:moveTo>
                  <a:cubicBezTo>
                    <a:pt x="1" y="24"/>
                    <a:pt x="0" y="23"/>
                    <a:pt x="0" y="21"/>
                  </a:cubicBezTo>
                  <a:cubicBezTo>
                    <a:pt x="0" y="4"/>
                    <a:pt x="0" y="4"/>
                    <a:pt x="0" y="4"/>
                  </a:cubicBezTo>
                  <a:cubicBezTo>
                    <a:pt x="0" y="2"/>
                    <a:pt x="2" y="0"/>
                    <a:pt x="4" y="0"/>
                  </a:cubicBezTo>
                  <a:cubicBezTo>
                    <a:pt x="21" y="0"/>
                    <a:pt x="21" y="0"/>
                    <a:pt x="21" y="0"/>
                  </a:cubicBezTo>
                  <a:cubicBezTo>
                    <a:pt x="23" y="0"/>
                    <a:pt x="23" y="1"/>
                    <a:pt x="22" y="3"/>
                  </a:cubicBezTo>
                  <a:lnTo>
                    <a:pt x="3"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0" name="Freeform 29"/>
            <p:cNvSpPr>
              <a:spLocks noEditPoints="1"/>
            </p:cNvSpPr>
            <p:nvPr/>
          </p:nvSpPr>
          <p:spPr bwMode="auto">
            <a:xfrm>
              <a:off x="8656638" y="3538538"/>
              <a:ext cx="250825" cy="252412"/>
            </a:xfrm>
            <a:custGeom>
              <a:avLst/>
              <a:gdLst>
                <a:gd name="T0" fmla="*/ 61 w 67"/>
                <a:gd name="T1" fmla="*/ 27 h 67"/>
                <a:gd name="T2" fmla="*/ 48 w 67"/>
                <a:gd name="T3" fmla="*/ 27 h 67"/>
                <a:gd name="T4" fmla="*/ 37 w 67"/>
                <a:gd name="T5" fmla="*/ 16 h 67"/>
                <a:gd name="T6" fmla="*/ 37 w 67"/>
                <a:gd name="T7" fmla="*/ 3 h 67"/>
                <a:gd name="T8" fmla="*/ 25 w 67"/>
                <a:gd name="T9" fmla="*/ 4 h 67"/>
                <a:gd name="T10" fmla="*/ 4 w 67"/>
                <a:gd name="T11" fmla="*/ 25 h 67"/>
                <a:gd name="T12" fmla="*/ 2 w 67"/>
                <a:gd name="T13" fmla="*/ 37 h 67"/>
                <a:gd name="T14" fmla="*/ 16 w 67"/>
                <a:gd name="T15" fmla="*/ 37 h 67"/>
                <a:gd name="T16" fmla="*/ 27 w 67"/>
                <a:gd name="T17" fmla="*/ 48 h 67"/>
                <a:gd name="T18" fmla="*/ 27 w 67"/>
                <a:gd name="T19" fmla="*/ 62 h 67"/>
                <a:gd name="T20" fmla="*/ 32 w 67"/>
                <a:gd name="T21" fmla="*/ 67 h 67"/>
                <a:gd name="T22" fmla="*/ 39 w 67"/>
                <a:gd name="T23" fmla="*/ 60 h 67"/>
                <a:gd name="T24" fmla="*/ 60 w 67"/>
                <a:gd name="T25" fmla="*/ 39 h 67"/>
                <a:gd name="T26" fmla="*/ 67 w 67"/>
                <a:gd name="T27" fmla="*/ 32 h 67"/>
                <a:gd name="T28" fmla="*/ 61 w 67"/>
                <a:gd name="T29" fmla="*/ 27 h 67"/>
                <a:gd name="T30" fmla="*/ 43 w 67"/>
                <a:gd name="T31" fmla="*/ 31 h 67"/>
                <a:gd name="T32" fmla="*/ 44 w 67"/>
                <a:gd name="T33" fmla="*/ 44 h 67"/>
                <a:gd name="T34" fmla="*/ 31 w 67"/>
                <a:gd name="T35" fmla="*/ 43 h 67"/>
                <a:gd name="T36" fmla="*/ 21 w 67"/>
                <a:gd name="T37" fmla="*/ 33 h 67"/>
                <a:gd name="T38" fmla="*/ 20 w 67"/>
                <a:gd name="T39" fmla="*/ 20 h 67"/>
                <a:gd name="T40" fmla="*/ 33 w 67"/>
                <a:gd name="T41" fmla="*/ 21 h 67"/>
                <a:gd name="T42" fmla="*/ 43 w 67"/>
                <a:gd name="T43"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67">
                  <a:moveTo>
                    <a:pt x="61" y="27"/>
                  </a:moveTo>
                  <a:cubicBezTo>
                    <a:pt x="58" y="31"/>
                    <a:pt x="51" y="31"/>
                    <a:pt x="48" y="27"/>
                  </a:cubicBezTo>
                  <a:cubicBezTo>
                    <a:pt x="37" y="16"/>
                    <a:pt x="37" y="16"/>
                    <a:pt x="37" y="16"/>
                  </a:cubicBezTo>
                  <a:cubicBezTo>
                    <a:pt x="33" y="13"/>
                    <a:pt x="33" y="6"/>
                    <a:pt x="37" y="3"/>
                  </a:cubicBezTo>
                  <a:cubicBezTo>
                    <a:pt x="33" y="0"/>
                    <a:pt x="28" y="1"/>
                    <a:pt x="25" y="4"/>
                  </a:cubicBezTo>
                  <a:cubicBezTo>
                    <a:pt x="4" y="25"/>
                    <a:pt x="4" y="25"/>
                    <a:pt x="4" y="25"/>
                  </a:cubicBezTo>
                  <a:cubicBezTo>
                    <a:pt x="1" y="28"/>
                    <a:pt x="0" y="33"/>
                    <a:pt x="2" y="37"/>
                  </a:cubicBezTo>
                  <a:cubicBezTo>
                    <a:pt x="6" y="33"/>
                    <a:pt x="12" y="34"/>
                    <a:pt x="16" y="37"/>
                  </a:cubicBezTo>
                  <a:cubicBezTo>
                    <a:pt x="27" y="48"/>
                    <a:pt x="27" y="48"/>
                    <a:pt x="27" y="48"/>
                  </a:cubicBezTo>
                  <a:cubicBezTo>
                    <a:pt x="30" y="52"/>
                    <a:pt x="30" y="58"/>
                    <a:pt x="27" y="62"/>
                  </a:cubicBezTo>
                  <a:cubicBezTo>
                    <a:pt x="32" y="67"/>
                    <a:pt x="32" y="67"/>
                    <a:pt x="32" y="67"/>
                  </a:cubicBezTo>
                  <a:cubicBezTo>
                    <a:pt x="39" y="60"/>
                    <a:pt x="39" y="60"/>
                    <a:pt x="39" y="60"/>
                  </a:cubicBezTo>
                  <a:cubicBezTo>
                    <a:pt x="60" y="39"/>
                    <a:pt x="60" y="39"/>
                    <a:pt x="60" y="39"/>
                  </a:cubicBezTo>
                  <a:cubicBezTo>
                    <a:pt x="67" y="32"/>
                    <a:pt x="67" y="32"/>
                    <a:pt x="67" y="32"/>
                  </a:cubicBezTo>
                  <a:lnTo>
                    <a:pt x="61" y="27"/>
                  </a:lnTo>
                  <a:close/>
                  <a:moveTo>
                    <a:pt x="43" y="31"/>
                  </a:moveTo>
                  <a:cubicBezTo>
                    <a:pt x="47" y="35"/>
                    <a:pt x="47" y="41"/>
                    <a:pt x="44" y="44"/>
                  </a:cubicBezTo>
                  <a:cubicBezTo>
                    <a:pt x="41" y="48"/>
                    <a:pt x="35" y="47"/>
                    <a:pt x="31" y="43"/>
                  </a:cubicBezTo>
                  <a:cubicBezTo>
                    <a:pt x="21" y="33"/>
                    <a:pt x="21" y="33"/>
                    <a:pt x="21" y="33"/>
                  </a:cubicBezTo>
                  <a:cubicBezTo>
                    <a:pt x="17" y="29"/>
                    <a:pt x="16" y="23"/>
                    <a:pt x="20" y="20"/>
                  </a:cubicBezTo>
                  <a:cubicBezTo>
                    <a:pt x="23" y="17"/>
                    <a:pt x="29" y="17"/>
                    <a:pt x="33" y="21"/>
                  </a:cubicBezTo>
                  <a:lnTo>
                    <a:pt x="4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1" name="Freeform 30"/>
            <p:cNvSpPr/>
            <p:nvPr/>
          </p:nvSpPr>
          <p:spPr bwMode="auto">
            <a:xfrm>
              <a:off x="8788401" y="3673475"/>
              <a:ext cx="160338" cy="158750"/>
            </a:xfrm>
            <a:custGeom>
              <a:avLst/>
              <a:gdLst>
                <a:gd name="T0" fmla="*/ 35 w 43"/>
                <a:gd name="T1" fmla="*/ 0 h 42"/>
                <a:gd name="T2" fmla="*/ 31 w 43"/>
                <a:gd name="T3" fmla="*/ 4 h 42"/>
                <a:gd name="T4" fmla="*/ 5 w 43"/>
                <a:gd name="T5" fmla="*/ 30 h 42"/>
                <a:gd name="T6" fmla="*/ 0 w 43"/>
                <a:gd name="T7" fmla="*/ 35 h 42"/>
                <a:gd name="T8" fmla="*/ 5 w 43"/>
                <a:gd name="T9" fmla="*/ 40 h 42"/>
                <a:gd name="T10" fmla="*/ 14 w 43"/>
                <a:gd name="T11" fmla="*/ 40 h 42"/>
                <a:gd name="T12" fmla="*/ 41 w 43"/>
                <a:gd name="T13" fmla="*/ 13 h 42"/>
                <a:gd name="T14" fmla="*/ 41 w 43"/>
                <a:gd name="T15" fmla="*/ 5 h 42"/>
                <a:gd name="T16" fmla="*/ 35 w 43"/>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2">
                  <a:moveTo>
                    <a:pt x="35" y="0"/>
                  </a:moveTo>
                  <a:cubicBezTo>
                    <a:pt x="31" y="4"/>
                    <a:pt x="31" y="4"/>
                    <a:pt x="31" y="4"/>
                  </a:cubicBezTo>
                  <a:cubicBezTo>
                    <a:pt x="5" y="30"/>
                    <a:pt x="5" y="30"/>
                    <a:pt x="5" y="30"/>
                  </a:cubicBezTo>
                  <a:cubicBezTo>
                    <a:pt x="0" y="35"/>
                    <a:pt x="0" y="35"/>
                    <a:pt x="0" y="35"/>
                  </a:cubicBezTo>
                  <a:cubicBezTo>
                    <a:pt x="5" y="40"/>
                    <a:pt x="5" y="40"/>
                    <a:pt x="5" y="40"/>
                  </a:cubicBezTo>
                  <a:cubicBezTo>
                    <a:pt x="8" y="42"/>
                    <a:pt x="12" y="42"/>
                    <a:pt x="14" y="40"/>
                  </a:cubicBezTo>
                  <a:cubicBezTo>
                    <a:pt x="41" y="13"/>
                    <a:pt x="41" y="13"/>
                    <a:pt x="41" y="13"/>
                  </a:cubicBezTo>
                  <a:cubicBezTo>
                    <a:pt x="43" y="11"/>
                    <a:pt x="43" y="7"/>
                    <a:pt x="41" y="5"/>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2" name="Rectangle 31"/>
            <p:cNvSpPr>
              <a:spLocks noChangeArrowheads="1"/>
            </p:cNvSpPr>
            <p:nvPr/>
          </p:nvSpPr>
          <p:spPr bwMode="auto">
            <a:xfrm>
              <a:off x="8528051" y="3502025"/>
              <a:ext cx="6032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3" name="Freeform 32"/>
            <p:cNvSpPr>
              <a:spLocks noEditPoints="1"/>
            </p:cNvSpPr>
            <p:nvPr/>
          </p:nvSpPr>
          <p:spPr bwMode="auto">
            <a:xfrm>
              <a:off x="8469313" y="3354388"/>
              <a:ext cx="476250" cy="387350"/>
            </a:xfrm>
            <a:custGeom>
              <a:avLst/>
              <a:gdLst>
                <a:gd name="T0" fmla="*/ 120 w 127"/>
                <a:gd name="T1" fmla="*/ 0 h 103"/>
                <a:gd name="T2" fmla="*/ 7 w 127"/>
                <a:gd name="T3" fmla="*/ 0 h 103"/>
                <a:gd name="T4" fmla="*/ 0 w 127"/>
                <a:gd name="T5" fmla="*/ 6 h 103"/>
                <a:gd name="T6" fmla="*/ 0 w 127"/>
                <a:gd name="T7" fmla="*/ 96 h 103"/>
                <a:gd name="T8" fmla="*/ 7 w 127"/>
                <a:gd name="T9" fmla="*/ 103 h 103"/>
                <a:gd name="T10" fmla="*/ 64 w 127"/>
                <a:gd name="T11" fmla="*/ 103 h 103"/>
                <a:gd name="T12" fmla="*/ 64 w 127"/>
                <a:gd name="T13" fmla="*/ 102 h 103"/>
                <a:gd name="T14" fmla="*/ 56 w 127"/>
                <a:gd name="T15" fmla="*/ 95 h 103"/>
                <a:gd name="T16" fmla="*/ 8 w 127"/>
                <a:gd name="T17" fmla="*/ 95 h 103"/>
                <a:gd name="T18" fmla="*/ 8 w 127"/>
                <a:gd name="T19" fmla="*/ 15 h 103"/>
                <a:gd name="T20" fmla="*/ 119 w 127"/>
                <a:gd name="T21" fmla="*/ 15 h 103"/>
                <a:gd name="T22" fmla="*/ 119 w 127"/>
                <a:gd name="T23" fmla="*/ 73 h 103"/>
                <a:gd name="T24" fmla="*/ 120 w 127"/>
                <a:gd name="T25" fmla="*/ 74 h 103"/>
                <a:gd name="T26" fmla="*/ 120 w 127"/>
                <a:gd name="T27" fmla="*/ 74 h 103"/>
                <a:gd name="T28" fmla="*/ 126 w 127"/>
                <a:gd name="T29" fmla="*/ 79 h 103"/>
                <a:gd name="T30" fmla="*/ 127 w 127"/>
                <a:gd name="T31" fmla="*/ 80 h 103"/>
                <a:gd name="T32" fmla="*/ 127 w 127"/>
                <a:gd name="T33" fmla="*/ 6 h 103"/>
                <a:gd name="T34" fmla="*/ 120 w 127"/>
                <a:gd name="T35" fmla="*/ 0 h 103"/>
                <a:gd name="T36" fmla="*/ 15 w 127"/>
                <a:gd name="T37" fmla="*/ 10 h 103"/>
                <a:gd name="T38" fmla="*/ 8 w 127"/>
                <a:gd name="T39" fmla="*/ 10 h 103"/>
                <a:gd name="T40" fmla="*/ 8 w 127"/>
                <a:gd name="T41" fmla="*/ 5 h 103"/>
                <a:gd name="T42" fmla="*/ 15 w 127"/>
                <a:gd name="T43" fmla="*/ 5 h 103"/>
                <a:gd name="T44" fmla="*/ 15 w 127"/>
                <a:gd name="T45" fmla="*/ 10 h 103"/>
                <a:gd name="T46" fmla="*/ 119 w 127"/>
                <a:gd name="T47" fmla="*/ 10 h 103"/>
                <a:gd name="T48" fmla="*/ 88 w 127"/>
                <a:gd name="T49" fmla="*/ 10 h 103"/>
                <a:gd name="T50" fmla="*/ 88 w 127"/>
                <a:gd name="T51" fmla="*/ 5 h 103"/>
                <a:gd name="T52" fmla="*/ 119 w 127"/>
                <a:gd name="T53" fmla="*/ 5 h 103"/>
                <a:gd name="T54" fmla="*/ 119 w 127"/>
                <a:gd name="T55" fmla="*/ 1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103">
                  <a:moveTo>
                    <a:pt x="120" y="0"/>
                  </a:moveTo>
                  <a:cubicBezTo>
                    <a:pt x="7" y="0"/>
                    <a:pt x="7" y="0"/>
                    <a:pt x="7" y="0"/>
                  </a:cubicBezTo>
                  <a:cubicBezTo>
                    <a:pt x="3" y="0"/>
                    <a:pt x="0" y="3"/>
                    <a:pt x="0" y="6"/>
                  </a:cubicBezTo>
                  <a:cubicBezTo>
                    <a:pt x="0" y="96"/>
                    <a:pt x="0" y="96"/>
                    <a:pt x="0" y="96"/>
                  </a:cubicBezTo>
                  <a:cubicBezTo>
                    <a:pt x="0" y="100"/>
                    <a:pt x="3" y="103"/>
                    <a:pt x="7" y="103"/>
                  </a:cubicBezTo>
                  <a:cubicBezTo>
                    <a:pt x="64" y="103"/>
                    <a:pt x="64" y="103"/>
                    <a:pt x="64" y="103"/>
                  </a:cubicBezTo>
                  <a:cubicBezTo>
                    <a:pt x="64" y="103"/>
                    <a:pt x="64" y="102"/>
                    <a:pt x="64" y="102"/>
                  </a:cubicBezTo>
                  <a:cubicBezTo>
                    <a:pt x="56" y="95"/>
                    <a:pt x="56" y="95"/>
                    <a:pt x="56" y="95"/>
                  </a:cubicBezTo>
                  <a:cubicBezTo>
                    <a:pt x="8" y="95"/>
                    <a:pt x="8" y="95"/>
                    <a:pt x="8" y="95"/>
                  </a:cubicBezTo>
                  <a:cubicBezTo>
                    <a:pt x="8" y="15"/>
                    <a:pt x="8" y="15"/>
                    <a:pt x="8" y="15"/>
                  </a:cubicBezTo>
                  <a:cubicBezTo>
                    <a:pt x="119" y="15"/>
                    <a:pt x="119" y="15"/>
                    <a:pt x="119" y="15"/>
                  </a:cubicBezTo>
                  <a:cubicBezTo>
                    <a:pt x="119" y="73"/>
                    <a:pt x="119" y="73"/>
                    <a:pt x="119" y="73"/>
                  </a:cubicBezTo>
                  <a:cubicBezTo>
                    <a:pt x="120" y="74"/>
                    <a:pt x="120" y="74"/>
                    <a:pt x="120" y="74"/>
                  </a:cubicBezTo>
                  <a:cubicBezTo>
                    <a:pt x="120" y="74"/>
                    <a:pt x="120" y="74"/>
                    <a:pt x="120" y="74"/>
                  </a:cubicBezTo>
                  <a:cubicBezTo>
                    <a:pt x="126" y="79"/>
                    <a:pt x="126" y="79"/>
                    <a:pt x="126" y="79"/>
                  </a:cubicBezTo>
                  <a:cubicBezTo>
                    <a:pt x="127" y="80"/>
                    <a:pt x="127" y="80"/>
                    <a:pt x="127" y="80"/>
                  </a:cubicBezTo>
                  <a:cubicBezTo>
                    <a:pt x="127" y="6"/>
                    <a:pt x="127" y="6"/>
                    <a:pt x="127" y="6"/>
                  </a:cubicBezTo>
                  <a:cubicBezTo>
                    <a:pt x="127" y="3"/>
                    <a:pt x="124" y="0"/>
                    <a:pt x="120" y="0"/>
                  </a:cubicBezTo>
                  <a:close/>
                  <a:moveTo>
                    <a:pt x="15" y="10"/>
                  </a:moveTo>
                  <a:cubicBezTo>
                    <a:pt x="8" y="10"/>
                    <a:pt x="8" y="10"/>
                    <a:pt x="8" y="10"/>
                  </a:cubicBezTo>
                  <a:cubicBezTo>
                    <a:pt x="8" y="5"/>
                    <a:pt x="8" y="5"/>
                    <a:pt x="8" y="5"/>
                  </a:cubicBezTo>
                  <a:cubicBezTo>
                    <a:pt x="15" y="5"/>
                    <a:pt x="15" y="5"/>
                    <a:pt x="15" y="5"/>
                  </a:cubicBezTo>
                  <a:lnTo>
                    <a:pt x="15" y="10"/>
                  </a:lnTo>
                  <a:close/>
                  <a:moveTo>
                    <a:pt x="119" y="10"/>
                  </a:moveTo>
                  <a:cubicBezTo>
                    <a:pt x="88" y="10"/>
                    <a:pt x="88" y="10"/>
                    <a:pt x="88" y="10"/>
                  </a:cubicBezTo>
                  <a:cubicBezTo>
                    <a:pt x="88" y="5"/>
                    <a:pt x="88" y="5"/>
                    <a:pt x="88" y="5"/>
                  </a:cubicBezTo>
                  <a:cubicBezTo>
                    <a:pt x="119" y="5"/>
                    <a:pt x="119" y="5"/>
                    <a:pt x="119" y="5"/>
                  </a:cubicBezTo>
                  <a:lnTo>
                    <a:pt x="1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grpSp>
      <p:grpSp>
        <p:nvGrpSpPr>
          <p:cNvPr id="35" name="Group 34"/>
          <p:cNvGrpSpPr/>
          <p:nvPr/>
        </p:nvGrpSpPr>
        <p:grpSpPr>
          <a:xfrm>
            <a:off x="6638925" y="3532505"/>
            <a:ext cx="320040" cy="316230"/>
            <a:chOff x="8334375" y="4232275"/>
            <a:chExt cx="466725" cy="463550"/>
          </a:xfrm>
          <a:solidFill>
            <a:schemeClr val="bg1"/>
          </a:solidFill>
        </p:grpSpPr>
        <p:sp>
          <p:nvSpPr>
            <p:cNvPr id="36" name="Freeform 35"/>
            <p:cNvSpPr/>
            <p:nvPr/>
          </p:nvSpPr>
          <p:spPr bwMode="auto">
            <a:xfrm>
              <a:off x="8421688" y="4494213"/>
              <a:ext cx="292100" cy="33338"/>
            </a:xfrm>
            <a:custGeom>
              <a:avLst/>
              <a:gdLst>
                <a:gd name="T0" fmla="*/ 65 w 78"/>
                <a:gd name="T1" fmla="*/ 0 h 9"/>
                <a:gd name="T2" fmla="*/ 12 w 78"/>
                <a:gd name="T3" fmla="*/ 0 h 9"/>
                <a:gd name="T4" fmla="*/ 0 w 78"/>
                <a:gd name="T5" fmla="*/ 9 h 9"/>
                <a:gd name="T6" fmla="*/ 78 w 78"/>
                <a:gd name="T7" fmla="*/ 9 h 9"/>
                <a:gd name="T8" fmla="*/ 65 w 78"/>
                <a:gd name="T9" fmla="*/ 0 h 9"/>
              </a:gdLst>
              <a:ahLst/>
              <a:cxnLst>
                <a:cxn ang="0">
                  <a:pos x="T0" y="T1"/>
                </a:cxn>
                <a:cxn ang="0">
                  <a:pos x="T2" y="T3"/>
                </a:cxn>
                <a:cxn ang="0">
                  <a:pos x="T4" y="T5"/>
                </a:cxn>
                <a:cxn ang="0">
                  <a:pos x="T6" y="T7"/>
                </a:cxn>
                <a:cxn ang="0">
                  <a:pos x="T8" y="T9"/>
                </a:cxn>
              </a:cxnLst>
              <a:rect l="0" t="0" r="r" b="b"/>
              <a:pathLst>
                <a:path w="78" h="9">
                  <a:moveTo>
                    <a:pt x="65" y="0"/>
                  </a:moveTo>
                  <a:cubicBezTo>
                    <a:pt x="12" y="0"/>
                    <a:pt x="12" y="0"/>
                    <a:pt x="12" y="0"/>
                  </a:cubicBezTo>
                  <a:cubicBezTo>
                    <a:pt x="6" y="0"/>
                    <a:pt x="1" y="4"/>
                    <a:pt x="0" y="9"/>
                  </a:cubicBezTo>
                  <a:cubicBezTo>
                    <a:pt x="78" y="9"/>
                    <a:pt x="78" y="9"/>
                    <a:pt x="78" y="9"/>
                  </a:cubicBezTo>
                  <a:cubicBezTo>
                    <a:pt x="76" y="4"/>
                    <a:pt x="71"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7" name="Freeform 36"/>
            <p:cNvSpPr>
              <a:spLocks noEditPoints="1"/>
            </p:cNvSpPr>
            <p:nvPr/>
          </p:nvSpPr>
          <p:spPr bwMode="auto">
            <a:xfrm>
              <a:off x="8416925" y="4565650"/>
              <a:ext cx="296863" cy="130175"/>
            </a:xfrm>
            <a:custGeom>
              <a:avLst/>
              <a:gdLst>
                <a:gd name="T0" fmla="*/ 0 w 79"/>
                <a:gd name="T1" fmla="*/ 0 h 35"/>
                <a:gd name="T2" fmla="*/ 0 w 79"/>
                <a:gd name="T3" fmla="*/ 22 h 35"/>
                <a:gd name="T4" fmla="*/ 13 w 79"/>
                <a:gd name="T5" fmla="*/ 35 h 35"/>
                <a:gd name="T6" fmla="*/ 66 w 79"/>
                <a:gd name="T7" fmla="*/ 35 h 35"/>
                <a:gd name="T8" fmla="*/ 79 w 79"/>
                <a:gd name="T9" fmla="*/ 22 h 35"/>
                <a:gd name="T10" fmla="*/ 79 w 79"/>
                <a:gd name="T11" fmla="*/ 0 h 35"/>
                <a:gd name="T12" fmla="*/ 0 w 79"/>
                <a:gd name="T13" fmla="*/ 0 h 35"/>
                <a:gd name="T14" fmla="*/ 22 w 79"/>
                <a:gd name="T15" fmla="*/ 25 h 35"/>
                <a:gd name="T16" fmla="*/ 13 w 79"/>
                <a:gd name="T17" fmla="*/ 25 h 35"/>
                <a:gd name="T18" fmla="*/ 10 w 79"/>
                <a:gd name="T19" fmla="*/ 22 h 35"/>
                <a:gd name="T20" fmla="*/ 13 w 79"/>
                <a:gd name="T21" fmla="*/ 20 h 35"/>
                <a:gd name="T22" fmla="*/ 22 w 79"/>
                <a:gd name="T23" fmla="*/ 20 h 35"/>
                <a:gd name="T24" fmla="*/ 25 w 79"/>
                <a:gd name="T25" fmla="*/ 22 h 35"/>
                <a:gd name="T26" fmla="*/ 22 w 79"/>
                <a:gd name="T27" fmla="*/ 25 h 35"/>
                <a:gd name="T28" fmla="*/ 42 w 79"/>
                <a:gd name="T29" fmla="*/ 15 h 35"/>
                <a:gd name="T30" fmla="*/ 13 w 79"/>
                <a:gd name="T31" fmla="*/ 15 h 35"/>
                <a:gd name="T32" fmla="*/ 10 w 79"/>
                <a:gd name="T33" fmla="*/ 13 h 35"/>
                <a:gd name="T34" fmla="*/ 13 w 79"/>
                <a:gd name="T35" fmla="*/ 10 h 35"/>
                <a:gd name="T36" fmla="*/ 42 w 79"/>
                <a:gd name="T37" fmla="*/ 10 h 35"/>
                <a:gd name="T38" fmla="*/ 45 w 79"/>
                <a:gd name="T39" fmla="*/ 13 h 35"/>
                <a:gd name="T40" fmla="*/ 42 w 79"/>
                <a:gd name="T4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35">
                  <a:moveTo>
                    <a:pt x="0" y="0"/>
                  </a:moveTo>
                  <a:cubicBezTo>
                    <a:pt x="0" y="22"/>
                    <a:pt x="0" y="22"/>
                    <a:pt x="0" y="22"/>
                  </a:cubicBezTo>
                  <a:cubicBezTo>
                    <a:pt x="0" y="29"/>
                    <a:pt x="6" y="35"/>
                    <a:pt x="13" y="35"/>
                  </a:cubicBezTo>
                  <a:cubicBezTo>
                    <a:pt x="66" y="35"/>
                    <a:pt x="66" y="35"/>
                    <a:pt x="66" y="35"/>
                  </a:cubicBezTo>
                  <a:cubicBezTo>
                    <a:pt x="73" y="35"/>
                    <a:pt x="79" y="29"/>
                    <a:pt x="79" y="22"/>
                  </a:cubicBezTo>
                  <a:cubicBezTo>
                    <a:pt x="79" y="0"/>
                    <a:pt x="79" y="0"/>
                    <a:pt x="79" y="0"/>
                  </a:cubicBezTo>
                  <a:lnTo>
                    <a:pt x="0" y="0"/>
                  </a:lnTo>
                  <a:close/>
                  <a:moveTo>
                    <a:pt x="22" y="25"/>
                  </a:moveTo>
                  <a:cubicBezTo>
                    <a:pt x="13" y="25"/>
                    <a:pt x="13" y="25"/>
                    <a:pt x="13" y="25"/>
                  </a:cubicBezTo>
                  <a:cubicBezTo>
                    <a:pt x="11" y="25"/>
                    <a:pt x="10" y="24"/>
                    <a:pt x="10" y="22"/>
                  </a:cubicBezTo>
                  <a:cubicBezTo>
                    <a:pt x="10" y="21"/>
                    <a:pt x="11" y="20"/>
                    <a:pt x="13" y="20"/>
                  </a:cubicBezTo>
                  <a:cubicBezTo>
                    <a:pt x="22" y="20"/>
                    <a:pt x="22" y="20"/>
                    <a:pt x="22" y="20"/>
                  </a:cubicBezTo>
                  <a:cubicBezTo>
                    <a:pt x="24" y="20"/>
                    <a:pt x="25" y="21"/>
                    <a:pt x="25" y="22"/>
                  </a:cubicBezTo>
                  <a:cubicBezTo>
                    <a:pt x="25" y="24"/>
                    <a:pt x="24" y="25"/>
                    <a:pt x="22" y="25"/>
                  </a:cubicBezTo>
                  <a:close/>
                  <a:moveTo>
                    <a:pt x="42" y="15"/>
                  </a:moveTo>
                  <a:cubicBezTo>
                    <a:pt x="13" y="15"/>
                    <a:pt x="13" y="15"/>
                    <a:pt x="13" y="15"/>
                  </a:cubicBezTo>
                  <a:cubicBezTo>
                    <a:pt x="11" y="15"/>
                    <a:pt x="10" y="14"/>
                    <a:pt x="10" y="13"/>
                  </a:cubicBezTo>
                  <a:cubicBezTo>
                    <a:pt x="10" y="11"/>
                    <a:pt x="11" y="10"/>
                    <a:pt x="13" y="10"/>
                  </a:cubicBezTo>
                  <a:cubicBezTo>
                    <a:pt x="42" y="10"/>
                    <a:pt x="42" y="10"/>
                    <a:pt x="42" y="10"/>
                  </a:cubicBezTo>
                  <a:cubicBezTo>
                    <a:pt x="43" y="10"/>
                    <a:pt x="45" y="11"/>
                    <a:pt x="45" y="13"/>
                  </a:cubicBezTo>
                  <a:cubicBezTo>
                    <a:pt x="45" y="14"/>
                    <a:pt x="43" y="15"/>
                    <a:pt x="4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8" name="Freeform 37"/>
            <p:cNvSpPr>
              <a:spLocks noEditPoints="1"/>
            </p:cNvSpPr>
            <p:nvPr/>
          </p:nvSpPr>
          <p:spPr bwMode="auto">
            <a:xfrm>
              <a:off x="8334375" y="4232275"/>
              <a:ext cx="466725" cy="377825"/>
            </a:xfrm>
            <a:custGeom>
              <a:avLst/>
              <a:gdLst>
                <a:gd name="T0" fmla="*/ 117 w 124"/>
                <a:gd name="T1" fmla="*/ 0 h 101"/>
                <a:gd name="T2" fmla="*/ 7 w 124"/>
                <a:gd name="T3" fmla="*/ 0 h 101"/>
                <a:gd name="T4" fmla="*/ 0 w 124"/>
                <a:gd name="T5" fmla="*/ 7 h 101"/>
                <a:gd name="T6" fmla="*/ 0 w 124"/>
                <a:gd name="T7" fmla="*/ 94 h 101"/>
                <a:gd name="T8" fmla="*/ 7 w 124"/>
                <a:gd name="T9" fmla="*/ 101 h 101"/>
                <a:gd name="T10" fmla="*/ 15 w 124"/>
                <a:gd name="T11" fmla="*/ 101 h 101"/>
                <a:gd name="T12" fmla="*/ 15 w 124"/>
                <a:gd name="T13" fmla="*/ 93 h 101"/>
                <a:gd name="T14" fmla="*/ 7 w 124"/>
                <a:gd name="T15" fmla="*/ 93 h 101"/>
                <a:gd name="T16" fmla="*/ 7 w 124"/>
                <a:gd name="T17" fmla="*/ 15 h 101"/>
                <a:gd name="T18" fmla="*/ 116 w 124"/>
                <a:gd name="T19" fmla="*/ 15 h 101"/>
                <a:gd name="T20" fmla="*/ 116 w 124"/>
                <a:gd name="T21" fmla="*/ 93 h 101"/>
                <a:gd name="T22" fmla="*/ 108 w 124"/>
                <a:gd name="T23" fmla="*/ 93 h 101"/>
                <a:gd name="T24" fmla="*/ 108 w 124"/>
                <a:gd name="T25" fmla="*/ 101 h 101"/>
                <a:gd name="T26" fmla="*/ 117 w 124"/>
                <a:gd name="T27" fmla="*/ 101 h 101"/>
                <a:gd name="T28" fmla="*/ 124 w 124"/>
                <a:gd name="T29" fmla="*/ 94 h 101"/>
                <a:gd name="T30" fmla="*/ 124 w 124"/>
                <a:gd name="T31" fmla="*/ 7 h 101"/>
                <a:gd name="T32" fmla="*/ 117 w 124"/>
                <a:gd name="T33" fmla="*/ 0 h 101"/>
                <a:gd name="T34" fmla="*/ 14 w 124"/>
                <a:gd name="T35" fmla="*/ 11 h 101"/>
                <a:gd name="T36" fmla="*/ 7 w 124"/>
                <a:gd name="T37" fmla="*/ 11 h 101"/>
                <a:gd name="T38" fmla="*/ 7 w 124"/>
                <a:gd name="T39" fmla="*/ 5 h 101"/>
                <a:gd name="T40" fmla="*/ 14 w 124"/>
                <a:gd name="T41" fmla="*/ 5 h 101"/>
                <a:gd name="T42" fmla="*/ 14 w 124"/>
                <a:gd name="T43" fmla="*/ 11 h 101"/>
                <a:gd name="T44" fmla="*/ 116 w 124"/>
                <a:gd name="T45" fmla="*/ 11 h 101"/>
                <a:gd name="T46" fmla="*/ 85 w 124"/>
                <a:gd name="T47" fmla="*/ 11 h 101"/>
                <a:gd name="T48" fmla="*/ 85 w 124"/>
                <a:gd name="T49" fmla="*/ 5 h 101"/>
                <a:gd name="T50" fmla="*/ 116 w 124"/>
                <a:gd name="T51" fmla="*/ 5 h 101"/>
                <a:gd name="T52" fmla="*/ 116 w 124"/>
                <a:gd name="T53"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 h="101">
                  <a:moveTo>
                    <a:pt x="117" y="0"/>
                  </a:moveTo>
                  <a:cubicBezTo>
                    <a:pt x="7" y="0"/>
                    <a:pt x="7" y="0"/>
                    <a:pt x="7" y="0"/>
                  </a:cubicBezTo>
                  <a:cubicBezTo>
                    <a:pt x="3" y="0"/>
                    <a:pt x="0" y="3"/>
                    <a:pt x="0" y="7"/>
                  </a:cubicBezTo>
                  <a:cubicBezTo>
                    <a:pt x="0" y="94"/>
                    <a:pt x="0" y="94"/>
                    <a:pt x="0" y="94"/>
                  </a:cubicBezTo>
                  <a:cubicBezTo>
                    <a:pt x="0" y="98"/>
                    <a:pt x="3" y="101"/>
                    <a:pt x="7" y="101"/>
                  </a:cubicBezTo>
                  <a:cubicBezTo>
                    <a:pt x="15" y="101"/>
                    <a:pt x="15" y="101"/>
                    <a:pt x="15" y="101"/>
                  </a:cubicBezTo>
                  <a:cubicBezTo>
                    <a:pt x="15" y="93"/>
                    <a:pt x="15" y="93"/>
                    <a:pt x="15" y="93"/>
                  </a:cubicBezTo>
                  <a:cubicBezTo>
                    <a:pt x="7" y="93"/>
                    <a:pt x="7" y="93"/>
                    <a:pt x="7" y="93"/>
                  </a:cubicBezTo>
                  <a:cubicBezTo>
                    <a:pt x="7" y="15"/>
                    <a:pt x="7" y="15"/>
                    <a:pt x="7" y="15"/>
                  </a:cubicBezTo>
                  <a:cubicBezTo>
                    <a:pt x="116" y="15"/>
                    <a:pt x="116" y="15"/>
                    <a:pt x="116" y="15"/>
                  </a:cubicBezTo>
                  <a:cubicBezTo>
                    <a:pt x="116" y="93"/>
                    <a:pt x="116" y="93"/>
                    <a:pt x="116" y="93"/>
                  </a:cubicBezTo>
                  <a:cubicBezTo>
                    <a:pt x="108" y="93"/>
                    <a:pt x="108" y="93"/>
                    <a:pt x="108" y="93"/>
                  </a:cubicBezTo>
                  <a:cubicBezTo>
                    <a:pt x="108" y="101"/>
                    <a:pt x="108" y="101"/>
                    <a:pt x="108" y="101"/>
                  </a:cubicBezTo>
                  <a:cubicBezTo>
                    <a:pt x="117" y="101"/>
                    <a:pt x="117" y="101"/>
                    <a:pt x="117" y="101"/>
                  </a:cubicBezTo>
                  <a:cubicBezTo>
                    <a:pt x="121" y="101"/>
                    <a:pt x="124" y="98"/>
                    <a:pt x="124" y="94"/>
                  </a:cubicBezTo>
                  <a:cubicBezTo>
                    <a:pt x="124" y="7"/>
                    <a:pt x="124" y="7"/>
                    <a:pt x="124" y="7"/>
                  </a:cubicBezTo>
                  <a:cubicBezTo>
                    <a:pt x="124" y="3"/>
                    <a:pt x="121" y="0"/>
                    <a:pt x="117" y="0"/>
                  </a:cubicBezTo>
                  <a:close/>
                  <a:moveTo>
                    <a:pt x="14" y="11"/>
                  </a:moveTo>
                  <a:cubicBezTo>
                    <a:pt x="7" y="11"/>
                    <a:pt x="7" y="11"/>
                    <a:pt x="7" y="11"/>
                  </a:cubicBezTo>
                  <a:cubicBezTo>
                    <a:pt x="7" y="5"/>
                    <a:pt x="7" y="5"/>
                    <a:pt x="7" y="5"/>
                  </a:cubicBezTo>
                  <a:cubicBezTo>
                    <a:pt x="14" y="5"/>
                    <a:pt x="14" y="5"/>
                    <a:pt x="14" y="5"/>
                  </a:cubicBezTo>
                  <a:lnTo>
                    <a:pt x="14" y="11"/>
                  </a:lnTo>
                  <a:close/>
                  <a:moveTo>
                    <a:pt x="116" y="11"/>
                  </a:moveTo>
                  <a:cubicBezTo>
                    <a:pt x="85" y="11"/>
                    <a:pt x="85" y="11"/>
                    <a:pt x="85" y="11"/>
                  </a:cubicBezTo>
                  <a:cubicBezTo>
                    <a:pt x="85" y="5"/>
                    <a:pt x="85" y="5"/>
                    <a:pt x="85" y="5"/>
                  </a:cubicBezTo>
                  <a:cubicBezTo>
                    <a:pt x="116" y="5"/>
                    <a:pt x="116" y="5"/>
                    <a:pt x="116" y="5"/>
                  </a:cubicBezTo>
                  <a:lnTo>
                    <a:pt x="1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39" name="Freeform 38"/>
            <p:cNvSpPr/>
            <p:nvPr/>
          </p:nvSpPr>
          <p:spPr bwMode="auto">
            <a:xfrm>
              <a:off x="8443913" y="4318000"/>
              <a:ext cx="82550" cy="146050"/>
            </a:xfrm>
            <a:custGeom>
              <a:avLst/>
              <a:gdLst>
                <a:gd name="T0" fmla="*/ 0 w 22"/>
                <a:gd name="T1" fmla="*/ 13 h 39"/>
                <a:gd name="T2" fmla="*/ 9 w 22"/>
                <a:gd name="T3" fmla="*/ 22 h 39"/>
                <a:gd name="T4" fmla="*/ 15 w 22"/>
                <a:gd name="T5" fmla="*/ 27 h 39"/>
                <a:gd name="T6" fmla="*/ 10 w 22"/>
                <a:gd name="T7" fmla="*/ 30 h 39"/>
                <a:gd name="T8" fmla="*/ 2 w 22"/>
                <a:gd name="T9" fmla="*/ 28 h 39"/>
                <a:gd name="T10" fmla="*/ 0 w 22"/>
                <a:gd name="T11" fmla="*/ 33 h 39"/>
                <a:gd name="T12" fmla="*/ 9 w 22"/>
                <a:gd name="T13" fmla="*/ 36 h 39"/>
                <a:gd name="T14" fmla="*/ 9 w 22"/>
                <a:gd name="T15" fmla="*/ 36 h 39"/>
                <a:gd name="T16" fmla="*/ 9 w 22"/>
                <a:gd name="T17" fmla="*/ 36 h 39"/>
                <a:gd name="T18" fmla="*/ 9 w 22"/>
                <a:gd name="T19" fmla="*/ 37 h 39"/>
                <a:gd name="T20" fmla="*/ 11 w 22"/>
                <a:gd name="T21" fmla="*/ 39 h 39"/>
                <a:gd name="T22" fmla="*/ 14 w 22"/>
                <a:gd name="T23" fmla="*/ 37 h 39"/>
                <a:gd name="T24" fmla="*/ 14 w 22"/>
                <a:gd name="T25" fmla="*/ 36 h 39"/>
                <a:gd name="T26" fmla="*/ 14 w 22"/>
                <a:gd name="T27" fmla="*/ 36 h 39"/>
                <a:gd name="T28" fmla="*/ 14 w 22"/>
                <a:gd name="T29" fmla="*/ 35 h 39"/>
                <a:gd name="T30" fmla="*/ 22 w 22"/>
                <a:gd name="T31" fmla="*/ 26 h 39"/>
                <a:gd name="T32" fmla="*/ 14 w 22"/>
                <a:gd name="T33" fmla="*/ 16 h 39"/>
                <a:gd name="T34" fmla="*/ 8 w 22"/>
                <a:gd name="T35" fmla="*/ 12 h 39"/>
                <a:gd name="T36" fmla="*/ 12 w 22"/>
                <a:gd name="T37" fmla="*/ 9 h 39"/>
                <a:gd name="T38" fmla="*/ 20 w 22"/>
                <a:gd name="T39" fmla="*/ 11 h 39"/>
                <a:gd name="T40" fmla="*/ 21 w 22"/>
                <a:gd name="T41" fmla="*/ 5 h 39"/>
                <a:gd name="T42" fmla="*/ 14 w 22"/>
                <a:gd name="T43" fmla="*/ 4 h 39"/>
                <a:gd name="T44" fmla="*/ 14 w 22"/>
                <a:gd name="T45" fmla="*/ 3 h 39"/>
                <a:gd name="T46" fmla="*/ 14 w 22"/>
                <a:gd name="T47" fmla="*/ 3 h 39"/>
                <a:gd name="T48" fmla="*/ 14 w 22"/>
                <a:gd name="T49" fmla="*/ 3 h 39"/>
                <a:gd name="T50" fmla="*/ 11 w 22"/>
                <a:gd name="T51" fmla="*/ 0 h 39"/>
                <a:gd name="T52" fmla="*/ 9 w 22"/>
                <a:gd name="T53" fmla="*/ 3 h 39"/>
                <a:gd name="T54" fmla="*/ 9 w 22"/>
                <a:gd name="T55" fmla="*/ 3 h 39"/>
                <a:gd name="T56" fmla="*/ 9 w 22"/>
                <a:gd name="T57" fmla="*/ 4 h 39"/>
                <a:gd name="T58" fmla="*/ 9 w 22"/>
                <a:gd name="T59" fmla="*/ 4 h 39"/>
                <a:gd name="T60" fmla="*/ 0 w 22"/>
                <a:gd name="T6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9">
                  <a:moveTo>
                    <a:pt x="0" y="13"/>
                  </a:moveTo>
                  <a:cubicBezTo>
                    <a:pt x="0" y="18"/>
                    <a:pt x="4" y="20"/>
                    <a:pt x="9" y="22"/>
                  </a:cubicBezTo>
                  <a:cubicBezTo>
                    <a:pt x="13" y="23"/>
                    <a:pt x="15" y="25"/>
                    <a:pt x="15" y="27"/>
                  </a:cubicBezTo>
                  <a:cubicBezTo>
                    <a:pt x="15" y="29"/>
                    <a:pt x="13" y="30"/>
                    <a:pt x="10" y="30"/>
                  </a:cubicBezTo>
                  <a:cubicBezTo>
                    <a:pt x="7" y="30"/>
                    <a:pt x="4" y="29"/>
                    <a:pt x="2" y="28"/>
                  </a:cubicBezTo>
                  <a:cubicBezTo>
                    <a:pt x="0" y="33"/>
                    <a:pt x="0" y="33"/>
                    <a:pt x="0" y="33"/>
                  </a:cubicBezTo>
                  <a:cubicBezTo>
                    <a:pt x="2" y="34"/>
                    <a:pt x="5" y="35"/>
                    <a:pt x="9" y="36"/>
                  </a:cubicBezTo>
                  <a:cubicBezTo>
                    <a:pt x="9" y="36"/>
                    <a:pt x="9" y="36"/>
                    <a:pt x="9" y="36"/>
                  </a:cubicBezTo>
                  <a:cubicBezTo>
                    <a:pt x="9" y="36"/>
                    <a:pt x="9" y="36"/>
                    <a:pt x="9" y="36"/>
                  </a:cubicBezTo>
                  <a:cubicBezTo>
                    <a:pt x="9" y="37"/>
                    <a:pt x="9" y="37"/>
                    <a:pt x="9" y="37"/>
                  </a:cubicBezTo>
                  <a:cubicBezTo>
                    <a:pt x="9" y="38"/>
                    <a:pt x="10" y="39"/>
                    <a:pt x="11" y="39"/>
                  </a:cubicBezTo>
                  <a:cubicBezTo>
                    <a:pt x="12" y="39"/>
                    <a:pt x="14" y="38"/>
                    <a:pt x="14" y="37"/>
                  </a:cubicBezTo>
                  <a:cubicBezTo>
                    <a:pt x="14" y="36"/>
                    <a:pt x="14" y="36"/>
                    <a:pt x="14" y="36"/>
                  </a:cubicBezTo>
                  <a:cubicBezTo>
                    <a:pt x="14" y="36"/>
                    <a:pt x="14" y="36"/>
                    <a:pt x="14" y="36"/>
                  </a:cubicBezTo>
                  <a:cubicBezTo>
                    <a:pt x="14" y="35"/>
                    <a:pt x="14" y="35"/>
                    <a:pt x="14" y="35"/>
                  </a:cubicBezTo>
                  <a:cubicBezTo>
                    <a:pt x="19" y="34"/>
                    <a:pt x="22" y="30"/>
                    <a:pt x="22" y="26"/>
                  </a:cubicBezTo>
                  <a:cubicBezTo>
                    <a:pt x="22" y="21"/>
                    <a:pt x="20" y="19"/>
                    <a:pt x="14" y="16"/>
                  </a:cubicBezTo>
                  <a:cubicBezTo>
                    <a:pt x="10" y="15"/>
                    <a:pt x="8" y="14"/>
                    <a:pt x="8" y="12"/>
                  </a:cubicBezTo>
                  <a:cubicBezTo>
                    <a:pt x="8" y="11"/>
                    <a:pt x="9" y="9"/>
                    <a:pt x="12" y="9"/>
                  </a:cubicBezTo>
                  <a:cubicBezTo>
                    <a:pt x="16" y="9"/>
                    <a:pt x="18" y="11"/>
                    <a:pt x="20" y="11"/>
                  </a:cubicBezTo>
                  <a:cubicBezTo>
                    <a:pt x="21" y="5"/>
                    <a:pt x="21" y="5"/>
                    <a:pt x="21" y="5"/>
                  </a:cubicBezTo>
                  <a:cubicBezTo>
                    <a:pt x="19" y="5"/>
                    <a:pt x="17" y="4"/>
                    <a:pt x="14" y="4"/>
                  </a:cubicBezTo>
                  <a:cubicBezTo>
                    <a:pt x="14" y="3"/>
                    <a:pt x="14" y="3"/>
                    <a:pt x="14" y="3"/>
                  </a:cubicBezTo>
                  <a:cubicBezTo>
                    <a:pt x="14" y="3"/>
                    <a:pt x="14" y="3"/>
                    <a:pt x="14" y="3"/>
                  </a:cubicBezTo>
                  <a:cubicBezTo>
                    <a:pt x="14" y="3"/>
                    <a:pt x="14" y="3"/>
                    <a:pt x="14" y="3"/>
                  </a:cubicBezTo>
                  <a:cubicBezTo>
                    <a:pt x="14" y="1"/>
                    <a:pt x="13" y="0"/>
                    <a:pt x="11" y="0"/>
                  </a:cubicBezTo>
                  <a:cubicBezTo>
                    <a:pt x="10" y="0"/>
                    <a:pt x="9" y="1"/>
                    <a:pt x="9" y="3"/>
                  </a:cubicBezTo>
                  <a:cubicBezTo>
                    <a:pt x="9" y="3"/>
                    <a:pt x="9" y="3"/>
                    <a:pt x="9" y="3"/>
                  </a:cubicBezTo>
                  <a:cubicBezTo>
                    <a:pt x="9" y="4"/>
                    <a:pt x="9" y="4"/>
                    <a:pt x="9" y="4"/>
                  </a:cubicBezTo>
                  <a:cubicBezTo>
                    <a:pt x="9" y="4"/>
                    <a:pt x="9" y="4"/>
                    <a:pt x="9" y="4"/>
                  </a:cubicBezTo>
                  <a:cubicBezTo>
                    <a:pt x="4" y="5"/>
                    <a:pt x="0"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sp>
          <p:nvSpPr>
            <p:cNvPr id="40" name="Freeform 39"/>
            <p:cNvSpPr/>
            <p:nvPr/>
          </p:nvSpPr>
          <p:spPr bwMode="auto">
            <a:xfrm>
              <a:off x="8575675" y="4321175"/>
              <a:ext cx="146050" cy="142875"/>
            </a:xfrm>
            <a:custGeom>
              <a:avLst/>
              <a:gdLst>
                <a:gd name="T0" fmla="*/ 33 w 39"/>
                <a:gd name="T1" fmla="*/ 7 h 38"/>
                <a:gd name="T2" fmla="*/ 3 w 39"/>
                <a:gd name="T3" fmla="*/ 0 h 38"/>
                <a:gd name="T4" fmla="*/ 0 w 39"/>
                <a:gd name="T5" fmla="*/ 2 h 38"/>
                <a:gd name="T6" fmla="*/ 7 w 39"/>
                <a:gd name="T7" fmla="*/ 33 h 38"/>
                <a:gd name="T8" fmla="*/ 11 w 39"/>
                <a:gd name="T9" fmla="*/ 34 h 38"/>
                <a:gd name="T10" fmla="*/ 17 w 39"/>
                <a:gd name="T11" fmla="*/ 28 h 38"/>
                <a:gd name="T12" fmla="*/ 28 w 39"/>
                <a:gd name="T13" fmla="*/ 38 h 38"/>
                <a:gd name="T14" fmla="*/ 39 w 39"/>
                <a:gd name="T15" fmla="*/ 28 h 38"/>
                <a:gd name="T16" fmla="*/ 28 w 39"/>
                <a:gd name="T17" fmla="*/ 17 h 38"/>
                <a:gd name="T18" fmla="*/ 34 w 39"/>
                <a:gd name="T19" fmla="*/ 11 h 38"/>
                <a:gd name="T20" fmla="*/ 33 w 39"/>
                <a:gd name="T21"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8">
                  <a:moveTo>
                    <a:pt x="33" y="7"/>
                  </a:moveTo>
                  <a:cubicBezTo>
                    <a:pt x="3" y="0"/>
                    <a:pt x="3" y="0"/>
                    <a:pt x="3" y="0"/>
                  </a:cubicBezTo>
                  <a:cubicBezTo>
                    <a:pt x="1" y="0"/>
                    <a:pt x="0" y="1"/>
                    <a:pt x="0" y="2"/>
                  </a:cubicBezTo>
                  <a:cubicBezTo>
                    <a:pt x="7" y="33"/>
                    <a:pt x="7" y="33"/>
                    <a:pt x="7" y="33"/>
                  </a:cubicBezTo>
                  <a:cubicBezTo>
                    <a:pt x="7" y="35"/>
                    <a:pt x="9" y="36"/>
                    <a:pt x="11" y="34"/>
                  </a:cubicBezTo>
                  <a:cubicBezTo>
                    <a:pt x="17" y="28"/>
                    <a:pt x="17" y="28"/>
                    <a:pt x="17" y="28"/>
                  </a:cubicBezTo>
                  <a:cubicBezTo>
                    <a:pt x="28" y="38"/>
                    <a:pt x="28" y="38"/>
                    <a:pt x="28" y="38"/>
                  </a:cubicBezTo>
                  <a:cubicBezTo>
                    <a:pt x="39" y="28"/>
                    <a:pt x="39" y="28"/>
                    <a:pt x="39" y="28"/>
                  </a:cubicBezTo>
                  <a:cubicBezTo>
                    <a:pt x="28" y="17"/>
                    <a:pt x="28" y="17"/>
                    <a:pt x="28" y="17"/>
                  </a:cubicBezTo>
                  <a:cubicBezTo>
                    <a:pt x="34" y="11"/>
                    <a:pt x="34" y="11"/>
                    <a:pt x="34" y="11"/>
                  </a:cubicBezTo>
                  <a:cubicBezTo>
                    <a:pt x="36" y="9"/>
                    <a:pt x="35" y="7"/>
                    <a:pt x="3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65000"/>
                    <a:lumOff val="35000"/>
                  </a:schemeClr>
                </a:solidFill>
              </a:endParaRPr>
            </a:p>
          </p:txBody>
        </p:sp>
      </p:grpSp>
      <p:sp>
        <p:nvSpPr>
          <p:cNvPr id="15" name="TextBox 65"/>
          <p:cNvSpPr txBox="1"/>
          <p:nvPr/>
        </p:nvSpPr>
        <p:spPr>
          <a:xfrm>
            <a:off x="203200" y="2313940"/>
            <a:ext cx="4114800" cy="922020"/>
          </a:xfrm>
          <a:prstGeom prst="rect">
            <a:avLst/>
          </a:prstGeom>
          <a:noFill/>
          <a:ln w="9525">
            <a:noFill/>
          </a:ln>
        </p:spPr>
        <p:txBody>
          <a:bodyPr wrap="square">
            <a:spAutoFit/>
          </a:bodyPr>
          <a:lstStyle/>
          <a:p>
            <a:pPr lvl="0" algn="r" eaLnBrk="1" hangingPunct="1"/>
            <a:endParaRPr lang="en-US" altLang="zh-CN" sz="1400" b="1">
              <a:solidFill>
                <a:schemeClr val="tx1">
                  <a:lumMod val="50000"/>
                  <a:lumOff val="50000"/>
                </a:schemeClr>
              </a:solidFill>
              <a:latin typeface="微软雅黑" panose="020B0503020204020204" charset="-122"/>
              <a:ea typeface="微软雅黑" panose="020B0503020204020204" charset="-122"/>
              <a:sym typeface="+mn-ea"/>
            </a:endParaRPr>
          </a:p>
          <a:p>
            <a:pPr lvl="0" algn="l" eaLnBrk="1" hangingPunct="1"/>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客户希望得到可靠、可用和安全的服务</a:t>
            </a:r>
            <a:endParaRPr lang="en-US" altLang="zh-CN" sz="1600" b="1" dirty="0">
              <a:solidFill>
                <a:schemeClr val="tx1">
                  <a:lumMod val="50000"/>
                  <a:lumOff val="50000"/>
                </a:schemeClr>
              </a:solidFill>
              <a:latin typeface="微软雅黑" panose="020B0503020204020204" charset="-122"/>
              <a:ea typeface="微软雅黑" panose="020B0503020204020204" charset="-122"/>
              <a:sym typeface="+mn-ea"/>
            </a:endParaRPr>
          </a:p>
        </p:txBody>
      </p:sp>
      <p:cxnSp>
        <p:nvCxnSpPr>
          <p:cNvPr id="18" name="直接连接符 17"/>
          <p:cNvCxnSpPr/>
          <p:nvPr/>
        </p:nvCxnSpPr>
        <p:spPr>
          <a:xfrm>
            <a:off x="6110605" y="1250315"/>
            <a:ext cx="0" cy="3836035"/>
          </a:xfrm>
          <a:prstGeom prst="line">
            <a:avLst/>
          </a:prstGeom>
          <a:ln>
            <a:solidFill>
              <a:srgbClr val="52B2A7"/>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26060" y="466090"/>
            <a:ext cx="3201035" cy="706755"/>
          </a:xfrm>
          <a:prstGeom prst="rect">
            <a:avLst/>
          </a:prstGeom>
          <a:noFill/>
        </p:spPr>
        <p:txBody>
          <a:bodyPr wrap="square" rtlCol="0" anchor="t">
            <a:spAutoFit/>
          </a:bodyPr>
          <a:lstStyle/>
          <a:p>
            <a:pPr algn="l"/>
            <a:r>
              <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rPr>
              <a:t>服务工作流在动态环境中的安全性研究</a:t>
            </a:r>
            <a:endPar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2" name="文本框 1"/>
          <p:cNvSpPr txBox="1"/>
          <p:nvPr/>
        </p:nvSpPr>
        <p:spPr>
          <a:xfrm>
            <a:off x="1224280" y="3566160"/>
            <a:ext cx="2540000" cy="1014730"/>
          </a:xfrm>
          <a:prstGeom prst="rect">
            <a:avLst/>
          </a:prstGeom>
          <a:noFill/>
        </p:spPr>
        <p:txBody>
          <a:bodyPr wrap="square" rtlCol="0" anchor="t">
            <a:spAutoFit/>
          </a:bodyPr>
          <a:lstStyle/>
          <a:p>
            <a:pPr lvl="0" algn="l">
              <a:buClrTx/>
              <a:buSzTx/>
              <a:buNone/>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Web服务必须表现出质量属性，如健壮性、安全性和可维护性</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1335405" y="4908550"/>
            <a:ext cx="3975735" cy="706755"/>
          </a:xfrm>
          <a:prstGeom prst="rect">
            <a:avLst/>
          </a:prstGeom>
          <a:noFill/>
        </p:spPr>
        <p:txBody>
          <a:bodyPr wrap="none" rtlCol="0" anchor="t">
            <a:spAutoFit/>
          </a:bodyPr>
          <a:lstStyle/>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标准只支持SOA环境中安全需求的</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a:p>
            <a:pPr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静态规范或描述</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19" name="TextBox 1210"/>
          <p:cNvSpPr/>
          <p:nvPr/>
        </p:nvSpPr>
        <p:spPr>
          <a:xfrm>
            <a:off x="4439920" y="279400"/>
            <a:ext cx="3304540" cy="706755"/>
          </a:xfrm>
          <a:prstGeom prst="rect">
            <a:avLst/>
          </a:prstGeom>
          <a:noFill/>
          <a:ln w="9525">
            <a:noFill/>
            <a:miter/>
          </a:ln>
        </p:spPr>
        <p:txBody>
          <a:bodyPr wrap="square">
            <a:spAutoFit/>
          </a:bodyPr>
          <a:lstStyle/>
          <a:p>
            <a:pPr algn="ctr"/>
            <a:r>
              <a:rPr lang="zh-CN" altLang="en-US" sz="4000" noProof="0" dirty="0">
                <a:ln>
                  <a:noFill/>
                </a:ln>
                <a:solidFill>
                  <a:schemeClr val="tx1">
                    <a:lumMod val="65000"/>
                    <a:lumOff val="35000"/>
                  </a:schemeClr>
                </a:solidFill>
                <a:uLnTx/>
                <a:uFillTx/>
                <a:ea typeface="方正舒体" panose="02010601030101010101" pitchFamily="2" charset="-122"/>
                <a:sym typeface="+mn-ea"/>
              </a:rPr>
              <a:t>目前现状</a:t>
            </a:r>
            <a:endParaRPr lang="en-US" altLang="zh-CN" sz="4000" noProof="0" dirty="0">
              <a:ln>
                <a:noFill/>
              </a:ln>
              <a:solidFill>
                <a:schemeClr val="tx1">
                  <a:lumMod val="65000"/>
                  <a:lumOff val="35000"/>
                </a:schemeClr>
              </a:solidFill>
              <a:uLnTx/>
              <a:uFillTx/>
              <a:ea typeface="方正舒体" panose="02010601030101010101" pitchFamily="2" charset="-122"/>
              <a:sym typeface="+mn-ea"/>
            </a:endParaRPr>
          </a:p>
        </p:txBody>
      </p:sp>
      <p:sp>
        <p:nvSpPr>
          <p:cNvPr id="20" name="文本框 19"/>
          <p:cNvSpPr txBox="1"/>
          <p:nvPr/>
        </p:nvSpPr>
        <p:spPr>
          <a:xfrm>
            <a:off x="6626225" y="1865630"/>
            <a:ext cx="3992880" cy="398780"/>
          </a:xfrm>
          <a:prstGeom prst="rect">
            <a:avLst/>
          </a:prstGeom>
          <a:noFill/>
        </p:spPr>
        <p:txBody>
          <a:bodyPr wrap="none" rtlCol="0" anchor="t">
            <a:spAutoFit/>
          </a:bodyPr>
          <a:lstStyle/>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静态地指定安全策略需求是不够的</a:t>
            </a:r>
            <a:endParaRPr lang="en-US" altLang="zh-CN" sz="1600" b="1">
              <a:solidFill>
                <a:schemeClr val="tx1">
                  <a:lumMod val="50000"/>
                  <a:lumOff val="50000"/>
                </a:schemeClr>
              </a:solidFill>
              <a:latin typeface="微软雅黑" panose="020B0503020204020204" charset="-122"/>
              <a:ea typeface="微软雅黑" panose="020B0503020204020204" charset="-122"/>
            </a:endParaRPr>
          </a:p>
        </p:txBody>
      </p:sp>
      <p:sp>
        <p:nvSpPr>
          <p:cNvPr id="21" name="TextBox 1210"/>
          <p:cNvSpPr/>
          <p:nvPr/>
        </p:nvSpPr>
        <p:spPr>
          <a:xfrm>
            <a:off x="7797713" y="2485185"/>
            <a:ext cx="6468976" cy="706755"/>
          </a:xfrm>
          <a:prstGeom prst="rect">
            <a:avLst/>
          </a:prstGeom>
          <a:noFill/>
          <a:ln w="9525">
            <a:noFill/>
            <a:miter/>
          </a:ln>
        </p:spPr>
        <p:txBody>
          <a:bodyPr wrap="square">
            <a:spAutoFit/>
          </a:bodyPr>
          <a:lstStyle/>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需要根据新的安全需求更改</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原始BPEL流程</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22" name="TextBox 1210"/>
          <p:cNvSpPr/>
          <p:nvPr/>
        </p:nvSpPr>
        <p:spPr>
          <a:xfrm>
            <a:off x="8148320" y="3451860"/>
            <a:ext cx="3123565" cy="706755"/>
          </a:xfrm>
          <a:prstGeom prst="rect">
            <a:avLst/>
          </a:prstGeom>
          <a:noFill/>
          <a:ln w="9525">
            <a:noFill/>
            <a:miter/>
          </a:ln>
        </p:spPr>
        <p:txBody>
          <a:bodyPr wrap="square">
            <a:spAutoFit/>
          </a:bodyPr>
          <a:lstStyle/>
          <a:p>
            <a:pPr lvl="0" algn="l">
              <a:buClrTx/>
              <a:buSzTx/>
              <a:buFontTx/>
            </a:pP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rPr>
              <a:t>BPEL流程本身的结构安全需求变更时需要修改</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sym typeface="+mn-ea"/>
            </a:endParaRPr>
          </a:p>
        </p:txBody>
      </p:sp>
      <p:sp>
        <p:nvSpPr>
          <p:cNvPr id="23" name="TextBox 1210"/>
          <p:cNvSpPr/>
          <p:nvPr/>
        </p:nvSpPr>
        <p:spPr>
          <a:xfrm>
            <a:off x="7621558" y="4408130"/>
            <a:ext cx="2660073" cy="398780"/>
          </a:xfrm>
          <a:prstGeom prst="rect">
            <a:avLst/>
          </a:prstGeom>
          <a:noFill/>
          <a:ln w="9525">
            <a:noFill/>
            <a:miter/>
          </a:ln>
        </p:spPr>
        <p:txBody>
          <a:bodyPr wrap="square">
            <a:spAutoFit/>
          </a:bodyPr>
          <a:lstStyle/>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系统难以设计和维护</a:t>
            </a:r>
            <a:r>
              <a:rPr lang="en-US" altLang="zh-CN" sz="1600" b="1">
                <a:solidFill>
                  <a:schemeClr val="tx1">
                    <a:lumMod val="50000"/>
                    <a:lumOff val="50000"/>
                  </a:schemeClr>
                </a:solidFill>
                <a:latin typeface="微软雅黑" panose="020B0503020204020204" charset="-122"/>
                <a:ea typeface="微软雅黑" panose="020B0503020204020204" charset="-122"/>
              </a:rPr>
              <a:t>。</a:t>
            </a:r>
            <a:endParaRPr lang="zh-CN" altLang="zh-CN" dirty="0"/>
          </a:p>
        </p:txBody>
      </p:sp>
      <p:sp>
        <p:nvSpPr>
          <p:cNvPr id="24" name="TextBox 1210"/>
          <p:cNvSpPr/>
          <p:nvPr/>
        </p:nvSpPr>
        <p:spPr>
          <a:xfrm>
            <a:off x="6340937" y="5116830"/>
            <a:ext cx="4654723" cy="398780"/>
          </a:xfrm>
          <a:prstGeom prst="rect">
            <a:avLst/>
          </a:prstGeom>
          <a:noFill/>
          <a:ln w="9525">
            <a:noFill/>
            <a:miter/>
          </a:ln>
        </p:spPr>
        <p:txBody>
          <a:bodyPr wrap="square">
            <a:spAutoFit/>
          </a:bodyPr>
          <a:lstStyle/>
          <a:p>
            <a:pPr algn="r"/>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增加了实现和维护SOA应用程序的成本。</a:t>
            </a:r>
            <a:endParaRPr lang="en-US" altLang="zh-CN" dirty="0">
              <a:sym typeface="+mn-ea"/>
            </a:endParaRPr>
          </a:p>
        </p:txBody>
      </p:sp>
      <p:sp>
        <p:nvSpPr>
          <p:cNvPr id="41" name="文本框 40"/>
          <p:cNvSpPr txBox="1"/>
          <p:nvPr/>
        </p:nvSpPr>
        <p:spPr>
          <a:xfrm>
            <a:off x="11795760" y="6477635"/>
            <a:ext cx="438150" cy="368300"/>
          </a:xfrm>
          <a:prstGeom prst="rect">
            <a:avLst/>
          </a:prstGeom>
          <a:noFill/>
        </p:spPr>
        <p:txBody>
          <a:bodyPr wrap="none" rtlCol="0" anchor="t">
            <a:spAutoFit/>
          </a:bodyPr>
          <a:lstStyle/>
          <a:p>
            <a:r>
              <a:rPr lang="en-US" altLang="zh-CN">
                <a:sym typeface="+mn-ea"/>
              </a:rPr>
              <a:t>[5]</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662170" y="1803400"/>
            <a:ext cx="2998470" cy="3002280"/>
            <a:chOff x="6590" y="2975"/>
            <a:chExt cx="5226" cy="5233"/>
          </a:xfrm>
        </p:grpSpPr>
        <p:sp>
          <p:nvSpPr>
            <p:cNvPr id="5" name="任意多边形 4"/>
            <p:cNvSpPr/>
            <p:nvPr/>
          </p:nvSpPr>
          <p:spPr>
            <a:xfrm rot="5400000" flipH="1">
              <a:off x="7529" y="2775"/>
              <a:ext cx="1291" cy="1751"/>
            </a:xfrm>
            <a:custGeom>
              <a:avLst/>
              <a:gdLst>
                <a:gd name="connsiteX0" fmla="*/ 1434306 w 1434306"/>
                <a:gd name="connsiteY0" fmla="*/ 0 h 1944734"/>
                <a:gd name="connsiteX1" fmla="*/ 642064 w 1434306"/>
                <a:gd name="connsiteY1" fmla="*/ 0 h 1944734"/>
                <a:gd name="connsiteX2" fmla="*/ 639899 w 1434306"/>
                <a:gd name="connsiteY2" fmla="*/ 45719 h 1944734"/>
                <a:gd name="connsiteX3" fmla="*/ 637658 w 1434306"/>
                <a:gd name="connsiteY3" fmla="*/ 93065 h 1944734"/>
                <a:gd name="connsiteX4" fmla="*/ 100208 w 1434306"/>
                <a:gd name="connsiteY4" fmla="*/ 1306862 h 1944734"/>
                <a:gd name="connsiteX5" fmla="*/ 0 w 1434306"/>
                <a:gd name="connsiteY5" fmla="*/ 1407668 h 1944734"/>
                <a:gd name="connsiteX6" fmla="*/ 526699 w 1434306"/>
                <a:gd name="connsiteY6" fmla="*/ 1944734 h 1944734"/>
                <a:gd name="connsiteX7" fmla="*/ 605505 w 1434306"/>
                <a:gd name="connsiteY7" fmla="*/ 1873111 h 1944734"/>
                <a:gd name="connsiteX8" fmla="*/ 1426916 w 1434306"/>
                <a:gd name="connsiteY8" fmla="*/ 146353 h 1944734"/>
                <a:gd name="connsiteX9" fmla="*/ 1431997 w 1434306"/>
                <a:gd name="connsiteY9" fmla="*/ 45719 h 194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4306" h="1944734">
                  <a:moveTo>
                    <a:pt x="1434306" y="0"/>
                  </a:moveTo>
                  <a:lnTo>
                    <a:pt x="642064" y="0"/>
                  </a:lnTo>
                  <a:lnTo>
                    <a:pt x="639899" y="45719"/>
                  </a:lnTo>
                  <a:lnTo>
                    <a:pt x="637658" y="93065"/>
                  </a:lnTo>
                  <a:cubicBezTo>
                    <a:pt x="593363" y="558446"/>
                    <a:pt x="397594" y="979664"/>
                    <a:pt x="100208" y="1306862"/>
                  </a:cubicBezTo>
                  <a:lnTo>
                    <a:pt x="0" y="1407668"/>
                  </a:lnTo>
                  <a:lnTo>
                    <a:pt x="526699" y="1944734"/>
                  </a:lnTo>
                  <a:lnTo>
                    <a:pt x="605505" y="1873111"/>
                  </a:lnTo>
                  <a:cubicBezTo>
                    <a:pt x="1057544" y="1421072"/>
                    <a:pt x="1358692" y="818141"/>
                    <a:pt x="1426916" y="146353"/>
                  </a:cubicBezTo>
                  <a:lnTo>
                    <a:pt x="1431997" y="45719"/>
                  </a:lnTo>
                  <a:close/>
                </a:path>
              </a:pathLst>
            </a:cu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3" name="任意多边形 42"/>
            <p:cNvSpPr/>
            <p:nvPr/>
          </p:nvSpPr>
          <p:spPr>
            <a:xfrm rot="5400000" flipH="1">
              <a:off x="9433" y="2634"/>
              <a:ext cx="1230" cy="1913"/>
            </a:xfrm>
            <a:custGeom>
              <a:avLst/>
              <a:gdLst>
                <a:gd name="connsiteX0" fmla="*/ 1366326 w 1366326"/>
                <a:gd name="connsiteY0" fmla="*/ 1980347 h 2125880"/>
                <a:gd name="connsiteX1" fmla="*/ 714430 w 1366326"/>
                <a:gd name="connsiteY1" fmla="*/ 164433 h 2125880"/>
                <a:gd name="connsiteX2" fmla="*/ 595783 w 1366326"/>
                <a:gd name="connsiteY2" fmla="*/ 33889 h 2125880"/>
                <a:gd name="connsiteX3" fmla="*/ 564982 w 1366326"/>
                <a:gd name="connsiteY3" fmla="*/ 0 h 2125880"/>
                <a:gd name="connsiteX4" fmla="*/ 0 w 1366326"/>
                <a:gd name="connsiteY4" fmla="*/ 576103 h 2125880"/>
                <a:gd name="connsiteX5" fmla="*/ 24879 w 1366326"/>
                <a:gd name="connsiteY5" fmla="*/ 601131 h 2125880"/>
                <a:gd name="connsiteX6" fmla="*/ 31577 w 1366326"/>
                <a:gd name="connsiteY6" fmla="*/ 609199 h 2125880"/>
                <a:gd name="connsiteX7" fmla="*/ 145964 w 1366326"/>
                <a:gd name="connsiteY7" fmla="*/ 746970 h 2125880"/>
                <a:gd name="connsiteX8" fmla="*/ 571894 w 1366326"/>
                <a:gd name="connsiteY8" fmla="*/ 2016937 h 2125880"/>
                <a:gd name="connsiteX9" fmla="*/ 566735 w 1366326"/>
                <a:gd name="connsiteY9" fmla="*/ 2125880 h 2125880"/>
                <a:gd name="connsiteX10" fmla="*/ 1358977 w 1366326"/>
                <a:gd name="connsiteY10" fmla="*/ 2125880 h 21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6326" h="2125880">
                  <a:moveTo>
                    <a:pt x="1366326" y="1980347"/>
                  </a:moveTo>
                  <a:cubicBezTo>
                    <a:pt x="1366326" y="1290558"/>
                    <a:pt x="1121683" y="657909"/>
                    <a:pt x="714430" y="164433"/>
                  </a:cubicBezTo>
                  <a:lnTo>
                    <a:pt x="595783" y="33889"/>
                  </a:lnTo>
                  <a:lnTo>
                    <a:pt x="564982" y="0"/>
                  </a:lnTo>
                  <a:lnTo>
                    <a:pt x="0" y="576103"/>
                  </a:lnTo>
                  <a:lnTo>
                    <a:pt x="24879" y="601131"/>
                  </a:lnTo>
                  <a:lnTo>
                    <a:pt x="31577" y="609199"/>
                  </a:lnTo>
                  <a:lnTo>
                    <a:pt x="145964" y="746970"/>
                  </a:lnTo>
                  <a:cubicBezTo>
                    <a:pt x="413298" y="1100012"/>
                    <a:pt x="571894" y="1539953"/>
                    <a:pt x="571894" y="2016937"/>
                  </a:cubicBezTo>
                  <a:lnTo>
                    <a:pt x="566735" y="2125880"/>
                  </a:lnTo>
                  <a:lnTo>
                    <a:pt x="1358977" y="2125880"/>
                  </a:lnTo>
                  <a:close/>
                </a:path>
              </a:pathLst>
            </a:cu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1" name="任意多边形 40"/>
            <p:cNvSpPr/>
            <p:nvPr/>
          </p:nvSpPr>
          <p:spPr>
            <a:xfrm rot="5400000" flipH="1">
              <a:off x="6303" y="4109"/>
              <a:ext cx="1746" cy="1172"/>
            </a:xfrm>
            <a:custGeom>
              <a:avLst/>
              <a:gdLst>
                <a:gd name="connsiteX0" fmla="*/ 1939839 w 1939839"/>
                <a:gd name="connsiteY0" fmla="*/ 537066 h 1301594"/>
                <a:gd name="connsiteX1" fmla="*/ 1413140 w 1939839"/>
                <a:gd name="connsiteY1" fmla="*/ 0 h 1301594"/>
                <a:gd name="connsiteX2" fmla="*/ 1380906 w 1939839"/>
                <a:gd name="connsiteY2" fmla="*/ 32427 h 1301594"/>
                <a:gd name="connsiteX3" fmla="*/ 1380907 w 1939839"/>
                <a:gd name="connsiteY3" fmla="*/ 32428 h 1301594"/>
                <a:gd name="connsiteX4" fmla="*/ 1379821 w 1939839"/>
                <a:gd name="connsiteY4" fmla="*/ 33520 h 1301594"/>
                <a:gd name="connsiteX5" fmla="*/ 169985 w 1939839"/>
                <a:gd name="connsiteY5" fmla="*/ 578188 h 1301594"/>
                <a:gd name="connsiteX6" fmla="*/ 0 w 1939839"/>
                <a:gd name="connsiteY6" fmla="*/ 586772 h 1301594"/>
                <a:gd name="connsiteX7" fmla="*/ 0 w 1939839"/>
                <a:gd name="connsiteY7" fmla="*/ 1301594 h 1301594"/>
                <a:gd name="connsiteX8" fmla="*/ 1815916 w 1939839"/>
                <a:gd name="connsiteY8" fmla="*/ 649698 h 1301594"/>
                <a:gd name="connsiteX9" fmla="*/ 1905983 w 1939839"/>
                <a:gd name="connsiteY9" fmla="*/ 567839 h 1301594"/>
                <a:gd name="connsiteX10" fmla="*/ 1819213 w 1939839"/>
                <a:gd name="connsiteY10" fmla="*/ 479361 h 1301594"/>
                <a:gd name="connsiteX11" fmla="*/ 1905982 w 1939839"/>
                <a:gd name="connsiteY11" fmla="*/ 567838 h 130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9839" h="1301594">
                  <a:moveTo>
                    <a:pt x="1939839" y="537066"/>
                  </a:moveTo>
                  <a:lnTo>
                    <a:pt x="1413140" y="0"/>
                  </a:lnTo>
                  <a:lnTo>
                    <a:pt x="1380906" y="32427"/>
                  </a:lnTo>
                  <a:lnTo>
                    <a:pt x="1380907" y="32428"/>
                  </a:lnTo>
                  <a:lnTo>
                    <a:pt x="1379821" y="33520"/>
                  </a:lnTo>
                  <a:cubicBezTo>
                    <a:pt x="1054418" y="332837"/>
                    <a:pt x="634521" y="531012"/>
                    <a:pt x="169985" y="578188"/>
                  </a:cubicBezTo>
                  <a:lnTo>
                    <a:pt x="0" y="586772"/>
                  </a:lnTo>
                  <a:lnTo>
                    <a:pt x="0" y="1301594"/>
                  </a:lnTo>
                  <a:cubicBezTo>
                    <a:pt x="689789" y="1301594"/>
                    <a:pt x="1322438" y="1056951"/>
                    <a:pt x="1815916" y="649698"/>
                  </a:cubicBezTo>
                  <a:lnTo>
                    <a:pt x="1905983" y="567839"/>
                  </a:lnTo>
                  <a:lnTo>
                    <a:pt x="1819213" y="479361"/>
                  </a:lnTo>
                  <a:lnTo>
                    <a:pt x="1905982" y="567838"/>
                  </a:lnTo>
                  <a:close/>
                </a:path>
              </a:pathLst>
            </a:cu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5400000" flipH="1">
              <a:off x="10239" y="4001"/>
              <a:ext cx="1848" cy="1306"/>
            </a:xfrm>
            <a:custGeom>
              <a:avLst/>
              <a:gdLst>
                <a:gd name="connsiteX0" fmla="*/ 2053451 w 2053451"/>
                <a:gd name="connsiteY0" fmla="*/ 874448 h 1450551"/>
                <a:gd name="connsiteX1" fmla="*/ 2018645 w 2053451"/>
                <a:gd name="connsiteY1" fmla="*/ 836151 h 1450551"/>
                <a:gd name="connsiteX2" fmla="*/ 0 w 2053451"/>
                <a:gd name="connsiteY2" fmla="*/ 0 h 1450551"/>
                <a:gd name="connsiteX3" fmla="*/ 0 w 2053451"/>
                <a:gd name="connsiteY3" fmla="*/ 788002 h 1450551"/>
                <a:gd name="connsiteX4" fmla="*/ 169985 w 2053451"/>
                <a:gd name="connsiteY4" fmla="*/ 796586 h 1450551"/>
                <a:gd name="connsiteX5" fmla="*/ 1379821 w 2053451"/>
                <a:gd name="connsiteY5" fmla="*/ 1341253 h 1450551"/>
                <a:gd name="connsiteX6" fmla="*/ 1488469 w 2053451"/>
                <a:gd name="connsiteY6" fmla="*/ 1450551 h 1450551"/>
                <a:gd name="connsiteX7" fmla="*/ 2053451 w 2053451"/>
                <a:gd name="connsiteY7" fmla="*/ 874448 h 145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3451" h="1450551">
                  <a:moveTo>
                    <a:pt x="2053451" y="874448"/>
                  </a:moveTo>
                  <a:lnTo>
                    <a:pt x="2018645" y="836151"/>
                  </a:lnTo>
                  <a:cubicBezTo>
                    <a:pt x="1502029" y="319534"/>
                    <a:pt x="788330" y="0"/>
                    <a:pt x="0" y="0"/>
                  </a:cubicBezTo>
                  <a:lnTo>
                    <a:pt x="0" y="788002"/>
                  </a:lnTo>
                  <a:lnTo>
                    <a:pt x="169985" y="796586"/>
                  </a:lnTo>
                  <a:cubicBezTo>
                    <a:pt x="634521" y="843762"/>
                    <a:pt x="1054418" y="1041936"/>
                    <a:pt x="1379821" y="1341253"/>
                  </a:cubicBezTo>
                  <a:lnTo>
                    <a:pt x="1488469" y="1450551"/>
                  </a:lnTo>
                  <a:lnTo>
                    <a:pt x="2053451" y="874448"/>
                  </a:lnTo>
                  <a:close/>
                </a:path>
              </a:pathLst>
            </a:cu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5400000" flipV="1">
              <a:off x="9547" y="6680"/>
              <a:ext cx="1291" cy="1751"/>
            </a:xfrm>
            <a:custGeom>
              <a:avLst/>
              <a:gdLst>
                <a:gd name="connsiteX0" fmla="*/ 1434306 w 1434306"/>
                <a:gd name="connsiteY0" fmla="*/ 0 h 1944734"/>
                <a:gd name="connsiteX1" fmla="*/ 642064 w 1434306"/>
                <a:gd name="connsiteY1" fmla="*/ 0 h 1944734"/>
                <a:gd name="connsiteX2" fmla="*/ 639899 w 1434306"/>
                <a:gd name="connsiteY2" fmla="*/ 45719 h 1944734"/>
                <a:gd name="connsiteX3" fmla="*/ 637658 w 1434306"/>
                <a:gd name="connsiteY3" fmla="*/ 93065 h 1944734"/>
                <a:gd name="connsiteX4" fmla="*/ 100208 w 1434306"/>
                <a:gd name="connsiteY4" fmla="*/ 1306862 h 1944734"/>
                <a:gd name="connsiteX5" fmla="*/ 0 w 1434306"/>
                <a:gd name="connsiteY5" fmla="*/ 1407668 h 1944734"/>
                <a:gd name="connsiteX6" fmla="*/ 526699 w 1434306"/>
                <a:gd name="connsiteY6" fmla="*/ 1944734 h 1944734"/>
                <a:gd name="connsiteX7" fmla="*/ 605505 w 1434306"/>
                <a:gd name="connsiteY7" fmla="*/ 1873111 h 1944734"/>
                <a:gd name="connsiteX8" fmla="*/ 1426916 w 1434306"/>
                <a:gd name="connsiteY8" fmla="*/ 146353 h 1944734"/>
                <a:gd name="connsiteX9" fmla="*/ 1431997 w 1434306"/>
                <a:gd name="connsiteY9" fmla="*/ 45719 h 194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4306" h="1944734">
                  <a:moveTo>
                    <a:pt x="1434306" y="0"/>
                  </a:moveTo>
                  <a:lnTo>
                    <a:pt x="642064" y="0"/>
                  </a:lnTo>
                  <a:lnTo>
                    <a:pt x="639899" y="45719"/>
                  </a:lnTo>
                  <a:lnTo>
                    <a:pt x="637658" y="93065"/>
                  </a:lnTo>
                  <a:cubicBezTo>
                    <a:pt x="593363" y="558446"/>
                    <a:pt x="397594" y="979664"/>
                    <a:pt x="100208" y="1306862"/>
                  </a:cubicBezTo>
                  <a:lnTo>
                    <a:pt x="0" y="1407668"/>
                  </a:lnTo>
                  <a:lnTo>
                    <a:pt x="526699" y="1944734"/>
                  </a:lnTo>
                  <a:lnTo>
                    <a:pt x="605505" y="1873111"/>
                  </a:lnTo>
                  <a:cubicBezTo>
                    <a:pt x="1057544" y="1421072"/>
                    <a:pt x="1358692" y="818141"/>
                    <a:pt x="1426916" y="146353"/>
                  </a:cubicBezTo>
                  <a:lnTo>
                    <a:pt x="1431997" y="45719"/>
                  </a:lnTo>
                  <a:close/>
                </a:path>
              </a:pathLst>
            </a:cu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 name="任意多边形 6"/>
            <p:cNvSpPr/>
            <p:nvPr/>
          </p:nvSpPr>
          <p:spPr>
            <a:xfrm rot="5400000" flipV="1">
              <a:off x="7724" y="6637"/>
              <a:ext cx="1230" cy="1913"/>
            </a:xfrm>
            <a:custGeom>
              <a:avLst/>
              <a:gdLst>
                <a:gd name="connsiteX0" fmla="*/ 1366326 w 1366326"/>
                <a:gd name="connsiteY0" fmla="*/ 1980347 h 2125880"/>
                <a:gd name="connsiteX1" fmla="*/ 714430 w 1366326"/>
                <a:gd name="connsiteY1" fmla="*/ 164433 h 2125880"/>
                <a:gd name="connsiteX2" fmla="*/ 595783 w 1366326"/>
                <a:gd name="connsiteY2" fmla="*/ 33889 h 2125880"/>
                <a:gd name="connsiteX3" fmla="*/ 564982 w 1366326"/>
                <a:gd name="connsiteY3" fmla="*/ 0 h 2125880"/>
                <a:gd name="connsiteX4" fmla="*/ 0 w 1366326"/>
                <a:gd name="connsiteY4" fmla="*/ 576103 h 2125880"/>
                <a:gd name="connsiteX5" fmla="*/ 24879 w 1366326"/>
                <a:gd name="connsiteY5" fmla="*/ 601131 h 2125880"/>
                <a:gd name="connsiteX6" fmla="*/ 31577 w 1366326"/>
                <a:gd name="connsiteY6" fmla="*/ 609199 h 2125880"/>
                <a:gd name="connsiteX7" fmla="*/ 145964 w 1366326"/>
                <a:gd name="connsiteY7" fmla="*/ 746970 h 2125880"/>
                <a:gd name="connsiteX8" fmla="*/ 571894 w 1366326"/>
                <a:gd name="connsiteY8" fmla="*/ 2016937 h 2125880"/>
                <a:gd name="connsiteX9" fmla="*/ 566735 w 1366326"/>
                <a:gd name="connsiteY9" fmla="*/ 2125880 h 2125880"/>
                <a:gd name="connsiteX10" fmla="*/ 1358977 w 1366326"/>
                <a:gd name="connsiteY10" fmla="*/ 2125880 h 21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6326" h="2125880">
                  <a:moveTo>
                    <a:pt x="1366326" y="1980347"/>
                  </a:moveTo>
                  <a:cubicBezTo>
                    <a:pt x="1366326" y="1290558"/>
                    <a:pt x="1121683" y="657909"/>
                    <a:pt x="714430" y="164433"/>
                  </a:cubicBezTo>
                  <a:lnTo>
                    <a:pt x="595783" y="33889"/>
                  </a:lnTo>
                  <a:lnTo>
                    <a:pt x="564982" y="0"/>
                  </a:lnTo>
                  <a:lnTo>
                    <a:pt x="0" y="576103"/>
                  </a:lnTo>
                  <a:lnTo>
                    <a:pt x="24879" y="601131"/>
                  </a:lnTo>
                  <a:lnTo>
                    <a:pt x="31577" y="609199"/>
                  </a:lnTo>
                  <a:lnTo>
                    <a:pt x="145964" y="746970"/>
                  </a:lnTo>
                  <a:cubicBezTo>
                    <a:pt x="413298" y="1100012"/>
                    <a:pt x="571894" y="1539953"/>
                    <a:pt x="571894" y="2016937"/>
                  </a:cubicBezTo>
                  <a:lnTo>
                    <a:pt x="566735" y="2125880"/>
                  </a:lnTo>
                  <a:lnTo>
                    <a:pt x="1358977" y="2125880"/>
                  </a:lnTo>
                  <a:close/>
                </a:path>
              </a:pathLst>
            </a:cu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 name="任意多边形 7"/>
            <p:cNvSpPr/>
            <p:nvPr/>
          </p:nvSpPr>
          <p:spPr>
            <a:xfrm rot="5400000" flipV="1">
              <a:off x="10339" y="5903"/>
              <a:ext cx="1746" cy="1172"/>
            </a:xfrm>
            <a:custGeom>
              <a:avLst/>
              <a:gdLst>
                <a:gd name="connsiteX0" fmla="*/ 1939839 w 1939839"/>
                <a:gd name="connsiteY0" fmla="*/ 537066 h 1301594"/>
                <a:gd name="connsiteX1" fmla="*/ 1413140 w 1939839"/>
                <a:gd name="connsiteY1" fmla="*/ 0 h 1301594"/>
                <a:gd name="connsiteX2" fmla="*/ 1380906 w 1939839"/>
                <a:gd name="connsiteY2" fmla="*/ 32427 h 1301594"/>
                <a:gd name="connsiteX3" fmla="*/ 1380907 w 1939839"/>
                <a:gd name="connsiteY3" fmla="*/ 32428 h 1301594"/>
                <a:gd name="connsiteX4" fmla="*/ 1379821 w 1939839"/>
                <a:gd name="connsiteY4" fmla="*/ 33520 h 1301594"/>
                <a:gd name="connsiteX5" fmla="*/ 169985 w 1939839"/>
                <a:gd name="connsiteY5" fmla="*/ 578188 h 1301594"/>
                <a:gd name="connsiteX6" fmla="*/ 0 w 1939839"/>
                <a:gd name="connsiteY6" fmla="*/ 586772 h 1301594"/>
                <a:gd name="connsiteX7" fmla="*/ 0 w 1939839"/>
                <a:gd name="connsiteY7" fmla="*/ 1301594 h 1301594"/>
                <a:gd name="connsiteX8" fmla="*/ 1815916 w 1939839"/>
                <a:gd name="connsiteY8" fmla="*/ 649698 h 1301594"/>
                <a:gd name="connsiteX9" fmla="*/ 1905983 w 1939839"/>
                <a:gd name="connsiteY9" fmla="*/ 567839 h 1301594"/>
                <a:gd name="connsiteX10" fmla="*/ 1819213 w 1939839"/>
                <a:gd name="connsiteY10" fmla="*/ 479361 h 1301594"/>
                <a:gd name="connsiteX11" fmla="*/ 1905982 w 1939839"/>
                <a:gd name="connsiteY11" fmla="*/ 567838 h 130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9839" h="1301594">
                  <a:moveTo>
                    <a:pt x="1939839" y="537066"/>
                  </a:moveTo>
                  <a:lnTo>
                    <a:pt x="1413140" y="0"/>
                  </a:lnTo>
                  <a:lnTo>
                    <a:pt x="1380906" y="32427"/>
                  </a:lnTo>
                  <a:lnTo>
                    <a:pt x="1380907" y="32428"/>
                  </a:lnTo>
                  <a:lnTo>
                    <a:pt x="1379821" y="33520"/>
                  </a:lnTo>
                  <a:cubicBezTo>
                    <a:pt x="1054418" y="332837"/>
                    <a:pt x="634521" y="531012"/>
                    <a:pt x="169985" y="578188"/>
                  </a:cubicBezTo>
                  <a:lnTo>
                    <a:pt x="0" y="586772"/>
                  </a:lnTo>
                  <a:lnTo>
                    <a:pt x="0" y="1301594"/>
                  </a:lnTo>
                  <a:cubicBezTo>
                    <a:pt x="689789" y="1301594"/>
                    <a:pt x="1322438" y="1056951"/>
                    <a:pt x="1815916" y="649698"/>
                  </a:cubicBezTo>
                  <a:lnTo>
                    <a:pt x="1905983" y="567839"/>
                  </a:lnTo>
                  <a:lnTo>
                    <a:pt x="1819213" y="479361"/>
                  </a:lnTo>
                  <a:lnTo>
                    <a:pt x="1905982" y="567838"/>
                  </a:lnTo>
                  <a:close/>
                </a:path>
              </a:pathLst>
            </a:cu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5400000" flipV="1">
              <a:off x="6321" y="5877"/>
              <a:ext cx="1848" cy="1306"/>
            </a:xfrm>
            <a:custGeom>
              <a:avLst/>
              <a:gdLst>
                <a:gd name="connsiteX0" fmla="*/ 2053451 w 2053451"/>
                <a:gd name="connsiteY0" fmla="*/ 874448 h 1450551"/>
                <a:gd name="connsiteX1" fmla="*/ 2018645 w 2053451"/>
                <a:gd name="connsiteY1" fmla="*/ 836151 h 1450551"/>
                <a:gd name="connsiteX2" fmla="*/ 0 w 2053451"/>
                <a:gd name="connsiteY2" fmla="*/ 0 h 1450551"/>
                <a:gd name="connsiteX3" fmla="*/ 0 w 2053451"/>
                <a:gd name="connsiteY3" fmla="*/ 788002 h 1450551"/>
                <a:gd name="connsiteX4" fmla="*/ 169985 w 2053451"/>
                <a:gd name="connsiteY4" fmla="*/ 796586 h 1450551"/>
                <a:gd name="connsiteX5" fmla="*/ 1379821 w 2053451"/>
                <a:gd name="connsiteY5" fmla="*/ 1341253 h 1450551"/>
                <a:gd name="connsiteX6" fmla="*/ 1488469 w 2053451"/>
                <a:gd name="connsiteY6" fmla="*/ 1450551 h 1450551"/>
                <a:gd name="connsiteX7" fmla="*/ 2053451 w 2053451"/>
                <a:gd name="connsiteY7" fmla="*/ 874448 h 145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3451" h="1450551">
                  <a:moveTo>
                    <a:pt x="2053451" y="874448"/>
                  </a:moveTo>
                  <a:lnTo>
                    <a:pt x="2018645" y="836151"/>
                  </a:lnTo>
                  <a:cubicBezTo>
                    <a:pt x="1502029" y="319534"/>
                    <a:pt x="788330" y="0"/>
                    <a:pt x="0" y="0"/>
                  </a:cubicBezTo>
                  <a:lnTo>
                    <a:pt x="0" y="788002"/>
                  </a:lnTo>
                  <a:lnTo>
                    <a:pt x="169985" y="796586"/>
                  </a:lnTo>
                  <a:cubicBezTo>
                    <a:pt x="634521" y="843762"/>
                    <a:pt x="1054418" y="1041936"/>
                    <a:pt x="1379821" y="1341253"/>
                  </a:cubicBezTo>
                  <a:lnTo>
                    <a:pt x="1488469" y="1450551"/>
                  </a:lnTo>
                  <a:lnTo>
                    <a:pt x="2053451" y="874448"/>
                  </a:lnTo>
                  <a:close/>
                </a:path>
              </a:pathLst>
            </a:cu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8210360" y="2629438"/>
            <a:ext cx="2829241"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操作模型与现有的SOA标准兼容，可以直接使用现有的标准web服务引擎和BPEL引擎来支持SOA中的动态策略</a:t>
            </a:r>
            <a:endPar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endParaRPr>
          </a:p>
        </p:txBody>
      </p:sp>
      <p:sp>
        <p:nvSpPr>
          <p:cNvPr id="15" name="文本框 14"/>
          <p:cNvSpPr txBox="1"/>
          <p:nvPr/>
        </p:nvSpPr>
        <p:spPr>
          <a:xfrm>
            <a:off x="1825621" y="2989692"/>
            <a:ext cx="2274743"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noProof="0" dirty="0">
                <a:ln>
                  <a:noFill/>
                </a:ln>
                <a:solidFill>
                  <a:schemeClr val="tx1">
                    <a:lumMod val="65000"/>
                    <a:lumOff val="35000"/>
                  </a:schemeClr>
                </a:solidFill>
                <a:effectLst/>
                <a:uLnTx/>
                <a:uFillTx/>
                <a:latin typeface="华文新魏" panose="02010800040101010101" charset="-122"/>
                <a:ea typeface="华文新魏" panose="02010800040101010101" charset="-122"/>
                <a:cs typeface="华文新魏" panose="02010800040101010101" charset="-122"/>
              </a:rPr>
              <a:t>用于管理和控制安全的动态策略规范语言</a:t>
            </a:r>
            <a:endParaRPr lang="zh-CN" altLang="zh-CN" dirty="0"/>
          </a:p>
        </p:txBody>
      </p:sp>
      <p:sp>
        <p:nvSpPr>
          <p:cNvPr id="187" name="Freeform 289"/>
          <p:cNvSpPr>
            <a:spLocks noEditPoints="1"/>
          </p:cNvSpPr>
          <p:nvPr/>
        </p:nvSpPr>
        <p:spPr bwMode="auto">
          <a:xfrm>
            <a:off x="5656580" y="2935605"/>
            <a:ext cx="1010920" cy="975360"/>
          </a:xfrm>
          <a:custGeom>
            <a:avLst/>
            <a:gdLst>
              <a:gd name="T0" fmla="*/ 129 w 162"/>
              <a:gd name="T1" fmla="*/ 11 h 156"/>
              <a:gd name="T2" fmla="*/ 129 w 162"/>
              <a:gd name="T3" fmla="*/ 3 h 156"/>
              <a:gd name="T4" fmla="*/ 134 w 162"/>
              <a:gd name="T5" fmla="*/ 0 h 156"/>
              <a:gd name="T6" fmla="*/ 140 w 162"/>
              <a:gd name="T7" fmla="*/ 1 h 156"/>
              <a:gd name="T8" fmla="*/ 156 w 162"/>
              <a:gd name="T9" fmla="*/ 25 h 156"/>
              <a:gd name="T10" fmla="*/ 162 w 162"/>
              <a:gd name="T11" fmla="*/ 55 h 156"/>
              <a:gd name="T12" fmla="*/ 156 w 162"/>
              <a:gd name="T13" fmla="*/ 80 h 156"/>
              <a:gd name="T14" fmla="*/ 140 w 162"/>
              <a:gd name="T15" fmla="*/ 100 h 156"/>
              <a:gd name="T16" fmla="*/ 132 w 162"/>
              <a:gd name="T17" fmla="*/ 102 h 156"/>
              <a:gd name="T18" fmla="*/ 129 w 162"/>
              <a:gd name="T19" fmla="*/ 97 h 156"/>
              <a:gd name="T20" fmla="*/ 131 w 162"/>
              <a:gd name="T21" fmla="*/ 89 h 156"/>
              <a:gd name="T22" fmla="*/ 143 w 162"/>
              <a:gd name="T23" fmla="*/ 75 h 156"/>
              <a:gd name="T24" fmla="*/ 147 w 162"/>
              <a:gd name="T25" fmla="*/ 55 h 156"/>
              <a:gd name="T26" fmla="*/ 143 w 162"/>
              <a:gd name="T27" fmla="*/ 33 h 156"/>
              <a:gd name="T28" fmla="*/ 131 w 162"/>
              <a:gd name="T29" fmla="*/ 12 h 156"/>
              <a:gd name="T30" fmla="*/ 83 w 162"/>
              <a:gd name="T31" fmla="*/ 36 h 156"/>
              <a:gd name="T32" fmla="*/ 96 w 162"/>
              <a:gd name="T33" fmla="*/ 45 h 156"/>
              <a:gd name="T34" fmla="*/ 96 w 162"/>
              <a:gd name="T35" fmla="*/ 55 h 156"/>
              <a:gd name="T36" fmla="*/ 88 w 162"/>
              <a:gd name="T37" fmla="*/ 64 h 156"/>
              <a:gd name="T38" fmla="*/ 76 w 162"/>
              <a:gd name="T39" fmla="*/ 64 h 156"/>
              <a:gd name="T40" fmla="*/ 68 w 162"/>
              <a:gd name="T41" fmla="*/ 55 h 156"/>
              <a:gd name="T42" fmla="*/ 68 w 162"/>
              <a:gd name="T43" fmla="*/ 45 h 156"/>
              <a:gd name="T44" fmla="*/ 83 w 162"/>
              <a:gd name="T45" fmla="*/ 36 h 156"/>
              <a:gd name="T46" fmla="*/ 33 w 162"/>
              <a:gd name="T47" fmla="*/ 12 h 156"/>
              <a:gd name="T48" fmla="*/ 35 w 162"/>
              <a:gd name="T49" fmla="*/ 5 h 156"/>
              <a:gd name="T50" fmla="*/ 31 w 162"/>
              <a:gd name="T51" fmla="*/ 1 h 156"/>
              <a:gd name="T52" fmla="*/ 24 w 162"/>
              <a:gd name="T53" fmla="*/ 1 h 156"/>
              <a:gd name="T54" fmla="*/ 6 w 162"/>
              <a:gd name="T55" fmla="*/ 25 h 156"/>
              <a:gd name="T56" fmla="*/ 0 w 162"/>
              <a:gd name="T57" fmla="*/ 55 h 156"/>
              <a:gd name="T58" fmla="*/ 8 w 162"/>
              <a:gd name="T59" fmla="*/ 80 h 156"/>
              <a:gd name="T60" fmla="*/ 24 w 162"/>
              <a:gd name="T61" fmla="*/ 100 h 156"/>
              <a:gd name="T62" fmla="*/ 28 w 162"/>
              <a:gd name="T63" fmla="*/ 102 h 156"/>
              <a:gd name="T64" fmla="*/ 33 w 162"/>
              <a:gd name="T65" fmla="*/ 100 h 156"/>
              <a:gd name="T66" fmla="*/ 35 w 162"/>
              <a:gd name="T67" fmla="*/ 91 h 156"/>
              <a:gd name="T68" fmla="*/ 26 w 162"/>
              <a:gd name="T69" fmla="*/ 82 h 156"/>
              <a:gd name="T70" fmla="*/ 17 w 162"/>
              <a:gd name="T71" fmla="*/ 64 h 156"/>
              <a:gd name="T72" fmla="*/ 17 w 162"/>
              <a:gd name="T73" fmla="*/ 44 h 156"/>
              <a:gd name="T74" fmla="*/ 26 w 162"/>
              <a:gd name="T75" fmla="*/ 22 h 156"/>
              <a:gd name="T76" fmla="*/ 52 w 162"/>
              <a:gd name="T77" fmla="*/ 34 h 156"/>
              <a:gd name="T78" fmla="*/ 44 w 162"/>
              <a:gd name="T79" fmla="*/ 53 h 156"/>
              <a:gd name="T80" fmla="*/ 53 w 162"/>
              <a:gd name="T81" fmla="*/ 71 h 156"/>
              <a:gd name="T82" fmla="*/ 57 w 162"/>
              <a:gd name="T83" fmla="*/ 75 h 156"/>
              <a:gd name="T84" fmla="*/ 55 w 162"/>
              <a:gd name="T85" fmla="*/ 80 h 156"/>
              <a:gd name="T86" fmla="*/ 48 w 162"/>
              <a:gd name="T87" fmla="*/ 84 h 156"/>
              <a:gd name="T88" fmla="*/ 39 w 162"/>
              <a:gd name="T89" fmla="*/ 77 h 156"/>
              <a:gd name="T90" fmla="*/ 30 w 162"/>
              <a:gd name="T91" fmla="*/ 53 h 156"/>
              <a:gd name="T92" fmla="*/ 37 w 162"/>
              <a:gd name="T93" fmla="*/ 31 h 156"/>
              <a:gd name="T94" fmla="*/ 46 w 162"/>
              <a:gd name="T95" fmla="*/ 22 h 156"/>
              <a:gd name="T96" fmla="*/ 53 w 162"/>
              <a:gd name="T97" fmla="*/ 23 h 156"/>
              <a:gd name="T98" fmla="*/ 55 w 162"/>
              <a:gd name="T99" fmla="*/ 29 h 156"/>
              <a:gd name="T100" fmla="*/ 52 w 162"/>
              <a:gd name="T101" fmla="*/ 34 h 156"/>
              <a:gd name="T102" fmla="*/ 116 w 162"/>
              <a:gd name="T103" fmla="*/ 44 h 156"/>
              <a:gd name="T104" fmla="*/ 114 w 162"/>
              <a:gd name="T105" fmla="*/ 66 h 156"/>
              <a:gd name="T106" fmla="*/ 107 w 162"/>
              <a:gd name="T107" fmla="*/ 73 h 156"/>
              <a:gd name="T108" fmla="*/ 109 w 162"/>
              <a:gd name="T109" fmla="*/ 80 h 156"/>
              <a:gd name="T110" fmla="*/ 112 w 162"/>
              <a:gd name="T111" fmla="*/ 84 h 156"/>
              <a:gd name="T112" fmla="*/ 118 w 162"/>
              <a:gd name="T113" fmla="*/ 82 h 156"/>
              <a:gd name="T114" fmla="*/ 132 w 162"/>
              <a:gd name="T115" fmla="*/ 62 h 156"/>
              <a:gd name="T116" fmla="*/ 131 w 162"/>
              <a:gd name="T117" fmla="*/ 38 h 156"/>
              <a:gd name="T118" fmla="*/ 120 w 162"/>
              <a:gd name="T119" fmla="*/ 23 h 156"/>
              <a:gd name="T120" fmla="*/ 112 w 162"/>
              <a:gd name="T121" fmla="*/ 22 h 156"/>
              <a:gd name="T122" fmla="*/ 109 w 162"/>
              <a:gd name="T123" fmla="*/ 27 h 156"/>
              <a:gd name="T124" fmla="*/ 110 w 162"/>
              <a:gd name="T125" fmla="*/ 3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 h="156">
                <a:moveTo>
                  <a:pt x="131" y="12"/>
                </a:moveTo>
                <a:lnTo>
                  <a:pt x="131" y="12"/>
                </a:lnTo>
                <a:lnTo>
                  <a:pt x="129" y="11"/>
                </a:lnTo>
                <a:lnTo>
                  <a:pt x="127" y="9"/>
                </a:lnTo>
                <a:lnTo>
                  <a:pt x="127" y="5"/>
                </a:lnTo>
                <a:lnTo>
                  <a:pt x="129" y="3"/>
                </a:lnTo>
                <a:lnTo>
                  <a:pt x="129" y="3"/>
                </a:lnTo>
                <a:lnTo>
                  <a:pt x="131" y="1"/>
                </a:lnTo>
                <a:lnTo>
                  <a:pt x="134" y="0"/>
                </a:lnTo>
                <a:lnTo>
                  <a:pt x="136" y="1"/>
                </a:lnTo>
                <a:lnTo>
                  <a:pt x="140" y="1"/>
                </a:lnTo>
                <a:lnTo>
                  <a:pt x="140" y="1"/>
                </a:lnTo>
                <a:lnTo>
                  <a:pt x="149" y="12"/>
                </a:lnTo>
                <a:lnTo>
                  <a:pt x="156" y="25"/>
                </a:lnTo>
                <a:lnTo>
                  <a:pt x="156" y="25"/>
                </a:lnTo>
                <a:lnTo>
                  <a:pt x="162" y="40"/>
                </a:lnTo>
                <a:lnTo>
                  <a:pt x="162" y="55"/>
                </a:lnTo>
                <a:lnTo>
                  <a:pt x="162" y="55"/>
                </a:lnTo>
                <a:lnTo>
                  <a:pt x="160" y="67"/>
                </a:lnTo>
                <a:lnTo>
                  <a:pt x="156" y="80"/>
                </a:lnTo>
                <a:lnTo>
                  <a:pt x="156" y="80"/>
                </a:lnTo>
                <a:lnTo>
                  <a:pt x="149" y="91"/>
                </a:lnTo>
                <a:lnTo>
                  <a:pt x="140" y="100"/>
                </a:lnTo>
                <a:lnTo>
                  <a:pt x="140" y="100"/>
                </a:lnTo>
                <a:lnTo>
                  <a:pt x="138" y="102"/>
                </a:lnTo>
                <a:lnTo>
                  <a:pt x="134" y="102"/>
                </a:lnTo>
                <a:lnTo>
                  <a:pt x="132" y="102"/>
                </a:lnTo>
                <a:lnTo>
                  <a:pt x="131" y="100"/>
                </a:lnTo>
                <a:lnTo>
                  <a:pt x="131" y="100"/>
                </a:lnTo>
                <a:lnTo>
                  <a:pt x="129" y="97"/>
                </a:lnTo>
                <a:lnTo>
                  <a:pt x="129" y="95"/>
                </a:lnTo>
                <a:lnTo>
                  <a:pt x="129" y="91"/>
                </a:lnTo>
                <a:lnTo>
                  <a:pt x="131" y="89"/>
                </a:lnTo>
                <a:lnTo>
                  <a:pt x="131" y="89"/>
                </a:lnTo>
                <a:lnTo>
                  <a:pt x="138" y="82"/>
                </a:lnTo>
                <a:lnTo>
                  <a:pt x="143" y="75"/>
                </a:lnTo>
                <a:lnTo>
                  <a:pt x="143" y="75"/>
                </a:lnTo>
                <a:lnTo>
                  <a:pt x="145" y="64"/>
                </a:lnTo>
                <a:lnTo>
                  <a:pt x="147" y="55"/>
                </a:lnTo>
                <a:lnTo>
                  <a:pt x="147" y="55"/>
                </a:lnTo>
                <a:lnTo>
                  <a:pt x="147" y="44"/>
                </a:lnTo>
                <a:lnTo>
                  <a:pt x="143" y="33"/>
                </a:lnTo>
                <a:lnTo>
                  <a:pt x="143" y="33"/>
                </a:lnTo>
                <a:lnTo>
                  <a:pt x="138" y="22"/>
                </a:lnTo>
                <a:lnTo>
                  <a:pt x="131" y="12"/>
                </a:lnTo>
                <a:lnTo>
                  <a:pt x="131" y="12"/>
                </a:lnTo>
                <a:close/>
                <a:moveTo>
                  <a:pt x="83" y="36"/>
                </a:moveTo>
                <a:lnTo>
                  <a:pt x="83" y="36"/>
                </a:lnTo>
                <a:lnTo>
                  <a:pt x="88" y="38"/>
                </a:lnTo>
                <a:lnTo>
                  <a:pt x="92" y="40"/>
                </a:lnTo>
                <a:lnTo>
                  <a:pt x="96" y="45"/>
                </a:lnTo>
                <a:lnTo>
                  <a:pt x="96" y="51"/>
                </a:lnTo>
                <a:lnTo>
                  <a:pt x="96" y="51"/>
                </a:lnTo>
                <a:lnTo>
                  <a:pt x="96" y="55"/>
                </a:lnTo>
                <a:lnTo>
                  <a:pt x="94" y="58"/>
                </a:lnTo>
                <a:lnTo>
                  <a:pt x="92" y="62"/>
                </a:lnTo>
                <a:lnTo>
                  <a:pt x="88" y="64"/>
                </a:lnTo>
                <a:lnTo>
                  <a:pt x="88" y="156"/>
                </a:lnTo>
                <a:lnTo>
                  <a:pt x="76" y="156"/>
                </a:lnTo>
                <a:lnTo>
                  <a:pt x="76" y="64"/>
                </a:lnTo>
                <a:lnTo>
                  <a:pt x="76" y="64"/>
                </a:lnTo>
                <a:lnTo>
                  <a:pt x="70" y="58"/>
                </a:lnTo>
                <a:lnTo>
                  <a:pt x="68" y="55"/>
                </a:lnTo>
                <a:lnTo>
                  <a:pt x="68" y="51"/>
                </a:lnTo>
                <a:lnTo>
                  <a:pt x="68" y="51"/>
                </a:lnTo>
                <a:lnTo>
                  <a:pt x="68" y="45"/>
                </a:lnTo>
                <a:lnTo>
                  <a:pt x="72" y="40"/>
                </a:lnTo>
                <a:lnTo>
                  <a:pt x="77" y="38"/>
                </a:lnTo>
                <a:lnTo>
                  <a:pt x="83" y="36"/>
                </a:lnTo>
                <a:lnTo>
                  <a:pt x="83" y="36"/>
                </a:lnTo>
                <a:close/>
                <a:moveTo>
                  <a:pt x="33" y="12"/>
                </a:moveTo>
                <a:lnTo>
                  <a:pt x="33" y="12"/>
                </a:lnTo>
                <a:lnTo>
                  <a:pt x="35" y="11"/>
                </a:lnTo>
                <a:lnTo>
                  <a:pt x="35" y="9"/>
                </a:lnTo>
                <a:lnTo>
                  <a:pt x="35" y="5"/>
                </a:lnTo>
                <a:lnTo>
                  <a:pt x="33" y="3"/>
                </a:lnTo>
                <a:lnTo>
                  <a:pt x="33" y="3"/>
                </a:lnTo>
                <a:lnTo>
                  <a:pt x="31" y="1"/>
                </a:lnTo>
                <a:lnTo>
                  <a:pt x="30" y="0"/>
                </a:lnTo>
                <a:lnTo>
                  <a:pt x="26" y="1"/>
                </a:lnTo>
                <a:lnTo>
                  <a:pt x="24" y="1"/>
                </a:lnTo>
                <a:lnTo>
                  <a:pt x="24" y="1"/>
                </a:lnTo>
                <a:lnTo>
                  <a:pt x="13" y="12"/>
                </a:lnTo>
                <a:lnTo>
                  <a:pt x="6" y="25"/>
                </a:lnTo>
                <a:lnTo>
                  <a:pt x="6" y="25"/>
                </a:lnTo>
                <a:lnTo>
                  <a:pt x="2" y="40"/>
                </a:lnTo>
                <a:lnTo>
                  <a:pt x="0" y="55"/>
                </a:lnTo>
                <a:lnTo>
                  <a:pt x="0" y="55"/>
                </a:lnTo>
                <a:lnTo>
                  <a:pt x="4" y="67"/>
                </a:lnTo>
                <a:lnTo>
                  <a:pt x="8" y="80"/>
                </a:lnTo>
                <a:lnTo>
                  <a:pt x="8" y="80"/>
                </a:lnTo>
                <a:lnTo>
                  <a:pt x="15" y="91"/>
                </a:lnTo>
                <a:lnTo>
                  <a:pt x="24" y="100"/>
                </a:lnTo>
                <a:lnTo>
                  <a:pt x="24" y="100"/>
                </a:lnTo>
                <a:lnTo>
                  <a:pt x="26" y="102"/>
                </a:lnTo>
                <a:lnTo>
                  <a:pt x="28" y="102"/>
                </a:lnTo>
                <a:lnTo>
                  <a:pt x="31" y="102"/>
                </a:lnTo>
                <a:lnTo>
                  <a:pt x="33" y="100"/>
                </a:lnTo>
                <a:lnTo>
                  <a:pt x="33" y="100"/>
                </a:lnTo>
                <a:lnTo>
                  <a:pt x="35" y="97"/>
                </a:lnTo>
                <a:lnTo>
                  <a:pt x="35" y="95"/>
                </a:lnTo>
                <a:lnTo>
                  <a:pt x="35" y="91"/>
                </a:lnTo>
                <a:lnTo>
                  <a:pt x="33" y="89"/>
                </a:lnTo>
                <a:lnTo>
                  <a:pt x="33" y="89"/>
                </a:lnTo>
                <a:lnTo>
                  <a:pt x="26" y="82"/>
                </a:lnTo>
                <a:lnTo>
                  <a:pt x="20" y="75"/>
                </a:lnTo>
                <a:lnTo>
                  <a:pt x="20" y="75"/>
                </a:lnTo>
                <a:lnTo>
                  <a:pt x="17" y="64"/>
                </a:lnTo>
                <a:lnTo>
                  <a:pt x="15" y="55"/>
                </a:lnTo>
                <a:lnTo>
                  <a:pt x="15" y="55"/>
                </a:lnTo>
                <a:lnTo>
                  <a:pt x="17" y="44"/>
                </a:lnTo>
                <a:lnTo>
                  <a:pt x="20" y="33"/>
                </a:lnTo>
                <a:lnTo>
                  <a:pt x="20" y="33"/>
                </a:lnTo>
                <a:lnTo>
                  <a:pt x="26" y="22"/>
                </a:lnTo>
                <a:lnTo>
                  <a:pt x="33" y="12"/>
                </a:lnTo>
                <a:lnTo>
                  <a:pt x="33" y="12"/>
                </a:lnTo>
                <a:close/>
                <a:moveTo>
                  <a:pt x="52" y="34"/>
                </a:moveTo>
                <a:lnTo>
                  <a:pt x="52" y="34"/>
                </a:lnTo>
                <a:lnTo>
                  <a:pt x="46" y="44"/>
                </a:lnTo>
                <a:lnTo>
                  <a:pt x="44" y="53"/>
                </a:lnTo>
                <a:lnTo>
                  <a:pt x="48" y="62"/>
                </a:lnTo>
                <a:lnTo>
                  <a:pt x="50" y="66"/>
                </a:lnTo>
                <a:lnTo>
                  <a:pt x="53" y="71"/>
                </a:lnTo>
                <a:lnTo>
                  <a:pt x="53" y="71"/>
                </a:lnTo>
                <a:lnTo>
                  <a:pt x="55" y="73"/>
                </a:lnTo>
                <a:lnTo>
                  <a:pt x="57" y="75"/>
                </a:lnTo>
                <a:lnTo>
                  <a:pt x="57" y="78"/>
                </a:lnTo>
                <a:lnTo>
                  <a:pt x="55" y="80"/>
                </a:lnTo>
                <a:lnTo>
                  <a:pt x="55" y="80"/>
                </a:lnTo>
                <a:lnTo>
                  <a:pt x="53" y="82"/>
                </a:lnTo>
                <a:lnTo>
                  <a:pt x="52" y="84"/>
                </a:lnTo>
                <a:lnTo>
                  <a:pt x="48" y="84"/>
                </a:lnTo>
                <a:lnTo>
                  <a:pt x="46" y="82"/>
                </a:lnTo>
                <a:lnTo>
                  <a:pt x="46" y="82"/>
                </a:lnTo>
                <a:lnTo>
                  <a:pt x="39" y="77"/>
                </a:lnTo>
                <a:lnTo>
                  <a:pt x="33" y="69"/>
                </a:lnTo>
                <a:lnTo>
                  <a:pt x="31" y="62"/>
                </a:lnTo>
                <a:lnTo>
                  <a:pt x="30" y="53"/>
                </a:lnTo>
                <a:lnTo>
                  <a:pt x="30" y="45"/>
                </a:lnTo>
                <a:lnTo>
                  <a:pt x="33" y="38"/>
                </a:lnTo>
                <a:lnTo>
                  <a:pt x="37" y="31"/>
                </a:lnTo>
                <a:lnTo>
                  <a:pt x="42" y="23"/>
                </a:lnTo>
                <a:lnTo>
                  <a:pt x="42" y="23"/>
                </a:lnTo>
                <a:lnTo>
                  <a:pt x="46" y="22"/>
                </a:lnTo>
                <a:lnTo>
                  <a:pt x="48" y="22"/>
                </a:lnTo>
                <a:lnTo>
                  <a:pt x="50" y="22"/>
                </a:lnTo>
                <a:lnTo>
                  <a:pt x="53" y="23"/>
                </a:lnTo>
                <a:lnTo>
                  <a:pt x="53" y="23"/>
                </a:lnTo>
                <a:lnTo>
                  <a:pt x="53" y="27"/>
                </a:lnTo>
                <a:lnTo>
                  <a:pt x="55" y="29"/>
                </a:lnTo>
                <a:lnTo>
                  <a:pt x="53" y="33"/>
                </a:lnTo>
                <a:lnTo>
                  <a:pt x="52" y="34"/>
                </a:lnTo>
                <a:lnTo>
                  <a:pt x="52" y="34"/>
                </a:lnTo>
                <a:close/>
                <a:moveTo>
                  <a:pt x="110" y="34"/>
                </a:moveTo>
                <a:lnTo>
                  <a:pt x="110" y="34"/>
                </a:lnTo>
                <a:lnTo>
                  <a:pt x="116" y="44"/>
                </a:lnTo>
                <a:lnTo>
                  <a:pt x="118" y="53"/>
                </a:lnTo>
                <a:lnTo>
                  <a:pt x="116" y="62"/>
                </a:lnTo>
                <a:lnTo>
                  <a:pt x="114" y="66"/>
                </a:lnTo>
                <a:lnTo>
                  <a:pt x="110" y="71"/>
                </a:lnTo>
                <a:lnTo>
                  <a:pt x="110" y="71"/>
                </a:lnTo>
                <a:lnTo>
                  <a:pt x="107" y="73"/>
                </a:lnTo>
                <a:lnTo>
                  <a:pt x="107" y="75"/>
                </a:lnTo>
                <a:lnTo>
                  <a:pt x="107" y="78"/>
                </a:lnTo>
                <a:lnTo>
                  <a:pt x="109" y="80"/>
                </a:lnTo>
                <a:lnTo>
                  <a:pt x="109" y="80"/>
                </a:lnTo>
                <a:lnTo>
                  <a:pt x="110" y="82"/>
                </a:lnTo>
                <a:lnTo>
                  <a:pt x="112" y="84"/>
                </a:lnTo>
                <a:lnTo>
                  <a:pt x="116" y="84"/>
                </a:lnTo>
                <a:lnTo>
                  <a:pt x="118" y="82"/>
                </a:lnTo>
                <a:lnTo>
                  <a:pt x="118" y="82"/>
                </a:lnTo>
                <a:lnTo>
                  <a:pt x="125" y="77"/>
                </a:lnTo>
                <a:lnTo>
                  <a:pt x="129" y="69"/>
                </a:lnTo>
                <a:lnTo>
                  <a:pt x="132" y="62"/>
                </a:lnTo>
                <a:lnTo>
                  <a:pt x="134" y="53"/>
                </a:lnTo>
                <a:lnTo>
                  <a:pt x="132" y="45"/>
                </a:lnTo>
                <a:lnTo>
                  <a:pt x="131" y="38"/>
                </a:lnTo>
                <a:lnTo>
                  <a:pt x="127" y="31"/>
                </a:lnTo>
                <a:lnTo>
                  <a:pt x="120" y="23"/>
                </a:lnTo>
                <a:lnTo>
                  <a:pt x="120" y="23"/>
                </a:lnTo>
                <a:lnTo>
                  <a:pt x="118" y="22"/>
                </a:lnTo>
                <a:lnTo>
                  <a:pt x="116" y="22"/>
                </a:lnTo>
                <a:lnTo>
                  <a:pt x="112" y="22"/>
                </a:lnTo>
                <a:lnTo>
                  <a:pt x="110" y="23"/>
                </a:lnTo>
                <a:lnTo>
                  <a:pt x="110" y="23"/>
                </a:lnTo>
                <a:lnTo>
                  <a:pt x="109" y="27"/>
                </a:lnTo>
                <a:lnTo>
                  <a:pt x="109" y="29"/>
                </a:lnTo>
                <a:lnTo>
                  <a:pt x="109" y="33"/>
                </a:lnTo>
                <a:lnTo>
                  <a:pt x="110" y="34"/>
                </a:lnTo>
                <a:lnTo>
                  <a:pt x="110" y="3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4333182" y="633556"/>
            <a:ext cx="3772983" cy="1015663"/>
          </a:xfrm>
          <a:prstGeom prst="rect">
            <a:avLst/>
          </a:prstGeom>
          <a:noFill/>
        </p:spPr>
        <p:txBody>
          <a:bodyPr wrap="square" rtlCol="0">
            <a:spAutoFit/>
          </a:bodyPr>
          <a:lstStyle/>
          <a:p>
            <a:r>
              <a:rPr lang="zh-CN" altLang="en-US" sz="6000" dirty="0">
                <a:solidFill>
                  <a:schemeClr val="tx1">
                    <a:lumMod val="65000"/>
                    <a:lumOff val="35000"/>
                  </a:schemeClr>
                </a:solidFill>
                <a:ea typeface="方正舒体" panose="02010601030101010101" pitchFamily="2" charset="-122"/>
              </a:rPr>
              <a:t>发展方向</a:t>
            </a:r>
            <a:endParaRPr lang="zh-CN" altLang="en-US" sz="6000" dirty="0">
              <a:solidFill>
                <a:schemeClr val="tx1">
                  <a:lumMod val="65000"/>
                  <a:lumOff val="35000"/>
                </a:schemeClr>
              </a:solidFill>
              <a:ea typeface="方正舒体" panose="02010601030101010101" pitchFamily="2" charset="-122"/>
            </a:endParaRPr>
          </a:p>
        </p:txBody>
      </p:sp>
      <p:sp>
        <p:nvSpPr>
          <p:cNvPr id="3" name="文本框 2"/>
          <p:cNvSpPr txBox="1"/>
          <p:nvPr/>
        </p:nvSpPr>
        <p:spPr>
          <a:xfrm>
            <a:off x="11795760" y="6477635"/>
            <a:ext cx="438150" cy="368300"/>
          </a:xfrm>
          <a:prstGeom prst="rect">
            <a:avLst/>
          </a:prstGeom>
          <a:noFill/>
        </p:spPr>
        <p:txBody>
          <a:bodyPr wrap="none" rtlCol="0" anchor="t">
            <a:spAutoFit/>
          </a:bodyPr>
          <a:lstStyle/>
          <a:p>
            <a:r>
              <a:rPr lang="en-US" altLang="zh-CN">
                <a:sym typeface="+mn-ea"/>
              </a:rPr>
              <a:t>[5]</a:t>
            </a:r>
            <a:endParaRPr lang="zh-CN" altLang="en-US"/>
          </a:p>
        </p:txBody>
      </p:sp>
      <p:sp>
        <p:nvSpPr>
          <p:cNvPr id="4" name="文本框 3"/>
          <p:cNvSpPr txBox="1"/>
          <p:nvPr/>
        </p:nvSpPr>
        <p:spPr>
          <a:xfrm>
            <a:off x="257810" y="452755"/>
            <a:ext cx="3201035" cy="706755"/>
          </a:xfrm>
          <a:prstGeom prst="rect">
            <a:avLst/>
          </a:prstGeom>
          <a:noFill/>
        </p:spPr>
        <p:txBody>
          <a:bodyPr wrap="square" rtlCol="0" anchor="t">
            <a:spAutoFit/>
          </a:bodyPr>
          <a:lstStyle/>
          <a:p>
            <a:pPr algn="l"/>
            <a:r>
              <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rPr>
              <a:t>服务工作流在动态环境中的安全性研究</a:t>
            </a:r>
            <a:endParaRPr lang="zh-CN" altLang="en-US"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9" name="文本框 38"/>
          <p:cNvSpPr txBox="1"/>
          <p:nvPr/>
        </p:nvSpPr>
        <p:spPr>
          <a:xfrm>
            <a:off x="1936115" y="2307590"/>
            <a:ext cx="8439785" cy="2488565"/>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参考文献：</a:t>
            </a:r>
            <a:endParaRPr kumimoji="0" lang="zh-CN" altLang="en-US" sz="20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谭晓</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[1] </a:t>
            </a: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Wattana Viriyasitavat,Andrew Martin. The reviews and analysis of the state-of-the-art service workflow specification languages[J]. Journal of Industrial Information Integration,2017.</a:t>
            </a:r>
            <a:endPar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邱婷</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[2]</a:t>
            </a: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Viriyasitavat W , Xu L D , Bi Z , et al. Extension of specification language for soundness and completeness of service workflow[J]. Enterprise Information Systems, 2018:1-20.</a:t>
            </a:r>
            <a:endPar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孙肖冉</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[3]</a:t>
            </a: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Dwivedi, Vishal &amp; Velasco-Elizondo, Perla &amp; Fernandes, Jose Maria &amp; Garlan, David &amp; Schmerl, Bradley. (2011). An Architectural Approach to End User Orchestrations. 370-378. 10.1007/978-3-642-23798-0_39. </a:t>
            </a:r>
            <a:endPar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谢冰澄</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[4]</a:t>
            </a: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Faîçal Felhi, Akaichi J . A new approach towards the self-adaptability of Service-Oriented Architectures to the context based on workflow[J]. International Journal of Advanced Computer Science and Applications, 2013, 3(12).</a:t>
            </a:r>
            <a:endPar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徐艺</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[5]J Chi, WL; Hwang, GH Chi Wu-Lee; Hwang, Gwan-HwanA Framework and Language Support for Dynamic Security Policy in Service-Oriented Architecture JOURNAL OF INFORMATION SCIENCE AND ENGINEERING	</a:t>
            </a:r>
            <a:endPar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t" latinLnBrk="0" hangingPunct="1">
              <a:spcBef>
                <a:spcPts val="0"/>
              </a:spcBef>
              <a:spcAft>
                <a:spcPts val="0"/>
              </a:spcAft>
              <a:buClrTx/>
              <a:buSzTx/>
              <a:buFontTx/>
              <a:buNone/>
              <a:defRPr/>
            </a:pPr>
            <a:r>
              <a:rPr kumimoji="0" lang="zh-CN" altLang="en-US"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许海晨</a:t>
            </a:r>
            <a:r>
              <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[6]Gao,Wang,Li,Yang,Liu,Guo. Workflow dynamic change and instance migration approach based on polychromatic sets theory[J]. International Journal of Computer Integrated Manufacturing,2016,29(4).</a:t>
            </a:r>
            <a:endParaRPr kumimoji="0" lang="en-US" altLang="zh-CN" sz="16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11795760" y="6477635"/>
            <a:ext cx="438150" cy="368300"/>
          </a:xfrm>
          <a:prstGeom prst="rect">
            <a:avLst/>
          </a:prstGeom>
          <a:noFill/>
        </p:spPr>
        <p:txBody>
          <a:bodyPr wrap="none" rtlCol="0" anchor="t">
            <a:spAutoFit/>
          </a:bodyPr>
          <a:lstStyle/>
          <a:p>
            <a:r>
              <a:rPr lang="en-US" altLang="zh-CN">
                <a:sym typeface="+mn-ea"/>
              </a:rPr>
              <a:t>[3]</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9" name="文本框 38"/>
          <p:cNvSpPr txBox="1"/>
          <p:nvPr/>
        </p:nvSpPr>
        <p:spPr>
          <a:xfrm>
            <a:off x="3691890" y="2903855"/>
            <a:ext cx="4808220" cy="942975"/>
          </a:xfrm>
          <a:prstGeom prst="rect">
            <a:avLst/>
          </a:prstGeom>
          <a:noFill/>
        </p:spPr>
        <p:txBody>
          <a:bodyPr anchor="ctr"/>
          <a:lstStyle/>
          <a:p>
            <a:pPr marL="0" marR="0" lvl="0" indent="0" algn="ctr" defTabSz="914400" rtl="0" eaLnBrk="1" fontAlgn="t" latinLnBrk="0" hangingPunct="1">
              <a:spcBef>
                <a:spcPts val="0"/>
              </a:spcBef>
              <a:spcAft>
                <a:spcPts val="0"/>
              </a:spcAft>
              <a:buClrTx/>
              <a:buSzTx/>
              <a:buFontTx/>
              <a:buNone/>
              <a:defRPr/>
            </a:pPr>
            <a:r>
              <a:rPr lang="en-US" altLang="zh-CN" sz="5400">
                <a:solidFill>
                  <a:srgbClr val="464E6C"/>
                </a:solidFill>
                <a:latin typeface="微软雅黑" panose="020B0503020204020204" charset="-122"/>
                <a:ea typeface="微软雅黑" panose="020B0503020204020204" charset="-122"/>
                <a:sym typeface="+mn-ea"/>
              </a:rPr>
              <a:t>THANKS</a:t>
            </a:r>
            <a:endParaRPr kumimoji="0" lang="en-US" altLang="zh-CN" sz="5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11795760" y="6477635"/>
            <a:ext cx="438150" cy="368300"/>
          </a:xfrm>
          <a:prstGeom prst="rect">
            <a:avLst/>
          </a:prstGeom>
          <a:noFill/>
        </p:spPr>
        <p:txBody>
          <a:bodyPr wrap="none" rtlCol="0" anchor="t">
            <a:spAutoFit/>
          </a:bodyPr>
          <a:lstStyle/>
          <a:p>
            <a:r>
              <a:rPr lang="en-US" altLang="zh-CN">
                <a:sym typeface="+mn-ea"/>
              </a:rPr>
              <a:t>[3]</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096770" y="3477895"/>
            <a:ext cx="837565" cy="837565"/>
            <a:chOff x="992393" y="2467519"/>
            <a:chExt cx="675000" cy="675000"/>
          </a:xfrm>
        </p:grpSpPr>
        <p:sp>
          <p:nvSpPr>
            <p:cNvPr id="7" name="椭圆 6"/>
            <p:cNvSpPr/>
            <p:nvPr/>
          </p:nvSpPr>
          <p:spPr>
            <a:xfrm>
              <a:off x="992393" y="2467519"/>
              <a:ext cx="675000" cy="675000"/>
            </a:xfrm>
            <a:prstGeom prst="ellipse">
              <a:avLst/>
            </a:prstGeom>
            <a:solidFill>
              <a:srgbClr val="52B2A7"/>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sp>
          <p:nvSpPr>
            <p:cNvPr id="8" name="Freeform 21"/>
            <p:cNvSpPr>
              <a:spLocks noEditPoints="1"/>
            </p:cNvSpPr>
            <p:nvPr/>
          </p:nvSpPr>
          <p:spPr bwMode="auto">
            <a:xfrm>
              <a:off x="1140893" y="2602519"/>
              <a:ext cx="378000" cy="405000"/>
            </a:xfrm>
            <a:custGeom>
              <a:avLst/>
              <a:gdLst>
                <a:gd name="T0" fmla="*/ 75 w 89"/>
                <a:gd name="T1" fmla="*/ 21 h 95"/>
                <a:gd name="T2" fmla="*/ 89 w 89"/>
                <a:gd name="T3" fmla="*/ 53 h 95"/>
                <a:gd name="T4" fmla="*/ 78 w 89"/>
                <a:gd name="T5" fmla="*/ 80 h 95"/>
                <a:gd name="T6" fmla="*/ 48 w 89"/>
                <a:gd name="T7" fmla="*/ 53 h 95"/>
                <a:gd name="T8" fmla="*/ 75 w 89"/>
                <a:gd name="T9" fmla="*/ 21 h 95"/>
                <a:gd name="T10" fmla="*/ 76 w 89"/>
                <a:gd name="T11" fmla="*/ 83 h 95"/>
                <a:gd name="T12" fmla="*/ 70 w 89"/>
                <a:gd name="T13" fmla="*/ 88 h 95"/>
                <a:gd name="T14" fmla="*/ 74 w 89"/>
                <a:gd name="T15" fmla="*/ 81 h 95"/>
                <a:gd name="T16" fmla="*/ 76 w 89"/>
                <a:gd name="T17" fmla="*/ 83 h 95"/>
                <a:gd name="T18" fmla="*/ 65 w 89"/>
                <a:gd name="T19" fmla="*/ 92 h 95"/>
                <a:gd name="T20" fmla="*/ 72 w 89"/>
                <a:gd name="T21" fmla="*/ 79 h 95"/>
                <a:gd name="T22" fmla="*/ 70 w 89"/>
                <a:gd name="T23" fmla="*/ 77 h 95"/>
                <a:gd name="T24" fmla="*/ 60 w 89"/>
                <a:gd name="T25" fmla="*/ 93 h 95"/>
                <a:gd name="T26" fmla="*/ 65 w 89"/>
                <a:gd name="T27" fmla="*/ 92 h 95"/>
                <a:gd name="T28" fmla="*/ 59 w 89"/>
                <a:gd name="T29" fmla="*/ 91 h 95"/>
                <a:gd name="T30" fmla="*/ 68 w 89"/>
                <a:gd name="T31" fmla="*/ 75 h 95"/>
                <a:gd name="T32" fmla="*/ 66 w 89"/>
                <a:gd name="T33" fmla="*/ 73 h 95"/>
                <a:gd name="T34" fmla="*/ 57 w 89"/>
                <a:gd name="T35" fmla="*/ 88 h 95"/>
                <a:gd name="T36" fmla="*/ 59 w 89"/>
                <a:gd name="T37" fmla="*/ 91 h 95"/>
                <a:gd name="T38" fmla="*/ 56 w 89"/>
                <a:gd name="T39" fmla="*/ 84 h 95"/>
                <a:gd name="T40" fmla="*/ 64 w 89"/>
                <a:gd name="T41" fmla="*/ 72 h 95"/>
                <a:gd name="T42" fmla="*/ 62 w 89"/>
                <a:gd name="T43" fmla="*/ 70 h 95"/>
                <a:gd name="T44" fmla="*/ 55 w 89"/>
                <a:gd name="T45" fmla="*/ 81 h 95"/>
                <a:gd name="T46" fmla="*/ 56 w 89"/>
                <a:gd name="T47" fmla="*/ 84 h 95"/>
                <a:gd name="T48" fmla="*/ 54 w 89"/>
                <a:gd name="T49" fmla="*/ 78 h 95"/>
                <a:gd name="T50" fmla="*/ 60 w 89"/>
                <a:gd name="T51" fmla="*/ 68 h 95"/>
                <a:gd name="T52" fmla="*/ 58 w 89"/>
                <a:gd name="T53" fmla="*/ 66 h 95"/>
                <a:gd name="T54" fmla="*/ 53 w 89"/>
                <a:gd name="T55" fmla="*/ 74 h 95"/>
                <a:gd name="T56" fmla="*/ 54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9 w 89"/>
                <a:gd name="T69" fmla="*/ 65 h 95"/>
                <a:gd name="T70" fmla="*/ 51 w 89"/>
                <a:gd name="T71" fmla="*/ 60 h 95"/>
                <a:gd name="T72" fmla="*/ 49 w 89"/>
                <a:gd name="T73" fmla="*/ 59 h 95"/>
                <a:gd name="T74" fmla="*/ 48 w 89"/>
                <a:gd name="T75" fmla="*/ 61 h 95"/>
                <a:gd name="T76" fmla="*/ 49 w 89"/>
                <a:gd name="T77" fmla="*/ 65 h 95"/>
                <a:gd name="T78" fmla="*/ 46 w 89"/>
                <a:gd name="T79" fmla="*/ 58 h 95"/>
                <a:gd name="T80" fmla="*/ 45 w 89"/>
                <a:gd name="T81" fmla="*/ 55 h 95"/>
                <a:gd name="T82" fmla="*/ 47 w 89"/>
                <a:gd name="T83" fmla="*/ 57 h 95"/>
                <a:gd name="T84" fmla="*/ 46 w 89"/>
                <a:gd name="T85" fmla="*/ 58 h 95"/>
                <a:gd name="T86" fmla="*/ 60 w 89"/>
                <a:gd name="T87" fmla="*/ 17 h 95"/>
                <a:gd name="T88" fmla="*/ 42 w 89"/>
                <a:gd name="T89" fmla="*/ 54 h 95"/>
                <a:gd name="T90" fmla="*/ 37 w 89"/>
                <a:gd name="T91" fmla="*/ 13 h 95"/>
                <a:gd name="T92" fmla="*/ 0 w 89"/>
                <a:gd name="T93" fmla="*/ 54 h 95"/>
                <a:gd name="T94" fmla="*/ 42 w 89"/>
                <a:gd name="T95" fmla="*/ 95 h 95"/>
                <a:gd name="T96" fmla="*/ 56 w 89"/>
                <a:gd name="T97" fmla="*/ 92 h 95"/>
                <a:gd name="T98" fmla="*/ 42 w 89"/>
                <a:gd name="T99" fmla="*/ 54 h 95"/>
                <a:gd name="T100" fmla="*/ 69 w 89"/>
                <a:gd name="T101" fmla="*/ 23 h 95"/>
                <a:gd name="T102" fmla="*/ 60 w 89"/>
                <a:gd name="T103" fmla="*/ 17 h 95"/>
                <a:gd name="T104" fmla="*/ 43 w 89"/>
                <a:gd name="T105" fmla="*/ 0 h 95"/>
                <a:gd name="T106" fmla="*/ 39 w 89"/>
                <a:gd name="T107" fmla="*/ 0 h 95"/>
                <a:gd name="T108" fmla="*/ 43 w 89"/>
                <a:gd name="T109" fmla="*/ 41 h 95"/>
                <a:gd name="T110" fmla="*/ 62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p:spPr>
          <p:txBody>
            <a:bodyPr vert="horz" wrap="square" lIns="68580" tIns="34290" rIns="68580" bIns="34290" numCol="1" anchor="t" anchorCtr="0" compatLnSpc="1"/>
            <a:lstStyle/>
            <a:p>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9" name="组合 8"/>
          <p:cNvGrpSpPr/>
          <p:nvPr/>
        </p:nvGrpSpPr>
        <p:grpSpPr>
          <a:xfrm>
            <a:off x="2089785" y="1648460"/>
            <a:ext cx="837565" cy="837565"/>
            <a:chOff x="3446502" y="2467519"/>
            <a:chExt cx="675000" cy="675000"/>
          </a:xfrm>
        </p:grpSpPr>
        <p:sp>
          <p:nvSpPr>
            <p:cNvPr id="10" name="椭圆 9"/>
            <p:cNvSpPr/>
            <p:nvPr/>
          </p:nvSpPr>
          <p:spPr>
            <a:xfrm>
              <a:off x="3446502" y="2467519"/>
              <a:ext cx="675000" cy="675000"/>
            </a:xfrm>
            <a:prstGeom prst="ellipse">
              <a:avLst/>
            </a:prstGeom>
            <a:solidFill>
              <a:srgbClr val="464E6C"/>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sp>
          <p:nvSpPr>
            <p:cNvPr id="11" name="Freeform 5"/>
            <p:cNvSpPr>
              <a:spLocks noEditPoints="1"/>
            </p:cNvSpPr>
            <p:nvPr/>
          </p:nvSpPr>
          <p:spPr bwMode="auto">
            <a:xfrm>
              <a:off x="3622077" y="2646071"/>
              <a:ext cx="323851" cy="317897"/>
            </a:xfrm>
            <a:custGeom>
              <a:avLst/>
              <a:gdLst>
                <a:gd name="T0" fmla="*/ 112 w 112"/>
                <a:gd name="T1" fmla="*/ 93 h 110"/>
                <a:gd name="T2" fmla="*/ 0 w 112"/>
                <a:gd name="T3" fmla="*/ 93 h 110"/>
                <a:gd name="T4" fmla="*/ 9 w 112"/>
                <a:gd name="T5" fmla="*/ 86 h 110"/>
                <a:gd name="T6" fmla="*/ 103 w 112"/>
                <a:gd name="T7" fmla="*/ 86 h 110"/>
                <a:gd name="T8" fmla="*/ 29 w 112"/>
                <a:gd name="T9" fmla="*/ 4 h 110"/>
                <a:gd name="T10" fmla="*/ 29 w 112"/>
                <a:gd name="T11" fmla="*/ 24 h 110"/>
                <a:gd name="T12" fmla="*/ 29 w 112"/>
                <a:gd name="T13" fmla="*/ 4 h 110"/>
                <a:gd name="T14" fmla="*/ 73 w 112"/>
                <a:gd name="T15" fmla="*/ 14 h 110"/>
                <a:gd name="T16" fmla="*/ 93 w 112"/>
                <a:gd name="T17" fmla="*/ 14 h 110"/>
                <a:gd name="T18" fmla="*/ 73 w 112"/>
                <a:gd name="T19" fmla="*/ 62 h 110"/>
                <a:gd name="T20" fmla="*/ 80 w 112"/>
                <a:gd name="T21" fmla="*/ 89 h 110"/>
                <a:gd name="T22" fmla="*/ 86 w 112"/>
                <a:gd name="T23" fmla="*/ 89 h 110"/>
                <a:gd name="T24" fmla="*/ 94 w 112"/>
                <a:gd name="T25" fmla="*/ 59 h 110"/>
                <a:gd name="T26" fmla="*/ 99 w 112"/>
                <a:gd name="T27" fmla="*/ 36 h 110"/>
                <a:gd name="T28" fmla="*/ 78 w 112"/>
                <a:gd name="T29" fmla="*/ 26 h 110"/>
                <a:gd name="T30" fmla="*/ 78 w 112"/>
                <a:gd name="T31" fmla="*/ 35 h 110"/>
                <a:gd name="T32" fmla="*/ 73 w 112"/>
                <a:gd name="T33" fmla="*/ 62 h 110"/>
                <a:gd name="T34" fmla="*/ 67 w 112"/>
                <a:gd name="T35" fmla="*/ 11 h 110"/>
                <a:gd name="T36" fmla="*/ 45 w 112"/>
                <a:gd name="T37" fmla="*/ 11 h 110"/>
                <a:gd name="T38" fmla="*/ 67 w 112"/>
                <a:gd name="T39" fmla="*/ 60 h 110"/>
                <a:gd name="T40" fmla="*/ 73 w 112"/>
                <a:gd name="T41" fmla="*/ 35 h 110"/>
                <a:gd name="T42" fmla="*/ 49 w 112"/>
                <a:gd name="T43" fmla="*/ 24 h 110"/>
                <a:gd name="T44" fmla="*/ 39 w 112"/>
                <a:gd name="T45" fmla="*/ 51 h 110"/>
                <a:gd name="T46" fmla="*/ 45 w 112"/>
                <a:gd name="T47" fmla="*/ 93 h 110"/>
                <a:gd name="T48" fmla="*/ 56 w 112"/>
                <a:gd name="T49" fmla="*/ 72 h 110"/>
                <a:gd name="T50" fmla="*/ 67 w 112"/>
                <a:gd name="T51" fmla="*/ 93 h 110"/>
                <a:gd name="T52" fmla="*/ 39 w 112"/>
                <a:gd name="T53" fmla="*/ 62 h 110"/>
                <a:gd name="T54" fmla="*/ 34 w 112"/>
                <a:gd name="T55" fmla="*/ 35 h 110"/>
                <a:gd name="T56" fmla="*/ 34 w 112"/>
                <a:gd name="T57" fmla="*/ 26 h 110"/>
                <a:gd name="T58" fmla="*/ 13 w 112"/>
                <a:gd name="T59" fmla="*/ 36 h 110"/>
                <a:gd name="T60" fmla="*/ 18 w 112"/>
                <a:gd name="T61" fmla="*/ 59 h 110"/>
                <a:gd name="T62" fmla="*/ 26 w 112"/>
                <a:gd name="T63" fmla="*/ 89 h 110"/>
                <a:gd name="T64" fmla="*/ 32 w 112"/>
                <a:gd name="T65" fmla="*/ 89 h 110"/>
                <a:gd name="T66" fmla="*/ 39 w 112"/>
                <a:gd name="T67" fmla="*/ 6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0">
                  <a:moveTo>
                    <a:pt x="100" y="82"/>
                  </a:moveTo>
                  <a:cubicBezTo>
                    <a:pt x="107" y="85"/>
                    <a:pt x="112" y="89"/>
                    <a:pt x="112" y="93"/>
                  </a:cubicBezTo>
                  <a:cubicBezTo>
                    <a:pt x="112" y="102"/>
                    <a:pt x="87" y="110"/>
                    <a:pt x="56" y="110"/>
                  </a:cubicBezTo>
                  <a:cubicBezTo>
                    <a:pt x="25" y="110"/>
                    <a:pt x="0" y="102"/>
                    <a:pt x="0" y="93"/>
                  </a:cubicBezTo>
                  <a:cubicBezTo>
                    <a:pt x="0" y="89"/>
                    <a:pt x="5" y="85"/>
                    <a:pt x="12" y="82"/>
                  </a:cubicBezTo>
                  <a:cubicBezTo>
                    <a:pt x="10" y="83"/>
                    <a:pt x="9" y="85"/>
                    <a:pt x="9" y="86"/>
                  </a:cubicBezTo>
                  <a:cubicBezTo>
                    <a:pt x="9" y="92"/>
                    <a:pt x="30" y="98"/>
                    <a:pt x="56" y="98"/>
                  </a:cubicBezTo>
                  <a:cubicBezTo>
                    <a:pt x="82" y="98"/>
                    <a:pt x="103" y="92"/>
                    <a:pt x="103" y="86"/>
                  </a:cubicBezTo>
                  <a:cubicBezTo>
                    <a:pt x="103" y="85"/>
                    <a:pt x="102" y="83"/>
                    <a:pt x="100" y="82"/>
                  </a:cubicBezTo>
                  <a:close/>
                  <a:moveTo>
                    <a:pt x="29" y="4"/>
                  </a:moveTo>
                  <a:cubicBezTo>
                    <a:pt x="34" y="4"/>
                    <a:pt x="39" y="9"/>
                    <a:pt x="39" y="14"/>
                  </a:cubicBezTo>
                  <a:cubicBezTo>
                    <a:pt x="39" y="20"/>
                    <a:pt x="34" y="24"/>
                    <a:pt x="29" y="24"/>
                  </a:cubicBezTo>
                  <a:cubicBezTo>
                    <a:pt x="23" y="24"/>
                    <a:pt x="19" y="20"/>
                    <a:pt x="19" y="14"/>
                  </a:cubicBezTo>
                  <a:cubicBezTo>
                    <a:pt x="19" y="9"/>
                    <a:pt x="23" y="4"/>
                    <a:pt x="29" y="4"/>
                  </a:cubicBezTo>
                  <a:close/>
                  <a:moveTo>
                    <a:pt x="83" y="4"/>
                  </a:moveTo>
                  <a:cubicBezTo>
                    <a:pt x="78" y="4"/>
                    <a:pt x="73" y="9"/>
                    <a:pt x="73" y="14"/>
                  </a:cubicBezTo>
                  <a:cubicBezTo>
                    <a:pt x="73" y="20"/>
                    <a:pt x="78" y="24"/>
                    <a:pt x="83" y="24"/>
                  </a:cubicBezTo>
                  <a:cubicBezTo>
                    <a:pt x="89" y="24"/>
                    <a:pt x="93" y="20"/>
                    <a:pt x="93" y="14"/>
                  </a:cubicBezTo>
                  <a:cubicBezTo>
                    <a:pt x="93" y="9"/>
                    <a:pt x="89" y="4"/>
                    <a:pt x="83" y="4"/>
                  </a:cubicBezTo>
                  <a:close/>
                  <a:moveTo>
                    <a:pt x="73" y="62"/>
                  </a:moveTo>
                  <a:cubicBezTo>
                    <a:pt x="73" y="89"/>
                    <a:pt x="73" y="89"/>
                    <a:pt x="73" y="89"/>
                  </a:cubicBezTo>
                  <a:cubicBezTo>
                    <a:pt x="80" y="89"/>
                    <a:pt x="80" y="89"/>
                    <a:pt x="80" y="89"/>
                  </a:cubicBezTo>
                  <a:cubicBezTo>
                    <a:pt x="83" y="70"/>
                    <a:pt x="83" y="70"/>
                    <a:pt x="83" y="70"/>
                  </a:cubicBezTo>
                  <a:cubicBezTo>
                    <a:pt x="86" y="89"/>
                    <a:pt x="86" y="89"/>
                    <a:pt x="86" y="89"/>
                  </a:cubicBezTo>
                  <a:cubicBezTo>
                    <a:pt x="94" y="89"/>
                    <a:pt x="94" y="89"/>
                    <a:pt x="94" y="89"/>
                  </a:cubicBezTo>
                  <a:cubicBezTo>
                    <a:pt x="94" y="59"/>
                    <a:pt x="94" y="59"/>
                    <a:pt x="94" y="59"/>
                  </a:cubicBezTo>
                  <a:cubicBezTo>
                    <a:pt x="97" y="58"/>
                    <a:pt x="99" y="55"/>
                    <a:pt x="99" y="51"/>
                  </a:cubicBezTo>
                  <a:cubicBezTo>
                    <a:pt x="99" y="36"/>
                    <a:pt x="99" y="36"/>
                    <a:pt x="99" y="36"/>
                  </a:cubicBezTo>
                  <a:cubicBezTo>
                    <a:pt x="99" y="30"/>
                    <a:pt x="95" y="26"/>
                    <a:pt x="89" y="26"/>
                  </a:cubicBezTo>
                  <a:cubicBezTo>
                    <a:pt x="78" y="26"/>
                    <a:pt x="78" y="26"/>
                    <a:pt x="78" y="26"/>
                  </a:cubicBezTo>
                  <a:cubicBezTo>
                    <a:pt x="77" y="26"/>
                    <a:pt x="76" y="26"/>
                    <a:pt x="75" y="26"/>
                  </a:cubicBezTo>
                  <a:cubicBezTo>
                    <a:pt x="77" y="29"/>
                    <a:pt x="78" y="32"/>
                    <a:pt x="78" y="35"/>
                  </a:cubicBezTo>
                  <a:cubicBezTo>
                    <a:pt x="78" y="51"/>
                    <a:pt x="78" y="51"/>
                    <a:pt x="78" y="51"/>
                  </a:cubicBezTo>
                  <a:cubicBezTo>
                    <a:pt x="78" y="55"/>
                    <a:pt x="76" y="59"/>
                    <a:pt x="73" y="62"/>
                  </a:cubicBezTo>
                  <a:close/>
                  <a:moveTo>
                    <a:pt x="56" y="0"/>
                  </a:moveTo>
                  <a:cubicBezTo>
                    <a:pt x="62" y="0"/>
                    <a:pt x="67" y="5"/>
                    <a:pt x="67" y="11"/>
                  </a:cubicBezTo>
                  <a:cubicBezTo>
                    <a:pt x="67" y="17"/>
                    <a:pt x="62" y="22"/>
                    <a:pt x="56" y="22"/>
                  </a:cubicBezTo>
                  <a:cubicBezTo>
                    <a:pt x="50" y="22"/>
                    <a:pt x="45" y="17"/>
                    <a:pt x="45" y="11"/>
                  </a:cubicBezTo>
                  <a:cubicBezTo>
                    <a:pt x="45" y="5"/>
                    <a:pt x="50" y="0"/>
                    <a:pt x="56" y="0"/>
                  </a:cubicBezTo>
                  <a:close/>
                  <a:moveTo>
                    <a:pt x="67" y="60"/>
                  </a:moveTo>
                  <a:cubicBezTo>
                    <a:pt x="70" y="59"/>
                    <a:pt x="73" y="55"/>
                    <a:pt x="73" y="51"/>
                  </a:cubicBezTo>
                  <a:cubicBezTo>
                    <a:pt x="73" y="35"/>
                    <a:pt x="73" y="35"/>
                    <a:pt x="73" y="35"/>
                  </a:cubicBezTo>
                  <a:cubicBezTo>
                    <a:pt x="73" y="29"/>
                    <a:pt x="68" y="24"/>
                    <a:pt x="62" y="24"/>
                  </a:cubicBezTo>
                  <a:cubicBezTo>
                    <a:pt x="49" y="24"/>
                    <a:pt x="49" y="24"/>
                    <a:pt x="49" y="24"/>
                  </a:cubicBezTo>
                  <a:cubicBezTo>
                    <a:pt x="44" y="24"/>
                    <a:pt x="39" y="29"/>
                    <a:pt x="39" y="35"/>
                  </a:cubicBezTo>
                  <a:cubicBezTo>
                    <a:pt x="39" y="51"/>
                    <a:pt x="39" y="51"/>
                    <a:pt x="39" y="51"/>
                  </a:cubicBezTo>
                  <a:cubicBezTo>
                    <a:pt x="39" y="55"/>
                    <a:pt x="41" y="59"/>
                    <a:pt x="45" y="60"/>
                  </a:cubicBezTo>
                  <a:cubicBezTo>
                    <a:pt x="45" y="93"/>
                    <a:pt x="45" y="93"/>
                    <a:pt x="45" y="93"/>
                  </a:cubicBezTo>
                  <a:cubicBezTo>
                    <a:pt x="53" y="93"/>
                    <a:pt x="53" y="93"/>
                    <a:pt x="53" y="93"/>
                  </a:cubicBezTo>
                  <a:cubicBezTo>
                    <a:pt x="56" y="72"/>
                    <a:pt x="56" y="72"/>
                    <a:pt x="56" y="72"/>
                  </a:cubicBezTo>
                  <a:cubicBezTo>
                    <a:pt x="59" y="93"/>
                    <a:pt x="59" y="93"/>
                    <a:pt x="59" y="93"/>
                  </a:cubicBezTo>
                  <a:cubicBezTo>
                    <a:pt x="67" y="93"/>
                    <a:pt x="67" y="93"/>
                    <a:pt x="67" y="93"/>
                  </a:cubicBezTo>
                  <a:cubicBezTo>
                    <a:pt x="67" y="60"/>
                    <a:pt x="67" y="60"/>
                    <a:pt x="67" y="60"/>
                  </a:cubicBezTo>
                  <a:close/>
                  <a:moveTo>
                    <a:pt x="39" y="62"/>
                  </a:moveTo>
                  <a:cubicBezTo>
                    <a:pt x="36" y="59"/>
                    <a:pt x="34" y="55"/>
                    <a:pt x="34" y="51"/>
                  </a:cubicBezTo>
                  <a:cubicBezTo>
                    <a:pt x="34" y="35"/>
                    <a:pt x="34" y="35"/>
                    <a:pt x="34" y="35"/>
                  </a:cubicBezTo>
                  <a:cubicBezTo>
                    <a:pt x="34" y="32"/>
                    <a:pt x="35" y="29"/>
                    <a:pt x="37" y="26"/>
                  </a:cubicBezTo>
                  <a:cubicBezTo>
                    <a:pt x="36" y="26"/>
                    <a:pt x="35" y="26"/>
                    <a:pt x="34" y="26"/>
                  </a:cubicBezTo>
                  <a:cubicBezTo>
                    <a:pt x="23" y="26"/>
                    <a:pt x="23" y="26"/>
                    <a:pt x="23" y="26"/>
                  </a:cubicBezTo>
                  <a:cubicBezTo>
                    <a:pt x="17" y="26"/>
                    <a:pt x="13" y="30"/>
                    <a:pt x="13" y="36"/>
                  </a:cubicBezTo>
                  <a:cubicBezTo>
                    <a:pt x="13" y="51"/>
                    <a:pt x="13" y="51"/>
                    <a:pt x="13" y="51"/>
                  </a:cubicBezTo>
                  <a:cubicBezTo>
                    <a:pt x="13" y="55"/>
                    <a:pt x="15" y="58"/>
                    <a:pt x="18" y="59"/>
                  </a:cubicBezTo>
                  <a:cubicBezTo>
                    <a:pt x="18" y="89"/>
                    <a:pt x="18" y="89"/>
                    <a:pt x="18" y="89"/>
                  </a:cubicBezTo>
                  <a:cubicBezTo>
                    <a:pt x="26" y="89"/>
                    <a:pt x="26" y="89"/>
                    <a:pt x="26" y="89"/>
                  </a:cubicBezTo>
                  <a:cubicBezTo>
                    <a:pt x="29" y="70"/>
                    <a:pt x="29" y="70"/>
                    <a:pt x="29" y="70"/>
                  </a:cubicBezTo>
                  <a:cubicBezTo>
                    <a:pt x="32" y="89"/>
                    <a:pt x="32" y="89"/>
                    <a:pt x="32" y="89"/>
                  </a:cubicBezTo>
                  <a:cubicBezTo>
                    <a:pt x="39" y="89"/>
                    <a:pt x="39" y="89"/>
                    <a:pt x="39" y="89"/>
                  </a:cubicBezTo>
                  <a:lnTo>
                    <a:pt x="39" y="62"/>
                  </a:lnTo>
                  <a:close/>
                </a:path>
              </a:pathLst>
            </a:custGeom>
            <a:solidFill>
              <a:schemeClr val="bg1"/>
            </a:solidFill>
            <a:ln>
              <a:noFill/>
            </a:ln>
          </p:spPr>
          <p:txBody>
            <a:bodyPr vert="horz" wrap="square" lIns="68580" tIns="34290" rIns="68580" bIns="34290" numCol="1" anchor="t" anchorCtr="0" compatLnSpc="1"/>
            <a:lstStyle/>
            <a:p>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grpSp>
      <p:sp>
        <p:nvSpPr>
          <p:cNvPr id="3" name="TextBox 1210"/>
          <p:cNvSpPr/>
          <p:nvPr/>
        </p:nvSpPr>
        <p:spPr>
          <a:xfrm>
            <a:off x="3133090" y="1792605"/>
            <a:ext cx="8594090" cy="645160"/>
          </a:xfrm>
          <a:prstGeom prst="rect">
            <a:avLst/>
          </a:prstGeom>
          <a:noFill/>
          <a:ln w="9525">
            <a:noFill/>
            <a:miter/>
          </a:ln>
        </p:spPr>
        <p:txBody>
          <a:bodyPr wrap="square">
            <a:spAutoFit/>
          </a:bodyPr>
          <a:lstStyle/>
          <a:p>
            <a:pPr marL="0" indent="0" algn="l">
              <a:buNone/>
            </a:pPr>
            <a:r>
              <a:rPr lang="zh-CN" altLang="en-US" sz="3600" dirty="0">
                <a:solidFill>
                  <a:schemeClr val="tx1">
                    <a:lumMod val="75000"/>
                    <a:lumOff val="25000"/>
                  </a:schemeClr>
                </a:solidFill>
                <a:latin typeface="Roboto Medium" panose="02000000000000000000" pitchFamily="2" charset="0"/>
                <a:ea typeface="宋体" panose="02010600030101010101" pitchFamily="2" charset="-122"/>
                <a:cs typeface="Roboto Medium" panose="02000000000000000000" pitchFamily="2" charset="0"/>
                <a:sym typeface="+mn-ea"/>
              </a:rPr>
              <a:t>分析服务工作流，研究其特点</a:t>
            </a:r>
            <a:endParaRPr lang="en-US" altLang="zh-CN" sz="3600" noProof="0" dirty="0">
              <a:ln>
                <a:noFill/>
              </a:ln>
              <a:solidFill>
                <a:schemeClr val="tx1">
                  <a:lumMod val="65000"/>
                  <a:lumOff val="35000"/>
                </a:schemeClr>
              </a:solidFill>
              <a:uLnTx/>
              <a:uFillTx/>
              <a:latin typeface="Verdana" panose="020B0604030504040204" charset="0"/>
              <a:ea typeface="方正舒体" panose="02010601030101010101" pitchFamily="2" charset="-122"/>
              <a:sym typeface="+mn-ea"/>
            </a:endParaRPr>
          </a:p>
        </p:txBody>
      </p:sp>
      <p:sp>
        <p:nvSpPr>
          <p:cNvPr id="4" name="TextBox 1210"/>
          <p:cNvSpPr/>
          <p:nvPr/>
        </p:nvSpPr>
        <p:spPr>
          <a:xfrm>
            <a:off x="3133090" y="1990090"/>
            <a:ext cx="3787775" cy="299085"/>
          </a:xfrm>
          <a:prstGeom prst="rect">
            <a:avLst/>
          </a:prstGeom>
          <a:noFill/>
          <a:ln w="9525">
            <a:noFill/>
            <a:miter/>
          </a:ln>
        </p:spPr>
        <p:txBody>
          <a:bodyPr wrap="square">
            <a:spAutoFit/>
          </a:bodyPr>
          <a:lstStyle/>
          <a:p>
            <a:pPr indent="0" algn="l" fontAlgn="auto">
              <a:lnSpc>
                <a:spcPct val="150000"/>
              </a:lnSpc>
            </a:pP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TextBox 1210"/>
          <p:cNvSpPr/>
          <p:nvPr/>
        </p:nvSpPr>
        <p:spPr>
          <a:xfrm>
            <a:off x="3133090" y="3495040"/>
            <a:ext cx="7625080" cy="1198880"/>
          </a:xfrm>
          <a:prstGeom prst="rect">
            <a:avLst/>
          </a:prstGeom>
          <a:noFill/>
          <a:ln w="9525">
            <a:noFill/>
            <a:miter/>
          </a:ln>
        </p:spPr>
        <p:txBody>
          <a:bodyPr wrap="square">
            <a:spAutoFit/>
          </a:bodyPr>
          <a:lstStyle/>
          <a:p>
            <a:pPr algn="l"/>
            <a:r>
              <a:rPr lang="zh-CN" altLang="en-US" sz="3600" dirty="0">
                <a:solidFill>
                  <a:schemeClr val="tx1">
                    <a:lumMod val="75000"/>
                    <a:lumOff val="25000"/>
                  </a:schemeClr>
                </a:solidFill>
                <a:latin typeface="Roboto Medium" panose="02000000000000000000" pitchFamily="2" charset="0"/>
                <a:ea typeface="宋体" panose="02010600030101010101" pitchFamily="2" charset="-122"/>
                <a:cs typeface="Roboto Medium" panose="02000000000000000000" pitchFamily="2" charset="0"/>
                <a:sym typeface="+mn-ea"/>
              </a:rPr>
              <a:t>如何优化服务工作流，使其适应动态环境</a:t>
            </a:r>
            <a:endParaRPr lang="zh-CN" altLang="en-US" sz="3600" dirty="0">
              <a:solidFill>
                <a:schemeClr val="tx1">
                  <a:lumMod val="75000"/>
                  <a:lumOff val="25000"/>
                </a:schemeClr>
              </a:solidFill>
              <a:latin typeface="Roboto Medium" panose="02000000000000000000" pitchFamily="2" charset="0"/>
              <a:ea typeface="宋体" panose="02010600030101010101" pitchFamily="2" charset="-122"/>
              <a:cs typeface="Roboto Medium" panose="02000000000000000000" pitchFamily="2" charset="0"/>
              <a:sym typeface="+mn-ea"/>
            </a:endParaRPr>
          </a:p>
        </p:txBody>
      </p:sp>
    </p:spTree>
  </p:cSld>
  <p:clrMapOvr>
    <a:masterClrMapping/>
  </p:clrMapOvr>
  <p:transition advTm="1151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78450" y="2032635"/>
            <a:ext cx="1339850" cy="1311275"/>
          </a:xfrm>
          <a:prstGeom prst="rect">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8" name="文本框 37"/>
          <p:cNvSpPr txBox="1"/>
          <p:nvPr/>
        </p:nvSpPr>
        <p:spPr>
          <a:xfrm>
            <a:off x="4466590" y="1970405"/>
            <a:ext cx="2964180" cy="1445260"/>
          </a:xfrm>
          <a:prstGeom prst="rect">
            <a:avLst/>
          </a:prstGeom>
          <a:noFill/>
        </p:spPr>
        <p:txBody>
          <a:bodyPr wrap="square" rtlCol="0">
            <a:spAutoFit/>
          </a:bodyPr>
          <a:lstStyle/>
          <a:p>
            <a:pPr algn="ctr"/>
            <a:r>
              <a:rPr lang="en-US" altLang="zh-CN" sz="8800">
                <a:solidFill>
                  <a:schemeClr val="bg1"/>
                </a:solidFill>
                <a:latin typeface="Impact" panose="020B0806030902050204" pitchFamily="34" charset="0"/>
                <a:ea typeface="MingLiU_HKSCS-ExtB" panose="02020500000000000000" charset="-120"/>
              </a:rPr>
              <a:t> 02</a:t>
            </a:r>
            <a:endParaRPr lang="en-US" altLang="zh-CN" sz="8800">
              <a:solidFill>
                <a:schemeClr val="bg1"/>
              </a:solidFill>
              <a:latin typeface="Impact" panose="020B0806030902050204" pitchFamily="34" charset="0"/>
              <a:ea typeface="MingLiU_HKSCS-ExtB" panose="02020500000000000000" charset="-120"/>
            </a:endParaRPr>
          </a:p>
        </p:txBody>
      </p:sp>
      <p:sp>
        <p:nvSpPr>
          <p:cNvPr id="39" name="文本框 38"/>
          <p:cNvSpPr txBox="1"/>
          <p:nvPr/>
        </p:nvSpPr>
        <p:spPr>
          <a:xfrm>
            <a:off x="3769995" y="3362960"/>
            <a:ext cx="4808220" cy="942975"/>
          </a:xfrm>
          <a:prstGeom prst="rect">
            <a:avLst/>
          </a:prstGeom>
          <a:noFill/>
        </p:spPr>
        <p:txBody>
          <a:bodyPr anchor="ctr"/>
          <a:lstStyle/>
          <a:p>
            <a:pPr marL="0" marR="0" lvl="0" indent="0" algn="ctr" defTabSz="914400" rtl="0" eaLnBrk="1" fontAlgn="t" latinLnBrk="0" hangingPunct="1">
              <a:spcBef>
                <a:spcPts val="0"/>
              </a:spcBef>
              <a:spcAft>
                <a:spcPts val="0"/>
              </a:spcAft>
              <a:buClrTx/>
              <a:buSzTx/>
              <a:buFontTx/>
              <a:buNone/>
              <a:defRPr/>
            </a:pPr>
            <a:r>
              <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现实背景</a:t>
            </a:r>
            <a:endPar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
        <p:nvSpPr>
          <p:cNvPr id="40" name="文本框 34"/>
          <p:cNvSpPr txBox="1"/>
          <p:nvPr/>
        </p:nvSpPr>
        <p:spPr>
          <a:xfrm>
            <a:off x="2959735" y="4209415"/>
            <a:ext cx="61010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eaLnBrk="1" hangingPunct="1">
              <a:lnSpc>
                <a:spcPct val="120000"/>
              </a:lnSpc>
              <a:spcBef>
                <a:spcPct val="20000"/>
              </a:spcBef>
            </a:pPr>
            <a:endParaRPr lang="en-US" altLang="zh-CN" sz="1000" dirty="0">
              <a:solidFill>
                <a:srgbClr val="464E6C"/>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70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5838825" y="2964180"/>
            <a:ext cx="0" cy="390969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177915" y="1762760"/>
            <a:ext cx="0" cy="5111115"/>
          </a:xfrm>
          <a:prstGeom prst="line">
            <a:avLst/>
          </a:prstGeom>
          <a:ln w="57150">
            <a:solidFill>
              <a:srgbClr val="464E6C"/>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14640000">
            <a:off x="5262245" y="1543050"/>
            <a:ext cx="1152525" cy="115252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7640000">
            <a:off x="4336415" y="3061335"/>
            <a:ext cx="751205" cy="57785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8280000" flipH="1">
            <a:off x="6594475" y="2743835"/>
            <a:ext cx="751205" cy="57785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8280000" flipH="1">
            <a:off x="5898515" y="3797935"/>
            <a:ext cx="469265" cy="36068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8280000" flipH="1">
            <a:off x="4885690" y="4629785"/>
            <a:ext cx="666115" cy="57848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040000" flipH="1">
            <a:off x="6701790" y="4033520"/>
            <a:ext cx="918845" cy="817880"/>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5354955" y="5101590"/>
            <a:ext cx="0" cy="1772285"/>
          </a:xfrm>
          <a:prstGeom prst="line">
            <a:avLst/>
          </a:prstGeom>
          <a:ln w="57150">
            <a:solidFill>
              <a:srgbClr val="464E6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609080" y="5628640"/>
            <a:ext cx="19050" cy="1245235"/>
          </a:xfrm>
          <a:prstGeom prst="line">
            <a:avLst/>
          </a:prstGeom>
          <a:ln w="57150">
            <a:solidFill>
              <a:srgbClr val="52B2A7"/>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440000" flipH="1">
            <a:off x="5207635" y="3739515"/>
            <a:ext cx="294640" cy="180975"/>
          </a:xfrm>
          <a:prstGeom prst="triangl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660000" flipH="1">
            <a:off x="6307455" y="5328920"/>
            <a:ext cx="469265" cy="360680"/>
          </a:xfrm>
          <a:prstGeom prst="triangl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02" name="稻壳儿小白白(http://dwz.cn/Wu2UP)"/>
          <p:cNvSpPr>
            <a:spLocks noEditPoints="1"/>
          </p:cNvSpPr>
          <p:nvPr/>
        </p:nvSpPr>
        <p:spPr>
          <a:xfrm>
            <a:off x="5838190" y="1875155"/>
            <a:ext cx="340360" cy="341630"/>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sp>
        <p:nvSpPr>
          <p:cNvPr id="52" name="Freeform 144"/>
          <p:cNvSpPr>
            <a:spLocks noEditPoints="1"/>
          </p:cNvSpPr>
          <p:nvPr/>
        </p:nvSpPr>
        <p:spPr bwMode="auto">
          <a:xfrm>
            <a:off x="4670425" y="3270250"/>
            <a:ext cx="253365" cy="19685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nvGrpSpPr>
          <p:cNvPr id="26" name="Group 25"/>
          <p:cNvGrpSpPr/>
          <p:nvPr/>
        </p:nvGrpSpPr>
        <p:grpSpPr>
          <a:xfrm>
            <a:off x="6816090" y="4240530"/>
            <a:ext cx="360680" cy="380365"/>
            <a:chOff x="8804275" y="3135313"/>
            <a:chExt cx="449263" cy="476250"/>
          </a:xfrm>
          <a:solidFill>
            <a:schemeClr val="bg1"/>
          </a:solidFill>
        </p:grpSpPr>
        <p:sp>
          <p:nvSpPr>
            <p:cNvPr id="27" name="Freeform 26"/>
            <p:cNvSpPr>
              <a:spLocks noEditPoints="1"/>
            </p:cNvSpPr>
            <p:nvPr/>
          </p:nvSpPr>
          <p:spPr bwMode="auto">
            <a:xfrm>
              <a:off x="9040813" y="3322638"/>
              <a:ext cx="212725" cy="288925"/>
            </a:xfrm>
            <a:custGeom>
              <a:avLst/>
              <a:gdLst>
                <a:gd name="T0" fmla="*/ 43 w 57"/>
                <a:gd name="T1" fmla="*/ 0 h 77"/>
                <a:gd name="T2" fmla="*/ 14 w 57"/>
                <a:gd name="T3" fmla="*/ 0 h 77"/>
                <a:gd name="T4" fmla="*/ 0 w 57"/>
                <a:gd name="T5" fmla="*/ 13 h 77"/>
                <a:gd name="T6" fmla="*/ 0 w 57"/>
                <a:gd name="T7" fmla="*/ 63 h 77"/>
                <a:gd name="T8" fmla="*/ 14 w 57"/>
                <a:gd name="T9" fmla="*/ 77 h 77"/>
                <a:gd name="T10" fmla="*/ 43 w 57"/>
                <a:gd name="T11" fmla="*/ 77 h 77"/>
                <a:gd name="T12" fmla="*/ 57 w 57"/>
                <a:gd name="T13" fmla="*/ 63 h 77"/>
                <a:gd name="T14" fmla="*/ 57 w 57"/>
                <a:gd name="T15" fmla="*/ 13 h 77"/>
                <a:gd name="T16" fmla="*/ 43 w 57"/>
                <a:gd name="T17" fmla="*/ 0 h 77"/>
                <a:gd name="T18" fmla="*/ 28 w 57"/>
                <a:gd name="T19" fmla="*/ 72 h 77"/>
                <a:gd name="T20" fmla="*/ 25 w 57"/>
                <a:gd name="T21" fmla="*/ 69 h 77"/>
                <a:gd name="T22" fmla="*/ 28 w 57"/>
                <a:gd name="T23" fmla="*/ 66 h 77"/>
                <a:gd name="T24" fmla="*/ 31 w 57"/>
                <a:gd name="T25" fmla="*/ 69 h 77"/>
                <a:gd name="T26" fmla="*/ 28 w 57"/>
                <a:gd name="T27" fmla="*/ 72 h 77"/>
                <a:gd name="T28" fmla="*/ 46 w 57"/>
                <a:gd name="T29" fmla="*/ 61 h 77"/>
                <a:gd name="T30" fmla="*/ 11 w 57"/>
                <a:gd name="T31" fmla="*/ 61 h 77"/>
                <a:gd name="T32" fmla="*/ 11 w 57"/>
                <a:gd name="T33" fmla="*/ 10 h 77"/>
                <a:gd name="T34" fmla="*/ 46 w 57"/>
                <a:gd name="T35" fmla="*/ 10 h 77"/>
                <a:gd name="T36" fmla="*/ 46 w 57"/>
                <a:gd name="T37"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77">
                  <a:moveTo>
                    <a:pt x="43" y="0"/>
                  </a:moveTo>
                  <a:cubicBezTo>
                    <a:pt x="14" y="0"/>
                    <a:pt x="14" y="0"/>
                    <a:pt x="14" y="0"/>
                  </a:cubicBezTo>
                  <a:cubicBezTo>
                    <a:pt x="6" y="0"/>
                    <a:pt x="0" y="6"/>
                    <a:pt x="0" y="13"/>
                  </a:cubicBezTo>
                  <a:cubicBezTo>
                    <a:pt x="0" y="63"/>
                    <a:pt x="0" y="63"/>
                    <a:pt x="0" y="63"/>
                  </a:cubicBezTo>
                  <a:cubicBezTo>
                    <a:pt x="0" y="71"/>
                    <a:pt x="6" y="77"/>
                    <a:pt x="14" y="77"/>
                  </a:cubicBezTo>
                  <a:cubicBezTo>
                    <a:pt x="43" y="77"/>
                    <a:pt x="43" y="77"/>
                    <a:pt x="43" y="77"/>
                  </a:cubicBezTo>
                  <a:cubicBezTo>
                    <a:pt x="51" y="77"/>
                    <a:pt x="57" y="71"/>
                    <a:pt x="57" y="63"/>
                  </a:cubicBezTo>
                  <a:cubicBezTo>
                    <a:pt x="57" y="13"/>
                    <a:pt x="57" y="13"/>
                    <a:pt x="57" y="13"/>
                  </a:cubicBezTo>
                  <a:cubicBezTo>
                    <a:pt x="57" y="6"/>
                    <a:pt x="51" y="0"/>
                    <a:pt x="43" y="0"/>
                  </a:cubicBezTo>
                  <a:close/>
                  <a:moveTo>
                    <a:pt x="28" y="72"/>
                  </a:moveTo>
                  <a:cubicBezTo>
                    <a:pt x="27" y="72"/>
                    <a:pt x="25" y="70"/>
                    <a:pt x="25" y="69"/>
                  </a:cubicBezTo>
                  <a:cubicBezTo>
                    <a:pt x="25" y="67"/>
                    <a:pt x="27" y="66"/>
                    <a:pt x="28" y="66"/>
                  </a:cubicBezTo>
                  <a:cubicBezTo>
                    <a:pt x="30" y="66"/>
                    <a:pt x="31" y="67"/>
                    <a:pt x="31" y="69"/>
                  </a:cubicBezTo>
                  <a:cubicBezTo>
                    <a:pt x="31" y="70"/>
                    <a:pt x="30" y="72"/>
                    <a:pt x="28" y="72"/>
                  </a:cubicBezTo>
                  <a:close/>
                  <a:moveTo>
                    <a:pt x="46" y="61"/>
                  </a:moveTo>
                  <a:cubicBezTo>
                    <a:pt x="11" y="61"/>
                    <a:pt x="11" y="61"/>
                    <a:pt x="11" y="61"/>
                  </a:cubicBezTo>
                  <a:cubicBezTo>
                    <a:pt x="11" y="10"/>
                    <a:pt x="11" y="10"/>
                    <a:pt x="11" y="10"/>
                  </a:cubicBezTo>
                  <a:cubicBezTo>
                    <a:pt x="46" y="10"/>
                    <a:pt x="46" y="10"/>
                    <a:pt x="46" y="10"/>
                  </a:cubicBezTo>
                  <a:lnTo>
                    <a:pt x="46"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27"/>
            <p:cNvSpPr/>
            <p:nvPr/>
          </p:nvSpPr>
          <p:spPr bwMode="auto">
            <a:xfrm>
              <a:off x="8804275" y="3135313"/>
              <a:ext cx="412750" cy="461963"/>
            </a:xfrm>
            <a:custGeom>
              <a:avLst/>
              <a:gdLst>
                <a:gd name="T0" fmla="*/ 37 w 110"/>
                <a:gd name="T1" fmla="*/ 61 h 123"/>
                <a:gd name="T2" fmla="*/ 76 w 110"/>
                <a:gd name="T3" fmla="*/ 42 h 123"/>
                <a:gd name="T4" fmla="*/ 100 w 110"/>
                <a:gd name="T5" fmla="*/ 42 h 123"/>
                <a:gd name="T6" fmla="*/ 102 w 110"/>
                <a:gd name="T7" fmla="*/ 37 h 123"/>
                <a:gd name="T8" fmla="*/ 106 w 110"/>
                <a:gd name="T9" fmla="*/ 33 h 123"/>
                <a:gd name="T10" fmla="*/ 107 w 110"/>
                <a:gd name="T11" fmla="*/ 20 h 123"/>
                <a:gd name="T12" fmla="*/ 91 w 110"/>
                <a:gd name="T13" fmla="*/ 15 h 123"/>
                <a:gd name="T14" fmla="*/ 85 w 110"/>
                <a:gd name="T15" fmla="*/ 21 h 123"/>
                <a:gd name="T16" fmla="*/ 85 w 110"/>
                <a:gd name="T17" fmla="*/ 21 h 123"/>
                <a:gd name="T18" fmla="*/ 75 w 110"/>
                <a:gd name="T19" fmla="*/ 21 h 123"/>
                <a:gd name="T20" fmla="*/ 73 w 110"/>
                <a:gd name="T21" fmla="*/ 14 h 123"/>
                <a:gd name="T22" fmla="*/ 73 w 110"/>
                <a:gd name="T23" fmla="*/ 8 h 123"/>
                <a:gd name="T24" fmla="*/ 58 w 110"/>
                <a:gd name="T25" fmla="*/ 0 h 123"/>
                <a:gd name="T26" fmla="*/ 50 w 110"/>
                <a:gd name="T27" fmla="*/ 10 h 123"/>
                <a:gd name="T28" fmla="*/ 50 w 110"/>
                <a:gd name="T29" fmla="*/ 16 h 123"/>
                <a:gd name="T30" fmla="*/ 50 w 110"/>
                <a:gd name="T31" fmla="*/ 16 h 123"/>
                <a:gd name="T32" fmla="*/ 50 w 110"/>
                <a:gd name="T33" fmla="*/ 17 h 123"/>
                <a:gd name="T34" fmla="*/ 50 w 110"/>
                <a:gd name="T35" fmla="*/ 17 h 123"/>
                <a:gd name="T36" fmla="*/ 49 w 110"/>
                <a:gd name="T37" fmla="*/ 18 h 123"/>
                <a:gd name="T38" fmla="*/ 49 w 110"/>
                <a:gd name="T39" fmla="*/ 19 h 123"/>
                <a:gd name="T40" fmla="*/ 42 w 110"/>
                <a:gd name="T41" fmla="*/ 23 h 123"/>
                <a:gd name="T42" fmla="*/ 36 w 110"/>
                <a:gd name="T43" fmla="*/ 20 h 123"/>
                <a:gd name="T44" fmla="*/ 32 w 110"/>
                <a:gd name="T45" fmla="*/ 15 h 123"/>
                <a:gd name="T46" fmla="*/ 15 w 110"/>
                <a:gd name="T47" fmla="*/ 20 h 123"/>
                <a:gd name="T48" fmla="*/ 17 w 110"/>
                <a:gd name="T49" fmla="*/ 33 h 123"/>
                <a:gd name="T50" fmla="*/ 21 w 110"/>
                <a:gd name="T51" fmla="*/ 37 h 123"/>
                <a:gd name="T52" fmla="*/ 22 w 110"/>
                <a:gd name="T53" fmla="*/ 38 h 123"/>
                <a:gd name="T54" fmla="*/ 22 w 110"/>
                <a:gd name="T55" fmla="*/ 39 h 123"/>
                <a:gd name="T56" fmla="*/ 22 w 110"/>
                <a:gd name="T57" fmla="*/ 39 h 123"/>
                <a:gd name="T58" fmla="*/ 22 w 110"/>
                <a:gd name="T59" fmla="*/ 40 h 123"/>
                <a:gd name="T60" fmla="*/ 23 w 110"/>
                <a:gd name="T61" fmla="*/ 41 h 123"/>
                <a:gd name="T62" fmla="*/ 23 w 110"/>
                <a:gd name="T63" fmla="*/ 41 h 123"/>
                <a:gd name="T64" fmla="*/ 21 w 110"/>
                <a:gd name="T65" fmla="*/ 48 h 123"/>
                <a:gd name="T66" fmla="*/ 14 w 110"/>
                <a:gd name="T67" fmla="*/ 50 h 123"/>
                <a:gd name="T68" fmla="*/ 8 w 110"/>
                <a:gd name="T69" fmla="*/ 50 h 123"/>
                <a:gd name="T70" fmla="*/ 0 w 110"/>
                <a:gd name="T71" fmla="*/ 65 h 123"/>
                <a:gd name="T72" fmla="*/ 10 w 110"/>
                <a:gd name="T73" fmla="*/ 73 h 123"/>
                <a:gd name="T74" fmla="*/ 17 w 110"/>
                <a:gd name="T75" fmla="*/ 73 h 123"/>
                <a:gd name="T76" fmla="*/ 17 w 110"/>
                <a:gd name="T77" fmla="*/ 73 h 123"/>
                <a:gd name="T78" fmla="*/ 23 w 110"/>
                <a:gd name="T79" fmla="*/ 81 h 123"/>
                <a:gd name="T80" fmla="*/ 20 w 110"/>
                <a:gd name="T81" fmla="*/ 87 h 123"/>
                <a:gd name="T82" fmla="*/ 17 w 110"/>
                <a:gd name="T83" fmla="*/ 89 h 123"/>
                <a:gd name="T84" fmla="*/ 15 w 110"/>
                <a:gd name="T85" fmla="*/ 102 h 123"/>
                <a:gd name="T86" fmla="*/ 32 w 110"/>
                <a:gd name="T87" fmla="*/ 107 h 123"/>
                <a:gd name="T88" fmla="*/ 37 w 110"/>
                <a:gd name="T89" fmla="*/ 102 h 123"/>
                <a:gd name="T90" fmla="*/ 38 w 110"/>
                <a:gd name="T91" fmla="*/ 102 h 123"/>
                <a:gd name="T92" fmla="*/ 38 w 110"/>
                <a:gd name="T93" fmla="*/ 101 h 123"/>
                <a:gd name="T94" fmla="*/ 39 w 110"/>
                <a:gd name="T95" fmla="*/ 101 h 123"/>
                <a:gd name="T96" fmla="*/ 40 w 110"/>
                <a:gd name="T97" fmla="*/ 100 h 123"/>
                <a:gd name="T98" fmla="*/ 40 w 110"/>
                <a:gd name="T99" fmla="*/ 100 h 123"/>
                <a:gd name="T100" fmla="*/ 41 w 110"/>
                <a:gd name="T101" fmla="*/ 100 h 123"/>
                <a:gd name="T102" fmla="*/ 41 w 110"/>
                <a:gd name="T103" fmla="*/ 100 h 123"/>
                <a:gd name="T104" fmla="*/ 48 w 110"/>
                <a:gd name="T105" fmla="*/ 102 h 123"/>
                <a:gd name="T106" fmla="*/ 50 w 110"/>
                <a:gd name="T107" fmla="*/ 109 h 123"/>
                <a:gd name="T108" fmla="*/ 50 w 110"/>
                <a:gd name="T109" fmla="*/ 115 h 123"/>
                <a:gd name="T110" fmla="*/ 58 w 110"/>
                <a:gd name="T111" fmla="*/ 123 h 123"/>
                <a:gd name="T112" fmla="*/ 56 w 110"/>
                <a:gd name="T113" fmla="*/ 8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23">
                  <a:moveTo>
                    <a:pt x="56" y="85"/>
                  </a:moveTo>
                  <a:cubicBezTo>
                    <a:pt x="45" y="82"/>
                    <a:pt x="37" y="73"/>
                    <a:pt x="37" y="61"/>
                  </a:cubicBezTo>
                  <a:cubicBezTo>
                    <a:pt x="37" y="48"/>
                    <a:pt x="48" y="37"/>
                    <a:pt x="61" y="37"/>
                  </a:cubicBezTo>
                  <a:cubicBezTo>
                    <a:pt x="67" y="37"/>
                    <a:pt x="72" y="39"/>
                    <a:pt x="76" y="42"/>
                  </a:cubicBezTo>
                  <a:cubicBezTo>
                    <a:pt x="76" y="42"/>
                    <a:pt x="77" y="42"/>
                    <a:pt x="77" y="42"/>
                  </a:cubicBezTo>
                  <a:cubicBezTo>
                    <a:pt x="100" y="42"/>
                    <a:pt x="100" y="42"/>
                    <a:pt x="100" y="42"/>
                  </a:cubicBezTo>
                  <a:cubicBezTo>
                    <a:pt x="100" y="41"/>
                    <a:pt x="100" y="40"/>
                    <a:pt x="100" y="40"/>
                  </a:cubicBezTo>
                  <a:cubicBezTo>
                    <a:pt x="101" y="39"/>
                    <a:pt x="101" y="38"/>
                    <a:pt x="102" y="37"/>
                  </a:cubicBezTo>
                  <a:cubicBezTo>
                    <a:pt x="103" y="36"/>
                    <a:pt x="103" y="36"/>
                    <a:pt x="103" y="36"/>
                  </a:cubicBezTo>
                  <a:cubicBezTo>
                    <a:pt x="106" y="33"/>
                    <a:pt x="106" y="33"/>
                    <a:pt x="106" y="33"/>
                  </a:cubicBezTo>
                  <a:cubicBezTo>
                    <a:pt x="108" y="32"/>
                    <a:pt x="108" y="32"/>
                    <a:pt x="108" y="32"/>
                  </a:cubicBezTo>
                  <a:cubicBezTo>
                    <a:pt x="110" y="28"/>
                    <a:pt x="110" y="24"/>
                    <a:pt x="107" y="20"/>
                  </a:cubicBezTo>
                  <a:cubicBezTo>
                    <a:pt x="102" y="15"/>
                    <a:pt x="102" y="15"/>
                    <a:pt x="102" y="15"/>
                  </a:cubicBezTo>
                  <a:cubicBezTo>
                    <a:pt x="99" y="13"/>
                    <a:pt x="95" y="13"/>
                    <a:pt x="91" y="15"/>
                  </a:cubicBezTo>
                  <a:cubicBezTo>
                    <a:pt x="89" y="17"/>
                    <a:pt x="89" y="17"/>
                    <a:pt x="89" y="17"/>
                  </a:cubicBezTo>
                  <a:cubicBezTo>
                    <a:pt x="85" y="21"/>
                    <a:pt x="85" y="21"/>
                    <a:pt x="85" y="21"/>
                  </a:cubicBezTo>
                  <a:cubicBezTo>
                    <a:pt x="85" y="21"/>
                    <a:pt x="85" y="21"/>
                    <a:pt x="85" y="21"/>
                  </a:cubicBezTo>
                  <a:cubicBezTo>
                    <a:pt x="85" y="21"/>
                    <a:pt x="85" y="21"/>
                    <a:pt x="85" y="21"/>
                  </a:cubicBezTo>
                  <a:cubicBezTo>
                    <a:pt x="83" y="23"/>
                    <a:pt x="80" y="23"/>
                    <a:pt x="77" y="22"/>
                  </a:cubicBezTo>
                  <a:cubicBezTo>
                    <a:pt x="77" y="22"/>
                    <a:pt x="76" y="21"/>
                    <a:pt x="75" y="21"/>
                  </a:cubicBezTo>
                  <a:cubicBezTo>
                    <a:pt x="74" y="19"/>
                    <a:pt x="73" y="18"/>
                    <a:pt x="73" y="16"/>
                  </a:cubicBezTo>
                  <a:cubicBezTo>
                    <a:pt x="73" y="14"/>
                    <a:pt x="73" y="14"/>
                    <a:pt x="73" y="14"/>
                  </a:cubicBezTo>
                  <a:cubicBezTo>
                    <a:pt x="73" y="10"/>
                    <a:pt x="73" y="10"/>
                    <a:pt x="73" y="10"/>
                  </a:cubicBezTo>
                  <a:cubicBezTo>
                    <a:pt x="73" y="8"/>
                    <a:pt x="73" y="8"/>
                    <a:pt x="73" y="8"/>
                  </a:cubicBezTo>
                  <a:cubicBezTo>
                    <a:pt x="72" y="4"/>
                    <a:pt x="69" y="0"/>
                    <a:pt x="65" y="0"/>
                  </a:cubicBezTo>
                  <a:cubicBezTo>
                    <a:pt x="58" y="0"/>
                    <a:pt x="58" y="0"/>
                    <a:pt x="58" y="0"/>
                  </a:cubicBezTo>
                  <a:cubicBezTo>
                    <a:pt x="54" y="0"/>
                    <a:pt x="50" y="4"/>
                    <a:pt x="50" y="8"/>
                  </a:cubicBezTo>
                  <a:cubicBezTo>
                    <a:pt x="50" y="10"/>
                    <a:pt x="50" y="10"/>
                    <a:pt x="50" y="10"/>
                  </a:cubicBezTo>
                  <a:cubicBezTo>
                    <a:pt x="50" y="14"/>
                    <a:pt x="50" y="14"/>
                    <a:pt x="50" y="14"/>
                  </a:cubicBezTo>
                  <a:cubicBezTo>
                    <a:pt x="50" y="16"/>
                    <a:pt x="50" y="16"/>
                    <a:pt x="50" y="16"/>
                  </a:cubicBezTo>
                  <a:cubicBezTo>
                    <a:pt x="50" y="16"/>
                    <a:pt x="50" y="16"/>
                    <a:pt x="50" y="16"/>
                  </a:cubicBezTo>
                  <a:cubicBezTo>
                    <a:pt x="50" y="16"/>
                    <a:pt x="50" y="16"/>
                    <a:pt x="50" y="16"/>
                  </a:cubicBezTo>
                  <a:cubicBezTo>
                    <a:pt x="50" y="16"/>
                    <a:pt x="50" y="16"/>
                    <a:pt x="50" y="17"/>
                  </a:cubicBezTo>
                  <a:cubicBezTo>
                    <a:pt x="50" y="17"/>
                    <a:pt x="50" y="17"/>
                    <a:pt x="50" y="17"/>
                  </a:cubicBezTo>
                  <a:cubicBezTo>
                    <a:pt x="50" y="17"/>
                    <a:pt x="50" y="17"/>
                    <a:pt x="50" y="17"/>
                  </a:cubicBezTo>
                  <a:cubicBezTo>
                    <a:pt x="50" y="17"/>
                    <a:pt x="50" y="17"/>
                    <a:pt x="50" y="17"/>
                  </a:cubicBezTo>
                  <a:cubicBezTo>
                    <a:pt x="50" y="18"/>
                    <a:pt x="49" y="18"/>
                    <a:pt x="49" y="18"/>
                  </a:cubicBezTo>
                  <a:cubicBezTo>
                    <a:pt x="49" y="18"/>
                    <a:pt x="49" y="18"/>
                    <a:pt x="49" y="18"/>
                  </a:cubicBezTo>
                  <a:cubicBezTo>
                    <a:pt x="49" y="18"/>
                    <a:pt x="49" y="18"/>
                    <a:pt x="49" y="19"/>
                  </a:cubicBezTo>
                  <a:cubicBezTo>
                    <a:pt x="49" y="19"/>
                    <a:pt x="49" y="19"/>
                    <a:pt x="49" y="19"/>
                  </a:cubicBezTo>
                  <a:cubicBezTo>
                    <a:pt x="49" y="20"/>
                    <a:pt x="48" y="20"/>
                    <a:pt x="47" y="21"/>
                  </a:cubicBezTo>
                  <a:cubicBezTo>
                    <a:pt x="46" y="22"/>
                    <a:pt x="44" y="23"/>
                    <a:pt x="42" y="23"/>
                  </a:cubicBezTo>
                  <a:cubicBezTo>
                    <a:pt x="40" y="23"/>
                    <a:pt x="39" y="22"/>
                    <a:pt x="37" y="21"/>
                  </a:cubicBezTo>
                  <a:cubicBezTo>
                    <a:pt x="36" y="20"/>
                    <a:pt x="36" y="20"/>
                    <a:pt x="36" y="20"/>
                  </a:cubicBezTo>
                  <a:cubicBezTo>
                    <a:pt x="33" y="17"/>
                    <a:pt x="33" y="17"/>
                    <a:pt x="33" y="17"/>
                  </a:cubicBezTo>
                  <a:cubicBezTo>
                    <a:pt x="32" y="15"/>
                    <a:pt x="32" y="15"/>
                    <a:pt x="32" y="15"/>
                  </a:cubicBezTo>
                  <a:cubicBezTo>
                    <a:pt x="28" y="13"/>
                    <a:pt x="24" y="13"/>
                    <a:pt x="20" y="15"/>
                  </a:cubicBezTo>
                  <a:cubicBezTo>
                    <a:pt x="15" y="20"/>
                    <a:pt x="15" y="20"/>
                    <a:pt x="15" y="20"/>
                  </a:cubicBezTo>
                  <a:cubicBezTo>
                    <a:pt x="13" y="24"/>
                    <a:pt x="13" y="28"/>
                    <a:pt x="15" y="32"/>
                  </a:cubicBezTo>
                  <a:cubicBezTo>
                    <a:pt x="17" y="33"/>
                    <a:pt x="17" y="33"/>
                    <a:pt x="17" y="33"/>
                  </a:cubicBezTo>
                  <a:cubicBezTo>
                    <a:pt x="21" y="37"/>
                    <a:pt x="21" y="37"/>
                    <a:pt x="21" y="37"/>
                  </a:cubicBezTo>
                  <a:cubicBezTo>
                    <a:pt x="21" y="37"/>
                    <a:pt x="21" y="37"/>
                    <a:pt x="21" y="37"/>
                  </a:cubicBezTo>
                  <a:cubicBezTo>
                    <a:pt x="21" y="38"/>
                    <a:pt x="21" y="38"/>
                    <a:pt x="21" y="38"/>
                  </a:cubicBezTo>
                  <a:cubicBezTo>
                    <a:pt x="21" y="38"/>
                    <a:pt x="21" y="38"/>
                    <a:pt x="22" y="38"/>
                  </a:cubicBezTo>
                  <a:cubicBezTo>
                    <a:pt x="22" y="38"/>
                    <a:pt x="22" y="38"/>
                    <a:pt x="22" y="38"/>
                  </a:cubicBezTo>
                  <a:cubicBezTo>
                    <a:pt x="22" y="38"/>
                    <a:pt x="22" y="38"/>
                    <a:pt x="22" y="39"/>
                  </a:cubicBezTo>
                  <a:cubicBezTo>
                    <a:pt x="22" y="39"/>
                    <a:pt x="22" y="39"/>
                    <a:pt x="22" y="39"/>
                  </a:cubicBezTo>
                  <a:cubicBezTo>
                    <a:pt x="22" y="39"/>
                    <a:pt x="22" y="39"/>
                    <a:pt x="22" y="39"/>
                  </a:cubicBezTo>
                  <a:cubicBezTo>
                    <a:pt x="22" y="39"/>
                    <a:pt x="22" y="40"/>
                    <a:pt x="22" y="40"/>
                  </a:cubicBezTo>
                  <a:cubicBezTo>
                    <a:pt x="22" y="40"/>
                    <a:pt x="22" y="40"/>
                    <a:pt x="22" y="40"/>
                  </a:cubicBezTo>
                  <a:cubicBezTo>
                    <a:pt x="22" y="40"/>
                    <a:pt x="23" y="40"/>
                    <a:pt x="23" y="40"/>
                  </a:cubicBezTo>
                  <a:cubicBezTo>
                    <a:pt x="23" y="40"/>
                    <a:pt x="23" y="41"/>
                    <a:pt x="23" y="41"/>
                  </a:cubicBezTo>
                  <a:cubicBezTo>
                    <a:pt x="23" y="41"/>
                    <a:pt x="23" y="41"/>
                    <a:pt x="23" y="41"/>
                  </a:cubicBezTo>
                  <a:cubicBezTo>
                    <a:pt x="23" y="41"/>
                    <a:pt x="23" y="41"/>
                    <a:pt x="23" y="41"/>
                  </a:cubicBezTo>
                  <a:cubicBezTo>
                    <a:pt x="23" y="44"/>
                    <a:pt x="22" y="46"/>
                    <a:pt x="21" y="48"/>
                  </a:cubicBezTo>
                  <a:cubicBezTo>
                    <a:pt x="21" y="48"/>
                    <a:pt x="21" y="48"/>
                    <a:pt x="21" y="48"/>
                  </a:cubicBezTo>
                  <a:cubicBezTo>
                    <a:pt x="19" y="49"/>
                    <a:pt x="18" y="50"/>
                    <a:pt x="16" y="50"/>
                  </a:cubicBezTo>
                  <a:cubicBezTo>
                    <a:pt x="14" y="50"/>
                    <a:pt x="14" y="50"/>
                    <a:pt x="14" y="50"/>
                  </a:cubicBezTo>
                  <a:cubicBezTo>
                    <a:pt x="10" y="50"/>
                    <a:pt x="10" y="50"/>
                    <a:pt x="10" y="50"/>
                  </a:cubicBezTo>
                  <a:cubicBezTo>
                    <a:pt x="8" y="50"/>
                    <a:pt x="8" y="50"/>
                    <a:pt x="8" y="50"/>
                  </a:cubicBezTo>
                  <a:cubicBezTo>
                    <a:pt x="4" y="50"/>
                    <a:pt x="0" y="54"/>
                    <a:pt x="0" y="58"/>
                  </a:cubicBezTo>
                  <a:cubicBezTo>
                    <a:pt x="0" y="65"/>
                    <a:pt x="0" y="65"/>
                    <a:pt x="0" y="65"/>
                  </a:cubicBezTo>
                  <a:cubicBezTo>
                    <a:pt x="0" y="69"/>
                    <a:pt x="4" y="72"/>
                    <a:pt x="8" y="73"/>
                  </a:cubicBezTo>
                  <a:cubicBezTo>
                    <a:pt x="10" y="73"/>
                    <a:pt x="10" y="73"/>
                    <a:pt x="10" y="73"/>
                  </a:cubicBezTo>
                  <a:cubicBezTo>
                    <a:pt x="16" y="73"/>
                    <a:pt x="16" y="73"/>
                    <a:pt x="16" y="73"/>
                  </a:cubicBezTo>
                  <a:cubicBezTo>
                    <a:pt x="16" y="73"/>
                    <a:pt x="16" y="73"/>
                    <a:pt x="17" y="73"/>
                  </a:cubicBezTo>
                  <a:cubicBezTo>
                    <a:pt x="17" y="73"/>
                    <a:pt x="17" y="73"/>
                    <a:pt x="17" y="73"/>
                  </a:cubicBezTo>
                  <a:cubicBezTo>
                    <a:pt x="17" y="73"/>
                    <a:pt x="17" y="73"/>
                    <a:pt x="17" y="73"/>
                  </a:cubicBezTo>
                  <a:cubicBezTo>
                    <a:pt x="21" y="74"/>
                    <a:pt x="23" y="77"/>
                    <a:pt x="23" y="81"/>
                  </a:cubicBezTo>
                  <a:cubicBezTo>
                    <a:pt x="23" y="81"/>
                    <a:pt x="23" y="81"/>
                    <a:pt x="23" y="81"/>
                  </a:cubicBezTo>
                  <a:cubicBezTo>
                    <a:pt x="23" y="82"/>
                    <a:pt x="22" y="84"/>
                    <a:pt x="21" y="85"/>
                  </a:cubicBezTo>
                  <a:cubicBezTo>
                    <a:pt x="20" y="87"/>
                    <a:pt x="20" y="87"/>
                    <a:pt x="20" y="87"/>
                  </a:cubicBezTo>
                  <a:cubicBezTo>
                    <a:pt x="20" y="87"/>
                    <a:pt x="20" y="87"/>
                    <a:pt x="20" y="87"/>
                  </a:cubicBezTo>
                  <a:cubicBezTo>
                    <a:pt x="17" y="89"/>
                    <a:pt x="17" y="89"/>
                    <a:pt x="17" y="89"/>
                  </a:cubicBezTo>
                  <a:cubicBezTo>
                    <a:pt x="15" y="91"/>
                    <a:pt x="15" y="91"/>
                    <a:pt x="15" y="91"/>
                  </a:cubicBezTo>
                  <a:cubicBezTo>
                    <a:pt x="13" y="94"/>
                    <a:pt x="13" y="99"/>
                    <a:pt x="15" y="102"/>
                  </a:cubicBezTo>
                  <a:cubicBezTo>
                    <a:pt x="20" y="107"/>
                    <a:pt x="20" y="107"/>
                    <a:pt x="20" y="107"/>
                  </a:cubicBezTo>
                  <a:cubicBezTo>
                    <a:pt x="24" y="110"/>
                    <a:pt x="28" y="110"/>
                    <a:pt x="32" y="107"/>
                  </a:cubicBezTo>
                  <a:cubicBezTo>
                    <a:pt x="33" y="106"/>
                    <a:pt x="33" y="106"/>
                    <a:pt x="33" y="106"/>
                  </a:cubicBezTo>
                  <a:cubicBezTo>
                    <a:pt x="37" y="102"/>
                    <a:pt x="37" y="102"/>
                    <a:pt x="37" y="102"/>
                  </a:cubicBezTo>
                  <a:cubicBezTo>
                    <a:pt x="37" y="102"/>
                    <a:pt x="37" y="102"/>
                    <a:pt x="37" y="102"/>
                  </a:cubicBezTo>
                  <a:cubicBezTo>
                    <a:pt x="37" y="102"/>
                    <a:pt x="38" y="102"/>
                    <a:pt x="38" y="102"/>
                  </a:cubicBezTo>
                  <a:cubicBezTo>
                    <a:pt x="38" y="101"/>
                    <a:pt x="38" y="101"/>
                    <a:pt x="38" y="101"/>
                  </a:cubicBezTo>
                  <a:cubicBezTo>
                    <a:pt x="38" y="101"/>
                    <a:pt x="38" y="101"/>
                    <a:pt x="38" y="101"/>
                  </a:cubicBezTo>
                  <a:cubicBezTo>
                    <a:pt x="38" y="101"/>
                    <a:pt x="38" y="101"/>
                    <a:pt x="39" y="101"/>
                  </a:cubicBezTo>
                  <a:cubicBezTo>
                    <a:pt x="39" y="101"/>
                    <a:pt x="39" y="101"/>
                    <a:pt x="39" y="101"/>
                  </a:cubicBezTo>
                  <a:cubicBezTo>
                    <a:pt x="39" y="101"/>
                    <a:pt x="39" y="101"/>
                    <a:pt x="39" y="101"/>
                  </a:cubicBezTo>
                  <a:cubicBezTo>
                    <a:pt x="39" y="100"/>
                    <a:pt x="40" y="100"/>
                    <a:pt x="40" y="100"/>
                  </a:cubicBezTo>
                  <a:cubicBezTo>
                    <a:pt x="40" y="100"/>
                    <a:pt x="40" y="100"/>
                    <a:pt x="40" y="100"/>
                  </a:cubicBezTo>
                  <a:cubicBezTo>
                    <a:pt x="40" y="100"/>
                    <a:pt x="40" y="100"/>
                    <a:pt x="40" y="100"/>
                  </a:cubicBezTo>
                  <a:cubicBezTo>
                    <a:pt x="40" y="100"/>
                    <a:pt x="40" y="100"/>
                    <a:pt x="41" y="100"/>
                  </a:cubicBezTo>
                  <a:cubicBezTo>
                    <a:pt x="41" y="100"/>
                    <a:pt x="41" y="100"/>
                    <a:pt x="41" y="100"/>
                  </a:cubicBezTo>
                  <a:cubicBezTo>
                    <a:pt x="41" y="100"/>
                    <a:pt x="41" y="100"/>
                    <a:pt x="41" y="100"/>
                  </a:cubicBezTo>
                  <a:cubicBezTo>
                    <a:pt x="41" y="100"/>
                    <a:pt x="41" y="100"/>
                    <a:pt x="41" y="100"/>
                  </a:cubicBezTo>
                  <a:cubicBezTo>
                    <a:pt x="41" y="100"/>
                    <a:pt x="42" y="100"/>
                    <a:pt x="42" y="100"/>
                  </a:cubicBezTo>
                  <a:cubicBezTo>
                    <a:pt x="44" y="100"/>
                    <a:pt x="46" y="101"/>
                    <a:pt x="48" y="102"/>
                  </a:cubicBezTo>
                  <a:cubicBezTo>
                    <a:pt x="49" y="103"/>
                    <a:pt x="50" y="105"/>
                    <a:pt x="50" y="107"/>
                  </a:cubicBezTo>
                  <a:cubicBezTo>
                    <a:pt x="50" y="109"/>
                    <a:pt x="50" y="109"/>
                    <a:pt x="50" y="109"/>
                  </a:cubicBezTo>
                  <a:cubicBezTo>
                    <a:pt x="50" y="113"/>
                    <a:pt x="50" y="113"/>
                    <a:pt x="50" y="113"/>
                  </a:cubicBezTo>
                  <a:cubicBezTo>
                    <a:pt x="50" y="115"/>
                    <a:pt x="50" y="115"/>
                    <a:pt x="50" y="115"/>
                  </a:cubicBezTo>
                  <a:cubicBezTo>
                    <a:pt x="50" y="119"/>
                    <a:pt x="54" y="122"/>
                    <a:pt x="58" y="123"/>
                  </a:cubicBezTo>
                  <a:cubicBezTo>
                    <a:pt x="58" y="123"/>
                    <a:pt x="58" y="123"/>
                    <a:pt x="58" y="123"/>
                  </a:cubicBezTo>
                  <a:cubicBezTo>
                    <a:pt x="56" y="120"/>
                    <a:pt x="56" y="117"/>
                    <a:pt x="56" y="113"/>
                  </a:cubicBezTo>
                  <a:lnTo>
                    <a:pt x="5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75" name="Group 274"/>
          <p:cNvGrpSpPr/>
          <p:nvPr/>
        </p:nvGrpSpPr>
        <p:grpSpPr>
          <a:xfrm>
            <a:off x="6798310" y="2781300"/>
            <a:ext cx="268605" cy="266700"/>
            <a:chOff x="2936875" y="2108200"/>
            <a:chExt cx="430213" cy="427038"/>
          </a:xfrm>
          <a:solidFill>
            <a:schemeClr val="bg1"/>
          </a:solidFill>
        </p:grpSpPr>
        <p:sp>
          <p:nvSpPr>
            <p:cNvPr id="276"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vert="horz" wrap="square" lIns="91440" tIns="45720" rIns="91440" bIns="45720" numCol="1" anchor="t" anchorCtr="0" compatLnSpc="1"/>
            <a:lstStyle/>
            <a:p>
              <a:pPr fontAlgn="auto"/>
              <a:endParaRPr lang="en-AU" strike="noStrike" noProof="1"/>
            </a:p>
          </p:txBody>
        </p:sp>
        <p:sp>
          <p:nvSpPr>
            <p:cNvPr id="277"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vert="horz" wrap="square" lIns="91440" tIns="45720" rIns="91440" bIns="45720" numCol="1" anchor="t" anchorCtr="0" compatLnSpc="1"/>
            <a:lstStyle/>
            <a:p>
              <a:pPr fontAlgn="auto"/>
              <a:endParaRPr lang="en-AU" strike="noStrike" noProof="1"/>
            </a:p>
          </p:txBody>
        </p:sp>
      </p:grpSp>
      <p:sp>
        <p:nvSpPr>
          <p:cNvPr id="47121" name="Freeform 200"/>
          <p:cNvSpPr>
            <a:spLocks noEditPoints="1"/>
          </p:cNvSpPr>
          <p:nvPr/>
        </p:nvSpPr>
        <p:spPr>
          <a:xfrm>
            <a:off x="5026660" y="4703445"/>
            <a:ext cx="254635" cy="238760"/>
          </a:xfrm>
          <a:custGeom>
            <a:avLst/>
            <a:gdLst/>
            <a:ahLst/>
            <a:cxnLst>
              <a:cxn ang="0">
                <a:pos x="302465" y="0"/>
              </a:cxn>
              <a:cxn ang="0">
                <a:pos x="184242" y="117663"/>
              </a:cxn>
              <a:cxn ang="0">
                <a:pos x="184242" y="158422"/>
              </a:cxn>
              <a:cxn ang="0">
                <a:pos x="0" y="158422"/>
              </a:cxn>
              <a:cxn ang="0">
                <a:pos x="0" y="395288"/>
              </a:cxn>
              <a:cxn ang="0">
                <a:pos x="289414" y="395288"/>
              </a:cxn>
              <a:cxn ang="0">
                <a:pos x="289414" y="158422"/>
              </a:cxn>
              <a:cxn ang="0">
                <a:pos x="236445" y="158422"/>
              </a:cxn>
              <a:cxn ang="0">
                <a:pos x="236445" y="117663"/>
              </a:cxn>
              <a:cxn ang="0">
                <a:pos x="302465" y="52294"/>
              </a:cxn>
              <a:cxn ang="0">
                <a:pos x="367718" y="117663"/>
              </a:cxn>
              <a:cxn ang="0">
                <a:pos x="367718" y="158422"/>
              </a:cxn>
              <a:cxn ang="0">
                <a:pos x="420688" y="158422"/>
              </a:cxn>
              <a:cxn ang="0">
                <a:pos x="420688" y="117663"/>
              </a:cxn>
              <a:cxn ang="0">
                <a:pos x="302465" y="0"/>
              </a:cxn>
              <a:cxn ang="0">
                <a:pos x="165818" y="333764"/>
              </a:cxn>
              <a:cxn ang="0">
                <a:pos x="111313" y="333764"/>
              </a:cxn>
              <a:cxn ang="0">
                <a:pos x="123596" y="286852"/>
              </a:cxn>
              <a:cxn ang="0">
                <a:pos x="105172" y="256860"/>
              </a:cxn>
              <a:cxn ang="0">
                <a:pos x="138182" y="223791"/>
              </a:cxn>
              <a:cxn ang="0">
                <a:pos x="171960" y="256860"/>
              </a:cxn>
              <a:cxn ang="0">
                <a:pos x="153535" y="286852"/>
              </a:cxn>
              <a:cxn ang="0">
                <a:pos x="165818" y="333764"/>
              </a:cxn>
            </a:cxnLst>
            <a:rect l="0" t="0" r="0" b="0"/>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bg1"/>
          </a:solidFill>
          <a:ln w="9525">
            <a:noFill/>
          </a:ln>
        </p:spPr>
        <p:txBody>
          <a:bodyPr/>
          <a:lstStyle/>
          <a:p>
            <a:endParaRPr lang="zh-CN" altLang="en-US"/>
          </a:p>
        </p:txBody>
      </p:sp>
      <p:sp>
        <p:nvSpPr>
          <p:cNvPr id="194" name="TextBox 1210"/>
          <p:cNvSpPr/>
          <p:nvPr/>
        </p:nvSpPr>
        <p:spPr>
          <a:xfrm>
            <a:off x="7936865" y="4109720"/>
            <a:ext cx="3596005" cy="706755"/>
          </a:xfrm>
          <a:prstGeom prst="rect">
            <a:avLst/>
          </a:prstGeom>
          <a:noFill/>
          <a:ln w="9525">
            <a:noFill/>
            <a:miter/>
          </a:ln>
        </p:spPr>
        <p:txBody>
          <a:bodyPr wrap="square">
            <a:spAutoFit/>
          </a:bodyPr>
          <a:lstStyle/>
          <a:p>
            <a:pPr marL="342900" indent="-342900" algn="l">
              <a:buClrTx/>
              <a:buSzTx/>
              <a:buFont typeface="Wingdings" panose="05000000000000000000" charset="0"/>
              <a:buChar char="l"/>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服务工作流是建模和制定服务 协调和组成的重要工具</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16" name="TextBox 1210"/>
          <p:cNvSpPr/>
          <p:nvPr/>
        </p:nvSpPr>
        <p:spPr>
          <a:xfrm>
            <a:off x="7602855" y="1350645"/>
            <a:ext cx="3664585" cy="1322070"/>
          </a:xfrm>
          <a:prstGeom prst="rect">
            <a:avLst/>
          </a:prstGeom>
          <a:noFill/>
          <a:ln w="9525">
            <a:noFill/>
            <a:miter/>
          </a:ln>
        </p:spPr>
        <p:txBody>
          <a:bodyPr wrap="square">
            <a:spAutoFit/>
          </a:bodyPr>
          <a:lstStyle/>
          <a:p>
            <a:pPr marL="342900" indent="-342900" algn="l">
              <a:buFont typeface="Wingdings" panose="05000000000000000000" charset="0"/>
              <a:buChar char="l"/>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依靠服务作为基本的构建块，根据特定的需求，为复杂的业务流程构建动 态、自适应、成本效益和优化的解决方案。</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18" name="TextBox 1210"/>
          <p:cNvSpPr/>
          <p:nvPr/>
        </p:nvSpPr>
        <p:spPr>
          <a:xfrm>
            <a:off x="1638300" y="1373505"/>
            <a:ext cx="2882900" cy="1322070"/>
          </a:xfrm>
          <a:prstGeom prst="rect">
            <a:avLst/>
          </a:prstGeom>
          <a:noFill/>
          <a:ln w="9525">
            <a:noFill/>
            <a:miter/>
          </a:ln>
        </p:spPr>
        <p:txBody>
          <a:bodyPr wrap="square">
            <a:spAutoFit/>
          </a:bodyPr>
          <a:lstStyle/>
          <a:p>
            <a:pPr marL="342900" indent="-342900" algn="l">
              <a:buFont typeface="Wingdings" panose="05000000000000000000" charset="0"/>
              <a:buChar char="l"/>
            </a:pPr>
            <a:r>
              <a:rPr lang="zh-CN" altLang="en-US"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已存在的服务工作流大多是应用于需求固定，流程固定的环境中</a:t>
            </a:r>
            <a:endParaRPr lang="zh-CN" altLang="en-US"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20" name="TextBox 1210"/>
          <p:cNvSpPr/>
          <p:nvPr/>
        </p:nvSpPr>
        <p:spPr>
          <a:xfrm>
            <a:off x="586740" y="3121025"/>
            <a:ext cx="3413125" cy="1322070"/>
          </a:xfrm>
          <a:prstGeom prst="rect">
            <a:avLst/>
          </a:prstGeom>
          <a:noFill/>
          <a:ln w="9525">
            <a:noFill/>
            <a:miter/>
          </a:ln>
        </p:spPr>
        <p:txBody>
          <a:bodyPr wrap="square">
            <a:spAutoFit/>
          </a:bodyPr>
          <a:lstStyle/>
          <a:p>
            <a:pPr marL="342900" indent="-342900" algn="l">
              <a:buFont typeface="Wingdings" panose="05000000000000000000" charset="0"/>
              <a:buChar char="l"/>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业务 流程面临着重要挑战，因为它们经常遇到来自客户、全球竞争和技术进步的变化</a:t>
            </a:r>
            <a:endParaRPr lang="zh-CN" altLang="en-US"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23" name="文本框 22"/>
          <p:cNvSpPr txBox="1"/>
          <p:nvPr/>
        </p:nvSpPr>
        <p:spPr>
          <a:xfrm>
            <a:off x="11313160" y="6462395"/>
            <a:ext cx="948690" cy="368300"/>
          </a:xfrm>
          <a:prstGeom prst="rect">
            <a:avLst/>
          </a:prstGeom>
          <a:noFill/>
        </p:spPr>
        <p:txBody>
          <a:bodyPr wrap="none" rtlCol="0" anchor="t">
            <a:spAutoFit/>
          </a:bodyPr>
          <a:lstStyle/>
          <a:p>
            <a:r>
              <a:rPr lang="en-US" altLang="zh-CN">
                <a:sym typeface="+mn-ea"/>
              </a:rPr>
              <a:t>[1][3][5]</a:t>
            </a:r>
            <a:endParaRPr lang="zh-CN" altLang="en-US">
              <a:sym typeface="+mn-ea"/>
            </a:endParaRPr>
          </a:p>
        </p:txBody>
      </p:sp>
      <p:sp>
        <p:nvSpPr>
          <p:cNvPr id="24" name="文本框 23"/>
          <p:cNvSpPr txBox="1"/>
          <p:nvPr/>
        </p:nvSpPr>
        <p:spPr>
          <a:xfrm>
            <a:off x="209550" y="437515"/>
            <a:ext cx="1669415" cy="368300"/>
          </a:xfrm>
          <a:prstGeom prst="rect">
            <a:avLst/>
          </a:prstGeom>
          <a:noFill/>
        </p:spPr>
        <p:txBody>
          <a:bodyPr wrap="square" rtlCol="0" anchor="t">
            <a:spAutoFit/>
          </a:bodyPr>
          <a:lstStyle/>
          <a:p>
            <a:r>
              <a:rPr lang="zh-CN" altLang="en-US" b="1" noProof="0" dirty="0">
                <a:solidFill>
                  <a:srgbClr val="464E6C"/>
                </a:solidFill>
                <a:latin typeface="Impact" panose="020B0806030902050204" pitchFamily="34" charset="0"/>
                <a:ea typeface="方正舒体" panose="02010601030101010101" pitchFamily="2" charset="-122"/>
                <a:sym typeface="+mn-ea"/>
              </a:rPr>
              <a:t>现实背景</a:t>
            </a:r>
            <a:endParaRPr lang="zh-CN" altLang="en-US" b="1" noProof="0" dirty="0">
              <a:solidFill>
                <a:srgbClr val="464E6C"/>
              </a:solidFill>
              <a:latin typeface="Impact" panose="020B0806030902050204" pitchFamily="34" charset="0"/>
              <a:ea typeface="方正舒体" panose="02010601030101010101" pitchFamily="2" charset="-122"/>
              <a:sym typeface="+mn-ea"/>
            </a:endParaRPr>
          </a:p>
        </p:txBody>
      </p:sp>
      <p:sp>
        <p:nvSpPr>
          <p:cNvPr id="100" name="文本框 99"/>
          <p:cNvSpPr txBox="1"/>
          <p:nvPr/>
        </p:nvSpPr>
        <p:spPr>
          <a:xfrm>
            <a:off x="795655" y="4942840"/>
            <a:ext cx="3766185" cy="1322070"/>
          </a:xfrm>
          <a:prstGeom prst="rect">
            <a:avLst/>
          </a:prstGeom>
          <a:noFill/>
          <a:ln w="9525">
            <a:noFill/>
          </a:ln>
        </p:spPr>
        <p:txBody>
          <a:bodyPr wrap="square">
            <a:spAutoFit/>
          </a:bodyPr>
          <a:p>
            <a:pPr marL="342900" lvl="0" indent="-342900" algn="l">
              <a:buClrTx/>
              <a:buSzTx/>
              <a:buFont typeface="Wingdings" panose="05000000000000000000" charset="0"/>
              <a:buChar char="l"/>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随着互联网上不断增加的可访问服务，用于选择和组合服务工作流程的计算量呈指数增长。</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Tree>
  </p:cSld>
  <p:clrMapOvr>
    <a:masterClrMapping/>
  </p:clrMapOvr>
  <p:transition advTm="4673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78450" y="2032635"/>
            <a:ext cx="1339850" cy="1311275"/>
          </a:xfrm>
          <a:prstGeom prst="rect">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
          <p:cNvPicPr>
            <a:picLocks noChangeAspect="1"/>
          </p:cNvPicPr>
          <p:nvPr userDrawn="1"/>
        </p:nvPicPr>
        <p:blipFill>
          <a:blip r:embed="rId1"/>
          <a:stretch>
            <a:fillRect/>
          </a:stretch>
        </p:blipFill>
        <p:spPr>
          <a:xfrm>
            <a:off x="-681355" y="-666750"/>
            <a:ext cx="4882515" cy="2453005"/>
          </a:xfrm>
          <a:prstGeom prst="rect">
            <a:avLst/>
          </a:prstGeom>
        </p:spPr>
      </p:pic>
      <p:pic>
        <p:nvPicPr>
          <p:cNvPr id="8" name="图片 7" descr="2"/>
          <p:cNvPicPr>
            <a:picLocks noChangeAspect="1"/>
          </p:cNvPicPr>
          <p:nvPr userDrawn="1"/>
        </p:nvPicPr>
        <p:blipFill>
          <a:blip r:embed="rId2"/>
          <a:stretch>
            <a:fillRect/>
          </a:stretch>
        </p:blipFill>
        <p:spPr>
          <a:xfrm>
            <a:off x="-302895" y="4260850"/>
            <a:ext cx="4182110" cy="3067050"/>
          </a:xfrm>
          <a:prstGeom prst="rect">
            <a:avLst/>
          </a:prstGeom>
        </p:spPr>
      </p:pic>
      <p:pic>
        <p:nvPicPr>
          <p:cNvPr id="9" name="图片 8" descr="3"/>
          <p:cNvPicPr>
            <a:picLocks noChangeAspect="1"/>
          </p:cNvPicPr>
          <p:nvPr userDrawn="1"/>
        </p:nvPicPr>
        <p:blipFill>
          <a:blip r:embed="rId3"/>
          <a:srcRect l="9533"/>
          <a:stretch>
            <a:fillRect/>
          </a:stretch>
        </p:blipFill>
        <p:spPr>
          <a:xfrm flipV="1">
            <a:off x="8408670" y="4526280"/>
            <a:ext cx="3990975" cy="3013710"/>
          </a:xfrm>
          <a:prstGeom prst="rect">
            <a:avLst/>
          </a:prstGeom>
        </p:spPr>
      </p:pic>
      <p:pic>
        <p:nvPicPr>
          <p:cNvPr id="10" name="图片 9" descr="4"/>
          <p:cNvPicPr>
            <a:picLocks noChangeAspect="1"/>
          </p:cNvPicPr>
          <p:nvPr userDrawn="1"/>
        </p:nvPicPr>
        <p:blipFill>
          <a:blip r:embed="rId4"/>
          <a:stretch>
            <a:fillRect/>
          </a:stretch>
        </p:blipFill>
        <p:spPr>
          <a:xfrm>
            <a:off x="8038465" y="-666750"/>
            <a:ext cx="4302760" cy="2626995"/>
          </a:xfrm>
          <a:prstGeom prst="rect">
            <a:avLst/>
          </a:prstGeom>
        </p:spPr>
      </p:pic>
      <p:sp>
        <p:nvSpPr>
          <p:cNvPr id="38" name="文本框 37"/>
          <p:cNvSpPr txBox="1"/>
          <p:nvPr/>
        </p:nvSpPr>
        <p:spPr>
          <a:xfrm>
            <a:off x="4466590" y="1970405"/>
            <a:ext cx="2964180" cy="1445260"/>
          </a:xfrm>
          <a:prstGeom prst="rect">
            <a:avLst/>
          </a:prstGeom>
          <a:noFill/>
        </p:spPr>
        <p:txBody>
          <a:bodyPr wrap="square" rtlCol="0">
            <a:spAutoFit/>
          </a:bodyPr>
          <a:lstStyle/>
          <a:p>
            <a:pPr algn="ctr"/>
            <a:r>
              <a:rPr lang="en-US" altLang="zh-CN" sz="8800">
                <a:solidFill>
                  <a:schemeClr val="bg1"/>
                </a:solidFill>
                <a:latin typeface="Impact" panose="020B0806030902050204" pitchFamily="34" charset="0"/>
                <a:ea typeface="MingLiU_HKSCS-ExtB" panose="02020500000000000000" charset="-120"/>
              </a:rPr>
              <a:t> 03</a:t>
            </a:r>
            <a:endParaRPr lang="en-US" altLang="zh-CN" sz="8800">
              <a:solidFill>
                <a:schemeClr val="bg1"/>
              </a:solidFill>
              <a:latin typeface="Impact" panose="020B0806030902050204" pitchFamily="34" charset="0"/>
              <a:ea typeface="MingLiU_HKSCS-ExtB" panose="02020500000000000000" charset="-120"/>
            </a:endParaRPr>
          </a:p>
        </p:txBody>
      </p:sp>
      <p:sp>
        <p:nvSpPr>
          <p:cNvPr id="39" name="文本框 38"/>
          <p:cNvSpPr txBox="1"/>
          <p:nvPr/>
        </p:nvSpPr>
        <p:spPr>
          <a:xfrm>
            <a:off x="3769995" y="3347720"/>
            <a:ext cx="4808220" cy="942975"/>
          </a:xfrm>
          <a:prstGeom prst="rect">
            <a:avLst/>
          </a:prstGeom>
          <a:noFill/>
        </p:spPr>
        <p:txBody>
          <a:bodyPr anchor="ctr"/>
          <a:lstStyle/>
          <a:p>
            <a:pPr marL="0" marR="0" lvl="0" indent="0" algn="ctr" defTabSz="914400" rtl="0" eaLnBrk="1" fontAlgn="t" latinLnBrk="0" hangingPunct="1">
              <a:spcBef>
                <a:spcPts val="0"/>
              </a:spcBef>
              <a:spcAft>
                <a:spcPts val="0"/>
              </a:spcAft>
              <a:buClrTx/>
              <a:buSzTx/>
              <a:buFontTx/>
              <a:buNone/>
              <a:defRPr/>
            </a:pPr>
            <a:r>
              <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rPr>
              <a:t>研究现状分析</a:t>
            </a:r>
            <a:endParaRPr kumimoji="0" lang="zh-CN" altLang="en-US" sz="4400" i="0" u="none" strike="noStrike" kern="0" cap="none" spc="0" normalizeH="0" baseline="0" noProof="0" dirty="0">
              <a:ln>
                <a:noFill/>
              </a:ln>
              <a:solidFill>
                <a:srgbClr val="464E6C"/>
              </a:solidFill>
              <a:effectLst/>
              <a:uLnTx/>
              <a:uFillTx/>
              <a:latin typeface="微软雅黑" panose="020B0503020204020204" charset="-122"/>
              <a:ea typeface="微软雅黑" panose="020B0503020204020204" charset="-122"/>
              <a:cs typeface="+mn-cs"/>
              <a:sym typeface="+mn-ea"/>
            </a:endParaRPr>
          </a:p>
        </p:txBody>
      </p:sp>
      <p:sp>
        <p:nvSpPr>
          <p:cNvPr id="40" name="文本框 34"/>
          <p:cNvSpPr txBox="1"/>
          <p:nvPr/>
        </p:nvSpPr>
        <p:spPr>
          <a:xfrm>
            <a:off x="2959735" y="4209415"/>
            <a:ext cx="61010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eaLnBrk="1" hangingPunct="1">
              <a:lnSpc>
                <a:spcPct val="120000"/>
              </a:lnSpc>
              <a:spcBef>
                <a:spcPct val="20000"/>
              </a:spcBef>
            </a:pPr>
            <a:endParaRPr lang="en-US" altLang="zh-CN" sz="1000" dirty="0">
              <a:solidFill>
                <a:srgbClr val="464E6C"/>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77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1551" y="1317510"/>
            <a:ext cx="2595803" cy="4277282"/>
            <a:chOff x="7435" y="2219"/>
            <a:chExt cx="3903" cy="6430"/>
          </a:xfrm>
        </p:grpSpPr>
        <p:sp>
          <p:nvSpPr>
            <p:cNvPr id="5" name="Freeform 6"/>
            <p:cNvSpPr/>
            <p:nvPr/>
          </p:nvSpPr>
          <p:spPr>
            <a:xfrm>
              <a:off x="8563" y="7025"/>
              <a:ext cx="1676" cy="1624"/>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7" name="Oval 8"/>
            <p:cNvSpPr/>
            <p:nvPr/>
          </p:nvSpPr>
          <p:spPr>
            <a:xfrm>
              <a:off x="8550" y="6525"/>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8" name="Oval 9"/>
            <p:cNvSpPr/>
            <p:nvPr/>
          </p:nvSpPr>
          <p:spPr>
            <a:xfrm>
              <a:off x="9960" y="6525"/>
              <a:ext cx="219" cy="219"/>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9" name="Oval 10"/>
            <p:cNvSpPr/>
            <p:nvPr/>
          </p:nvSpPr>
          <p:spPr>
            <a:xfrm>
              <a:off x="9284" y="6580"/>
              <a:ext cx="219" cy="219"/>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0" name="Oval 11"/>
            <p:cNvSpPr/>
            <p:nvPr/>
          </p:nvSpPr>
          <p:spPr>
            <a:xfrm>
              <a:off x="8081" y="5708"/>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1" name="Oval 12"/>
            <p:cNvSpPr/>
            <p:nvPr/>
          </p:nvSpPr>
          <p:spPr>
            <a:xfrm>
              <a:off x="7569" y="4921"/>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2" name="Oval 13"/>
            <p:cNvSpPr/>
            <p:nvPr/>
          </p:nvSpPr>
          <p:spPr>
            <a:xfrm>
              <a:off x="7435" y="3931"/>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3" name="Oval 14"/>
            <p:cNvSpPr/>
            <p:nvPr/>
          </p:nvSpPr>
          <p:spPr>
            <a:xfrm>
              <a:off x="7930" y="2780"/>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4" name="Oval 15"/>
            <p:cNvSpPr/>
            <p:nvPr/>
          </p:nvSpPr>
          <p:spPr>
            <a:xfrm>
              <a:off x="8712" y="2269"/>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5" name="Oval 16"/>
            <p:cNvSpPr/>
            <p:nvPr/>
          </p:nvSpPr>
          <p:spPr>
            <a:xfrm>
              <a:off x="9653" y="2219"/>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6" name="Oval 17"/>
            <p:cNvSpPr/>
            <p:nvPr/>
          </p:nvSpPr>
          <p:spPr>
            <a:xfrm>
              <a:off x="10662" y="2859"/>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7" name="Oval 18"/>
            <p:cNvSpPr/>
            <p:nvPr/>
          </p:nvSpPr>
          <p:spPr>
            <a:xfrm>
              <a:off x="11036" y="3815"/>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8" name="Oval 19"/>
            <p:cNvSpPr/>
            <p:nvPr/>
          </p:nvSpPr>
          <p:spPr>
            <a:xfrm>
              <a:off x="10950" y="4852"/>
              <a:ext cx="301" cy="30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19" name="Oval 20"/>
            <p:cNvSpPr/>
            <p:nvPr/>
          </p:nvSpPr>
          <p:spPr>
            <a:xfrm>
              <a:off x="10388" y="5777"/>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0" name="Oval 21"/>
            <p:cNvSpPr/>
            <p:nvPr/>
          </p:nvSpPr>
          <p:spPr>
            <a:xfrm>
              <a:off x="8865" y="5612"/>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1" name="Oval 22"/>
            <p:cNvSpPr/>
            <p:nvPr/>
          </p:nvSpPr>
          <p:spPr>
            <a:xfrm>
              <a:off x="8459" y="3806"/>
              <a:ext cx="466" cy="466"/>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2" name="Oval 23"/>
            <p:cNvSpPr/>
            <p:nvPr/>
          </p:nvSpPr>
          <p:spPr>
            <a:xfrm>
              <a:off x="9395" y="4761"/>
              <a:ext cx="681" cy="681"/>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3" name="Oval 24"/>
            <p:cNvSpPr/>
            <p:nvPr/>
          </p:nvSpPr>
          <p:spPr>
            <a:xfrm>
              <a:off x="8948" y="4541"/>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4" name="Oval 25"/>
            <p:cNvSpPr/>
            <p:nvPr/>
          </p:nvSpPr>
          <p:spPr>
            <a:xfrm>
              <a:off x="8208" y="4624"/>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5" name="Oval 26"/>
            <p:cNvSpPr/>
            <p:nvPr/>
          </p:nvSpPr>
          <p:spPr>
            <a:xfrm>
              <a:off x="9388" y="2963"/>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6" name="Oval 27"/>
            <p:cNvSpPr/>
            <p:nvPr/>
          </p:nvSpPr>
          <p:spPr>
            <a:xfrm>
              <a:off x="9703" y="3526"/>
              <a:ext cx="301" cy="301"/>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8" name="Oval 29"/>
            <p:cNvSpPr/>
            <p:nvPr/>
          </p:nvSpPr>
          <p:spPr>
            <a:xfrm>
              <a:off x="8476" y="2967"/>
              <a:ext cx="466" cy="466"/>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sp>
          <p:nvSpPr>
            <p:cNvPr id="29" name="Oval 30"/>
            <p:cNvSpPr/>
            <p:nvPr/>
          </p:nvSpPr>
          <p:spPr>
            <a:xfrm>
              <a:off x="9584" y="4274"/>
              <a:ext cx="219" cy="219"/>
            </a:xfrm>
            <a:prstGeom prst="ellipse">
              <a:avLst/>
            </a:prstGeom>
            <a:solidFill>
              <a:srgbClr val="52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cxnSp>
          <p:nvCxnSpPr>
            <p:cNvPr id="30" name="Straight Connector 32"/>
            <p:cNvCxnSpPr>
              <a:stCxn id="7" idx="6"/>
              <a:endCxn id="9" idx="2"/>
            </p:cNvCxnSpPr>
            <p:nvPr/>
          </p:nvCxnSpPr>
          <p:spPr>
            <a:xfrm>
              <a:off x="8837" y="6676"/>
              <a:ext cx="433" cy="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3"/>
            <p:cNvCxnSpPr>
              <a:stCxn id="9" idx="6"/>
              <a:endCxn id="8" idx="2"/>
            </p:cNvCxnSpPr>
            <p:nvPr/>
          </p:nvCxnSpPr>
          <p:spPr>
            <a:xfrm flipV="1">
              <a:off x="9489" y="6635"/>
              <a:ext cx="457" cy="5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4"/>
            <p:cNvCxnSpPr>
              <a:stCxn id="8" idx="7"/>
              <a:endCxn id="19" idx="3"/>
            </p:cNvCxnSpPr>
            <p:nvPr/>
          </p:nvCxnSpPr>
          <p:spPr>
            <a:xfrm flipV="1">
              <a:off x="10133" y="5964"/>
              <a:ext cx="273" cy="59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5"/>
            <p:cNvCxnSpPr>
              <a:stCxn id="19" idx="7"/>
              <a:endCxn id="18" idx="3"/>
            </p:cNvCxnSpPr>
            <p:nvPr/>
          </p:nvCxnSpPr>
          <p:spPr>
            <a:xfrm flipV="1">
              <a:off x="10561" y="5109"/>
              <a:ext cx="419" cy="7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6"/>
            <p:cNvCxnSpPr>
              <a:stCxn id="18" idx="0"/>
              <a:endCxn id="17" idx="4"/>
            </p:cNvCxnSpPr>
            <p:nvPr/>
          </p:nvCxnSpPr>
          <p:spPr>
            <a:xfrm flipV="1">
              <a:off x="11087" y="4116"/>
              <a:ext cx="86" cy="73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7"/>
            <p:cNvCxnSpPr>
              <a:stCxn id="17" idx="0"/>
              <a:endCxn id="16" idx="5"/>
            </p:cNvCxnSpPr>
            <p:nvPr/>
          </p:nvCxnSpPr>
          <p:spPr>
            <a:xfrm flipH="1" flipV="1">
              <a:off x="10905" y="3116"/>
              <a:ext cx="268" cy="6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8"/>
            <p:cNvCxnSpPr>
              <a:stCxn id="16" idx="1"/>
              <a:endCxn id="15" idx="6"/>
            </p:cNvCxnSpPr>
            <p:nvPr/>
          </p:nvCxnSpPr>
          <p:spPr>
            <a:xfrm flipH="1" flipV="1">
              <a:off x="9940" y="2370"/>
              <a:ext cx="752" cy="5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9"/>
            <p:cNvCxnSpPr>
              <a:stCxn id="15" idx="2"/>
              <a:endCxn id="14" idx="6"/>
            </p:cNvCxnSpPr>
            <p:nvPr/>
          </p:nvCxnSpPr>
          <p:spPr>
            <a:xfrm flipH="1">
              <a:off x="8999" y="2370"/>
              <a:ext cx="640" cy="5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40"/>
            <p:cNvCxnSpPr>
              <a:stCxn id="14" idx="2"/>
              <a:endCxn id="13" idx="7"/>
            </p:cNvCxnSpPr>
            <p:nvPr/>
          </p:nvCxnSpPr>
          <p:spPr>
            <a:xfrm flipH="1">
              <a:off x="8173" y="2420"/>
              <a:ext cx="525" cy="4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41"/>
            <p:cNvCxnSpPr>
              <a:stCxn id="13" idx="3"/>
              <a:endCxn id="12" idx="0"/>
            </p:cNvCxnSpPr>
            <p:nvPr/>
          </p:nvCxnSpPr>
          <p:spPr>
            <a:xfrm flipH="1">
              <a:off x="7572" y="3037"/>
              <a:ext cx="388" cy="89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2"/>
            <p:cNvCxnSpPr>
              <a:stCxn id="12" idx="4"/>
              <a:endCxn id="11" idx="0"/>
            </p:cNvCxnSpPr>
            <p:nvPr/>
          </p:nvCxnSpPr>
          <p:spPr>
            <a:xfrm>
              <a:off x="7572" y="4232"/>
              <a:ext cx="134" cy="68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3"/>
            <p:cNvCxnSpPr>
              <a:stCxn id="11" idx="5"/>
              <a:endCxn id="10" idx="1"/>
            </p:cNvCxnSpPr>
            <p:nvPr/>
          </p:nvCxnSpPr>
          <p:spPr>
            <a:xfrm>
              <a:off x="7812" y="5178"/>
              <a:ext cx="299" cy="5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4"/>
            <p:cNvCxnSpPr>
              <a:stCxn id="10" idx="4"/>
              <a:endCxn id="7" idx="1"/>
            </p:cNvCxnSpPr>
            <p:nvPr/>
          </p:nvCxnSpPr>
          <p:spPr>
            <a:xfrm>
              <a:off x="8218" y="6009"/>
              <a:ext cx="362" cy="56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5"/>
            <p:cNvCxnSpPr>
              <a:stCxn id="7" idx="7"/>
              <a:endCxn id="20" idx="4"/>
            </p:cNvCxnSpPr>
            <p:nvPr/>
          </p:nvCxnSpPr>
          <p:spPr>
            <a:xfrm flipV="1">
              <a:off x="8793" y="5831"/>
              <a:ext cx="168" cy="7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6"/>
            <p:cNvCxnSpPr>
              <a:stCxn id="20" idx="6"/>
              <a:endCxn id="19" idx="2"/>
            </p:cNvCxnSpPr>
            <p:nvPr/>
          </p:nvCxnSpPr>
          <p:spPr>
            <a:xfrm>
              <a:off x="9070" y="5722"/>
              <a:ext cx="1304" cy="1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7"/>
            <p:cNvCxnSpPr>
              <a:stCxn id="20" idx="5"/>
              <a:endCxn id="9" idx="0"/>
            </p:cNvCxnSpPr>
            <p:nvPr/>
          </p:nvCxnSpPr>
          <p:spPr>
            <a:xfrm>
              <a:off x="9038" y="5799"/>
              <a:ext cx="342" cy="7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8"/>
            <p:cNvCxnSpPr>
              <a:stCxn id="8" idx="1"/>
              <a:endCxn id="20" idx="5"/>
            </p:cNvCxnSpPr>
            <p:nvPr/>
          </p:nvCxnSpPr>
          <p:spPr>
            <a:xfrm flipH="1" flipV="1">
              <a:off x="9038" y="5799"/>
              <a:ext cx="940" cy="7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9"/>
            <p:cNvCxnSpPr>
              <a:stCxn id="20" idx="1"/>
              <a:endCxn id="24" idx="5"/>
            </p:cNvCxnSpPr>
            <p:nvPr/>
          </p:nvCxnSpPr>
          <p:spPr>
            <a:xfrm flipH="1" flipV="1">
              <a:off x="8381" y="4811"/>
              <a:ext cx="502" cy="8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50"/>
            <p:cNvCxnSpPr>
              <a:stCxn id="10" idx="7"/>
              <a:endCxn id="20" idx="2"/>
            </p:cNvCxnSpPr>
            <p:nvPr/>
          </p:nvCxnSpPr>
          <p:spPr>
            <a:xfrm flipV="1">
              <a:off x="8324" y="5722"/>
              <a:ext cx="527" cy="3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51"/>
            <p:cNvCxnSpPr>
              <a:stCxn id="24" idx="3"/>
              <a:endCxn id="11" idx="7"/>
            </p:cNvCxnSpPr>
            <p:nvPr/>
          </p:nvCxnSpPr>
          <p:spPr>
            <a:xfrm flipH="1">
              <a:off x="7812" y="4811"/>
              <a:ext cx="414" cy="1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2"/>
            <p:cNvCxnSpPr>
              <a:stCxn id="10" idx="0"/>
              <a:endCxn id="24" idx="4"/>
            </p:cNvCxnSpPr>
            <p:nvPr/>
          </p:nvCxnSpPr>
          <p:spPr>
            <a:xfrm flipV="1">
              <a:off x="8218" y="4843"/>
              <a:ext cx="86" cy="8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3"/>
            <p:cNvCxnSpPr>
              <a:stCxn id="24" idx="0"/>
              <a:endCxn id="13" idx="4"/>
            </p:cNvCxnSpPr>
            <p:nvPr/>
          </p:nvCxnSpPr>
          <p:spPr>
            <a:xfrm flipH="1" flipV="1">
              <a:off x="8067" y="3081"/>
              <a:ext cx="237" cy="154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4"/>
            <p:cNvCxnSpPr>
              <a:stCxn id="24" idx="1"/>
              <a:endCxn id="12" idx="6"/>
            </p:cNvCxnSpPr>
            <p:nvPr/>
          </p:nvCxnSpPr>
          <p:spPr>
            <a:xfrm flipH="1" flipV="1">
              <a:off x="7722" y="4082"/>
              <a:ext cx="504" cy="5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5"/>
            <p:cNvCxnSpPr>
              <a:stCxn id="13" idx="6"/>
              <a:endCxn id="28" idx="1"/>
            </p:cNvCxnSpPr>
            <p:nvPr/>
          </p:nvCxnSpPr>
          <p:spPr>
            <a:xfrm>
              <a:off x="8217" y="2931"/>
              <a:ext cx="313" cy="1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6"/>
            <p:cNvCxnSpPr>
              <a:stCxn id="28" idx="4"/>
              <a:endCxn id="21" idx="0"/>
            </p:cNvCxnSpPr>
            <p:nvPr/>
          </p:nvCxnSpPr>
          <p:spPr>
            <a:xfrm flipH="1">
              <a:off x="8678" y="3433"/>
              <a:ext cx="17" cy="37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7"/>
            <p:cNvCxnSpPr>
              <a:stCxn id="21" idx="5"/>
              <a:endCxn id="23" idx="1"/>
            </p:cNvCxnSpPr>
            <p:nvPr/>
          </p:nvCxnSpPr>
          <p:spPr>
            <a:xfrm>
              <a:off x="8843" y="4204"/>
              <a:ext cx="123" cy="3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8"/>
            <p:cNvCxnSpPr>
              <a:stCxn id="23" idx="5"/>
              <a:endCxn id="22" idx="1"/>
            </p:cNvCxnSpPr>
            <p:nvPr/>
          </p:nvCxnSpPr>
          <p:spPr>
            <a:xfrm>
              <a:off x="9121" y="4728"/>
              <a:ext cx="360" cy="1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9"/>
            <p:cNvCxnSpPr>
              <a:stCxn id="22" idx="5"/>
              <a:endCxn id="19" idx="1"/>
            </p:cNvCxnSpPr>
            <p:nvPr/>
          </p:nvCxnSpPr>
          <p:spPr>
            <a:xfrm>
              <a:off x="9962" y="5342"/>
              <a:ext cx="444" cy="4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60"/>
            <p:cNvCxnSpPr>
              <a:stCxn id="22" idx="3"/>
              <a:endCxn id="20" idx="7"/>
            </p:cNvCxnSpPr>
            <p:nvPr/>
          </p:nvCxnSpPr>
          <p:spPr>
            <a:xfrm flipH="1">
              <a:off x="9038" y="5342"/>
              <a:ext cx="443" cy="30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61"/>
            <p:cNvCxnSpPr>
              <a:stCxn id="23" idx="3"/>
              <a:endCxn id="24" idx="6"/>
            </p:cNvCxnSpPr>
            <p:nvPr/>
          </p:nvCxnSpPr>
          <p:spPr>
            <a:xfrm flipH="1">
              <a:off x="8413" y="4728"/>
              <a:ext cx="553" cy="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2"/>
            <p:cNvCxnSpPr>
              <a:stCxn id="21" idx="3"/>
              <a:endCxn id="24" idx="7"/>
            </p:cNvCxnSpPr>
            <p:nvPr/>
          </p:nvCxnSpPr>
          <p:spPr>
            <a:xfrm flipH="1">
              <a:off x="8381" y="4204"/>
              <a:ext cx="132" cy="45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3"/>
            <p:cNvCxnSpPr>
              <a:stCxn id="21" idx="7"/>
              <a:endCxn id="25" idx="3"/>
            </p:cNvCxnSpPr>
            <p:nvPr/>
          </p:nvCxnSpPr>
          <p:spPr>
            <a:xfrm flipV="1">
              <a:off x="8843" y="3150"/>
              <a:ext cx="563" cy="7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4"/>
            <p:cNvCxnSpPr>
              <a:stCxn id="25" idx="7"/>
              <a:endCxn id="15" idx="3"/>
            </p:cNvCxnSpPr>
            <p:nvPr/>
          </p:nvCxnSpPr>
          <p:spPr>
            <a:xfrm flipV="1">
              <a:off x="9561" y="2476"/>
              <a:ext cx="122" cy="5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5"/>
            <p:cNvCxnSpPr>
              <a:stCxn id="28" idx="7"/>
              <a:endCxn id="15" idx="3"/>
            </p:cNvCxnSpPr>
            <p:nvPr/>
          </p:nvCxnSpPr>
          <p:spPr>
            <a:xfrm flipV="1">
              <a:off x="8860" y="2476"/>
              <a:ext cx="823" cy="55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6"/>
            <p:cNvCxnSpPr>
              <a:stCxn id="14" idx="5"/>
              <a:endCxn id="25" idx="1"/>
            </p:cNvCxnSpPr>
            <p:nvPr/>
          </p:nvCxnSpPr>
          <p:spPr>
            <a:xfrm>
              <a:off x="8955" y="2526"/>
              <a:ext cx="451" cy="4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7"/>
            <p:cNvCxnSpPr>
              <a:stCxn id="26" idx="7"/>
              <a:endCxn id="16" idx="3"/>
            </p:cNvCxnSpPr>
            <p:nvPr/>
          </p:nvCxnSpPr>
          <p:spPr>
            <a:xfrm flipV="1">
              <a:off x="9946" y="3116"/>
              <a:ext cx="746" cy="4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8"/>
            <p:cNvCxnSpPr>
              <a:stCxn id="26" idx="0"/>
              <a:endCxn id="15" idx="4"/>
            </p:cNvCxnSpPr>
            <p:nvPr/>
          </p:nvCxnSpPr>
          <p:spPr>
            <a:xfrm flipH="1" flipV="1">
              <a:off x="9790" y="2520"/>
              <a:ext cx="50" cy="100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9"/>
            <p:cNvCxnSpPr>
              <a:stCxn id="26" idx="1"/>
              <a:endCxn id="25" idx="5"/>
            </p:cNvCxnSpPr>
            <p:nvPr/>
          </p:nvCxnSpPr>
          <p:spPr>
            <a:xfrm flipH="1" flipV="1">
              <a:off x="9561" y="3150"/>
              <a:ext cx="172" cy="4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70"/>
            <p:cNvCxnSpPr>
              <a:stCxn id="29" idx="0"/>
              <a:endCxn id="26" idx="4"/>
            </p:cNvCxnSpPr>
            <p:nvPr/>
          </p:nvCxnSpPr>
          <p:spPr>
            <a:xfrm flipV="1">
              <a:off x="9680" y="3827"/>
              <a:ext cx="160" cy="44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71"/>
            <p:cNvCxnSpPr>
              <a:stCxn id="29" idx="4"/>
              <a:endCxn id="22" idx="0"/>
            </p:cNvCxnSpPr>
            <p:nvPr/>
          </p:nvCxnSpPr>
          <p:spPr>
            <a:xfrm>
              <a:off x="9680" y="4493"/>
              <a:ext cx="42" cy="26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2"/>
            <p:cNvCxnSpPr>
              <a:stCxn id="29" idx="1"/>
              <a:endCxn id="21" idx="6"/>
            </p:cNvCxnSpPr>
            <p:nvPr/>
          </p:nvCxnSpPr>
          <p:spPr>
            <a:xfrm flipH="1" flipV="1">
              <a:off x="8911" y="4039"/>
              <a:ext cx="691" cy="2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3"/>
            <p:cNvCxnSpPr>
              <a:stCxn id="22" idx="7"/>
              <a:endCxn id="27" idx="3"/>
            </p:cNvCxnSpPr>
            <p:nvPr/>
          </p:nvCxnSpPr>
          <p:spPr>
            <a:xfrm flipV="1">
              <a:off x="9962" y="4580"/>
              <a:ext cx="486" cy="2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4"/>
            <p:cNvCxnSpPr>
              <a:stCxn id="27" idx="0"/>
              <a:endCxn id="16" idx="4"/>
            </p:cNvCxnSpPr>
            <p:nvPr/>
          </p:nvCxnSpPr>
          <p:spPr>
            <a:xfrm flipV="1">
              <a:off x="10555" y="3160"/>
              <a:ext cx="244" cy="116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5"/>
            <p:cNvCxnSpPr>
              <a:stCxn id="27" idx="1"/>
              <a:endCxn id="26" idx="5"/>
            </p:cNvCxnSpPr>
            <p:nvPr/>
          </p:nvCxnSpPr>
          <p:spPr>
            <a:xfrm flipH="1" flipV="1">
              <a:off x="9946" y="3783"/>
              <a:ext cx="502" cy="58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6"/>
            <p:cNvCxnSpPr>
              <a:stCxn id="27" idx="7"/>
              <a:endCxn id="17" idx="3"/>
            </p:cNvCxnSpPr>
            <p:nvPr/>
          </p:nvCxnSpPr>
          <p:spPr>
            <a:xfrm flipV="1">
              <a:off x="10661" y="4072"/>
              <a:ext cx="405" cy="2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7"/>
            <p:cNvCxnSpPr>
              <a:stCxn id="27" idx="5"/>
              <a:endCxn id="18" idx="1"/>
            </p:cNvCxnSpPr>
            <p:nvPr/>
          </p:nvCxnSpPr>
          <p:spPr>
            <a:xfrm>
              <a:off x="10661" y="4580"/>
              <a:ext cx="319" cy="3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8"/>
            <p:cNvCxnSpPr>
              <a:stCxn id="19" idx="0"/>
              <a:endCxn id="27" idx="4"/>
            </p:cNvCxnSpPr>
            <p:nvPr/>
          </p:nvCxnSpPr>
          <p:spPr>
            <a:xfrm flipV="1">
              <a:off x="10484" y="4624"/>
              <a:ext cx="71" cy="115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99" name="TextBox 1210"/>
          <p:cNvSpPr/>
          <p:nvPr/>
        </p:nvSpPr>
        <p:spPr>
          <a:xfrm>
            <a:off x="486410" y="1733550"/>
            <a:ext cx="3787775" cy="299085"/>
          </a:xfrm>
          <a:prstGeom prst="rect">
            <a:avLst/>
          </a:prstGeom>
          <a:noFill/>
          <a:ln w="9525">
            <a:noFill/>
            <a:miter/>
          </a:ln>
        </p:spPr>
        <p:txBody>
          <a:bodyPr wrap="square">
            <a:spAutoFit/>
          </a:bodyPr>
          <a:lstStyle/>
          <a:p>
            <a:pPr indent="0" algn="r" fontAlgn="auto">
              <a:lnSpc>
                <a:spcPct val="150000"/>
              </a:lnSpc>
            </a:pP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2" name="Oval 19"/>
          <p:cNvSpPr/>
          <p:nvPr/>
        </p:nvSpPr>
        <p:spPr>
          <a:xfrm>
            <a:off x="2510496" y="2731563"/>
            <a:ext cx="200471" cy="200502"/>
          </a:xfrm>
          <a:prstGeom prst="ellipse">
            <a:avLst/>
          </a:prstGeom>
          <a:solidFill>
            <a:srgbClr val="46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1"/>
          <a:stretch>
            <a:fillRect/>
          </a:stretch>
        </p:blipFill>
        <p:spPr>
          <a:xfrm>
            <a:off x="3522345" y="650875"/>
            <a:ext cx="8096250" cy="5495925"/>
          </a:xfrm>
          <a:prstGeom prst="rect">
            <a:avLst/>
          </a:prstGeom>
        </p:spPr>
      </p:pic>
      <p:sp>
        <p:nvSpPr>
          <p:cNvPr id="3" name="文本框 2"/>
          <p:cNvSpPr txBox="1"/>
          <p:nvPr/>
        </p:nvSpPr>
        <p:spPr>
          <a:xfrm>
            <a:off x="233680" y="449580"/>
            <a:ext cx="2597150" cy="645160"/>
          </a:xfrm>
          <a:prstGeom prst="rect">
            <a:avLst/>
          </a:prstGeom>
          <a:noFill/>
        </p:spPr>
        <p:txBody>
          <a:bodyPr wrap="square" rtlCol="0">
            <a:spAutoFit/>
          </a:bodyPr>
          <a:lstStyle/>
          <a:p>
            <a:r>
              <a:rPr lang="en-US" altLang="zh-CN" noProof="0" dirty="0">
                <a:ln>
                  <a:noFill/>
                </a:ln>
                <a:solidFill>
                  <a:srgbClr val="464E6C"/>
                </a:solidFill>
                <a:uLnTx/>
                <a:uFillTx/>
                <a:latin typeface="Impact" panose="020B0806030902050204" pitchFamily="34" charset="0"/>
                <a:ea typeface="方正舒体" panose="02010601030101010101" pitchFamily="2" charset="-122"/>
              </a:rPr>
              <a:t>Workflows in Service Oriented</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zh-CN" noProof="0" dirty="0">
                <a:ln>
                  <a:noFill/>
                </a:ln>
                <a:solidFill>
                  <a:srgbClr val="464E6C"/>
                </a:solidFill>
                <a:uLnTx/>
                <a:uFillTx/>
                <a:latin typeface="Impact" panose="020B0806030902050204" pitchFamily="34" charset="0"/>
                <a:ea typeface="方正舒体" panose="02010601030101010101" pitchFamily="2" charset="-122"/>
              </a:rPr>
              <a:t>Architecture </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2" name="文本框 31"/>
          <p:cNvSpPr txBox="1"/>
          <p:nvPr/>
        </p:nvSpPr>
        <p:spPr>
          <a:xfrm>
            <a:off x="11807190" y="6480175"/>
            <a:ext cx="495300" cy="368300"/>
          </a:xfrm>
          <a:prstGeom prst="rect">
            <a:avLst/>
          </a:prstGeom>
          <a:noFill/>
        </p:spPr>
        <p:txBody>
          <a:bodyPr wrap="square" rtlCol="0">
            <a:spAutoFit/>
          </a:bodyPr>
          <a:lstStyle/>
          <a:p>
            <a:r>
              <a:rPr lang="en-US" altLang="zh-CN"/>
              <a:t>[3]</a:t>
            </a:r>
            <a:endParaRPr lang="en-US" altLang="zh-CN"/>
          </a:p>
        </p:txBody>
      </p:sp>
    </p:spTree>
  </p:cSld>
  <p:clrMapOvr>
    <a:masterClrMapping/>
  </p:clrMapOvr>
  <p:transition advTm="421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1"/>
          <p:cNvSpPr>
            <a:spLocks noChangeArrowheads="1"/>
          </p:cNvSpPr>
          <p:nvPr/>
        </p:nvSpPr>
        <p:spPr bwMode="auto">
          <a:xfrm>
            <a:off x="4481830" y="1763395"/>
            <a:ext cx="3091815" cy="3108960"/>
          </a:xfrm>
          <a:prstGeom prst="ellipse">
            <a:avLst/>
          </a:prstGeom>
          <a:noFill/>
          <a:ln w="53975" cmpd="dbl">
            <a:solidFill>
              <a:schemeClr val="bg1">
                <a:lumMod val="85000"/>
              </a:schemeClr>
            </a:solidFill>
            <a:bevel/>
          </a:ln>
        </p:spPr>
        <p:txBody>
          <a:bodyPr anchor="ctr">
            <a:normAutofit/>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5" name="MH_Other_2"/>
          <p:cNvSpPr>
            <a:spLocks noChangeArrowheads="1"/>
          </p:cNvSpPr>
          <p:nvPr/>
        </p:nvSpPr>
        <p:spPr bwMode="auto">
          <a:xfrm>
            <a:off x="4494530" y="1532255"/>
            <a:ext cx="970915" cy="975995"/>
          </a:xfrm>
          <a:prstGeom prst="ellipse">
            <a:avLst/>
          </a:prstGeom>
          <a:solidFill>
            <a:srgbClr val="464E6C"/>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6" name="MH_Other_3"/>
          <p:cNvSpPr>
            <a:spLocks noChangeArrowheads="1"/>
          </p:cNvSpPr>
          <p:nvPr/>
        </p:nvSpPr>
        <p:spPr bwMode="auto">
          <a:xfrm>
            <a:off x="3916045" y="2728595"/>
            <a:ext cx="970280" cy="975995"/>
          </a:xfrm>
          <a:prstGeom prst="ellipse">
            <a:avLst/>
          </a:prstGeom>
          <a:solidFill>
            <a:srgbClr val="52B2A7"/>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7" name="MH_Other_4"/>
          <p:cNvSpPr>
            <a:spLocks noChangeArrowheads="1"/>
          </p:cNvSpPr>
          <p:nvPr/>
        </p:nvSpPr>
        <p:spPr bwMode="auto">
          <a:xfrm>
            <a:off x="4290060" y="3967480"/>
            <a:ext cx="970915" cy="975995"/>
          </a:xfrm>
          <a:prstGeom prst="ellipse">
            <a:avLst/>
          </a:prstGeom>
          <a:solidFill>
            <a:srgbClr val="464E6C"/>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8" name="MH_Other_5"/>
          <p:cNvSpPr>
            <a:spLocks noChangeArrowheads="1"/>
          </p:cNvSpPr>
          <p:nvPr/>
        </p:nvSpPr>
        <p:spPr bwMode="auto">
          <a:xfrm>
            <a:off x="6648450" y="1536065"/>
            <a:ext cx="970280" cy="975995"/>
          </a:xfrm>
          <a:prstGeom prst="ellipse">
            <a:avLst/>
          </a:prstGeom>
          <a:solidFill>
            <a:srgbClr val="52B2A7"/>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9" name="MH_Other_6"/>
          <p:cNvSpPr>
            <a:spLocks noChangeArrowheads="1"/>
          </p:cNvSpPr>
          <p:nvPr/>
        </p:nvSpPr>
        <p:spPr bwMode="auto">
          <a:xfrm>
            <a:off x="7080250" y="2728595"/>
            <a:ext cx="972185" cy="975995"/>
          </a:xfrm>
          <a:prstGeom prst="ellipse">
            <a:avLst/>
          </a:prstGeom>
          <a:solidFill>
            <a:srgbClr val="464E6C"/>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10" name="MH_Other_7"/>
          <p:cNvSpPr>
            <a:spLocks noChangeArrowheads="1"/>
          </p:cNvSpPr>
          <p:nvPr/>
        </p:nvSpPr>
        <p:spPr bwMode="auto">
          <a:xfrm>
            <a:off x="6838315" y="3982085"/>
            <a:ext cx="970280" cy="975995"/>
          </a:xfrm>
          <a:prstGeom prst="ellipse">
            <a:avLst/>
          </a:prstGeom>
          <a:solidFill>
            <a:srgbClr val="52B2A7"/>
          </a:solidFill>
          <a:ln w="28575">
            <a:noFill/>
            <a:bevel/>
          </a:ln>
        </p:spPr>
        <p:txBody>
          <a:bodyPr anchor="ctr">
            <a:normAutofit fontScale="55000" lnSpcReduction="20000"/>
          </a:bodyPr>
          <a:lstStyle/>
          <a:p>
            <a:pPr marL="0" marR="0" lvl="0" indent="0" algn="ctr" defTabSz="914400" rtl="0" eaLnBrk="1" latinLnBrk="0" hangingPunct="1">
              <a:spcBef>
                <a:spcPts val="0"/>
              </a:spcBef>
              <a:spcAft>
                <a:spcPts val="0"/>
              </a:spcAft>
              <a:buClrTx/>
              <a:buSzTx/>
              <a:buFontTx/>
              <a:buNone/>
              <a:defRPr/>
            </a:pPr>
            <a:endParaRPr kumimoji="0" lang="zh-CN" altLang="zh-CN" sz="80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3081" name="MH_Other_8"/>
          <p:cNvSpPr/>
          <p:nvPr/>
        </p:nvSpPr>
        <p:spPr>
          <a:xfrm>
            <a:off x="4745355" y="1798320"/>
            <a:ext cx="523240" cy="443230"/>
          </a:xfrm>
          <a:custGeom>
            <a:avLst/>
            <a:gdLst/>
            <a:ahLst/>
            <a:cxnLst>
              <a:cxn ang="0">
                <a:pos x="232840" y="261210"/>
              </a:cxn>
              <a:cxn ang="0">
                <a:pos x="235194" y="261210"/>
              </a:cxn>
              <a:cxn ang="0">
                <a:pos x="235194" y="263503"/>
              </a:cxn>
              <a:cxn ang="0">
                <a:pos x="232840" y="263503"/>
              </a:cxn>
              <a:cxn ang="0">
                <a:pos x="232840" y="261211"/>
              </a:cxn>
              <a:cxn ang="0">
                <a:pos x="185802" y="215385"/>
              </a:cxn>
              <a:cxn ang="0">
                <a:pos x="232840" y="261211"/>
              </a:cxn>
              <a:cxn ang="0">
                <a:pos x="148171" y="297874"/>
              </a:cxn>
              <a:cxn ang="0">
                <a:pos x="420993" y="45830"/>
              </a:cxn>
              <a:cxn ang="0">
                <a:pos x="439808" y="64161"/>
              </a:cxn>
              <a:cxn ang="0">
                <a:pos x="244599" y="252045"/>
              </a:cxn>
              <a:cxn ang="0">
                <a:pos x="225783" y="233714"/>
              </a:cxn>
              <a:cxn ang="0">
                <a:pos x="388065" y="18331"/>
              </a:cxn>
              <a:cxn ang="0">
                <a:pos x="411586" y="36663"/>
              </a:cxn>
              <a:cxn ang="0">
                <a:pos x="216376" y="222257"/>
              </a:cxn>
              <a:cxn ang="0">
                <a:pos x="197560" y="203929"/>
              </a:cxn>
              <a:cxn ang="0">
                <a:pos x="431282" y="1163"/>
              </a:cxn>
              <a:cxn ang="0">
                <a:pos x="446079" y="8706"/>
              </a:cxn>
              <a:cxn ang="0">
                <a:pos x="449216" y="50412"/>
              </a:cxn>
              <a:cxn ang="0">
                <a:pos x="402176" y="8706"/>
              </a:cxn>
              <a:cxn ang="0">
                <a:pos x="431282" y="1163"/>
              </a:cxn>
              <a:cxn ang="0">
                <a:pos x="0" y="0"/>
              </a:cxn>
              <a:cxn ang="0">
                <a:pos x="376306" y="0"/>
              </a:cxn>
              <a:cxn ang="0">
                <a:pos x="326914" y="45830"/>
              </a:cxn>
              <a:cxn ang="0">
                <a:pos x="47038" y="45830"/>
              </a:cxn>
              <a:cxn ang="0">
                <a:pos x="47038" y="332244"/>
              </a:cxn>
              <a:cxn ang="0">
                <a:pos x="345732" y="332244"/>
              </a:cxn>
              <a:cxn ang="0">
                <a:pos x="345732" y="185601"/>
              </a:cxn>
              <a:cxn ang="0">
                <a:pos x="392770" y="139772"/>
              </a:cxn>
              <a:cxn ang="0">
                <a:pos x="392770" y="378070"/>
              </a:cxn>
              <a:cxn ang="0">
                <a:pos x="0" y="378070"/>
              </a:cxn>
            </a:cxnLst>
            <a:rect l="0" t="0" r="0" b="0"/>
            <a:pathLst>
              <a:path w="446557" h="379580">
                <a:moveTo>
                  <a:pt x="227659" y="262254"/>
                </a:moveTo>
                <a:lnTo>
                  <a:pt x="229960" y="262254"/>
                </a:lnTo>
                <a:lnTo>
                  <a:pt x="229960" y="264556"/>
                </a:lnTo>
                <a:lnTo>
                  <a:pt x="227659" y="264556"/>
                </a:lnTo>
                <a:lnTo>
                  <a:pt x="227659" y="262255"/>
                </a:lnTo>
                <a:lnTo>
                  <a:pt x="227659" y="262254"/>
                </a:lnTo>
                <a:close/>
                <a:moveTo>
                  <a:pt x="181667" y="216245"/>
                </a:moveTo>
                <a:lnTo>
                  <a:pt x="227659" y="262255"/>
                </a:lnTo>
                <a:lnTo>
                  <a:pt x="144874" y="299062"/>
                </a:lnTo>
                <a:lnTo>
                  <a:pt x="181667" y="216245"/>
                </a:lnTo>
                <a:close/>
                <a:moveTo>
                  <a:pt x="411624" y="46010"/>
                </a:moveTo>
                <a:lnTo>
                  <a:pt x="430021" y="64414"/>
                </a:lnTo>
                <a:lnTo>
                  <a:pt x="239156" y="253053"/>
                </a:lnTo>
                <a:lnTo>
                  <a:pt x="220759" y="234649"/>
                </a:lnTo>
                <a:lnTo>
                  <a:pt x="411624" y="46010"/>
                </a:lnTo>
                <a:close/>
                <a:moveTo>
                  <a:pt x="379430" y="18403"/>
                </a:moveTo>
                <a:lnTo>
                  <a:pt x="402426" y="36807"/>
                </a:lnTo>
                <a:lnTo>
                  <a:pt x="211561" y="223146"/>
                </a:lnTo>
                <a:lnTo>
                  <a:pt x="193164" y="204742"/>
                </a:lnTo>
                <a:lnTo>
                  <a:pt x="379430" y="18403"/>
                </a:lnTo>
                <a:close/>
                <a:moveTo>
                  <a:pt x="421685" y="1172"/>
                </a:moveTo>
                <a:cubicBezTo>
                  <a:pt x="426572" y="2013"/>
                  <a:pt x="431554" y="4256"/>
                  <a:pt x="436153" y="8742"/>
                </a:cubicBezTo>
                <a:cubicBezTo>
                  <a:pt x="457616" y="29676"/>
                  <a:pt x="439220" y="50610"/>
                  <a:pt x="439220" y="50610"/>
                </a:cubicBezTo>
                <a:cubicBezTo>
                  <a:pt x="439220" y="50610"/>
                  <a:pt x="439220" y="50610"/>
                  <a:pt x="393228" y="8742"/>
                </a:cubicBezTo>
                <a:cubicBezTo>
                  <a:pt x="393228" y="8742"/>
                  <a:pt x="407026" y="-1352"/>
                  <a:pt x="421685" y="1172"/>
                </a:cubicBezTo>
                <a:close/>
                <a:moveTo>
                  <a:pt x="0" y="0"/>
                </a:moveTo>
                <a:lnTo>
                  <a:pt x="367933" y="0"/>
                </a:lnTo>
                <a:lnTo>
                  <a:pt x="319642" y="46010"/>
                </a:lnTo>
                <a:lnTo>
                  <a:pt x="45992" y="46010"/>
                </a:lnTo>
                <a:lnTo>
                  <a:pt x="45992" y="333570"/>
                </a:lnTo>
                <a:lnTo>
                  <a:pt x="338039" y="333570"/>
                </a:lnTo>
                <a:lnTo>
                  <a:pt x="338039" y="186339"/>
                </a:lnTo>
                <a:lnTo>
                  <a:pt x="384030" y="140330"/>
                </a:lnTo>
                <a:lnTo>
                  <a:pt x="384030" y="379580"/>
                </a:lnTo>
                <a:lnTo>
                  <a:pt x="0" y="379580"/>
                </a:lnTo>
                <a:lnTo>
                  <a:pt x="0" y="0"/>
                </a:ln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3082" name="MH_Other_9"/>
          <p:cNvSpPr>
            <a:spLocks noEditPoints="1"/>
          </p:cNvSpPr>
          <p:nvPr/>
        </p:nvSpPr>
        <p:spPr>
          <a:xfrm>
            <a:off x="4138930" y="2978785"/>
            <a:ext cx="502285" cy="495935"/>
          </a:xfrm>
          <a:custGeom>
            <a:avLst/>
            <a:gdLst>
              <a:gd name="txL" fmla="*/ 0 w 95"/>
              <a:gd name="txT" fmla="*/ 0 h 93"/>
              <a:gd name="txR" fmla="*/ 95 w 95"/>
              <a:gd name="txB" fmla="*/ 93 h 9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18" name="MH_Other_10"/>
          <p:cNvSpPr>
            <a:spLocks noChangeArrowheads="1"/>
          </p:cNvSpPr>
          <p:nvPr/>
        </p:nvSpPr>
        <p:spPr bwMode="auto">
          <a:xfrm>
            <a:off x="4337050" y="3174365"/>
            <a:ext cx="104140" cy="100330"/>
          </a:xfrm>
          <a:prstGeom prst="ellipse">
            <a:avLst/>
          </a:prstGeom>
          <a:solidFill>
            <a:schemeClr val="bg1">
              <a:lumMod val="95000"/>
            </a:schemeClr>
          </a:solidFill>
          <a:ln w="9525">
            <a:noFill/>
            <a:bevel/>
          </a:ln>
        </p:spPr>
        <p:txBody>
          <a:bodyPr>
            <a:normAutofit fontScale="25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zh-CN"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20" name="MH_Other_11"/>
          <p:cNvSpPr>
            <a:spLocks noChangeArrowheads="1"/>
          </p:cNvSpPr>
          <p:nvPr/>
        </p:nvSpPr>
        <p:spPr bwMode="auto">
          <a:xfrm>
            <a:off x="7360285" y="3145790"/>
            <a:ext cx="412115" cy="172720"/>
          </a:xfrm>
          <a:custGeom>
            <a:avLst/>
            <a:gdLst>
              <a:gd name="T0" fmla="*/ 162226 w 98"/>
              <a:gd name="T1" fmla="*/ 53909 h 40"/>
              <a:gd name="T2" fmla="*/ 6621 w 98"/>
              <a:gd name="T3" fmla="*/ 0 h 40"/>
              <a:gd name="T4" fmla="*/ 0 w 98"/>
              <a:gd name="T5" fmla="*/ 16847 h 40"/>
              <a:gd name="T6" fmla="*/ 0 w 98"/>
              <a:gd name="T7" fmla="*/ 67386 h 40"/>
              <a:gd name="T8" fmla="*/ 162226 w 98"/>
              <a:gd name="T9" fmla="*/ 134772 h 40"/>
              <a:gd name="T10" fmla="*/ 324452 w 98"/>
              <a:gd name="T11" fmla="*/ 67386 h 40"/>
              <a:gd name="T12" fmla="*/ 324452 w 98"/>
              <a:gd name="T13" fmla="*/ 16847 h 40"/>
              <a:gd name="T14" fmla="*/ 317831 w 98"/>
              <a:gd name="T15" fmla="*/ 0 h 40"/>
              <a:gd name="T16" fmla="*/ 162226 w 98"/>
              <a:gd name="T17" fmla="*/ 53909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
              <a:gd name="T28" fmla="*/ 0 h 40"/>
              <a:gd name="T29" fmla="*/ 98 w 9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solidFill>
            <a:schemeClr val="bg1">
              <a:lumMod val="95000"/>
            </a:schemeClr>
          </a:solidFill>
          <a:ln w="9525" cmpd="sng">
            <a:noFill/>
            <a:bevel/>
          </a:ln>
        </p:spPr>
        <p:txBody>
          <a:bodyPr>
            <a:normAutofit fontScale="40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endParaRPr>
          </a:p>
        </p:txBody>
      </p:sp>
      <p:sp>
        <p:nvSpPr>
          <p:cNvPr id="21" name="MH_Other_12"/>
          <p:cNvSpPr>
            <a:spLocks noChangeArrowheads="1"/>
          </p:cNvSpPr>
          <p:nvPr/>
        </p:nvSpPr>
        <p:spPr bwMode="auto">
          <a:xfrm>
            <a:off x="7360285" y="3279775"/>
            <a:ext cx="412115" cy="169545"/>
          </a:xfrm>
          <a:custGeom>
            <a:avLst/>
            <a:gdLst>
              <a:gd name="T0" fmla="*/ 162226 w 98"/>
              <a:gd name="T1" fmla="*/ 49604 h 40"/>
              <a:gd name="T2" fmla="*/ 6621 w 98"/>
              <a:gd name="T3" fmla="*/ 0 h 40"/>
              <a:gd name="T4" fmla="*/ 0 w 98"/>
              <a:gd name="T5" fmla="*/ 13228 h 40"/>
              <a:gd name="T6" fmla="*/ 0 w 98"/>
              <a:gd name="T7" fmla="*/ 62832 h 40"/>
              <a:gd name="T8" fmla="*/ 162226 w 98"/>
              <a:gd name="T9" fmla="*/ 132277 h 40"/>
              <a:gd name="T10" fmla="*/ 324452 w 98"/>
              <a:gd name="T11" fmla="*/ 62832 h 40"/>
              <a:gd name="T12" fmla="*/ 324452 w 98"/>
              <a:gd name="T13" fmla="*/ 13228 h 40"/>
              <a:gd name="T14" fmla="*/ 317831 w 98"/>
              <a:gd name="T15" fmla="*/ 0 h 40"/>
              <a:gd name="T16" fmla="*/ 162226 w 98"/>
              <a:gd name="T17" fmla="*/ 49604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
              <a:gd name="T28" fmla="*/ 0 h 40"/>
              <a:gd name="T29" fmla="*/ 98 w 9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solidFill>
            <a:schemeClr val="bg1">
              <a:lumMod val="95000"/>
            </a:schemeClr>
          </a:solidFill>
          <a:ln w="9525" cmpd="sng">
            <a:noFill/>
            <a:bevel/>
          </a:ln>
        </p:spPr>
        <p:txBody>
          <a:bodyPr>
            <a:normAutofit fontScale="40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endParaRPr>
          </a:p>
        </p:txBody>
      </p:sp>
      <p:sp>
        <p:nvSpPr>
          <p:cNvPr id="22" name="MH_Other_13"/>
          <p:cNvSpPr>
            <a:spLocks noChangeArrowheads="1"/>
          </p:cNvSpPr>
          <p:nvPr/>
        </p:nvSpPr>
        <p:spPr bwMode="auto">
          <a:xfrm>
            <a:off x="7360285" y="3020060"/>
            <a:ext cx="412115" cy="174625"/>
          </a:xfrm>
          <a:custGeom>
            <a:avLst/>
            <a:gdLst>
              <a:gd name="T0" fmla="*/ 317831 w 98"/>
              <a:gd name="T1" fmla="*/ 0 h 41"/>
              <a:gd name="T2" fmla="*/ 162226 w 98"/>
              <a:gd name="T3" fmla="*/ 50220 h 41"/>
              <a:gd name="T4" fmla="*/ 6621 w 98"/>
              <a:gd name="T5" fmla="*/ 0 h 41"/>
              <a:gd name="T6" fmla="*/ 0 w 98"/>
              <a:gd name="T7" fmla="*/ 16740 h 41"/>
              <a:gd name="T8" fmla="*/ 0 w 98"/>
              <a:gd name="T9" fmla="*/ 66960 h 41"/>
              <a:gd name="T10" fmla="*/ 162226 w 98"/>
              <a:gd name="T11" fmla="*/ 137269 h 41"/>
              <a:gd name="T12" fmla="*/ 324452 w 98"/>
              <a:gd name="T13" fmla="*/ 66960 h 41"/>
              <a:gd name="T14" fmla="*/ 324452 w 98"/>
              <a:gd name="T15" fmla="*/ 16740 h 41"/>
              <a:gd name="T16" fmla="*/ 317831 w 98"/>
              <a:gd name="T17" fmla="*/ 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
              <a:gd name="T28" fmla="*/ 0 h 41"/>
              <a:gd name="T29" fmla="*/ 98 w 98"/>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solidFill>
            <a:schemeClr val="bg1">
              <a:lumMod val="95000"/>
            </a:schemeClr>
          </a:solidFill>
          <a:ln w="9525" cmpd="sng">
            <a:noFill/>
            <a:bevel/>
          </a:ln>
        </p:spPr>
        <p:txBody>
          <a:bodyPr>
            <a:normAutofit fontScale="40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endParaRPr>
          </a:p>
        </p:txBody>
      </p:sp>
      <p:sp>
        <p:nvSpPr>
          <p:cNvPr id="23" name="MH_Other_14"/>
          <p:cNvSpPr>
            <a:spLocks noChangeArrowheads="1"/>
          </p:cNvSpPr>
          <p:nvPr/>
        </p:nvSpPr>
        <p:spPr bwMode="auto">
          <a:xfrm>
            <a:off x="7366000" y="2930525"/>
            <a:ext cx="403225" cy="137160"/>
          </a:xfrm>
          <a:prstGeom prst="ellipse">
            <a:avLst/>
          </a:prstGeom>
          <a:solidFill>
            <a:schemeClr val="bg1">
              <a:lumMod val="95000"/>
            </a:schemeClr>
          </a:solidFill>
          <a:ln w="9525">
            <a:noFill/>
            <a:bevel/>
          </a:ln>
        </p:spPr>
        <p:txBody>
          <a:bodyPr>
            <a:normAutofit fontScale="25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zh-CN"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sym typeface="Calibri" panose="020F0502020204030204" charset="0"/>
            </a:endParaRPr>
          </a:p>
        </p:txBody>
      </p:sp>
      <p:sp>
        <p:nvSpPr>
          <p:cNvPr id="3088" name="MH_Other_15"/>
          <p:cNvSpPr>
            <a:spLocks noEditPoints="1"/>
          </p:cNvSpPr>
          <p:nvPr/>
        </p:nvSpPr>
        <p:spPr>
          <a:xfrm>
            <a:off x="4496435" y="4217670"/>
            <a:ext cx="482600" cy="474980"/>
          </a:xfrm>
          <a:custGeom>
            <a:avLst/>
            <a:gdLst>
              <a:gd name="txL" fmla="*/ 0 w 113"/>
              <a:gd name="txT" fmla="*/ 0 h 112"/>
              <a:gd name="txR" fmla="*/ 113 w 113"/>
              <a:gd name="txB" fmla="*/ 112 h 1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3089" name="MH_Other_16"/>
          <p:cNvSpPr>
            <a:spLocks noEditPoints="1"/>
          </p:cNvSpPr>
          <p:nvPr/>
        </p:nvSpPr>
        <p:spPr>
          <a:xfrm>
            <a:off x="7070090" y="4204970"/>
            <a:ext cx="508635" cy="502285"/>
          </a:xfrm>
          <a:custGeom>
            <a:avLst/>
            <a:gdLst>
              <a:gd name="txL" fmla="*/ 0 w 120"/>
              <a:gd name="txT" fmla="*/ 0 h 118"/>
              <a:gd name="txR" fmla="*/ 120 w 120"/>
              <a:gd name="txB" fmla="*/ 118 h 11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0" h="118">
                <a:moveTo>
                  <a:pt x="53" y="35"/>
                </a:moveTo>
                <a:cubicBezTo>
                  <a:pt x="56" y="26"/>
                  <a:pt x="54" y="16"/>
                  <a:pt x="47" y="9"/>
                </a:cubicBezTo>
                <a:cubicBezTo>
                  <a:pt x="40"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40"/>
                  <a:pt x="9" y="47"/>
                </a:cubicBezTo>
                <a:cubicBezTo>
                  <a:pt x="17" y="54"/>
                  <a:pt x="27" y="56"/>
                  <a:pt x="36" y="53"/>
                </a:cubicBezTo>
                <a:cubicBezTo>
                  <a:pt x="36" y="53"/>
                  <a:pt x="36" y="53"/>
                  <a:pt x="36" y="53"/>
                </a:cubicBezTo>
                <a:cubicBezTo>
                  <a:pt x="98" y="115"/>
                  <a:pt x="98" y="115"/>
                  <a:pt x="98" y="115"/>
                </a:cubicBezTo>
                <a:cubicBezTo>
                  <a:pt x="100" y="117"/>
                  <a:pt x="103" y="118"/>
                  <a:pt x="107" y="118"/>
                </a:cubicBezTo>
                <a:cubicBezTo>
                  <a:pt x="110" y="118"/>
                  <a:pt x="113" y="117"/>
                  <a:pt x="115" y="115"/>
                </a:cubicBezTo>
                <a:cubicBezTo>
                  <a:pt x="120" y="110"/>
                  <a:pt x="120" y="102"/>
                  <a:pt x="115" y="97"/>
                </a:cubicBezTo>
                <a:lnTo>
                  <a:pt x="53" y="35"/>
                </a:lnTo>
                <a:close/>
                <a:moveTo>
                  <a:pt x="108" y="113"/>
                </a:moveTo>
                <a:cubicBezTo>
                  <a:pt x="105" y="113"/>
                  <a:pt x="103" y="110"/>
                  <a:pt x="103" y="108"/>
                </a:cubicBezTo>
                <a:cubicBezTo>
                  <a:pt x="103" y="105"/>
                  <a:pt x="105" y="103"/>
                  <a:pt x="108" y="103"/>
                </a:cubicBezTo>
                <a:cubicBezTo>
                  <a:pt x="110" y="103"/>
                  <a:pt x="113" y="105"/>
                  <a:pt x="113" y="108"/>
                </a:cubicBezTo>
                <a:cubicBezTo>
                  <a:pt x="113" y="110"/>
                  <a:pt x="110" y="113"/>
                  <a:pt x="108" y="113"/>
                </a:cubicBez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3090" name="MH_Other_17"/>
          <p:cNvSpPr>
            <a:spLocks noEditPoints="1"/>
          </p:cNvSpPr>
          <p:nvPr/>
        </p:nvSpPr>
        <p:spPr>
          <a:xfrm>
            <a:off x="6868795" y="1716405"/>
            <a:ext cx="236220" cy="430530"/>
          </a:xfrm>
          <a:custGeom>
            <a:avLst/>
            <a:gdLst>
              <a:gd name="txL" fmla="*/ 0 w 50"/>
              <a:gd name="txT" fmla="*/ 0 h 90"/>
              <a:gd name="txR" fmla="*/ 50 w 50"/>
              <a:gd name="txB" fmla="*/ 90 h 90"/>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3091" name="MH_Other_18"/>
          <p:cNvSpPr>
            <a:spLocks noEditPoints="1"/>
          </p:cNvSpPr>
          <p:nvPr/>
        </p:nvSpPr>
        <p:spPr>
          <a:xfrm>
            <a:off x="7146290" y="1877695"/>
            <a:ext cx="242570" cy="430530"/>
          </a:xfrm>
          <a:custGeom>
            <a:avLst/>
            <a:gdLst>
              <a:gd name="txL" fmla="*/ 0 w 51"/>
              <a:gd name="txT" fmla="*/ 0 h 90"/>
              <a:gd name="txR" fmla="*/ 51 w 51"/>
              <a:gd name="txB" fmla="*/ 90 h 90"/>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solidFill>
            <a:schemeClr val="bg1">
              <a:lumMod val="95000"/>
            </a:schemeClr>
          </a:solidFill>
          <a:ln w="9525">
            <a:noFill/>
          </a:ln>
        </p:spPr>
        <p:txBody>
          <a:bodyPr/>
          <a:lstStyle/>
          <a:p>
            <a:endParaRPr lang="zh-CN" altLang="en-US">
              <a:solidFill>
                <a:schemeClr val="tx1">
                  <a:lumMod val="50000"/>
                  <a:lumOff val="50000"/>
                </a:schemeClr>
              </a:solidFill>
            </a:endParaRPr>
          </a:p>
        </p:txBody>
      </p:sp>
      <p:sp>
        <p:nvSpPr>
          <p:cNvPr id="29" name="MH_Other_19"/>
          <p:cNvSpPr>
            <a:spLocks noChangeArrowheads="1"/>
          </p:cNvSpPr>
          <p:nvPr/>
        </p:nvSpPr>
        <p:spPr bwMode="auto">
          <a:xfrm>
            <a:off x="7127240" y="1742440"/>
            <a:ext cx="142240" cy="116840"/>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solidFill>
            <a:schemeClr val="bg1">
              <a:lumMod val="95000"/>
            </a:schemeClr>
          </a:solidFill>
          <a:ln w="9525" cmpd="sng">
            <a:noFill/>
            <a:bevel/>
          </a:ln>
        </p:spPr>
        <p:txBody>
          <a:bodyPr>
            <a:normAutofit fontScale="25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endParaRPr>
          </a:p>
        </p:txBody>
      </p:sp>
      <p:sp>
        <p:nvSpPr>
          <p:cNvPr id="30" name="MH_Other_20"/>
          <p:cNvSpPr>
            <a:spLocks noChangeArrowheads="1"/>
          </p:cNvSpPr>
          <p:nvPr/>
        </p:nvSpPr>
        <p:spPr bwMode="auto">
          <a:xfrm>
            <a:off x="6998970" y="2172970"/>
            <a:ext cx="117475" cy="116840"/>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solidFill>
            <a:schemeClr val="bg1">
              <a:lumMod val="95000"/>
            </a:schemeClr>
          </a:solidFill>
          <a:ln w="9525" cmpd="sng">
            <a:noFill/>
            <a:bevel/>
          </a:ln>
        </p:spPr>
        <p:txBody>
          <a:bodyPr>
            <a:normAutofit fontScale="25000" lnSpcReduction="20000"/>
          </a:bodyPr>
          <a:lstStyle/>
          <a:p>
            <a:pPr marL="0" marR="0" lvl="0" indent="0" algn="l" defTabSz="914400" rtl="0" eaLnBrk="1" latinLnBrk="0" hangingPunct="1">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微软雅黑" panose="020B0503020204020204" charset="-122"/>
              <a:cs typeface="+mn-cs"/>
            </a:endParaRPr>
          </a:p>
        </p:txBody>
      </p:sp>
      <p:sp>
        <p:nvSpPr>
          <p:cNvPr id="11" name="TextBox 1210"/>
          <p:cNvSpPr/>
          <p:nvPr/>
        </p:nvSpPr>
        <p:spPr>
          <a:xfrm>
            <a:off x="7850505" y="1718945"/>
            <a:ext cx="2882900" cy="398780"/>
          </a:xfrm>
          <a:prstGeom prst="rect">
            <a:avLst/>
          </a:prstGeom>
          <a:noFill/>
          <a:ln w="9525">
            <a:noFill/>
            <a:miter/>
          </a:ln>
        </p:spPr>
        <p:txBody>
          <a:bodyPr wrap="square">
            <a:spAutoFit/>
          </a:bodyPr>
          <a:lstStyle/>
          <a:p>
            <a:pPr algn="l">
              <a:buClrTx/>
              <a:buSzTx/>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R7：工作流数据保护</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27" name="TextBox 1210"/>
          <p:cNvSpPr/>
          <p:nvPr/>
        </p:nvSpPr>
        <p:spPr>
          <a:xfrm>
            <a:off x="8218170" y="2885440"/>
            <a:ext cx="2882900" cy="398780"/>
          </a:xfrm>
          <a:prstGeom prst="rect">
            <a:avLst/>
          </a:prstGeom>
          <a:noFill/>
          <a:ln w="9525">
            <a:noFill/>
            <a:miter/>
          </a:ln>
        </p:spPr>
        <p:txBody>
          <a:bodyPr wrap="square">
            <a:spAutoFit/>
          </a:bodyPr>
          <a:lstStyle/>
          <a:p>
            <a:pPr algn="l">
              <a:buClrTx/>
              <a:buSzTx/>
              <a:buFontTx/>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R6：弹性限制度</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31" name="TextBox 1210"/>
          <p:cNvSpPr/>
          <p:nvPr/>
        </p:nvSpPr>
        <p:spPr>
          <a:xfrm>
            <a:off x="8043545" y="4304665"/>
            <a:ext cx="2882900" cy="398780"/>
          </a:xfrm>
          <a:prstGeom prst="rect">
            <a:avLst/>
          </a:prstGeom>
          <a:noFill/>
          <a:ln w="9525">
            <a:noFill/>
            <a:miter/>
          </a:ln>
        </p:spPr>
        <p:txBody>
          <a:bodyPr wrap="square">
            <a:spAutoFit/>
          </a:bodyPr>
          <a:lstStyle/>
          <a:p>
            <a:pPr algn="l">
              <a:buClrTx/>
              <a:buSzTx/>
              <a:buFontTx/>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R5：序列的执行</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33" name="TextBox 1210"/>
          <p:cNvSpPr/>
          <p:nvPr/>
        </p:nvSpPr>
        <p:spPr>
          <a:xfrm>
            <a:off x="1325245" y="4274820"/>
            <a:ext cx="2559685" cy="706755"/>
          </a:xfrm>
          <a:prstGeom prst="rect">
            <a:avLst/>
          </a:prstGeom>
          <a:noFill/>
          <a:ln w="9525">
            <a:noFill/>
            <a:miter/>
          </a:ln>
        </p:spPr>
        <p:txBody>
          <a:bodyPr wrap="square">
            <a:spAutoFit/>
          </a:bodyPr>
          <a:lstStyle/>
          <a:p>
            <a:pPr algn="l">
              <a:buClrTx/>
              <a:buSzTx/>
              <a:buFontTx/>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R3：任务和服务之间</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a:p>
            <a:pPr algn="l">
              <a:buClrTx/>
              <a:buSzTx/>
              <a:buFontTx/>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的关联</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35" name="TextBox 1210"/>
          <p:cNvSpPr/>
          <p:nvPr/>
        </p:nvSpPr>
        <p:spPr>
          <a:xfrm>
            <a:off x="1503680" y="2926715"/>
            <a:ext cx="2336800" cy="706755"/>
          </a:xfrm>
          <a:prstGeom prst="rect">
            <a:avLst/>
          </a:prstGeom>
          <a:noFill/>
          <a:ln w="9525">
            <a:noFill/>
            <a:miter/>
          </a:ln>
        </p:spPr>
        <p:txBody>
          <a:bodyPr wrap="square">
            <a:spAutoFit/>
          </a:bodyPr>
          <a:lstStyle/>
          <a:p>
            <a:pPr algn="l"/>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R2：职责分离（SOD）</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37" name="TextBox 1210"/>
          <p:cNvSpPr/>
          <p:nvPr/>
        </p:nvSpPr>
        <p:spPr>
          <a:xfrm>
            <a:off x="1842135" y="1611630"/>
            <a:ext cx="2469515" cy="706755"/>
          </a:xfrm>
          <a:prstGeom prst="rect">
            <a:avLst/>
          </a:prstGeom>
          <a:noFill/>
          <a:ln w="9525">
            <a:noFill/>
            <a:miter/>
          </a:ln>
        </p:spPr>
        <p:txBody>
          <a:bodyPr wrap="square">
            <a:spAutoFit/>
          </a:bodyPr>
          <a:lstStyle/>
          <a:p>
            <a:pPr indent="0" algn="l">
              <a:buClrTx/>
              <a:buSzTx/>
              <a:buFont typeface="Wingdings" panose="05000000000000000000" charset="0"/>
              <a:buNone/>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R1：与本地需求的互操作性</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grpSp>
        <p:nvGrpSpPr>
          <p:cNvPr id="2" name="组合 1"/>
          <p:cNvGrpSpPr/>
          <p:nvPr/>
        </p:nvGrpSpPr>
        <p:grpSpPr>
          <a:xfrm>
            <a:off x="5593080" y="4542790"/>
            <a:ext cx="837565" cy="837565"/>
            <a:chOff x="992393" y="2467519"/>
            <a:chExt cx="675000" cy="675000"/>
          </a:xfrm>
        </p:grpSpPr>
        <p:sp>
          <p:nvSpPr>
            <p:cNvPr id="3" name="椭圆 2"/>
            <p:cNvSpPr/>
            <p:nvPr/>
          </p:nvSpPr>
          <p:spPr>
            <a:xfrm>
              <a:off x="992393" y="2467519"/>
              <a:ext cx="675000" cy="675000"/>
            </a:xfrm>
            <a:prstGeom prst="ellipse">
              <a:avLst/>
            </a:prstGeom>
            <a:solidFill>
              <a:srgbClr val="52B2A7"/>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sp>
          <p:nvSpPr>
            <p:cNvPr id="13" name="Freeform 21"/>
            <p:cNvSpPr>
              <a:spLocks noEditPoints="1"/>
            </p:cNvSpPr>
            <p:nvPr/>
          </p:nvSpPr>
          <p:spPr bwMode="auto">
            <a:xfrm>
              <a:off x="1140893" y="2602519"/>
              <a:ext cx="378000" cy="405000"/>
            </a:xfrm>
            <a:custGeom>
              <a:avLst/>
              <a:gdLst>
                <a:gd name="T0" fmla="*/ 75 w 89"/>
                <a:gd name="T1" fmla="*/ 21 h 95"/>
                <a:gd name="T2" fmla="*/ 89 w 89"/>
                <a:gd name="T3" fmla="*/ 53 h 95"/>
                <a:gd name="T4" fmla="*/ 78 w 89"/>
                <a:gd name="T5" fmla="*/ 80 h 95"/>
                <a:gd name="T6" fmla="*/ 48 w 89"/>
                <a:gd name="T7" fmla="*/ 53 h 95"/>
                <a:gd name="T8" fmla="*/ 75 w 89"/>
                <a:gd name="T9" fmla="*/ 21 h 95"/>
                <a:gd name="T10" fmla="*/ 76 w 89"/>
                <a:gd name="T11" fmla="*/ 83 h 95"/>
                <a:gd name="T12" fmla="*/ 70 w 89"/>
                <a:gd name="T13" fmla="*/ 88 h 95"/>
                <a:gd name="T14" fmla="*/ 74 w 89"/>
                <a:gd name="T15" fmla="*/ 81 h 95"/>
                <a:gd name="T16" fmla="*/ 76 w 89"/>
                <a:gd name="T17" fmla="*/ 83 h 95"/>
                <a:gd name="T18" fmla="*/ 65 w 89"/>
                <a:gd name="T19" fmla="*/ 92 h 95"/>
                <a:gd name="T20" fmla="*/ 72 w 89"/>
                <a:gd name="T21" fmla="*/ 79 h 95"/>
                <a:gd name="T22" fmla="*/ 70 w 89"/>
                <a:gd name="T23" fmla="*/ 77 h 95"/>
                <a:gd name="T24" fmla="*/ 60 w 89"/>
                <a:gd name="T25" fmla="*/ 93 h 95"/>
                <a:gd name="T26" fmla="*/ 65 w 89"/>
                <a:gd name="T27" fmla="*/ 92 h 95"/>
                <a:gd name="T28" fmla="*/ 59 w 89"/>
                <a:gd name="T29" fmla="*/ 91 h 95"/>
                <a:gd name="T30" fmla="*/ 68 w 89"/>
                <a:gd name="T31" fmla="*/ 75 h 95"/>
                <a:gd name="T32" fmla="*/ 66 w 89"/>
                <a:gd name="T33" fmla="*/ 73 h 95"/>
                <a:gd name="T34" fmla="*/ 57 w 89"/>
                <a:gd name="T35" fmla="*/ 88 h 95"/>
                <a:gd name="T36" fmla="*/ 59 w 89"/>
                <a:gd name="T37" fmla="*/ 91 h 95"/>
                <a:gd name="T38" fmla="*/ 56 w 89"/>
                <a:gd name="T39" fmla="*/ 84 h 95"/>
                <a:gd name="T40" fmla="*/ 64 w 89"/>
                <a:gd name="T41" fmla="*/ 72 h 95"/>
                <a:gd name="T42" fmla="*/ 62 w 89"/>
                <a:gd name="T43" fmla="*/ 70 h 95"/>
                <a:gd name="T44" fmla="*/ 55 w 89"/>
                <a:gd name="T45" fmla="*/ 81 h 95"/>
                <a:gd name="T46" fmla="*/ 56 w 89"/>
                <a:gd name="T47" fmla="*/ 84 h 95"/>
                <a:gd name="T48" fmla="*/ 54 w 89"/>
                <a:gd name="T49" fmla="*/ 78 h 95"/>
                <a:gd name="T50" fmla="*/ 60 w 89"/>
                <a:gd name="T51" fmla="*/ 68 h 95"/>
                <a:gd name="T52" fmla="*/ 58 w 89"/>
                <a:gd name="T53" fmla="*/ 66 h 95"/>
                <a:gd name="T54" fmla="*/ 53 w 89"/>
                <a:gd name="T55" fmla="*/ 74 h 95"/>
                <a:gd name="T56" fmla="*/ 54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9 w 89"/>
                <a:gd name="T69" fmla="*/ 65 h 95"/>
                <a:gd name="T70" fmla="*/ 51 w 89"/>
                <a:gd name="T71" fmla="*/ 60 h 95"/>
                <a:gd name="T72" fmla="*/ 49 w 89"/>
                <a:gd name="T73" fmla="*/ 59 h 95"/>
                <a:gd name="T74" fmla="*/ 48 w 89"/>
                <a:gd name="T75" fmla="*/ 61 h 95"/>
                <a:gd name="T76" fmla="*/ 49 w 89"/>
                <a:gd name="T77" fmla="*/ 65 h 95"/>
                <a:gd name="T78" fmla="*/ 46 w 89"/>
                <a:gd name="T79" fmla="*/ 58 h 95"/>
                <a:gd name="T80" fmla="*/ 45 w 89"/>
                <a:gd name="T81" fmla="*/ 55 h 95"/>
                <a:gd name="T82" fmla="*/ 47 w 89"/>
                <a:gd name="T83" fmla="*/ 57 h 95"/>
                <a:gd name="T84" fmla="*/ 46 w 89"/>
                <a:gd name="T85" fmla="*/ 58 h 95"/>
                <a:gd name="T86" fmla="*/ 60 w 89"/>
                <a:gd name="T87" fmla="*/ 17 h 95"/>
                <a:gd name="T88" fmla="*/ 42 w 89"/>
                <a:gd name="T89" fmla="*/ 54 h 95"/>
                <a:gd name="T90" fmla="*/ 37 w 89"/>
                <a:gd name="T91" fmla="*/ 13 h 95"/>
                <a:gd name="T92" fmla="*/ 0 w 89"/>
                <a:gd name="T93" fmla="*/ 54 h 95"/>
                <a:gd name="T94" fmla="*/ 42 w 89"/>
                <a:gd name="T95" fmla="*/ 95 h 95"/>
                <a:gd name="T96" fmla="*/ 56 w 89"/>
                <a:gd name="T97" fmla="*/ 92 h 95"/>
                <a:gd name="T98" fmla="*/ 42 w 89"/>
                <a:gd name="T99" fmla="*/ 54 h 95"/>
                <a:gd name="T100" fmla="*/ 69 w 89"/>
                <a:gd name="T101" fmla="*/ 23 h 95"/>
                <a:gd name="T102" fmla="*/ 60 w 89"/>
                <a:gd name="T103" fmla="*/ 17 h 95"/>
                <a:gd name="T104" fmla="*/ 43 w 89"/>
                <a:gd name="T105" fmla="*/ 0 h 95"/>
                <a:gd name="T106" fmla="*/ 39 w 89"/>
                <a:gd name="T107" fmla="*/ 0 h 95"/>
                <a:gd name="T108" fmla="*/ 43 w 89"/>
                <a:gd name="T109" fmla="*/ 41 h 95"/>
                <a:gd name="T110" fmla="*/ 62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p:spPr>
          <p:txBody>
            <a:bodyPr vert="horz" wrap="square" lIns="68580" tIns="34290" rIns="68580" bIns="34290" numCol="1" anchor="t" anchorCtr="0" compatLnSpc="1"/>
            <a:lstStyle/>
            <a:p>
              <a:endParaRPr lang="zh-CN" altLang="en-US" sz="1600">
                <a:solidFill>
                  <a:schemeClr val="bg1">
                    <a:lumMod val="50000"/>
                  </a:schemeClr>
                </a:solidFill>
                <a:latin typeface="微软雅黑" panose="020B0503020204020204" charset="-122"/>
                <a:ea typeface="微软雅黑" panose="020B0503020204020204" charset="-122"/>
                <a:sym typeface="微软雅黑" panose="020B0503020204020204" charset="-122"/>
              </a:endParaRPr>
            </a:p>
          </p:txBody>
        </p:sp>
      </p:grpSp>
      <p:sp>
        <p:nvSpPr>
          <p:cNvPr id="14" name="TextBox 1210"/>
          <p:cNvSpPr/>
          <p:nvPr/>
        </p:nvSpPr>
        <p:spPr>
          <a:xfrm>
            <a:off x="4450080" y="5530215"/>
            <a:ext cx="2882900" cy="706755"/>
          </a:xfrm>
          <a:prstGeom prst="rect">
            <a:avLst/>
          </a:prstGeom>
          <a:noFill/>
          <a:ln w="9525">
            <a:noFill/>
            <a:miter/>
          </a:ln>
        </p:spPr>
        <p:txBody>
          <a:bodyPr wrap="square">
            <a:spAutoFit/>
          </a:bodyPr>
          <a:lstStyle/>
          <a:p>
            <a:pPr algn="l">
              <a:buClrTx/>
              <a:buSzTx/>
              <a:buFontTx/>
            </a:pPr>
            <a:r>
              <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rPr>
              <a:t>R4：面向流程和任务的属性规范</a:t>
            </a:r>
            <a:endParaRPr lang="en-US" altLang="zh-CN" sz="2000" noProof="0" dirty="0">
              <a:ln>
                <a:noFill/>
              </a:ln>
              <a:solidFill>
                <a:schemeClr val="tx1">
                  <a:lumMod val="65000"/>
                  <a:lumOff val="35000"/>
                </a:schemeClr>
              </a:solidFill>
              <a:uLnTx/>
              <a:uFillTx/>
              <a:latin typeface="华文新魏" panose="02010800040101010101" charset="-122"/>
              <a:ea typeface="华文新魏" panose="02010800040101010101" charset="-122"/>
              <a:cs typeface="华文新魏" panose="02010800040101010101" charset="-122"/>
              <a:sym typeface="+mn-ea"/>
            </a:endParaRPr>
          </a:p>
        </p:txBody>
      </p:sp>
      <p:sp>
        <p:nvSpPr>
          <p:cNvPr id="15" name="文本框 14"/>
          <p:cNvSpPr txBox="1"/>
          <p:nvPr/>
        </p:nvSpPr>
        <p:spPr>
          <a:xfrm>
            <a:off x="227965" y="450850"/>
            <a:ext cx="1459230" cy="706755"/>
          </a:xfrm>
          <a:prstGeom prst="rect">
            <a:avLst/>
          </a:prstGeom>
          <a:noFill/>
        </p:spPr>
        <p:txBody>
          <a:bodyPr wrap="none" rtlCol="0" anchor="t">
            <a:spAutoFit/>
          </a:bodyPr>
          <a:lstStyle/>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服务工作流</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a:p>
            <a:pPr algn="l"/>
            <a:r>
              <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rPr>
              <a:t>规范语言</a:t>
            </a:r>
            <a:endParaRPr lang="en-US" altLang="zh-CN" sz="2000" b="1" noProof="0" dirty="0">
              <a:ln>
                <a:noFill/>
              </a:ln>
              <a:solidFill>
                <a:srgbClr val="464E6C"/>
              </a:solidFill>
              <a:uLnTx/>
              <a:uFillTx/>
              <a:latin typeface="Impact" panose="020B0806030902050204" pitchFamily="34" charset="0"/>
              <a:ea typeface="方正舒体" panose="02010601030101010101" pitchFamily="2" charset="-122"/>
              <a:sym typeface="+mn-ea"/>
            </a:endParaRPr>
          </a:p>
        </p:txBody>
      </p:sp>
      <p:sp>
        <p:nvSpPr>
          <p:cNvPr id="16" name="文本框 15"/>
          <p:cNvSpPr txBox="1"/>
          <p:nvPr/>
        </p:nvSpPr>
        <p:spPr>
          <a:xfrm>
            <a:off x="11795760" y="6477635"/>
            <a:ext cx="438150" cy="368300"/>
          </a:xfrm>
          <a:prstGeom prst="rect">
            <a:avLst/>
          </a:prstGeom>
          <a:noFill/>
        </p:spPr>
        <p:txBody>
          <a:bodyPr wrap="none" rtlCol="0" anchor="t">
            <a:spAutoFit/>
          </a:bodyPr>
          <a:lstStyle/>
          <a:p>
            <a:r>
              <a:rPr lang="en-US" altLang="zh-CN">
                <a:sym typeface="+mn-ea"/>
              </a:rPr>
              <a:t>[1]</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4485</Words>
  <Application>WPS 演示</Application>
  <PresentationFormat>宽屏</PresentationFormat>
  <Paragraphs>451</Paragraphs>
  <Slides>35</Slides>
  <Notes>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35</vt:i4>
      </vt:variant>
    </vt:vector>
  </HeadingPairs>
  <TitlesOfParts>
    <vt:vector size="56" baseType="lpstr">
      <vt:lpstr>Arial</vt:lpstr>
      <vt:lpstr>宋体</vt:lpstr>
      <vt:lpstr>Wingdings</vt:lpstr>
      <vt:lpstr>Impact</vt:lpstr>
      <vt:lpstr>方正舒体</vt:lpstr>
      <vt:lpstr>微软雅黑</vt:lpstr>
      <vt:lpstr>Kozuka Mincho Pro H</vt:lpstr>
      <vt:lpstr>Yu Gothic UI Semibold</vt:lpstr>
      <vt:lpstr>MingLiU_HKSCS-ExtB</vt:lpstr>
      <vt:lpstr>Roboto Medium</vt:lpstr>
      <vt:lpstr>Wide Latin</vt:lpstr>
      <vt:lpstr>Verdana</vt:lpstr>
      <vt:lpstr>Wingdings</vt:lpstr>
      <vt:lpstr>华文新魏</vt:lpstr>
      <vt:lpstr>Calibri</vt:lpstr>
      <vt:lpstr>方正中等线简体</vt:lpstr>
      <vt:lpstr>Arial</vt:lpstr>
      <vt:lpstr>Calibri Light</vt:lpstr>
      <vt:lpstr>Arial Unicode MS</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谢冰澄</dc:creator>
  <cp:lastModifiedBy>Think</cp:lastModifiedBy>
  <cp:revision>33</cp:revision>
  <dcterms:created xsi:type="dcterms:W3CDTF">2017-06-17T12:06:00Z</dcterms:created>
  <dcterms:modified xsi:type="dcterms:W3CDTF">2019-06-19T08:06:51Z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