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7" r:id="rId6"/>
    <p:sldId id="3685" r:id="rId7"/>
    <p:sldId id="259" r:id="rId8"/>
    <p:sldId id="11417" r:id="rId9"/>
    <p:sldId id="11430" r:id="rId10"/>
    <p:sldId id="260" r:id="rId11"/>
    <p:sldId id="11407" r:id="rId12"/>
    <p:sldId id="11418" r:id="rId13"/>
    <p:sldId id="11429" r:id="rId14"/>
    <p:sldId id="11420" r:id="rId15"/>
    <p:sldId id="11422" r:id="rId16"/>
    <p:sldId id="11423" r:id="rId17"/>
    <p:sldId id="11419" r:id="rId18"/>
    <p:sldId id="261" r:id="rId19"/>
    <p:sldId id="11421" r:id="rId20"/>
    <p:sldId id="11431" r:id="rId21"/>
    <p:sldId id="262"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79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17" autoAdjust="0"/>
  </p:normalViewPr>
  <p:slideViewPr>
    <p:cSldViewPr snapToGrid="0">
      <p:cViewPr varScale="1">
        <p:scale>
          <a:sx n="47" d="100"/>
          <a:sy n="47" d="100"/>
        </p:scale>
        <p:origin x="67" y="730"/>
      </p:cViewPr>
      <p:guideLst>
        <p:guide orient="horz" pos="2214"/>
        <p:guide pos="3817"/>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6.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26FED-0DD7-4A82-A311-86EEE75CA6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61829-E50B-4091-AE21-893680968DF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9B2E6E-5889-4D30-AE35-1CE0EE728D6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44CAA79-63ED-4D4C-97FF-23192032DF9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grpSp>
        <p:nvGrpSpPr>
          <p:cNvPr id="2" name="组合 1"/>
          <p:cNvGrpSpPr/>
          <p:nvPr userDrawn="1"/>
        </p:nvGrpSpPr>
        <p:grpSpPr>
          <a:xfrm rot="20932037" flipH="1">
            <a:off x="10437887" y="5321909"/>
            <a:ext cx="1804027" cy="1603342"/>
            <a:chOff x="176073" y="436443"/>
            <a:chExt cx="3814267" cy="3954252"/>
          </a:xfrm>
        </p:grpSpPr>
        <p:sp>
          <p:nvSpPr>
            <p:cNvPr id="3" name="等腰三角形 2"/>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6" name="组合 5"/>
          <p:cNvGrpSpPr/>
          <p:nvPr userDrawn="1"/>
        </p:nvGrpSpPr>
        <p:grpSpPr>
          <a:xfrm rot="667963">
            <a:off x="108807" y="165330"/>
            <a:ext cx="1804027" cy="1603342"/>
            <a:chOff x="176073" y="436443"/>
            <a:chExt cx="3814267" cy="3954252"/>
          </a:xfrm>
        </p:grpSpPr>
        <p:sp>
          <p:nvSpPr>
            <p:cNvPr id="7" name="等腰三角形 6"/>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C08AC1F-CD8D-497D-9859-AB6A0353CDB5}" type="slidenum">
              <a:rPr lang="zh-CN" altLang="en-US" smtClean="0"/>
            </a:fld>
            <a:endParaRPr lang="zh-CN" altLang="en-US"/>
          </a:p>
        </p:txBody>
      </p:sp>
      <p:sp>
        <p:nvSpPr>
          <p:cNvPr id="11" name="矩形 10"/>
          <p:cNvSpPr/>
          <p:nvPr userDrawn="1"/>
        </p:nvSpPr>
        <p:spPr>
          <a:xfrm>
            <a:off x="8782440" y="6431122"/>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endParaRPr lang="en-US" altLang="zh-CN" sz="100" dirty="0">
              <a:solidFill>
                <a:prstClr val="white"/>
              </a:solidFill>
              <a:latin typeface="Calibri" panose="020F0502020204030204"/>
              <a:ea typeface="宋体" panose="02010600030101010101" pitchFamily="2" charset="-122"/>
            </a:endParaRP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endParaRPr lang="en-US" altLang="zh-CN" sz="100" dirty="0">
              <a:solidFill>
                <a:prstClr val="white"/>
              </a:solidFill>
              <a:latin typeface="Calibri" panose="020F0502020204030204"/>
              <a:ea typeface="宋体" panose="02010600030101010101" pitchFamily="2" charset="-122"/>
            </a:endParaRP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C08AC1F-CD8D-497D-9859-AB6A0353CDB5}" type="slidenum">
              <a:rPr lang="zh-CN" altLang="en-US" smtClean="0"/>
            </a:fld>
            <a:endParaRPr lang="zh-CN" altLang="en-US"/>
          </a:p>
        </p:txBody>
      </p:sp>
      <p:grpSp>
        <p:nvGrpSpPr>
          <p:cNvPr id="6" name="组合 5"/>
          <p:cNvGrpSpPr/>
          <p:nvPr userDrawn="1"/>
        </p:nvGrpSpPr>
        <p:grpSpPr>
          <a:xfrm rot="20932037" flipH="1">
            <a:off x="10437887" y="5321909"/>
            <a:ext cx="1804027" cy="1603342"/>
            <a:chOff x="176073" y="436443"/>
            <a:chExt cx="3814267" cy="3954252"/>
          </a:xfrm>
        </p:grpSpPr>
        <p:sp>
          <p:nvSpPr>
            <p:cNvPr id="7" name="等腰三角形 6"/>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10" name="组合 9"/>
          <p:cNvGrpSpPr/>
          <p:nvPr userDrawn="1"/>
        </p:nvGrpSpPr>
        <p:grpSpPr>
          <a:xfrm rot="667963">
            <a:off x="108807" y="165330"/>
            <a:ext cx="1804027" cy="1603342"/>
            <a:chOff x="176073" y="436443"/>
            <a:chExt cx="3814267" cy="3954252"/>
          </a:xfrm>
        </p:grpSpPr>
        <p:sp>
          <p:nvSpPr>
            <p:cNvPr id="11" name="等腰三角形 10"/>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C08AC1F-CD8D-497D-9859-AB6A0353CDB5}" type="slidenum">
              <a:rPr lang="zh-CN" altLang="en-US" smtClean="0"/>
            </a:fld>
            <a:endParaRPr lang="zh-CN" altLang="en-US"/>
          </a:p>
        </p:txBody>
      </p:sp>
      <p:grpSp>
        <p:nvGrpSpPr>
          <p:cNvPr id="5" name="组合 4"/>
          <p:cNvGrpSpPr/>
          <p:nvPr userDrawn="1"/>
        </p:nvGrpSpPr>
        <p:grpSpPr>
          <a:xfrm rot="20932037" flipH="1">
            <a:off x="10437887" y="5321909"/>
            <a:ext cx="1804027" cy="1603342"/>
            <a:chOff x="176073" y="436443"/>
            <a:chExt cx="3814267" cy="3954252"/>
          </a:xfrm>
        </p:grpSpPr>
        <p:sp>
          <p:nvSpPr>
            <p:cNvPr id="6" name="等腰三角形 5"/>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grpSp>
        <p:nvGrpSpPr>
          <p:cNvPr id="9" name="组合 8"/>
          <p:cNvGrpSpPr/>
          <p:nvPr userDrawn="1"/>
        </p:nvGrpSpPr>
        <p:grpSpPr>
          <a:xfrm rot="667963">
            <a:off x="108807" y="165330"/>
            <a:ext cx="1804027" cy="1603342"/>
            <a:chOff x="176073" y="436443"/>
            <a:chExt cx="3814267" cy="3954252"/>
          </a:xfrm>
        </p:grpSpPr>
        <p:sp>
          <p:nvSpPr>
            <p:cNvPr id="10" name="等腰三角形 9"/>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76664BA-FAEB-42F3-A8BE-09D6F18B14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C08AC1F-CD8D-497D-9859-AB6A0353CDB5}"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276664BA-FAEB-42F3-A8BE-09D6F18B143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4C08AC1F-CD8D-497D-9859-AB6A0353CDB5}"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5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 y="0"/>
            <a:ext cx="13097302" cy="6858000"/>
            <a:chOff x="-1" y="0"/>
            <a:chExt cx="13097302" cy="6858000"/>
          </a:xfrm>
        </p:grpSpPr>
        <p:sp>
          <p:nvSpPr>
            <p:cNvPr id="7" name="等腰三角形 6"/>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 name="等腰三角形 5"/>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23" name="文本框 22"/>
          <p:cNvSpPr txBox="1"/>
          <p:nvPr/>
        </p:nvSpPr>
        <p:spPr>
          <a:xfrm>
            <a:off x="4976531" y="974890"/>
            <a:ext cx="6292850" cy="4154170"/>
          </a:xfrm>
          <a:prstGeom prst="rect">
            <a:avLst/>
          </a:prstGeom>
          <a:noFill/>
        </p:spPr>
        <p:txBody>
          <a:bodyPr wrap="none" rtlCol="0">
            <a:spAutoFit/>
            <a:scene3d>
              <a:camera prst="orthographicFront"/>
              <a:lightRig rig="threePt" dir="t"/>
            </a:scene3d>
            <a:sp3d contourW="12700"/>
          </a:bodyPr>
          <a:lstStyle/>
          <a:p>
            <a:pPr defTabSz="901065">
              <a:defRPr/>
            </a:pPr>
            <a:r>
              <a:rPr lang="zh-CN" altLang="en-US" sz="6000" dirty="0">
                <a:latin typeface="微软雅黑" panose="020B0503020204020204" pitchFamily="34" charset="-122"/>
                <a:ea typeface="微软雅黑" panose="020B0503020204020204" pitchFamily="34" charset="-122"/>
                <a:cs typeface="+mn-ea"/>
                <a:sym typeface="+mn-lt"/>
              </a:rPr>
              <a:t>虚拟现实期末报告</a:t>
            </a:r>
            <a:endParaRPr lang="en-US" altLang="zh-CN" sz="6000" dirty="0">
              <a:latin typeface="微软雅黑" panose="020B0503020204020204" pitchFamily="34" charset="-122"/>
              <a:ea typeface="微软雅黑" panose="020B0503020204020204" pitchFamily="34" charset="-122"/>
              <a:cs typeface="+mn-ea"/>
              <a:sym typeface="+mn-lt"/>
            </a:endParaRPr>
          </a:p>
          <a:p>
            <a:pPr defTabSz="901065">
              <a:defRPr/>
            </a:pPr>
            <a:r>
              <a:rPr lang="en-US" altLang="zh-CN" sz="2800" dirty="0">
                <a:latin typeface="微软雅黑" panose="020B0503020204020204" pitchFamily="34" charset="-122"/>
                <a:ea typeface="微软雅黑" panose="020B0503020204020204" pitchFamily="34" charset="-122"/>
                <a:cs typeface="+mn-ea"/>
                <a:sym typeface="+mn-lt"/>
              </a:rPr>
              <a:t>    </a:t>
            </a:r>
            <a:endParaRPr lang="en-US" altLang="zh-CN" sz="2800" dirty="0">
              <a:latin typeface="微软雅黑" panose="020B0503020204020204" pitchFamily="34" charset="-122"/>
              <a:ea typeface="微软雅黑" panose="020B0503020204020204" pitchFamily="34" charset="-122"/>
              <a:cs typeface="+mn-ea"/>
              <a:sym typeface="+mn-lt"/>
            </a:endParaRPr>
          </a:p>
          <a:p>
            <a:pPr defTabSz="901065">
              <a:defRPr/>
            </a:pPr>
            <a:r>
              <a:rPr lang="en-US" altLang="zh-CN" sz="2800" dirty="0">
                <a:latin typeface="微软雅黑" panose="020B0503020204020204" pitchFamily="34" charset="-122"/>
                <a:ea typeface="微软雅黑" panose="020B0503020204020204" pitchFamily="34" charset="-122"/>
                <a:cs typeface="+mn-ea"/>
                <a:sym typeface="+mn-lt"/>
              </a:rPr>
              <a:t>	-- VR Audio</a:t>
            </a:r>
            <a:r>
              <a:rPr lang="zh-CN" altLang="en-US" sz="2800" dirty="0">
                <a:latin typeface="微软雅黑" panose="020B0503020204020204" pitchFamily="34" charset="-122"/>
                <a:ea typeface="微软雅黑" panose="020B0503020204020204" pitchFamily="34" charset="-122"/>
                <a:cs typeface="+mn-ea"/>
                <a:sym typeface="+mn-lt"/>
              </a:rPr>
              <a:t>对游戏沉浸感的影响</a:t>
            </a:r>
            <a:endParaRPr lang="zh-CN" altLang="en-US" sz="2800" dirty="0">
              <a:latin typeface="微软雅黑" panose="020B0503020204020204" pitchFamily="34" charset="-122"/>
              <a:ea typeface="微软雅黑" panose="020B0503020204020204" pitchFamily="34" charset="-122"/>
              <a:cs typeface="+mn-ea"/>
              <a:sym typeface="+mn-lt"/>
            </a:endParaRPr>
          </a:p>
          <a:p>
            <a:pPr defTabSz="901065">
              <a:defRPr/>
            </a:pPr>
            <a:endParaRPr lang="zh-CN" altLang="en-US" sz="2800" dirty="0">
              <a:latin typeface="微软雅黑" panose="020B0503020204020204" pitchFamily="34" charset="-122"/>
              <a:ea typeface="微软雅黑" panose="020B0503020204020204" pitchFamily="34" charset="-122"/>
              <a:cs typeface="+mn-ea"/>
              <a:sym typeface="+mn-lt"/>
            </a:endParaRPr>
          </a:p>
          <a:p>
            <a:pPr defTabSz="901065">
              <a:defRPr/>
            </a:pPr>
            <a:endParaRPr lang="zh-CN" altLang="en-US" sz="6000" dirty="0">
              <a:latin typeface="微软雅黑" panose="020B0503020204020204" pitchFamily="34" charset="-122"/>
              <a:ea typeface="微软雅黑" panose="020B0503020204020204" pitchFamily="34" charset="-122"/>
              <a:cs typeface="+mn-ea"/>
              <a:sym typeface="+mn-lt"/>
            </a:endParaRPr>
          </a:p>
          <a:p>
            <a:pPr defTabSz="901065">
              <a:defRPr/>
            </a:pPr>
            <a:endParaRPr lang="zh-CN" altLang="en-US" sz="6000" dirty="0">
              <a:latin typeface="微软雅黑" panose="020B0503020204020204" pitchFamily="34" charset="-122"/>
              <a:ea typeface="微软雅黑" panose="020B0503020204020204" pitchFamily="34" charset="-122"/>
              <a:cs typeface="+mn-ea"/>
              <a:sym typeface="+mn-lt"/>
            </a:endParaRPr>
          </a:p>
        </p:txBody>
      </p:sp>
      <p:sp>
        <p:nvSpPr>
          <p:cNvPr id="31" name="矩形 259"/>
          <p:cNvSpPr>
            <a:spLocks noChangeArrowheads="1"/>
          </p:cNvSpPr>
          <p:nvPr/>
        </p:nvSpPr>
        <p:spPr bwMode="auto">
          <a:xfrm>
            <a:off x="4281420" y="3140728"/>
            <a:ext cx="7087196" cy="82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r">
              <a:buNone/>
            </a:pPr>
            <a:r>
              <a:rPr lang="zh-CN" altLang="en-US" sz="1400" cap="all" spc="788" dirty="0">
                <a:latin typeface="微软雅黑" panose="020B0503020204020204" pitchFamily="34" charset="-122"/>
                <a:ea typeface="微软雅黑" panose="020B0503020204020204" pitchFamily="34" charset="-122"/>
                <a:cs typeface="+mn-ea"/>
                <a:sym typeface="+mn-lt"/>
              </a:rPr>
              <a:t>第十四组</a:t>
            </a:r>
            <a:endParaRPr lang="zh-CN" altLang="en-US" sz="1400" cap="all" spc="788" dirty="0">
              <a:latin typeface="微软雅黑" panose="020B0503020204020204" pitchFamily="34" charset="-122"/>
              <a:ea typeface="微软雅黑" panose="020B0503020204020204" pitchFamily="34" charset="-122"/>
              <a:cs typeface="+mn-ea"/>
              <a:sym typeface="+mn-lt"/>
            </a:endParaRPr>
          </a:p>
          <a:p>
            <a:pPr algn="r">
              <a:buNone/>
            </a:pPr>
            <a:r>
              <a:rPr lang="zh-CN" altLang="en-US" sz="1400" cap="all" spc="788" dirty="0">
                <a:latin typeface="微软雅黑" panose="020B0503020204020204" pitchFamily="34" charset="-122"/>
                <a:ea typeface="微软雅黑" panose="020B0503020204020204" pitchFamily="34" charset="-122"/>
                <a:cs typeface="+mn-ea"/>
                <a:sym typeface="+mn-lt"/>
              </a:rPr>
              <a:t>苏依晴 </a:t>
            </a:r>
            <a:r>
              <a:rPr lang="en-US" altLang="zh-CN" sz="1400" cap="all" spc="788" dirty="0">
                <a:latin typeface="微软雅黑" panose="020B0503020204020204" pitchFamily="34" charset="-122"/>
                <a:ea typeface="微软雅黑" panose="020B0503020204020204" pitchFamily="34" charset="-122"/>
                <a:cs typeface="+mn-ea"/>
                <a:sym typeface="+mn-lt"/>
              </a:rPr>
              <a:t>16340196</a:t>
            </a:r>
            <a:endParaRPr lang="en-US" altLang="zh-CN" sz="1400" cap="all" spc="788" dirty="0">
              <a:latin typeface="微软雅黑" panose="020B0503020204020204" pitchFamily="34" charset="-122"/>
              <a:ea typeface="微软雅黑" panose="020B0503020204020204" pitchFamily="34" charset="-122"/>
              <a:cs typeface="+mn-ea"/>
              <a:sym typeface="+mn-lt"/>
            </a:endParaRPr>
          </a:p>
          <a:p>
            <a:pPr algn="r">
              <a:buNone/>
            </a:pPr>
            <a:r>
              <a:rPr lang="zh-CN" altLang="en-US" sz="1400" cap="all" spc="788" dirty="0">
                <a:latin typeface="微软雅黑" panose="020B0503020204020204" pitchFamily="34" charset="-122"/>
                <a:ea typeface="微软雅黑" panose="020B0503020204020204" pitchFamily="34" charset="-122"/>
                <a:cs typeface="+mn-ea"/>
                <a:sym typeface="+mn-lt"/>
              </a:rPr>
              <a:t>孙肖冉 </a:t>
            </a:r>
            <a:r>
              <a:rPr lang="en-US" altLang="zh-CN" sz="1400" cap="all" spc="788" dirty="0">
                <a:latin typeface="微软雅黑" panose="020B0503020204020204" pitchFamily="34" charset="-122"/>
                <a:ea typeface="微软雅黑" panose="020B0503020204020204" pitchFamily="34" charset="-122"/>
                <a:cs typeface="+mn-ea"/>
                <a:sym typeface="+mn-lt"/>
              </a:rPr>
              <a:t>16340198</a:t>
            </a:r>
            <a:endParaRPr lang="en-US" altLang="zh-CN" sz="1400" cap="all" spc="788"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8"/>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实验设计</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678815" y="1659255"/>
            <a:ext cx="6537960" cy="4246245"/>
          </a:xfrm>
          <a:prstGeom prst="rect">
            <a:avLst/>
          </a:prstGeom>
          <a:noFill/>
        </p:spPr>
        <p:txBody>
          <a:bodyPr wrap="square" rtlCol="0" anchor="t">
            <a:spAutoFit/>
          </a:bodyPr>
          <a:p>
            <a:pPr marL="285750" indent="-285750" algn="l">
              <a:lnSpc>
                <a:spcPct val="150000"/>
              </a:lnSpc>
              <a:buFont typeface="Wingdings" panose="05000000000000000000" charset="0"/>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实验设备：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1. VR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游戏 </a:t>
            </a:r>
            <a:r>
              <a:rPr lang="en-US" altLang="zh-HK"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Sinister Edge</a:t>
            </a:r>
            <a:endParaRPr lang="en-US" altLang="zh-HK"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r>
              <a:rPr lang="en-US" altLang="zh-HK"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选择理由： 能够满足我们对立体声的要求，</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游戏难度适中</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2.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七巧板</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要求：比例正确，颜色分明</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3. google cardboard</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适用于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iPhone5 IOS8.0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以上的设备</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4.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耳机</a:t>
            </a:r>
            <a:endParaRPr lang="zh-CN" altLang="en-US"/>
          </a:p>
        </p:txBody>
      </p:sp>
      <p:pic>
        <p:nvPicPr>
          <p:cNvPr id="3" name="图片 2"/>
          <p:cNvPicPr>
            <a:picLocks noChangeAspect="1"/>
          </p:cNvPicPr>
          <p:nvPr/>
        </p:nvPicPr>
        <p:blipFill>
          <a:blip r:embed="rId1"/>
          <a:srcRect t="8242" r="2152"/>
          <a:stretch>
            <a:fillRect/>
          </a:stretch>
        </p:blipFill>
        <p:spPr>
          <a:xfrm>
            <a:off x="9402445" y="3129280"/>
            <a:ext cx="2050415" cy="1922780"/>
          </a:xfrm>
          <a:prstGeom prst="rect">
            <a:avLst/>
          </a:prstGeom>
        </p:spPr>
      </p:pic>
      <p:pic>
        <p:nvPicPr>
          <p:cNvPr id="4" name="图片 3"/>
          <p:cNvPicPr>
            <a:picLocks noChangeAspect="1"/>
          </p:cNvPicPr>
          <p:nvPr/>
        </p:nvPicPr>
        <p:blipFill>
          <a:blip r:embed="rId2"/>
          <a:stretch>
            <a:fillRect/>
          </a:stretch>
        </p:blipFill>
        <p:spPr>
          <a:xfrm>
            <a:off x="6768465" y="3879850"/>
            <a:ext cx="2286000" cy="2286000"/>
          </a:xfrm>
          <a:prstGeom prst="rect">
            <a:avLst/>
          </a:prstGeom>
        </p:spPr>
      </p:pic>
      <p:pic>
        <p:nvPicPr>
          <p:cNvPr id="6" name="图片 5"/>
          <p:cNvPicPr>
            <a:picLocks noChangeAspect="1"/>
          </p:cNvPicPr>
          <p:nvPr/>
        </p:nvPicPr>
        <p:blipFill>
          <a:blip r:embed="rId3"/>
          <a:stretch>
            <a:fillRect/>
          </a:stretch>
        </p:blipFill>
        <p:spPr>
          <a:xfrm>
            <a:off x="7063105" y="1047115"/>
            <a:ext cx="3762375" cy="1781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932871" y="2657197"/>
            <a:ext cx="4342821" cy="738409"/>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实验过程与结果</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
        <p:nvSpPr>
          <p:cNvPr id="16" name="标题层"/>
          <p:cNvSpPr txBox="1"/>
          <p:nvPr/>
        </p:nvSpPr>
        <p:spPr bwMode="auto">
          <a:xfrm>
            <a:off x="1932872" y="1857232"/>
            <a:ext cx="4454280" cy="735965"/>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FOUR</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525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400" fill="hold"/>
                                        <p:tgtEl>
                                          <p:spTgt spid="16"/>
                                        </p:tgtEl>
                                        <p:attrNameLst>
                                          <p:attrName>ppt_x</p:attrName>
                                        </p:attrNameLst>
                                      </p:cBhvr>
                                      <p:tavLst>
                                        <p:tav tm="0">
                                          <p:val>
                                            <p:strVal val="1+#ppt_w/2"/>
                                          </p:val>
                                        </p:tav>
                                        <p:tav tm="100000">
                                          <p:val>
                                            <p:strVal val="#ppt_x"/>
                                          </p:val>
                                        </p:tav>
                                      </p:tavLst>
                                    </p:anim>
                                    <p:anim calcmode="lin" valueType="num">
                                      <p:cBhvr additive="base">
                                        <p:cTn id="12"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出自【趣你的PPT】(微信:qunideppt)：最优质的PPT资源库"/>
          <p:cNvSpPr>
            <a:spLocks noChangeArrowheads="1"/>
          </p:cNvSpPr>
          <p:nvPr/>
        </p:nvSpPr>
        <p:spPr bwMode="auto">
          <a:xfrm>
            <a:off x="1139153" y="2029271"/>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21910" tIns="60955" rIns="121910" bIns="60955" anchor="ctr"/>
          <a:lstStyle/>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7" name="出自【趣你的PPT】(微信:qunideppt)：最优质的PPT资源库"/>
          <p:cNvSpPr>
            <a:spLocks noChangeArrowheads="1"/>
          </p:cNvSpPr>
          <p:nvPr/>
        </p:nvSpPr>
        <p:spPr bwMode="auto">
          <a:xfrm>
            <a:off x="3501737" y="2029271"/>
            <a:ext cx="2841250" cy="113447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lumMod val="100000"/>
            </a:schemeClr>
          </a:solidFill>
          <a:ln>
            <a:noFill/>
          </a:ln>
          <a:effectLst/>
        </p:spPr>
        <p:txBody>
          <a:bodyPr wrap="none" lIns="121910" tIns="60955" rIns="121910" bIns="60955" anchor="ctr"/>
          <a:lstStyle/>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8" name="出自【趣你的PPT】(微信:qunideppt)：最优质的PPT资源库"/>
          <p:cNvSpPr>
            <a:spLocks noChangeArrowheads="1"/>
          </p:cNvSpPr>
          <p:nvPr/>
        </p:nvSpPr>
        <p:spPr bwMode="auto">
          <a:xfrm>
            <a:off x="5862690" y="2035705"/>
            <a:ext cx="2841250" cy="1134475"/>
          </a:xfrm>
          <a:custGeom>
            <a:avLst/>
            <a:gdLst>
              <a:gd name="T0" fmla="*/ 5639 w 7144"/>
              <a:gd name="T1" fmla="*/ 0 h 3558"/>
              <a:gd name="T2" fmla="*/ 0 w 7144"/>
              <a:gd name="T3" fmla="*/ 0 h 3558"/>
              <a:gd name="T4" fmla="*/ 1475 w 7144"/>
              <a:gd name="T5" fmla="*/ 1792 h 3558"/>
              <a:gd name="T6" fmla="*/ 0 w 7144"/>
              <a:gd name="T7" fmla="*/ 3557 h 3558"/>
              <a:gd name="T8" fmla="*/ 5669 w 7144"/>
              <a:gd name="T9" fmla="*/ 3557 h 3558"/>
              <a:gd name="T10" fmla="*/ 7143 w 7144"/>
              <a:gd name="T11" fmla="*/ 1792 h 3558"/>
              <a:gd name="T12" fmla="*/ 5639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39" y="0"/>
                </a:moveTo>
                <a:lnTo>
                  <a:pt x="0" y="0"/>
                </a:lnTo>
                <a:lnTo>
                  <a:pt x="1475" y="1792"/>
                </a:lnTo>
                <a:lnTo>
                  <a:pt x="0" y="3557"/>
                </a:lnTo>
                <a:lnTo>
                  <a:pt x="5669" y="3557"/>
                </a:lnTo>
                <a:lnTo>
                  <a:pt x="7143" y="1792"/>
                </a:lnTo>
                <a:lnTo>
                  <a:pt x="5639" y="0"/>
                </a:lnTo>
              </a:path>
            </a:pathLst>
          </a:custGeom>
          <a:solidFill>
            <a:schemeClr val="accent1">
              <a:lumMod val="100000"/>
            </a:schemeClr>
          </a:solidFill>
          <a:ln>
            <a:noFill/>
          </a:ln>
          <a:effectLst/>
        </p:spPr>
        <p:txBody>
          <a:bodyPr wrap="none" lIns="121910" tIns="60955" rIns="121910" bIns="60955" anchor="ctr"/>
          <a:lstStyle/>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9" name="出自【趣你的PPT】(微信:qunideppt)：最优质的PPT资源库"/>
          <p:cNvSpPr>
            <a:spLocks noChangeArrowheads="1"/>
          </p:cNvSpPr>
          <p:nvPr/>
        </p:nvSpPr>
        <p:spPr bwMode="auto">
          <a:xfrm>
            <a:off x="8226994" y="2029271"/>
            <a:ext cx="2841250" cy="1134475"/>
          </a:xfrm>
          <a:custGeom>
            <a:avLst/>
            <a:gdLst>
              <a:gd name="T0" fmla="*/ 5668 w 7144"/>
              <a:gd name="T1" fmla="*/ 0 h 3558"/>
              <a:gd name="T2" fmla="*/ 0 w 7144"/>
              <a:gd name="T3" fmla="*/ 0 h 3558"/>
              <a:gd name="T4" fmla="*/ 1475 w 7144"/>
              <a:gd name="T5" fmla="*/ 1792 h 3558"/>
              <a:gd name="T6" fmla="*/ 0 w 7144"/>
              <a:gd name="T7" fmla="*/ 3557 h 3558"/>
              <a:gd name="T8" fmla="*/ 5668 w 7144"/>
              <a:gd name="T9" fmla="*/ 3557 h 3558"/>
              <a:gd name="T10" fmla="*/ 7143 w 7144"/>
              <a:gd name="T11" fmla="*/ 1792 h 3558"/>
              <a:gd name="T12" fmla="*/ 5668 w 7144"/>
              <a:gd name="T13" fmla="*/ 0 h 3558"/>
            </a:gdLst>
            <a:ahLst/>
            <a:cxnLst>
              <a:cxn ang="0">
                <a:pos x="T0" y="T1"/>
              </a:cxn>
              <a:cxn ang="0">
                <a:pos x="T2" y="T3"/>
              </a:cxn>
              <a:cxn ang="0">
                <a:pos x="T4" y="T5"/>
              </a:cxn>
              <a:cxn ang="0">
                <a:pos x="T6" y="T7"/>
              </a:cxn>
              <a:cxn ang="0">
                <a:pos x="T8" y="T9"/>
              </a:cxn>
              <a:cxn ang="0">
                <a:pos x="T10" y="T11"/>
              </a:cxn>
              <a:cxn ang="0">
                <a:pos x="T12" y="T13"/>
              </a:cxn>
            </a:cxnLst>
            <a:rect l="0" t="0" r="r" b="b"/>
            <a:pathLst>
              <a:path w="7144" h="3558">
                <a:moveTo>
                  <a:pt x="5668" y="0"/>
                </a:moveTo>
                <a:lnTo>
                  <a:pt x="0" y="0"/>
                </a:lnTo>
                <a:lnTo>
                  <a:pt x="1475" y="1792"/>
                </a:lnTo>
                <a:lnTo>
                  <a:pt x="0" y="3557"/>
                </a:lnTo>
                <a:lnTo>
                  <a:pt x="5668" y="3557"/>
                </a:lnTo>
                <a:lnTo>
                  <a:pt x="7143" y="1792"/>
                </a:lnTo>
                <a:lnTo>
                  <a:pt x="5668" y="0"/>
                </a:lnTo>
              </a:path>
            </a:pathLst>
          </a:custGeom>
          <a:solidFill>
            <a:schemeClr val="accent2">
              <a:lumMod val="100000"/>
            </a:schemeClr>
          </a:solidFill>
          <a:ln>
            <a:noFill/>
          </a:ln>
          <a:effectLst/>
        </p:spPr>
        <p:txBody>
          <a:bodyPr wrap="none" lIns="121910" tIns="60955" rIns="121910" bIns="60955" anchor="ctr"/>
          <a:lstStyle/>
          <a:p>
            <a:pPr defTabSz="544195">
              <a:defRPr/>
            </a:pPr>
            <a:endParaRPr lang="en-US" sz="2150" kern="0" dirty="0">
              <a:solidFill>
                <a:srgbClr val="E2E3E9"/>
              </a:solidFill>
              <a:latin typeface="微软雅黑" panose="020B0503020204020204" pitchFamily="34" charset="-122"/>
              <a:ea typeface="微软雅黑" panose="020B0503020204020204" pitchFamily="34" charset="-122"/>
              <a:cs typeface="+mn-ea"/>
              <a:sym typeface="+mn-lt"/>
            </a:endParaRPr>
          </a:p>
        </p:txBody>
      </p:sp>
      <p:sp>
        <p:nvSpPr>
          <p:cNvPr id="10" name="出自【趣你的PPT】(微信:qunideppt)：最优质的PPT资源库"/>
          <p:cNvSpPr txBox="1"/>
          <p:nvPr/>
        </p:nvSpPr>
        <p:spPr>
          <a:xfrm>
            <a:off x="2184143" y="2341332"/>
            <a:ext cx="1314243" cy="52197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步骤一</a:t>
            </a:r>
            <a:endParaRPr lang="en-US" altLang="zh-CN" sz="28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1" name="出自【趣你的PPT】(微信:qunideppt)：最优质的PPT资源库"/>
          <p:cNvSpPr txBox="1"/>
          <p:nvPr/>
        </p:nvSpPr>
        <p:spPr>
          <a:xfrm>
            <a:off x="4361564" y="2341332"/>
            <a:ext cx="1314243" cy="52197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步骤二</a:t>
            </a:r>
            <a:endParaRPr lang="en-US" altLang="zh-CN" sz="28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2" name="出自【趣你的PPT】(微信:qunideppt)：最优质的PPT资源库"/>
          <p:cNvSpPr txBox="1"/>
          <p:nvPr/>
        </p:nvSpPr>
        <p:spPr>
          <a:xfrm>
            <a:off x="6848015" y="2341332"/>
            <a:ext cx="1314243" cy="52197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步骤三</a:t>
            </a:r>
            <a:endParaRPr lang="en-US" altLang="zh-CN" sz="28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出自【趣你的PPT】(微信:qunideppt)：最优质的PPT资源库"/>
          <p:cNvSpPr txBox="1"/>
          <p:nvPr/>
        </p:nvSpPr>
        <p:spPr>
          <a:xfrm>
            <a:off x="9197201" y="2341332"/>
            <a:ext cx="1314243" cy="521970"/>
          </a:xfrm>
          <a:prstGeom prst="rect">
            <a:avLst/>
          </a:prstGeom>
          <a:noFill/>
        </p:spPr>
        <p:txBody>
          <a:bodyPr wrap="square" rtlCol="0">
            <a:spAutoFit/>
          </a:bodyPr>
          <a:lstStyle/>
          <a:p>
            <a:pPr algn="just"/>
            <a:r>
              <a:rPr lang="zh-CN" altLang="en-US" sz="2800" b="1" dirty="0">
                <a:solidFill>
                  <a:prstClr val="white"/>
                </a:solidFill>
                <a:latin typeface="微软雅黑" panose="020B0503020204020204" pitchFamily="34" charset="-122"/>
                <a:ea typeface="微软雅黑" panose="020B0503020204020204" pitchFamily="34" charset="-122"/>
                <a:cs typeface="+mn-ea"/>
                <a:sym typeface="+mn-lt"/>
              </a:rPr>
              <a:t>步骤四</a:t>
            </a:r>
            <a:endParaRPr lang="en-US" altLang="zh-CN" sz="2800" b="1"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298575" y="3790950"/>
            <a:ext cx="2233930" cy="1758315"/>
            <a:chOff x="1387008" y="3820294"/>
            <a:chExt cx="1970187" cy="1758398"/>
          </a:xfrm>
        </p:grpSpPr>
        <p:sp>
          <p:nvSpPr>
            <p:cNvPr id="14" name="矩形 13"/>
            <p:cNvSpPr/>
            <p:nvPr/>
          </p:nvSpPr>
          <p:spPr>
            <a:xfrm>
              <a:off x="1387008" y="4158765"/>
              <a:ext cx="1970187" cy="1419927"/>
            </a:xfrm>
            <a:prstGeom prst="rect">
              <a:avLst/>
            </a:prstGeom>
          </p:spPr>
          <p:txBody>
            <a:bodyPr wrap="square">
              <a:spAutoFit/>
            </a:bodyPr>
            <a:lstStyle/>
            <a:p>
              <a:pPr algn="l" defTabSz="866140">
                <a:lnSpc>
                  <a:spcPct val="120000"/>
                </a:lnSpc>
                <a:defRPr/>
              </a:pPr>
              <a:r>
                <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rPr>
                <a:t>向被试者解释实验过程，并让他们熟悉七巧板和游戏的操作</a:t>
              </a: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5" name="出自【趣你的PPT】(微信:qunideppt)：最优质的PPT资源库"/>
            <p:cNvSpPr txBox="1"/>
            <p:nvPr/>
          </p:nvSpPr>
          <p:spPr>
            <a:xfrm>
              <a:off x="1633115" y="3820294"/>
              <a:ext cx="1269641" cy="275603"/>
            </a:xfrm>
            <a:prstGeom prst="rect">
              <a:avLst/>
            </a:prstGeom>
            <a:noFill/>
          </p:spPr>
          <p:txBody>
            <a:bodyPr wrap="square" rtlCol="0">
              <a:spAutoFit/>
            </a:bodyPr>
            <a:lstStyle/>
            <a:p>
              <a:pPr algn="ctr"/>
              <a:r>
                <a:rPr lang="zh-CN" altLang="en-US" sz="1200" b="1" dirty="0">
                  <a:solidFill>
                    <a:schemeClr val="accent1"/>
                  </a:solidFill>
                  <a:latin typeface="微软雅黑" panose="020B0503020204020204" pitchFamily="34" charset="-122"/>
                  <a:ea typeface="微软雅黑" panose="020B0503020204020204" pitchFamily="34" charset="-122"/>
                  <a:cs typeface="+mn-ea"/>
                  <a:sym typeface="+mn-lt"/>
                </a:rPr>
                <a:t>初步了解</a:t>
              </a:r>
              <a:endParaRPr lang="zh-CN" altLang="en-US" sz="1200" b="1" dirty="0">
                <a:solidFill>
                  <a:schemeClr val="accent1"/>
                </a:solidFill>
                <a:latin typeface="微软雅黑" panose="020B0503020204020204" pitchFamily="34" charset="-122"/>
                <a:ea typeface="微软雅黑" panose="020B0503020204020204" pitchFamily="34" charset="-122"/>
                <a:cs typeface="+mn-ea"/>
                <a:sym typeface="+mn-lt"/>
              </a:endParaRPr>
            </a:p>
          </p:txBody>
        </p:sp>
      </p:grpSp>
      <p:grpSp>
        <p:nvGrpSpPr>
          <p:cNvPr id="22" name="组合 21"/>
          <p:cNvGrpSpPr/>
          <p:nvPr/>
        </p:nvGrpSpPr>
        <p:grpSpPr>
          <a:xfrm>
            <a:off x="3797300" y="3820160"/>
            <a:ext cx="2277110" cy="2422584"/>
            <a:chOff x="1387008" y="3820293"/>
            <a:chExt cx="1761856" cy="2422875"/>
          </a:xfrm>
        </p:grpSpPr>
        <p:sp>
          <p:nvSpPr>
            <p:cNvPr id="23" name="矩形 22"/>
            <p:cNvSpPr/>
            <p:nvPr/>
          </p:nvSpPr>
          <p:spPr>
            <a:xfrm>
              <a:off x="1387008" y="4158848"/>
              <a:ext cx="1761856" cy="2084320"/>
            </a:xfrm>
            <a:prstGeom prst="rect">
              <a:avLst/>
            </a:prstGeom>
          </p:spPr>
          <p:txBody>
            <a:bodyPr wrap="square">
              <a:spAutoFit/>
            </a:bodyPr>
            <a:lstStyle/>
            <a:p>
              <a:pPr algn="l" defTabSz="866140">
                <a:lnSpc>
                  <a:spcPct val="120000"/>
                </a:lnSpc>
                <a:defRPr/>
              </a:pPr>
              <a:r>
                <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rPr>
                <a:t>被试者按照要求先拼出七巧板图一，在无声环境下游戏五分钟后，再次拼出七巧板图一，在此过程中由实验人员记录时间</a:t>
              </a: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4" name="出自【趣你的PPT】(微信:qunideppt)：最优质的PPT资源库"/>
            <p:cNvSpPr txBox="1"/>
            <p:nvPr/>
          </p:nvSpPr>
          <p:spPr>
            <a:xfrm>
              <a:off x="1544116" y="3820293"/>
              <a:ext cx="1447640" cy="275623"/>
            </a:xfrm>
            <a:prstGeom prst="rect">
              <a:avLst/>
            </a:prstGeom>
            <a:noFill/>
          </p:spPr>
          <p:txBody>
            <a:bodyPr wrap="square" rtlCol="0">
              <a:spAutoFit/>
            </a:bodyPr>
            <a:lstStyle/>
            <a:p>
              <a:pPr algn="ctr"/>
              <a:r>
                <a:rPr lang="zh-CN" altLang="en-US" sz="1200" b="1" dirty="0">
                  <a:solidFill>
                    <a:schemeClr val="accent2">
                      <a:lumMod val="100000"/>
                    </a:schemeClr>
                  </a:solidFill>
                  <a:latin typeface="微软雅黑" panose="020B0503020204020204" pitchFamily="34" charset="-122"/>
                  <a:ea typeface="微软雅黑" panose="020B0503020204020204" pitchFamily="34" charset="-122"/>
                  <a:cs typeface="+mn-ea"/>
                  <a:sym typeface="+mn-lt"/>
                </a:rPr>
                <a:t>在无声环境下游戏</a:t>
              </a:r>
              <a:endParaRPr lang="zh-CN" altLang="en-US" sz="1200" b="1" dirty="0">
                <a:solidFill>
                  <a:schemeClr val="accent2">
                    <a:lumMod val="10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5" name="组合 24"/>
          <p:cNvGrpSpPr/>
          <p:nvPr/>
        </p:nvGrpSpPr>
        <p:grpSpPr>
          <a:xfrm>
            <a:off x="6440805" y="3820160"/>
            <a:ext cx="2395855" cy="2422603"/>
            <a:chOff x="1387008" y="3820294"/>
            <a:chExt cx="1761856" cy="2422752"/>
          </a:xfrm>
        </p:grpSpPr>
        <p:sp>
          <p:nvSpPr>
            <p:cNvPr id="26" name="矩形 25"/>
            <p:cNvSpPr/>
            <p:nvPr/>
          </p:nvSpPr>
          <p:spPr>
            <a:xfrm>
              <a:off x="1387008" y="4158848"/>
              <a:ext cx="1761856" cy="2084198"/>
            </a:xfrm>
            <a:prstGeom prst="rect">
              <a:avLst/>
            </a:prstGeom>
          </p:spPr>
          <p:txBody>
            <a:bodyPr wrap="square">
              <a:spAutoFit/>
            </a:bodyPr>
            <a:lstStyle/>
            <a:p>
              <a:pPr algn="l" defTabSz="866140">
                <a:lnSpc>
                  <a:spcPct val="120000"/>
                </a:lnSpc>
                <a:defRPr/>
              </a:pPr>
              <a:r>
                <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rPr>
                <a:t>被试者按照要求先拼出七巧板图二，在有声环境下游戏五分钟后，再次拼出七巧板图而，在此过程中由实验人员记录时间</a:t>
              </a: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7" name="出自【趣你的PPT】(微信:qunideppt)：最优质的PPT资源库"/>
            <p:cNvSpPr txBox="1"/>
            <p:nvPr/>
          </p:nvSpPr>
          <p:spPr>
            <a:xfrm>
              <a:off x="1544115" y="3820294"/>
              <a:ext cx="1447640" cy="275607"/>
            </a:xfrm>
            <a:prstGeom prst="rect">
              <a:avLst/>
            </a:prstGeom>
            <a:noFill/>
          </p:spPr>
          <p:txBody>
            <a:bodyPr wrap="square" rtlCol="0">
              <a:spAutoFit/>
            </a:bodyPr>
            <a:lstStyle/>
            <a:p>
              <a:pPr algn="ctr"/>
              <a:r>
                <a:rPr lang="zh-CN" altLang="en-US" sz="1200" b="1" dirty="0">
                  <a:solidFill>
                    <a:schemeClr val="accent1"/>
                  </a:solidFill>
                  <a:latin typeface="微软雅黑" panose="020B0503020204020204" pitchFamily="34" charset="-122"/>
                  <a:ea typeface="微软雅黑" panose="020B0503020204020204" pitchFamily="34" charset="-122"/>
                  <a:cs typeface="+mn-ea"/>
                  <a:sym typeface="+mn-lt"/>
                </a:rPr>
                <a:t>在有声环境下游戏</a:t>
              </a:r>
              <a:endParaRPr lang="zh-CN" altLang="en-US" sz="1200" b="1" dirty="0">
                <a:solidFill>
                  <a:schemeClr val="accent1"/>
                </a:solidFill>
                <a:latin typeface="微软雅黑" panose="020B0503020204020204" pitchFamily="34" charset="-122"/>
                <a:ea typeface="微软雅黑" panose="020B0503020204020204" pitchFamily="34" charset="-122"/>
                <a:cs typeface="+mn-ea"/>
                <a:sym typeface="+mn-lt"/>
              </a:endParaRPr>
            </a:p>
          </p:txBody>
        </p:sp>
      </p:grpSp>
      <p:grpSp>
        <p:nvGrpSpPr>
          <p:cNvPr id="28" name="组合 27"/>
          <p:cNvGrpSpPr/>
          <p:nvPr/>
        </p:nvGrpSpPr>
        <p:grpSpPr>
          <a:xfrm>
            <a:off x="8968105" y="3820160"/>
            <a:ext cx="1983740" cy="1426286"/>
            <a:chOff x="1387008" y="3820294"/>
            <a:chExt cx="1761856" cy="1426385"/>
          </a:xfrm>
        </p:grpSpPr>
        <p:sp>
          <p:nvSpPr>
            <p:cNvPr id="29" name="矩形 28"/>
            <p:cNvSpPr/>
            <p:nvPr/>
          </p:nvSpPr>
          <p:spPr>
            <a:xfrm>
              <a:off x="1387008" y="4158848"/>
              <a:ext cx="1761856" cy="1087831"/>
            </a:xfrm>
            <a:prstGeom prst="rect">
              <a:avLst/>
            </a:prstGeom>
          </p:spPr>
          <p:txBody>
            <a:bodyPr wrap="square">
              <a:spAutoFit/>
            </a:bodyPr>
            <a:lstStyle/>
            <a:p>
              <a:pPr algn="l" defTabSz="866140">
                <a:lnSpc>
                  <a:spcPct val="120000"/>
                </a:lnSpc>
                <a:defRPr/>
              </a:pPr>
              <a:r>
                <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rPr>
                <a:t>根据实验中的体验回答问卷中的问题</a:t>
              </a:r>
              <a:endParaRPr lang="zh-CN" altLang="en-US" dirty="0">
                <a:solidFill>
                  <a:schemeClr val="tx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30" name="出自【趣你的PPT】(微信:qunideppt)：最优质的PPT资源库"/>
            <p:cNvSpPr txBox="1"/>
            <p:nvPr/>
          </p:nvSpPr>
          <p:spPr>
            <a:xfrm>
              <a:off x="1633115" y="3820294"/>
              <a:ext cx="1269641" cy="275609"/>
            </a:xfrm>
            <a:prstGeom prst="rect">
              <a:avLst/>
            </a:prstGeom>
            <a:noFill/>
          </p:spPr>
          <p:txBody>
            <a:bodyPr wrap="square" rtlCol="0">
              <a:spAutoFit/>
            </a:bodyPr>
            <a:lstStyle/>
            <a:p>
              <a:pPr algn="ctr"/>
              <a:r>
                <a:rPr lang="zh-CN" altLang="en-US" sz="1200" b="1" dirty="0">
                  <a:solidFill>
                    <a:schemeClr val="accent2">
                      <a:lumMod val="100000"/>
                    </a:schemeClr>
                  </a:solidFill>
                  <a:latin typeface="微软雅黑" panose="020B0503020204020204" pitchFamily="34" charset="-122"/>
                  <a:ea typeface="微软雅黑" panose="020B0503020204020204" pitchFamily="34" charset="-122"/>
                  <a:cs typeface="+mn-ea"/>
                  <a:sym typeface="+mn-lt"/>
                </a:rPr>
                <a:t>完成问卷</a:t>
              </a:r>
              <a:endParaRPr lang="zh-CN" altLang="en-US" sz="1200" b="1" dirty="0">
                <a:solidFill>
                  <a:schemeClr val="accent2">
                    <a:lumMod val="100000"/>
                  </a:schemeClr>
                </a:solidFill>
                <a:latin typeface="微软雅黑" panose="020B0503020204020204" pitchFamily="34" charset="-122"/>
                <a:ea typeface="微软雅黑" panose="020B0503020204020204" pitchFamily="34" charset="-122"/>
                <a:cs typeface="+mn-ea"/>
                <a:sym typeface="+mn-lt"/>
              </a:endParaRPr>
            </a:p>
          </p:txBody>
        </p:sp>
      </p:grpSp>
      <p:sp>
        <p:nvSpPr>
          <p:cNvPr id="35" name="TextBox 8"/>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实验过程</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bldLst>
      <p:bldP spid="5"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96645" y="785495"/>
            <a:ext cx="5271135" cy="5477510"/>
          </a:xfrm>
          <a:prstGeom prst="rect">
            <a:avLst/>
          </a:prstGeom>
        </p:spPr>
        <p:txBody>
          <a:bodyPr wrap="square" numCol="1">
            <a:spAutoFit/>
          </a:bodyPr>
          <a:lstStyle/>
          <a:p>
            <a:pPr>
              <a:lnSpc>
                <a:spcPts val="2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被试人员：这次实验有</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位测试人员，包括</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名男生，</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5</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名女生；</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8</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名人员对</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VR</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晕眩感并不明显</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问卷设计：</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问卷有关游戏沉浸度，在沉浸感问题中，很同意得</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分，很不同意打</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分，悲观问题则相反。</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实验的具体过程：</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l">
              <a:lnSpc>
                <a:spcPts val="2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1</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）被试者将七巧板复原成正方形的形状，并佩戴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cardboard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进行一段时间的游戏；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）被试者按照要求完成左侧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形图案，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然后在没有游戏音效的环境下进行第一阶段的游戏，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完成第一阶段游戏后，被试者将会再次完成左侧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型图案，在两次七巧板任务中，实验人员会记录时间，并在屏幕上放置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形图案；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3</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被试者按照要求完成左侧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形图案，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然后在有游戏音效的环境下进行第一阶段的游戏，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nSpc>
                <a:spcPts val="2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完成第一阶段游戏后，被试者将会再次完成左侧</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型图案，在两次七巧板任务中，实验人员会记录时间，并在屏幕上放置</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形图案；</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a:lnSpc>
                <a:spcPts val="2000"/>
              </a:lnSpc>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rPr>
              <a:t>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rPr>
              <a:t>）被试人员填写问卷</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p:txBody>
      </p:sp>
      <p:pic>
        <p:nvPicPr>
          <p:cNvPr id="4" name="圖片 3"/>
          <p:cNvPicPr>
            <a:picLocks noChangeAspect="1"/>
          </p:cNvPicPr>
          <p:nvPr/>
        </p:nvPicPr>
        <p:blipFill rotWithShape="1">
          <a:blip r:embed="rId1">
            <a:clrChange>
              <a:clrFrom>
                <a:srgbClr val="8A9493">
                  <a:alpha val="100000"/>
                </a:srgbClr>
              </a:clrFrom>
              <a:clrTo>
                <a:srgbClr val="8A9493">
                  <a:alpha val="100000"/>
                  <a:alpha val="0"/>
                </a:srgbClr>
              </a:clrTo>
            </a:clrChange>
            <a:biLevel thresh="50000"/>
            <a:extLst>
              <a:ext uri="{28A0092B-C50C-407E-A947-70E740481C1C}">
                <a14:useLocalDpi xmlns:a14="http://schemas.microsoft.com/office/drawing/2010/main" val="0"/>
              </a:ext>
            </a:extLst>
          </a:blip>
          <a:srcRect l="20526" t="11974" r="63053" b="50230"/>
          <a:stretch>
            <a:fillRect/>
          </a:stretch>
        </p:blipFill>
        <p:spPr>
          <a:xfrm>
            <a:off x="10066911" y="726665"/>
            <a:ext cx="1346538" cy="2324478"/>
          </a:xfrm>
          <a:prstGeom prst="rect">
            <a:avLst/>
          </a:prstGeom>
        </p:spPr>
      </p:pic>
      <p:pic>
        <p:nvPicPr>
          <p:cNvPr id="6" name="圖片 5"/>
          <p:cNvPicPr>
            <a:picLocks noChangeAspect="1"/>
          </p:cNvPicPr>
          <p:nvPr/>
        </p:nvPicPr>
        <p:blipFill rotWithShape="1">
          <a:blip r:embed="rId2">
            <a:clrChange>
              <a:clrFrom>
                <a:srgbClr val="DFFEF8">
                  <a:alpha val="100000"/>
                </a:srgbClr>
              </a:clrFrom>
              <a:clrTo>
                <a:srgbClr val="DFFEF8">
                  <a:alpha val="100000"/>
                  <a:alpha val="0"/>
                </a:srgbClr>
              </a:clrTo>
            </a:clrChange>
            <a:extLst>
              <a:ext uri="{28A0092B-C50C-407E-A947-70E740481C1C}">
                <a14:useLocalDpi xmlns:a14="http://schemas.microsoft.com/office/drawing/2010/main" val="0"/>
              </a:ext>
            </a:extLst>
          </a:blip>
          <a:srcRect l="21019" t="25578" r="44656" b="11955"/>
          <a:stretch>
            <a:fillRect/>
          </a:stretch>
        </p:blipFill>
        <p:spPr>
          <a:xfrm>
            <a:off x="7096272" y="667610"/>
            <a:ext cx="2266860" cy="2324478"/>
          </a:xfrm>
          <a:prstGeom prst="rect">
            <a:avLst/>
          </a:prstGeom>
        </p:spPr>
      </p:pic>
      <p:pic>
        <p:nvPicPr>
          <p:cNvPr id="2"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265" y="3576320"/>
            <a:ext cx="4575654" cy="2572519"/>
          </a:xfrm>
          <a:prstGeom prst="rect">
            <a:avLst/>
          </a:prstGeom>
          <a:ln>
            <a:solidFill>
              <a:schemeClr val="tx1"/>
            </a:solidFill>
          </a:ln>
          <a:effectLst>
            <a:softEdge rad="12700"/>
          </a:effectLst>
        </p:spPr>
      </p:pic>
      <p:sp>
        <p:nvSpPr>
          <p:cNvPr id="5" name="文本框 4"/>
          <p:cNvSpPr txBox="1"/>
          <p:nvPr/>
        </p:nvSpPr>
        <p:spPr>
          <a:xfrm>
            <a:off x="10154920" y="6273165"/>
            <a:ext cx="1771015" cy="368300"/>
          </a:xfrm>
          <a:prstGeom prst="rect">
            <a:avLst/>
          </a:prstGeom>
          <a:noFill/>
        </p:spPr>
        <p:txBody>
          <a:bodyPr wrap="square" rtlCol="0">
            <a:spAutoFit/>
          </a:bodyPr>
          <a:p>
            <a:r>
              <a:rPr lang="zh-CN" altLang="en-US"/>
              <a:t>游戏场景图</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p:cNvSpPr txBox="1"/>
          <p:nvPr/>
        </p:nvSpPr>
        <p:spPr>
          <a:xfrm>
            <a:off x="4182067" y="584632"/>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实验结果</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aphicFrame>
        <p:nvGraphicFramePr>
          <p:cNvPr id="7" name="表格 6"/>
          <p:cNvGraphicFramePr/>
          <p:nvPr/>
        </p:nvGraphicFramePr>
        <p:xfrm>
          <a:off x="1184275" y="1320800"/>
          <a:ext cx="10229850" cy="4911725"/>
        </p:xfrm>
        <a:graphic>
          <a:graphicData uri="http://schemas.openxmlformats.org/drawingml/2006/table">
            <a:tbl>
              <a:tblPr firstRow="1" bandRow="1">
                <a:tableStyleId>{5C22544A-7EE6-4342-B048-85BDC9FD1C3A}</a:tableStyleId>
              </a:tblPr>
              <a:tblGrid>
                <a:gridCol w="1238250"/>
                <a:gridCol w="1238885"/>
                <a:gridCol w="1238250"/>
                <a:gridCol w="1238885"/>
                <a:gridCol w="1238250"/>
                <a:gridCol w="1314450"/>
                <a:gridCol w="1383030"/>
                <a:gridCol w="1339850"/>
              </a:tblGrid>
              <a:tr h="1268730">
                <a:tc>
                  <a:txBody>
                    <a:bodyPr/>
                    <a:p>
                      <a:pPr indent="0">
                        <a:buNone/>
                      </a:pPr>
                      <a:r>
                        <a:rPr lang="zh-CN" b="1">
                          <a:solidFill>
                            <a:srgbClr val="FFFFFF"/>
                          </a:solidFill>
                          <a:ea typeface="等线" panose="02010600030101010101" charset="-122"/>
                        </a:rPr>
                        <a:t>被试人员   </a:t>
                      </a:r>
                      <a:endParaRPr lang="en-US" altLang="en-US" b="1">
                        <a:solidFill>
                          <a:srgbClr val="FFFFFF"/>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zh-CN" b="1">
                          <a:solidFill>
                            <a:srgbClr val="FFFFFF"/>
                          </a:solidFill>
                          <a:ea typeface="等线" panose="02010600030101010101" charset="-122"/>
                        </a:rPr>
                        <a:t>“0”形1所用时间/s</a:t>
                      </a:r>
                      <a:endParaRPr lang="en-US" altLang="en-US" b="1">
                        <a:solidFill>
                          <a:srgbClr val="FFFFFF"/>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zh-CN" b="1">
                          <a:solidFill>
                            <a:srgbClr val="FFFFFF"/>
                          </a:solidFill>
                          <a:ea typeface="等线" panose="02010600030101010101" charset="-122"/>
                        </a:rPr>
                        <a:t>”0“型2所用时间/s</a:t>
                      </a:r>
                      <a:endParaRPr lang="en-US" altLang="en-US" b="1">
                        <a:solidFill>
                          <a:srgbClr val="FFFFFF"/>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zh-CN" b="1">
                          <a:solidFill>
                            <a:srgbClr val="FFFFFF"/>
                          </a:solidFill>
                          <a:ea typeface="等线" panose="02010600030101010101" charset="-122"/>
                        </a:rPr>
                        <a:t>”2“型1所用时间/s</a:t>
                      </a:r>
                      <a:endParaRPr lang="en-US" altLang="en-US" b="1">
                        <a:solidFill>
                          <a:srgbClr val="FFFFFF"/>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zh-CN" b="1">
                          <a:solidFill>
                            <a:srgbClr val="FFFFFF"/>
                          </a:solidFill>
                          <a:ea typeface="等线" panose="02010600030101010101" charset="-122"/>
                        </a:rPr>
                        <a:t>”2“型2所用时间/s</a:t>
                      </a:r>
                      <a:endParaRPr lang="en-US" altLang="en-US" b="1">
                        <a:solidFill>
                          <a:srgbClr val="FFFFFF"/>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b="1">
                          <a:solidFill>
                            <a:srgbClr val="FFFFFF"/>
                          </a:solidFill>
                          <a:latin typeface="等线" panose="02010600030101010101" charset="-122"/>
                        </a:rPr>
                        <a:t>”0“型1,2所用时间差值/s</a:t>
                      </a:r>
                      <a:endParaRPr lang="en-US" altLang="en-US" b="1">
                        <a:solidFill>
                          <a:srgbClr val="FFFFFF"/>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en-US" b="1">
                          <a:solidFill>
                            <a:srgbClr val="FFFFFF"/>
                          </a:solidFill>
                          <a:latin typeface="等线" panose="02010600030101010101" charset="-122"/>
                        </a:rPr>
                        <a:t>”2“型1，2所用时间差值/s</a:t>
                      </a:r>
                      <a:endParaRPr lang="en-US" altLang="en-US" b="1">
                        <a:solidFill>
                          <a:srgbClr val="FFFFFF"/>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p>
                      <a:pPr indent="0">
                        <a:buNone/>
                      </a:pPr>
                      <a:r>
                        <a:rPr lang="zh-CN" b="1">
                          <a:solidFill>
                            <a:srgbClr val="FFFFFF"/>
                          </a:solidFill>
                          <a:ea typeface="等线" panose="02010600030101010101" charset="-122"/>
                        </a:rPr>
                        <a:t>游戏沉浸度总分</a:t>
                      </a:r>
                      <a:endParaRPr lang="en-US" altLang="en-US" b="1">
                        <a:solidFill>
                          <a:srgbClr val="FFFFFF"/>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5B9BD5"/>
                    </a:solidFill>
                  </a:tcPr>
                </a:tc>
              </a:tr>
              <a:tr h="370840">
                <a:tc>
                  <a:txBody>
                    <a:bodyPr/>
                    <a:p>
                      <a:pPr indent="0">
                        <a:buNone/>
                      </a:pPr>
                      <a:r>
                        <a:rPr lang="en-US" b="0">
                          <a:solidFill>
                            <a:srgbClr val="000000"/>
                          </a:solidFill>
                          <a:latin typeface="等线" panose="02010600030101010101" charset="-122"/>
                        </a:rPr>
                        <a:t>A(M)</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59.49</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123.09</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329.5</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123.12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-63.5</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207</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44</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r>
              <a:tr h="370205">
                <a:tc>
                  <a:txBody>
                    <a:bodyPr/>
                    <a:p>
                      <a:pPr indent="0">
                        <a:buNone/>
                      </a:pPr>
                      <a:r>
                        <a:rPr lang="en-US" b="0">
                          <a:solidFill>
                            <a:srgbClr val="000000"/>
                          </a:solidFill>
                          <a:latin typeface="等线" panose="02010600030101010101" charset="-122"/>
                        </a:rPr>
                        <a:t>B(M)</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435.13</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50.91</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126.52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52.42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384.1</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74.6</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31</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r>
              <a:tr h="370840">
                <a:tc>
                  <a:txBody>
                    <a:bodyPr/>
                    <a:p>
                      <a:pPr indent="0">
                        <a:buNone/>
                      </a:pPr>
                      <a:r>
                        <a:rPr lang="en-US" b="0">
                          <a:solidFill>
                            <a:srgbClr val="000000"/>
                          </a:solidFill>
                          <a:latin typeface="等线" panose="02010600030101010101" charset="-122"/>
                        </a:rPr>
                        <a:t>C(M)</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266.81</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27.73</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149.56</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251.14</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239.3</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-101</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42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r>
              <a:tr h="371475">
                <a:tc>
                  <a:txBody>
                    <a:bodyPr/>
                    <a:p>
                      <a:pPr indent="0">
                        <a:buNone/>
                      </a:pPr>
                      <a:r>
                        <a:rPr lang="en-US" b="0">
                          <a:solidFill>
                            <a:srgbClr val="000000"/>
                          </a:solidFill>
                          <a:latin typeface="等线" panose="02010600030101010101" charset="-122"/>
                        </a:rPr>
                        <a:t>E(F)</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611.6</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100.97</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504.63</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344.56</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511</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160</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42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r>
              <a:tr h="370840">
                <a:tc>
                  <a:txBody>
                    <a:bodyPr/>
                    <a:p>
                      <a:pPr indent="0">
                        <a:buNone/>
                      </a:pPr>
                      <a:r>
                        <a:rPr lang="en-US" b="0">
                          <a:solidFill>
                            <a:srgbClr val="000000"/>
                          </a:solidFill>
                          <a:latin typeface="等线" panose="02010600030101010101" charset="-122"/>
                        </a:rPr>
                        <a:t>F(F)</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142.02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28.65</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120.77</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69.95</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113.3</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51</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34</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r>
              <a:tr h="370205">
                <a:tc>
                  <a:txBody>
                    <a:bodyPr/>
                    <a:p>
                      <a:pPr indent="0">
                        <a:buNone/>
                      </a:pPr>
                      <a:r>
                        <a:rPr lang="en-US" b="0">
                          <a:solidFill>
                            <a:srgbClr val="000000"/>
                          </a:solidFill>
                          <a:latin typeface="等线" panose="02010600030101010101" charset="-122"/>
                        </a:rPr>
                        <a:t>G(F)</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204.46</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31.25</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103.79</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17.79</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172.7</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86.2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40</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r>
              <a:tr h="370840">
                <a:tc>
                  <a:txBody>
                    <a:bodyPr/>
                    <a:p>
                      <a:pPr indent="0">
                        <a:buNone/>
                      </a:pPr>
                      <a:r>
                        <a:rPr lang="en-US" b="0">
                          <a:solidFill>
                            <a:srgbClr val="000000"/>
                          </a:solidFill>
                          <a:latin typeface="等线" panose="02010600030101010101" charset="-122"/>
                        </a:rPr>
                        <a:t>H(F)</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393.52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299.58</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94.13</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36.73</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94</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57.4</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23</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r>
              <a:tr h="371475">
                <a:tc>
                  <a:txBody>
                    <a:bodyPr/>
                    <a:p>
                      <a:pPr indent="0">
                        <a:buNone/>
                      </a:pPr>
                      <a:r>
                        <a:rPr lang="en-US" b="0">
                          <a:solidFill>
                            <a:srgbClr val="000000"/>
                          </a:solidFill>
                          <a:latin typeface="等线" panose="02010600030101010101" charset="-122"/>
                        </a:rPr>
                        <a:t>D(F)</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26.33</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33.82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216.55</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44.2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-7.5</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172.8</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c>
                  <a:txBody>
                    <a:bodyPr/>
                    <a:p>
                      <a:pPr indent="0">
                        <a:buNone/>
                      </a:pPr>
                      <a:r>
                        <a:rPr lang="en-US" b="0">
                          <a:solidFill>
                            <a:srgbClr val="000000"/>
                          </a:solidFill>
                          <a:latin typeface="等线" panose="02010600030101010101" charset="-122"/>
                        </a:rPr>
                        <a:t>32</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EAEFF7"/>
                    </a:solidFill>
                  </a:tcPr>
                </a:tc>
              </a:tr>
              <a:tr h="676275">
                <a:tc>
                  <a:txBody>
                    <a:bodyPr/>
                    <a:p>
                      <a:pPr indent="0">
                        <a:buNone/>
                      </a:pPr>
                      <a:r>
                        <a:rPr lang="zh-CN" b="0">
                          <a:solidFill>
                            <a:srgbClr val="000000"/>
                          </a:solidFill>
                          <a:ea typeface="等线" panose="02010600030101010101" charset="-122"/>
                        </a:rPr>
                        <a:t>平均值</a:t>
                      </a:r>
                      <a:endParaRPr lang="en-US" altLang="en-US" b="0">
                        <a:solidFill>
                          <a:srgbClr val="000000"/>
                        </a:solidFill>
                        <a:latin typeface="等线" panose="02010600030101010101" charset="-122"/>
                      </a:endParaRPr>
                    </a:p>
                  </a:txBody>
                  <a:tcPr marL="12700" marR="12700" marT="12700" vert="horz"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301.8614286</a:t>
                      </a:r>
                      <a:endParaRPr lang="en-US" altLang="en-US" b="0">
                        <a:solidFill>
                          <a:srgbClr val="000000"/>
                        </a:solidFill>
                        <a:latin typeface="等线" panose="02010600030101010101" charset="-122"/>
                      </a:endParaRPr>
                    </a:p>
                  </a:txBody>
                  <a:tcPr marL="12700" marR="12700" marT="1270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94.59714286</a:t>
                      </a:r>
                      <a:endParaRPr lang="en-US" altLang="en-US" b="0">
                        <a:solidFill>
                          <a:srgbClr val="000000"/>
                        </a:solidFill>
                        <a:latin typeface="等线" panose="02010600030101010101" charset="-122"/>
                      </a:endParaRPr>
                    </a:p>
                  </a:txBody>
                  <a:tcPr marL="12700" marR="12700" marT="1270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204.1285714</a:t>
                      </a:r>
                      <a:endParaRPr lang="en-US" altLang="en-US" b="0">
                        <a:solidFill>
                          <a:srgbClr val="000000"/>
                        </a:solidFill>
                        <a:latin typeface="等线" panose="02010600030101010101" charset="-122"/>
                      </a:endParaRPr>
                    </a:p>
                  </a:txBody>
                  <a:tcPr marL="12700" marR="12700" marT="1270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127.9585714</a:t>
                      </a:r>
                      <a:endParaRPr lang="en-US" altLang="en-US" b="0">
                        <a:solidFill>
                          <a:srgbClr val="000000"/>
                        </a:solidFill>
                        <a:latin typeface="等线" panose="02010600030101010101" charset="-122"/>
                      </a:endParaRPr>
                    </a:p>
                  </a:txBody>
                  <a:tcPr marL="12700" marR="12700" marT="1270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180</a:t>
                      </a:r>
                      <a:endParaRPr lang="en-US" altLang="en-US" b="0">
                        <a:solidFill>
                          <a:srgbClr val="000000"/>
                        </a:solidFill>
                        <a:latin typeface="等线" panose="02010600030101010101" charset="-122"/>
                      </a:endParaRPr>
                    </a:p>
                  </a:txBody>
                  <a:tcPr marL="12700" marR="12700" marT="1270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89</a:t>
                      </a:r>
                      <a:endParaRPr lang="en-US" altLang="en-US" b="0">
                        <a:solidFill>
                          <a:srgbClr val="000000"/>
                        </a:solidFill>
                        <a:latin typeface="等线" panose="02010600030101010101" charset="-122"/>
                      </a:endParaRPr>
                    </a:p>
                  </a:txBody>
                  <a:tcPr marL="12700" marR="12700" marT="1270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c>
                  <a:txBody>
                    <a:bodyPr/>
                    <a:p>
                      <a:pPr indent="0">
                        <a:buNone/>
                      </a:pPr>
                      <a:r>
                        <a:rPr lang="en-US" b="0">
                          <a:solidFill>
                            <a:srgbClr val="000000"/>
                          </a:solidFill>
                          <a:latin typeface="等线" panose="02010600030101010101" charset="-122"/>
                        </a:rPr>
                        <a:t>36</a:t>
                      </a:r>
                      <a:endParaRPr lang="en-US" altLang="en-US" b="0">
                        <a:solidFill>
                          <a:srgbClr val="000000"/>
                        </a:solidFill>
                        <a:latin typeface="等线" panose="02010600030101010101" charset="-122"/>
                      </a:endParaRPr>
                    </a:p>
                  </a:txBody>
                  <a:tcPr marL="12700" marR="12700" marT="12700" vert="horz" anchor="t">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19050" cap="flat" cmpd="sng">
                      <a:solidFill>
                        <a:srgbClr val="FFFFFF"/>
                      </a:solidFill>
                      <a:prstDash val="solid"/>
                      <a:headEnd type="none" w="med" len="med"/>
                      <a:tailEnd type="none" w="med" len="med"/>
                    </a:lnB>
                    <a:lnTlToBr>
                      <a:noFill/>
                    </a:lnTlToBr>
                    <a:lnBlToTr>
                      <a:noFill/>
                    </a:lnBlToTr>
                    <a:solidFill>
                      <a:srgbClr val="D2DEEF"/>
                    </a:solidFill>
                  </a:tcPr>
                </a:tc>
              </a:tr>
            </a:tbl>
          </a:graphicData>
        </a:graphic>
      </p:graphicFrame>
      <p:sp>
        <p:nvSpPr>
          <p:cNvPr id="8" name="文本框 7"/>
          <p:cNvSpPr txBox="1"/>
          <p:nvPr/>
        </p:nvSpPr>
        <p:spPr>
          <a:xfrm>
            <a:off x="9785985" y="6346190"/>
            <a:ext cx="1638300" cy="368300"/>
          </a:xfrm>
          <a:prstGeom prst="rect">
            <a:avLst/>
          </a:prstGeom>
          <a:noFill/>
        </p:spPr>
        <p:txBody>
          <a:bodyPr wrap="square" rtlCol="0">
            <a:spAutoFit/>
          </a:bodyPr>
          <a:p>
            <a:r>
              <a:rPr lang="zh-CN" altLang="en-US"/>
              <a:t>实验结果</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p:cNvSpPr txBox="1"/>
          <p:nvPr/>
        </p:nvSpPr>
        <p:spPr>
          <a:xfrm>
            <a:off x="4182067" y="438781"/>
            <a:ext cx="3744178" cy="368935"/>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结果分析</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1386839" y="4657315"/>
            <a:ext cx="9853127" cy="347345"/>
          </a:xfrm>
          <a:prstGeom prst="rect">
            <a:avLst/>
          </a:prstGeom>
        </p:spPr>
        <p:txBody>
          <a:bodyPr wrap="square" numCol="1">
            <a:spAutoFit/>
          </a:bodyPr>
          <a:lstStyle/>
          <a:p>
            <a:pPr>
              <a:lnSpc>
                <a:spcPts val="2000"/>
              </a:lnSpc>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rPr>
              <a:t>	</a:t>
            </a:r>
            <a:endParaRPr lang="zh-TW"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p:txBody>
      </p:sp>
      <p:sp>
        <p:nvSpPr>
          <p:cNvPr id="2" name="文本框 1"/>
          <p:cNvSpPr txBox="1"/>
          <p:nvPr/>
        </p:nvSpPr>
        <p:spPr>
          <a:xfrm>
            <a:off x="1929130" y="1011555"/>
            <a:ext cx="8902700" cy="3169285"/>
          </a:xfrm>
          <a:prstGeom prst="rect">
            <a:avLst/>
          </a:prstGeom>
          <a:noFill/>
        </p:spPr>
        <p:txBody>
          <a:bodyPr wrap="none" rtlCol="0" anchor="t">
            <a:spAutoFit/>
          </a:bodyPr>
          <a:p>
            <a:pPr marL="285750" indent="-285750">
              <a:lnSpc>
                <a:spcPts val="2000"/>
              </a:lnSpc>
              <a:buFont typeface="Wingdings" panose="05000000000000000000" charset="0"/>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所有被试者第二次完成七巧板的时间基本都减少了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nSpc>
                <a:spcPts val="2000"/>
              </a:lnSpc>
              <a:buFont typeface="Wingdings" panose="05000000000000000000" charset="0"/>
              <a:buNone/>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lnSpc>
                <a:spcPts val="2000"/>
              </a:lnSpc>
              <a:buFont typeface="Wingdings" panose="05000000000000000000" charset="0"/>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其中被试者</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A,D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的时间和我们的假设存在着偏差，根据分析找到了以下原因：</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nSpc>
                <a:spcPts val="2000"/>
              </a:lnSpc>
              <a:buFont typeface="Wingdings" panose="05000000000000000000" charset="0"/>
              <a:buNone/>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nSpc>
                <a:spcPts val="2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1. A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在进行第二次</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形图案七巧板任务时受到了外界因素的干扰，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nSpc>
                <a:spcPts val="2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有熟识的人与其进行了对话；</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nSpc>
                <a:spcPts val="2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被试者不适合</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‘0’</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形图案任务，该项任务对其太过容易，</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nSpc>
                <a:spcPts val="2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D</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的</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完成时间远远少于平均值</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lnSpc>
                <a:spcPts val="2000"/>
              </a:lnSpc>
              <a:buFont typeface="Wingdings" panose="05000000000000000000" charset="0"/>
              <a:buChar char="l"/>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lnSpc>
                <a:spcPts val="2000"/>
              </a:lnSpc>
              <a:buFont typeface="Wingdings" panose="05000000000000000000" charset="0"/>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除了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A ,D </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以外， 其他被试者的差值均为正数，且沉浸分数越高，时间差的差值越大</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a:lnSpc>
                <a:spcPts val="2000"/>
              </a:lnSpc>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a:lnSpc>
                <a:spcPts val="2000"/>
              </a:lnSpc>
            </a:pPr>
            <a:endParaRPr lang="zh-CN" altLang="en-US"/>
          </a:p>
        </p:txBody>
      </p:sp>
      <p:pic>
        <p:nvPicPr>
          <p:cNvPr id="4" name="圖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76170" y="3811201"/>
            <a:ext cx="7143750" cy="2857500"/>
          </a:xfrm>
          <a:prstGeom prst="rect">
            <a:avLst/>
          </a:prstGeom>
        </p:spPr>
      </p:pic>
      <p:sp>
        <p:nvSpPr>
          <p:cNvPr id="5" name="文字方塊 4"/>
          <p:cNvSpPr txBox="1"/>
          <p:nvPr/>
        </p:nvSpPr>
        <p:spPr>
          <a:xfrm>
            <a:off x="9104811" y="6216416"/>
            <a:ext cx="1480458" cy="307777"/>
          </a:xfrm>
          <a:prstGeom prst="rect">
            <a:avLst/>
          </a:prstGeom>
          <a:noFill/>
        </p:spPr>
        <p:txBody>
          <a:bodyPr wrap="square" rtlCol="0">
            <a:spAutoFit/>
          </a:bodyPr>
          <a:p>
            <a:r>
              <a:rPr lang="zh-CN" altLang="en-US" sz="1400" dirty="0"/>
              <a:t>沉浸度的自评分</a:t>
            </a:r>
            <a:endParaRPr lang="zh-HK" altLang="en-US" sz="1400"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932872" y="2657197"/>
            <a:ext cx="4171076" cy="735965"/>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总结</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
        <p:nvSpPr>
          <p:cNvPr id="16" name="标题层"/>
          <p:cNvSpPr txBox="1"/>
          <p:nvPr/>
        </p:nvSpPr>
        <p:spPr bwMode="auto">
          <a:xfrm>
            <a:off x="1932872" y="1857232"/>
            <a:ext cx="4171076" cy="735965"/>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FIVE</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525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400" fill="hold"/>
                                        <p:tgtEl>
                                          <p:spTgt spid="16"/>
                                        </p:tgtEl>
                                        <p:attrNameLst>
                                          <p:attrName>ppt_x</p:attrName>
                                        </p:attrNameLst>
                                      </p:cBhvr>
                                      <p:tavLst>
                                        <p:tav tm="0">
                                          <p:val>
                                            <p:strVal val="1+#ppt_w/2"/>
                                          </p:val>
                                        </p:tav>
                                        <p:tav tm="100000">
                                          <p:val>
                                            <p:strVal val="#ppt_x"/>
                                          </p:val>
                                        </p:tav>
                                      </p:tavLst>
                                    </p:anim>
                                    <p:anim calcmode="lin" valueType="num">
                                      <p:cBhvr additive="base">
                                        <p:cTn id="12"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8"/>
          <p:cNvSpPr txBox="1"/>
          <p:nvPr/>
        </p:nvSpPr>
        <p:spPr>
          <a:xfrm>
            <a:off x="4182067" y="523236"/>
            <a:ext cx="3744178" cy="492125"/>
          </a:xfrm>
          <a:prstGeom prst="rect">
            <a:avLst/>
          </a:prstGeom>
          <a:noFill/>
        </p:spPr>
        <p:txBody>
          <a:bodyPr wrap="square" lIns="0" tIns="0" rIns="0" bIns="0" rtlCol="0" anchor="ctr">
            <a:spAutoFit/>
          </a:bodyPr>
          <a:lstStyle/>
          <a:p>
            <a:pPr algn="ctr"/>
            <a:r>
              <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总结</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pic>
        <p:nvPicPr>
          <p:cNvPr id="4" name="圖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0076" y="1895660"/>
            <a:ext cx="5208814" cy="3906611"/>
          </a:xfrm>
          <a:prstGeom prst="rect">
            <a:avLst/>
          </a:prstGeom>
        </p:spPr>
      </p:pic>
      <p:grpSp>
        <p:nvGrpSpPr>
          <p:cNvPr id="10" name="组合 9"/>
          <p:cNvGrpSpPr/>
          <p:nvPr/>
        </p:nvGrpSpPr>
        <p:grpSpPr>
          <a:xfrm>
            <a:off x="6786149" y="2061037"/>
            <a:ext cx="551180" cy="587865"/>
            <a:chOff x="7335520" y="-437099"/>
            <a:chExt cx="914400" cy="975261"/>
          </a:xfrm>
          <a:solidFill>
            <a:schemeClr val="tx1"/>
          </a:solidFill>
        </p:grpSpPr>
        <p:sp>
          <p:nvSpPr>
            <p:cNvPr id="11" name="矩形 10"/>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6767099" y="3472007"/>
            <a:ext cx="551180" cy="587865"/>
            <a:chOff x="7335520" y="-437099"/>
            <a:chExt cx="914400" cy="975261"/>
          </a:xfrm>
          <a:solidFill>
            <a:schemeClr val="tx1"/>
          </a:solidFill>
        </p:grpSpPr>
        <p:sp>
          <p:nvSpPr>
            <p:cNvPr id="5" name="矩形 4"/>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en-US" altLang="zh-CN"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 name="等腰三角形 5"/>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7" name="文本框 6"/>
          <p:cNvSpPr txBox="1"/>
          <p:nvPr/>
        </p:nvSpPr>
        <p:spPr>
          <a:xfrm>
            <a:off x="7934960" y="2152650"/>
            <a:ext cx="3926205" cy="398780"/>
          </a:xfrm>
          <a:prstGeom prst="rect">
            <a:avLst/>
          </a:prstGeom>
          <a:noFill/>
        </p:spPr>
        <p:txBody>
          <a:bodyPr wrap="square" rtlCol="0">
            <a:spAutoFit/>
          </a:bodyPr>
          <a:p>
            <a:r>
              <a:rPr lang="zh-CN" altLang="en-US" sz="2000" b="1"/>
              <a:t>实验结论</a:t>
            </a:r>
            <a:endParaRPr lang="zh-CN" altLang="en-US" sz="2000" b="1"/>
          </a:p>
        </p:txBody>
      </p:sp>
      <p:sp>
        <p:nvSpPr>
          <p:cNvPr id="8" name="文本框 7"/>
          <p:cNvSpPr txBox="1"/>
          <p:nvPr/>
        </p:nvSpPr>
        <p:spPr>
          <a:xfrm>
            <a:off x="7966710" y="3556635"/>
            <a:ext cx="1102360" cy="368300"/>
          </a:xfrm>
          <a:prstGeom prst="rect">
            <a:avLst/>
          </a:prstGeom>
          <a:noFill/>
        </p:spPr>
        <p:txBody>
          <a:bodyPr wrap="none" rtlCol="0" anchor="t">
            <a:spAutoFit/>
          </a:bodyPr>
          <a:p>
            <a:r>
              <a:rPr lang="zh-CN" altLang="en-US" b="1"/>
              <a:t>改进方向</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22" name="直接连接符 2821"/>
          <p:cNvCxnSpPr/>
          <p:nvPr/>
        </p:nvCxnSpPr>
        <p:spPr>
          <a:xfrm rot="5400000">
            <a:off x="4274336" y="3808565"/>
            <a:ext cx="3570362" cy="0"/>
          </a:xfrm>
          <a:prstGeom prst="line">
            <a:avLst/>
          </a:prstGeom>
          <a:ln w="31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TextBox 8"/>
          <p:cNvSpPr txBox="1"/>
          <p:nvPr/>
        </p:nvSpPr>
        <p:spPr>
          <a:xfrm>
            <a:off x="1466172" y="1485261"/>
            <a:ext cx="3744178" cy="368935"/>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【实验结论】</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 name="TextBox 8"/>
          <p:cNvSpPr txBox="1"/>
          <p:nvPr/>
        </p:nvSpPr>
        <p:spPr>
          <a:xfrm>
            <a:off x="6833192" y="1523996"/>
            <a:ext cx="3744178" cy="368935"/>
          </a:xfrm>
          <a:prstGeom prst="rect">
            <a:avLst/>
          </a:prstGeom>
          <a:noFill/>
        </p:spPr>
        <p:txBody>
          <a:bodyPr wrap="square" lIns="0" tIns="0" rIns="0" bIns="0" rtlCol="0" anchor="ctr">
            <a:spAutoFit/>
          </a:bodyPr>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【改进方向】</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1170305" y="2051685"/>
            <a:ext cx="4091305" cy="1630045"/>
          </a:xfrm>
          <a:prstGeom prst="rect">
            <a:avLst/>
          </a:prstGeom>
        </p:spPr>
        <p:txBody>
          <a:bodyPr wrap="square" numCol="1">
            <a:spAutoFit/>
          </a:bodyPr>
          <a:p>
            <a:pPr marL="285750" indent="-285750">
              <a:lnSpc>
                <a:spcPts val="2000"/>
              </a:lnSpc>
              <a:buFont typeface="Wingdings" panose="05000000000000000000" charset="0"/>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带有立体音效游戏体验沉浸度比没有声音的游戏体验要高。</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lnSpc>
                <a:spcPts val="2000"/>
              </a:lnSpc>
              <a:buFont typeface="Wingdings" panose="05000000000000000000" charset="0"/>
              <a:buChar char="l"/>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lnSpc>
                <a:spcPts val="2000"/>
              </a:lnSpc>
              <a:buFont typeface="Wingdings" panose="05000000000000000000" charset="0"/>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七巧板任务某种程度上可以测量沉浸感，但还是有可以改进的地方。</a:t>
            </a:r>
            <a:endParaRPr lang="zh-CN" altLang="en-US"/>
          </a:p>
          <a:p>
            <a:pPr marL="285750" indent="-285750">
              <a:lnSpc>
                <a:spcPts val="2000"/>
              </a:lnSpc>
              <a:buFont typeface="Wingdings" panose="05000000000000000000" charset="0"/>
              <a:buChar char="l"/>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p:txBody>
      </p:sp>
      <p:sp>
        <p:nvSpPr>
          <p:cNvPr id="5" name="文本框 4"/>
          <p:cNvSpPr txBox="1"/>
          <p:nvPr/>
        </p:nvSpPr>
        <p:spPr>
          <a:xfrm>
            <a:off x="6650355" y="1757045"/>
            <a:ext cx="4441825" cy="3415030"/>
          </a:xfrm>
          <a:prstGeom prst="rect">
            <a:avLst/>
          </a:prstGeom>
          <a:noFill/>
        </p:spPr>
        <p:txBody>
          <a:bodyPr wrap="square" rtlCol="0" anchor="t">
            <a:spAutoFit/>
          </a:bodyPr>
          <a:p>
            <a:pPr indent="0">
              <a:buFont typeface="Wingdings" panose="05000000000000000000" charset="0"/>
              <a:buNone/>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buFont typeface="Wingdings" panose="05000000000000000000" charset="0"/>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实验样本比较少</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buFont typeface="Wingdings" panose="05000000000000000000" charset="0"/>
              <a:buChar char="l"/>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buFont typeface="Wingdings" panose="05000000000000000000" charset="0"/>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实验环境并不固定，让一些被试者受到了环境的干扰。</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buFont typeface="Wingdings" panose="05000000000000000000" charset="0"/>
              <a:buChar char="l"/>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buFont typeface="Wingdings" panose="05000000000000000000" charset="0"/>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很难配合实验主题找到合适的游戏。</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buFont typeface="Wingdings" panose="05000000000000000000" charset="0"/>
              <a:buChar char="l"/>
            </a:pP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buFont typeface="Wingdings" panose="05000000000000000000" charset="0"/>
              <a:buChar char="l"/>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七巧板任务变数大，可以尝试用别的任务代替。</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285750" indent="-285750">
              <a:buFont typeface="Wingdings" panose="05000000000000000000" charset="0"/>
              <a:buChar char="l"/>
            </a:pPr>
            <a:endParaRPr lang="zh-CN" altLang="en-US"/>
          </a:p>
          <a:p>
            <a:pPr indent="0">
              <a:buFont typeface="Wingdings" panose="05000000000000000000" charset="0"/>
              <a:buNone/>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 y="0"/>
            <a:ext cx="13097302" cy="6858000"/>
            <a:chOff x="-1" y="0"/>
            <a:chExt cx="13097302" cy="6858000"/>
          </a:xfrm>
        </p:grpSpPr>
        <p:sp>
          <p:nvSpPr>
            <p:cNvPr id="7" name="等腰三角形 6"/>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等腰三角形 3"/>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 name="等腰三角形 5"/>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23" name="文本框 22"/>
          <p:cNvSpPr txBox="1"/>
          <p:nvPr/>
        </p:nvSpPr>
        <p:spPr>
          <a:xfrm>
            <a:off x="6129520" y="1572241"/>
            <a:ext cx="3731895" cy="1076325"/>
          </a:xfrm>
          <a:prstGeom prst="rect">
            <a:avLst/>
          </a:prstGeom>
          <a:noFill/>
        </p:spPr>
        <p:txBody>
          <a:bodyPr wrap="none" rtlCol="0">
            <a:spAutoFit/>
            <a:scene3d>
              <a:camera prst="orthographicFront"/>
              <a:lightRig rig="threePt" dir="t"/>
            </a:scene3d>
            <a:sp3d contourW="12700"/>
          </a:bodyPr>
          <a:lstStyle/>
          <a:p>
            <a:pPr defTabSz="901065">
              <a:defRPr/>
            </a:pPr>
            <a:r>
              <a:rPr lang="en-US" altLang="zh-CN" sz="6400" dirty="0">
                <a:latin typeface="微软雅黑" panose="020B0503020204020204" pitchFamily="34" charset="-122"/>
                <a:ea typeface="微软雅黑" panose="020B0503020204020204" pitchFamily="34" charset="-122"/>
                <a:cs typeface="+mn-ea"/>
                <a:sym typeface="+mn-lt"/>
              </a:rPr>
              <a:t>Thanks</a:t>
            </a:r>
            <a:r>
              <a:rPr lang="zh-CN" altLang="en-US" sz="6400" dirty="0">
                <a:latin typeface="微软雅黑" panose="020B0503020204020204" pitchFamily="34" charset="-122"/>
                <a:ea typeface="微软雅黑" panose="020B0503020204020204" pitchFamily="34" charset="-122"/>
                <a:cs typeface="+mn-ea"/>
                <a:sym typeface="+mn-lt"/>
              </a:rPr>
              <a:t>！</a:t>
            </a:r>
            <a:endParaRPr lang="zh-CN" altLang="en-US" sz="6400" dirty="0">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5349323" y="3423608"/>
            <a:ext cx="5850340" cy="260244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latin typeface="微软雅黑" panose="020B0503020204020204" pitchFamily="34" charset="-122"/>
                <a:ea typeface="微软雅黑" panose="020B0503020204020204" pitchFamily="34" charset="-122"/>
                <a:cs typeface="+mn-ea"/>
                <a:sym typeface="+mn-lt"/>
              </a:rPr>
              <a:t>参考文献：</a:t>
            </a:r>
            <a:endParaRPr lang="en-US" altLang="zh-CN" sz="1200" dirty="0">
              <a:latin typeface="微软雅黑" panose="020B0503020204020204" pitchFamily="34" charset="-122"/>
              <a:ea typeface="微软雅黑" panose="020B0503020204020204" pitchFamily="34" charset="-122"/>
              <a:cs typeface="+mn-ea"/>
              <a:sym typeface="+mn-lt"/>
            </a:endParaRPr>
          </a:p>
          <a:p>
            <a:pPr>
              <a:lnSpc>
                <a:spcPct val="114000"/>
              </a:lnSpc>
            </a:pPr>
            <a:endParaRPr lang="en-US" altLang="zh-CN" sz="1200" dirty="0">
              <a:latin typeface="微软雅黑" panose="020B0503020204020204" pitchFamily="34" charset="-122"/>
              <a:ea typeface="微软雅黑" panose="020B0503020204020204" pitchFamily="34" charset="-122"/>
              <a:cs typeface="+mn-ea"/>
              <a:sym typeface="+mn-lt"/>
            </a:endParaRPr>
          </a:p>
          <a:p>
            <a:pPr>
              <a:lnSpc>
                <a:spcPct val="114000"/>
              </a:lnSpc>
            </a:pPr>
            <a:r>
              <a:rPr lang="en-US" altLang="zh-HK" sz="1200" dirty="0">
                <a:latin typeface="微软雅黑" panose="020B0503020204020204" pitchFamily="34" charset="-122"/>
                <a:ea typeface="微软雅黑" panose="020B0503020204020204" pitchFamily="34" charset="-122"/>
                <a:cs typeface="+mn-ea"/>
              </a:rPr>
              <a:t>[1]C</a:t>
            </a:r>
            <a:r>
              <a:rPr lang="en-US" altLang="zh-CN" sz="1200" dirty="0">
                <a:latin typeface="微软雅黑" panose="020B0503020204020204" pitchFamily="34" charset="-122"/>
                <a:ea typeface="微软雅黑" panose="020B0503020204020204" pitchFamily="34" charset="-122"/>
                <a:cs typeface="+mn-ea"/>
              </a:rPr>
              <a:t>harlene </a:t>
            </a:r>
            <a:r>
              <a:rPr lang="en-US" altLang="zh-CN" sz="1200" dirty="0" err="1">
                <a:latin typeface="微软雅黑" panose="020B0503020204020204" pitchFamily="34" charset="-122"/>
                <a:ea typeface="微软雅黑" panose="020B0503020204020204" pitchFamily="34" charset="-122"/>
                <a:cs typeface="+mn-ea"/>
              </a:rPr>
              <a:t>Jennett</a:t>
            </a:r>
            <a:r>
              <a:rPr lang="en-US" altLang="zh-CN" sz="1200" dirty="0">
                <a:latin typeface="微软雅黑" panose="020B0503020204020204" pitchFamily="34" charset="-122"/>
                <a:ea typeface="微软雅黑" panose="020B0503020204020204" pitchFamily="34" charset="-122"/>
                <a:cs typeface="+mn-ea"/>
              </a:rPr>
              <a:t>, </a:t>
            </a:r>
            <a:r>
              <a:rPr lang="en-US" altLang="zh-HK" sz="1200" dirty="0">
                <a:latin typeface="微软雅黑" panose="020B0503020204020204" pitchFamily="34" charset="-122"/>
                <a:ea typeface="微软雅黑" panose="020B0503020204020204" pitchFamily="34" charset="-122"/>
                <a:cs typeface="+mn-ea"/>
              </a:rPr>
              <a:t>Measuring and defining the experience of immersion in games[J].</a:t>
            </a:r>
            <a:r>
              <a:rPr lang="en-US" altLang="zh-CN" sz="1200" dirty="0">
                <a:latin typeface="微软雅黑" panose="020B0503020204020204" pitchFamily="34" charset="-122"/>
                <a:ea typeface="微软雅黑" panose="020B0503020204020204" pitchFamily="34" charset="-122"/>
                <a:cs typeface="+mn-ea"/>
              </a:rPr>
              <a:t>International Journal of Human-Computer Studies</a:t>
            </a:r>
            <a:r>
              <a:rPr lang="en-US" altLang="zh-HK" sz="1200" dirty="0">
                <a:latin typeface="微软雅黑" panose="020B0503020204020204" pitchFamily="34" charset="-122"/>
                <a:ea typeface="微软雅黑" panose="020B0503020204020204" pitchFamily="34" charset="-122"/>
                <a:cs typeface="+mn-ea"/>
              </a:rPr>
              <a:t>, 2008, 66(9):641-661.</a:t>
            </a:r>
            <a:endParaRPr lang="en-US" altLang="zh-HK" sz="1200" dirty="0">
              <a:latin typeface="微软雅黑" panose="020B0503020204020204" pitchFamily="34" charset="-122"/>
              <a:ea typeface="微软雅黑" panose="020B0503020204020204" pitchFamily="34" charset="-122"/>
              <a:cs typeface="+mn-ea"/>
              <a:sym typeface="+mn-lt"/>
            </a:endParaRPr>
          </a:p>
          <a:p>
            <a:pPr>
              <a:lnSpc>
                <a:spcPct val="114000"/>
              </a:lnSpc>
            </a:pPr>
            <a:r>
              <a:rPr lang="en-US" altLang="zh-CN" sz="1200" dirty="0">
                <a:latin typeface="微软雅黑" panose="020B0503020204020204" pitchFamily="34" charset="-122"/>
                <a:ea typeface="微软雅黑" panose="020B0503020204020204" pitchFamily="34" charset="-122"/>
                <a:cs typeface="+mn-ea"/>
              </a:rPr>
              <a:t>[2]</a:t>
            </a:r>
            <a:r>
              <a:rPr lang="zh-CN" altLang="en-US" sz="1200" dirty="0">
                <a:latin typeface="微软雅黑" panose="020B0503020204020204" pitchFamily="34" charset="-122"/>
                <a:ea typeface="微软雅黑" panose="020B0503020204020204" pitchFamily="34" charset="-122"/>
                <a:cs typeface="+mn-ea"/>
              </a:rPr>
              <a:t>张春洁</a:t>
            </a:r>
            <a:r>
              <a:rPr lang="en-US" altLang="zh-CN" sz="1200" dirty="0">
                <a:latin typeface="微软雅黑" panose="020B0503020204020204" pitchFamily="34" charset="-122"/>
                <a:ea typeface="微软雅黑" panose="020B0503020204020204" pitchFamily="34" charset="-122"/>
                <a:cs typeface="+mn-ea"/>
              </a:rPr>
              <a:t>. </a:t>
            </a:r>
            <a:r>
              <a:rPr lang="zh-CN" altLang="en-US" sz="1200" dirty="0">
                <a:latin typeface="微软雅黑" panose="020B0503020204020204" pitchFamily="34" charset="-122"/>
                <a:ea typeface="微软雅黑" panose="020B0503020204020204" pitchFamily="34" charset="-122"/>
                <a:cs typeface="+mn-ea"/>
              </a:rPr>
              <a:t>空间听觉定位性能主观评价方法研究</a:t>
            </a:r>
            <a:r>
              <a:rPr lang="en-US" altLang="zh-CN" sz="1200" dirty="0">
                <a:latin typeface="微软雅黑" panose="020B0503020204020204" pitchFamily="34" charset="-122"/>
                <a:ea typeface="微软雅黑" panose="020B0503020204020204" pitchFamily="34" charset="-122"/>
                <a:cs typeface="+mn-ea"/>
              </a:rPr>
              <a:t>[D].</a:t>
            </a:r>
            <a:r>
              <a:rPr lang="zh-CN" altLang="en-US" sz="1200" dirty="0">
                <a:latin typeface="微软雅黑" panose="020B0503020204020204" pitchFamily="34" charset="-122"/>
                <a:ea typeface="微软雅黑" panose="020B0503020204020204" pitchFamily="34" charset="-122"/>
                <a:cs typeface="+mn-ea"/>
              </a:rPr>
              <a:t>天津大学</a:t>
            </a:r>
            <a:r>
              <a:rPr lang="en-US" altLang="zh-CN" sz="1200" dirty="0">
                <a:latin typeface="微软雅黑" panose="020B0503020204020204" pitchFamily="34" charset="-122"/>
                <a:ea typeface="微软雅黑" panose="020B0503020204020204" pitchFamily="34" charset="-122"/>
                <a:cs typeface="+mn-ea"/>
              </a:rPr>
              <a:t>,2014.</a:t>
            </a:r>
            <a:endParaRPr lang="en-US" altLang="zh-CN" sz="1200" dirty="0">
              <a:latin typeface="微软雅黑" panose="020B0503020204020204" pitchFamily="34" charset="-122"/>
              <a:ea typeface="微软雅黑" panose="020B0503020204020204" pitchFamily="34" charset="-122"/>
              <a:cs typeface="+mn-ea"/>
            </a:endParaRPr>
          </a:p>
          <a:p>
            <a:pPr>
              <a:lnSpc>
                <a:spcPct val="114000"/>
              </a:lnSpc>
            </a:pPr>
            <a:r>
              <a:rPr lang="en-US" altLang="zh-CN" sz="1200" dirty="0">
                <a:latin typeface="微软雅黑" panose="020B0503020204020204" pitchFamily="34" charset="-122"/>
                <a:ea typeface="微软雅黑" panose="020B0503020204020204" pitchFamily="34" charset="-122"/>
                <a:cs typeface="+mn-ea"/>
              </a:rPr>
              <a:t>[3]</a:t>
            </a:r>
            <a:r>
              <a:rPr lang="zh-CN" altLang="en-US" sz="1200" dirty="0">
                <a:latin typeface="微软雅黑" panose="020B0503020204020204" pitchFamily="34" charset="-122"/>
                <a:ea typeface="微软雅黑" panose="020B0503020204020204" pitchFamily="34" charset="-122"/>
                <a:cs typeface="+mn-ea"/>
              </a:rPr>
              <a:t>胡启雷</a:t>
            </a:r>
            <a:r>
              <a:rPr lang="en-US" altLang="zh-CN" sz="1200" dirty="0">
                <a:latin typeface="微软雅黑" panose="020B0503020204020204" pitchFamily="34" charset="-122"/>
                <a:ea typeface="微软雅黑" panose="020B0503020204020204" pitchFamily="34" charset="-122"/>
                <a:cs typeface="+mn-ea"/>
              </a:rPr>
              <a:t>. </a:t>
            </a:r>
            <a:r>
              <a:rPr lang="zh-CN" altLang="en-US" sz="1200" dirty="0">
                <a:latin typeface="微软雅黑" panose="020B0503020204020204" pitchFamily="34" charset="-122"/>
                <a:ea typeface="微软雅黑" panose="020B0503020204020204" pitchFamily="34" charset="-122"/>
                <a:cs typeface="+mn-ea"/>
              </a:rPr>
              <a:t>不同位置精度的</a:t>
            </a:r>
            <a:r>
              <a:rPr lang="en-US" altLang="zh-CN" sz="1200" dirty="0">
                <a:latin typeface="微软雅黑" panose="020B0503020204020204" pitchFamily="34" charset="-122"/>
                <a:ea typeface="微软雅黑" panose="020B0503020204020204" pitchFamily="34" charset="-122"/>
                <a:cs typeface="+mn-ea"/>
              </a:rPr>
              <a:t>3D</a:t>
            </a:r>
            <a:r>
              <a:rPr lang="zh-CN" altLang="en-US" sz="1200" dirty="0">
                <a:latin typeface="微软雅黑" panose="020B0503020204020204" pitchFamily="34" charset="-122"/>
                <a:ea typeface="微软雅黑" panose="020B0503020204020204" pitchFamily="34" charset="-122"/>
                <a:cs typeface="+mn-ea"/>
              </a:rPr>
              <a:t>声音对人的空间位置视觉反应的影响</a:t>
            </a:r>
            <a:r>
              <a:rPr lang="en-US" altLang="zh-CN" sz="1200" dirty="0">
                <a:latin typeface="微软雅黑" panose="020B0503020204020204" pitchFamily="34" charset="-122"/>
                <a:ea typeface="微软雅黑" panose="020B0503020204020204" pitchFamily="34" charset="-122"/>
                <a:cs typeface="+mn-ea"/>
              </a:rPr>
              <a:t>[D].</a:t>
            </a:r>
            <a:r>
              <a:rPr lang="zh-CN" altLang="en-US" sz="1200" dirty="0">
                <a:latin typeface="微软雅黑" panose="020B0503020204020204" pitchFamily="34" charset="-122"/>
                <a:ea typeface="微软雅黑" panose="020B0503020204020204" pitchFamily="34" charset="-122"/>
                <a:cs typeface="+mn-ea"/>
              </a:rPr>
              <a:t>浙江大学</a:t>
            </a:r>
            <a:r>
              <a:rPr lang="en-US" altLang="zh-CN" sz="1200" dirty="0">
                <a:latin typeface="微软雅黑" panose="020B0503020204020204" pitchFamily="34" charset="-122"/>
                <a:ea typeface="微软雅黑" panose="020B0503020204020204" pitchFamily="34" charset="-122"/>
                <a:cs typeface="+mn-ea"/>
              </a:rPr>
              <a:t>,2013.</a:t>
            </a:r>
            <a:endParaRPr lang="en-US" altLang="zh-CN" sz="1200" dirty="0">
              <a:latin typeface="微软雅黑" panose="020B0503020204020204" pitchFamily="34" charset="-122"/>
              <a:ea typeface="微软雅黑" panose="020B0503020204020204" pitchFamily="34" charset="-122"/>
              <a:cs typeface="+mn-ea"/>
            </a:endParaRPr>
          </a:p>
          <a:p>
            <a:pPr>
              <a:lnSpc>
                <a:spcPct val="114000"/>
              </a:lnSpc>
            </a:pPr>
            <a:r>
              <a:rPr lang="en-US" altLang="zh-CN" sz="1200" dirty="0">
                <a:latin typeface="微软雅黑" panose="020B0503020204020204" pitchFamily="34" charset="-122"/>
                <a:ea typeface="微软雅黑" panose="020B0503020204020204" pitchFamily="34" charset="-122"/>
                <a:cs typeface="+mn-ea"/>
              </a:rPr>
              <a:t>[4]</a:t>
            </a:r>
            <a:r>
              <a:rPr lang="zh-CN" altLang="en-US" sz="1200" dirty="0">
                <a:latin typeface="微软雅黑" panose="020B0503020204020204" pitchFamily="34" charset="-122"/>
                <a:ea typeface="微软雅黑" panose="020B0503020204020204" pitchFamily="34" charset="-122"/>
                <a:cs typeface="+mn-ea"/>
              </a:rPr>
              <a:t>蔡怀珍</a:t>
            </a:r>
            <a:r>
              <a:rPr lang="en-US" altLang="zh-CN" sz="1200" dirty="0">
                <a:latin typeface="微软雅黑" panose="020B0503020204020204" pitchFamily="34" charset="-122"/>
                <a:ea typeface="微软雅黑" panose="020B0503020204020204" pitchFamily="34" charset="-122"/>
                <a:cs typeface="+mn-ea"/>
              </a:rPr>
              <a:t>. </a:t>
            </a:r>
            <a:r>
              <a:rPr lang="zh-CN" altLang="en-US" sz="1200" dirty="0">
                <a:latin typeface="微软雅黑" panose="020B0503020204020204" pitchFamily="34" charset="-122"/>
                <a:ea typeface="微软雅黑" panose="020B0503020204020204" pitchFamily="34" charset="-122"/>
                <a:cs typeface="+mn-ea"/>
              </a:rPr>
              <a:t>双传声器室内声源定位方法研究</a:t>
            </a:r>
            <a:r>
              <a:rPr lang="en-US" altLang="zh-CN" sz="1200" dirty="0">
                <a:latin typeface="微软雅黑" panose="020B0503020204020204" pitchFamily="34" charset="-122"/>
                <a:ea typeface="微软雅黑" panose="020B0503020204020204" pitchFamily="34" charset="-122"/>
                <a:cs typeface="+mn-ea"/>
              </a:rPr>
              <a:t>[D].</a:t>
            </a:r>
            <a:r>
              <a:rPr lang="zh-CN" altLang="en-US" sz="1200" dirty="0">
                <a:latin typeface="微软雅黑" panose="020B0503020204020204" pitchFamily="34" charset="-122"/>
                <a:ea typeface="微软雅黑" panose="020B0503020204020204" pitchFamily="34" charset="-122"/>
                <a:cs typeface="+mn-ea"/>
              </a:rPr>
              <a:t>西北工业大学</a:t>
            </a:r>
            <a:r>
              <a:rPr lang="en-US" altLang="zh-CN" sz="1200" dirty="0">
                <a:latin typeface="微软雅黑" panose="020B0503020204020204" pitchFamily="34" charset="-122"/>
                <a:ea typeface="微软雅黑" panose="020B0503020204020204" pitchFamily="34" charset="-122"/>
                <a:cs typeface="+mn-ea"/>
              </a:rPr>
              <a:t>,2015.</a:t>
            </a:r>
            <a:endParaRPr lang="en-US" altLang="zh-CN" sz="1200" dirty="0">
              <a:latin typeface="微软雅黑" panose="020B0503020204020204" pitchFamily="34" charset="-122"/>
              <a:ea typeface="微软雅黑" panose="020B0503020204020204" pitchFamily="34" charset="-122"/>
              <a:cs typeface="+mn-ea"/>
            </a:endParaRPr>
          </a:p>
          <a:p>
            <a:pPr>
              <a:lnSpc>
                <a:spcPct val="114000"/>
              </a:lnSpc>
            </a:pPr>
            <a:r>
              <a:rPr lang="en-US" altLang="zh-CN" sz="1200" dirty="0">
                <a:latin typeface="微软雅黑" panose="020B0503020204020204" pitchFamily="34" charset="-122"/>
                <a:ea typeface="微软雅黑" panose="020B0503020204020204" pitchFamily="34" charset="-122"/>
                <a:cs typeface="+mn-ea"/>
              </a:rPr>
              <a:t>[5]</a:t>
            </a:r>
            <a:r>
              <a:rPr lang="zh-CN" altLang="en-US" sz="1200" dirty="0">
                <a:latin typeface="微软雅黑" panose="020B0503020204020204" pitchFamily="34" charset="-122"/>
                <a:ea typeface="微软雅黑" panose="020B0503020204020204" pitchFamily="34" charset="-122"/>
                <a:cs typeface="+mn-ea"/>
              </a:rPr>
              <a:t>马慧颖</a:t>
            </a:r>
            <a:r>
              <a:rPr lang="en-US" altLang="zh-CN" sz="1200" dirty="0">
                <a:latin typeface="微软雅黑" panose="020B0503020204020204" pitchFamily="34" charset="-122"/>
                <a:ea typeface="微软雅黑" panose="020B0503020204020204" pitchFamily="34" charset="-122"/>
                <a:cs typeface="+mn-ea"/>
              </a:rPr>
              <a:t>. </a:t>
            </a:r>
            <a:r>
              <a:rPr lang="zh-CN" altLang="en-US" sz="1200" dirty="0">
                <a:latin typeface="微软雅黑" panose="020B0503020204020204" pitchFamily="34" charset="-122"/>
                <a:ea typeface="微软雅黑" panose="020B0503020204020204" pitchFamily="34" charset="-122"/>
                <a:cs typeface="+mn-ea"/>
              </a:rPr>
              <a:t>声源条件对室内时反定位方法的影响研究</a:t>
            </a:r>
            <a:r>
              <a:rPr lang="en-US" altLang="zh-CN" sz="1200" dirty="0">
                <a:latin typeface="微软雅黑" panose="020B0503020204020204" pitchFamily="34" charset="-122"/>
                <a:ea typeface="微软雅黑" panose="020B0503020204020204" pitchFamily="34" charset="-122"/>
                <a:cs typeface="+mn-ea"/>
              </a:rPr>
              <a:t>[A]. </a:t>
            </a:r>
            <a:r>
              <a:rPr lang="zh-CN" altLang="en-US" sz="1200" dirty="0">
                <a:latin typeface="微软雅黑" panose="020B0503020204020204" pitchFamily="34" charset="-122"/>
                <a:ea typeface="微软雅黑" panose="020B0503020204020204" pitchFamily="34" charset="-122"/>
                <a:cs typeface="+mn-ea"/>
              </a:rPr>
              <a:t>西安声学学会、上海市声学学会</a:t>
            </a:r>
            <a:r>
              <a:rPr lang="en-US" altLang="zh-CN" sz="1200" dirty="0">
                <a:latin typeface="微软雅黑" panose="020B0503020204020204" pitchFamily="34" charset="-122"/>
                <a:ea typeface="微软雅黑" panose="020B0503020204020204" pitchFamily="34" charset="-122"/>
                <a:cs typeface="+mn-ea"/>
              </a:rPr>
              <a:t>.2017</a:t>
            </a:r>
            <a:r>
              <a:rPr lang="zh-CN" altLang="en-US" sz="1200" dirty="0">
                <a:latin typeface="微软雅黑" panose="020B0503020204020204" pitchFamily="34" charset="-122"/>
                <a:ea typeface="微软雅黑" panose="020B0503020204020204" pitchFamily="34" charset="-122"/>
                <a:cs typeface="+mn-ea"/>
              </a:rPr>
              <a:t>年西安</a:t>
            </a:r>
            <a:r>
              <a:rPr lang="en-US" altLang="zh-CN" sz="1200" dirty="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上海声学学会第五届声学学术交流会议论文集</a:t>
            </a:r>
            <a:r>
              <a:rPr lang="en-US" altLang="zh-CN" sz="1200" dirty="0">
                <a:latin typeface="微软雅黑" panose="020B0503020204020204" pitchFamily="34" charset="-122"/>
                <a:ea typeface="微软雅黑" panose="020B0503020204020204" pitchFamily="34" charset="-122"/>
                <a:cs typeface="+mn-ea"/>
              </a:rPr>
              <a:t>[C].</a:t>
            </a:r>
            <a:r>
              <a:rPr lang="zh-CN" altLang="en-US" sz="1200" dirty="0">
                <a:latin typeface="微软雅黑" panose="020B0503020204020204" pitchFamily="34" charset="-122"/>
                <a:ea typeface="微软雅黑" panose="020B0503020204020204" pitchFamily="34" charset="-122"/>
                <a:cs typeface="+mn-ea"/>
              </a:rPr>
              <a:t>西安声学学会、上海市声学学会</a:t>
            </a:r>
            <a:r>
              <a:rPr lang="en-US" altLang="zh-CN" sz="1200" dirty="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声学技术</a:t>
            </a:r>
            <a:r>
              <a:rPr lang="en-US" altLang="zh-CN" sz="1200" dirty="0">
                <a:latin typeface="微软雅黑" panose="020B0503020204020204" pitchFamily="34" charset="-122"/>
                <a:ea typeface="微软雅黑" panose="020B0503020204020204" pitchFamily="34" charset="-122"/>
                <a:cs typeface="+mn-ea"/>
              </a:rPr>
              <a:t>》</a:t>
            </a:r>
            <a:r>
              <a:rPr lang="zh-CN" altLang="en-US" sz="1200" dirty="0">
                <a:latin typeface="微软雅黑" panose="020B0503020204020204" pitchFamily="34" charset="-122"/>
                <a:ea typeface="微软雅黑" panose="020B0503020204020204" pitchFamily="34" charset="-122"/>
                <a:cs typeface="+mn-ea"/>
              </a:rPr>
              <a:t>编辑部</a:t>
            </a:r>
            <a:r>
              <a:rPr lang="en-US" altLang="zh-CN" sz="1200" dirty="0">
                <a:latin typeface="微软雅黑" panose="020B0503020204020204" pitchFamily="34" charset="-122"/>
                <a:ea typeface="微软雅黑" panose="020B0503020204020204" pitchFamily="34" charset="-122"/>
                <a:cs typeface="+mn-ea"/>
              </a:rPr>
              <a:t>,2017:4.</a:t>
            </a:r>
            <a:endParaRPr lang="en-US" altLang="zh-CN" sz="1200" dirty="0">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76073" y="436443"/>
            <a:ext cx="3814267" cy="3954252"/>
            <a:chOff x="176073" y="436443"/>
            <a:chExt cx="3814267" cy="3954252"/>
          </a:xfrm>
        </p:grpSpPr>
        <p:sp>
          <p:nvSpPr>
            <p:cNvPr id="4" name="等腰三角形 3"/>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5" name="等腰三角形 4"/>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 name="等腰三角形 5"/>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7" name="等腰三角形 6"/>
          <p:cNvSpPr/>
          <p:nvPr/>
        </p:nvSpPr>
        <p:spPr>
          <a:xfrm>
            <a:off x="9646123" y="5513126"/>
            <a:ext cx="2273490" cy="1344874"/>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a:off x="9677399" y="5294762"/>
            <a:ext cx="1105469" cy="987184"/>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2667173">
            <a:off x="10950344" y="4360744"/>
            <a:ext cx="1454193" cy="1332363"/>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10" name="组合 9"/>
          <p:cNvGrpSpPr/>
          <p:nvPr/>
        </p:nvGrpSpPr>
        <p:grpSpPr>
          <a:xfrm>
            <a:off x="4637309" y="1942927"/>
            <a:ext cx="551180" cy="587865"/>
            <a:chOff x="7335520" y="-437099"/>
            <a:chExt cx="914400" cy="975261"/>
          </a:xfrm>
          <a:solidFill>
            <a:schemeClr val="tx1"/>
          </a:solidFill>
        </p:grpSpPr>
        <p:sp>
          <p:nvSpPr>
            <p:cNvPr id="11" name="矩形 10"/>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3" name="PA-文本框 10"/>
          <p:cNvSpPr txBox="1"/>
          <p:nvPr>
            <p:custDataLst>
              <p:tags r:id="rId1"/>
            </p:custDataLst>
          </p:nvPr>
        </p:nvSpPr>
        <p:spPr>
          <a:xfrm>
            <a:off x="5272997" y="1970139"/>
            <a:ext cx="3254390" cy="450850"/>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cs typeface="+mn-ea"/>
                <a:sym typeface="+mn-lt"/>
              </a:rPr>
              <a:t>现实背景</a:t>
            </a:r>
            <a:endParaRPr lang="zh-CN" altLang="en-US" b="1" dirty="0">
              <a:latin typeface="微软雅黑" panose="020B0503020204020204" pitchFamily="34" charset="-122"/>
              <a:ea typeface="微软雅黑" panose="020B0503020204020204" pitchFamily="34" charset="-122"/>
              <a:cs typeface="+mn-ea"/>
              <a:sym typeface="+mn-lt"/>
            </a:endParaRPr>
          </a:p>
        </p:txBody>
      </p:sp>
      <p:grpSp>
        <p:nvGrpSpPr>
          <p:cNvPr id="15" name="组合 14"/>
          <p:cNvGrpSpPr/>
          <p:nvPr/>
        </p:nvGrpSpPr>
        <p:grpSpPr>
          <a:xfrm>
            <a:off x="4637309" y="2880443"/>
            <a:ext cx="551180" cy="587865"/>
            <a:chOff x="7335520" y="-437099"/>
            <a:chExt cx="914400" cy="975261"/>
          </a:xfrm>
          <a:solidFill>
            <a:schemeClr val="tx1"/>
          </a:solidFill>
        </p:grpSpPr>
        <p:sp>
          <p:nvSpPr>
            <p:cNvPr id="16" name="矩形 15"/>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等腰三角形 16"/>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18" name="PA-文本框 10"/>
          <p:cNvSpPr txBox="1"/>
          <p:nvPr>
            <p:custDataLst>
              <p:tags r:id="rId2"/>
            </p:custDataLst>
          </p:nvPr>
        </p:nvSpPr>
        <p:spPr>
          <a:xfrm>
            <a:off x="5258392" y="2848951"/>
            <a:ext cx="3254390" cy="450850"/>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cs typeface="+mn-ea"/>
                <a:sym typeface="+mn-lt"/>
              </a:rPr>
              <a:t>相关技术</a:t>
            </a:r>
            <a:endParaRPr lang="zh-CN" altLang="en-US" b="1" dirty="0">
              <a:latin typeface="微软雅黑" panose="020B0503020204020204" pitchFamily="34" charset="-122"/>
              <a:ea typeface="微软雅黑" panose="020B0503020204020204" pitchFamily="34" charset="-122"/>
              <a:cs typeface="+mn-ea"/>
              <a:sym typeface="+mn-lt"/>
            </a:endParaRPr>
          </a:p>
        </p:txBody>
      </p:sp>
      <p:grpSp>
        <p:nvGrpSpPr>
          <p:cNvPr id="20" name="组合 19"/>
          <p:cNvGrpSpPr/>
          <p:nvPr/>
        </p:nvGrpSpPr>
        <p:grpSpPr>
          <a:xfrm>
            <a:off x="4666519" y="3832564"/>
            <a:ext cx="551180" cy="587865"/>
            <a:chOff x="7335520" y="-437099"/>
            <a:chExt cx="914400" cy="975261"/>
          </a:xfrm>
          <a:solidFill>
            <a:schemeClr val="tx1"/>
          </a:solidFill>
        </p:grpSpPr>
        <p:sp>
          <p:nvSpPr>
            <p:cNvPr id="21" name="矩形 20"/>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2" name="等腰三角形 21"/>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3" name="PA-文本框 10"/>
          <p:cNvSpPr txBox="1"/>
          <p:nvPr>
            <p:custDataLst>
              <p:tags r:id="rId3"/>
            </p:custDataLst>
          </p:nvPr>
        </p:nvSpPr>
        <p:spPr>
          <a:xfrm>
            <a:off x="5276039" y="3827067"/>
            <a:ext cx="3254390" cy="450850"/>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cs typeface="+mn-ea"/>
                <a:sym typeface="+mn-lt"/>
              </a:rPr>
              <a:t>实验设计</a:t>
            </a:r>
            <a:endParaRPr lang="zh-CN" altLang="en-US" b="1" dirty="0">
              <a:latin typeface="微软雅黑" panose="020B0503020204020204" pitchFamily="34" charset="-122"/>
              <a:ea typeface="微软雅黑" panose="020B0503020204020204" pitchFamily="34" charset="-122"/>
              <a:cs typeface="+mn-ea"/>
              <a:sym typeface="+mn-lt"/>
            </a:endParaRPr>
          </a:p>
        </p:txBody>
      </p:sp>
      <p:grpSp>
        <p:nvGrpSpPr>
          <p:cNvPr id="25" name="组合 24"/>
          <p:cNvGrpSpPr/>
          <p:nvPr/>
        </p:nvGrpSpPr>
        <p:grpSpPr>
          <a:xfrm>
            <a:off x="4666519" y="4770080"/>
            <a:ext cx="551180" cy="587865"/>
            <a:chOff x="7335520" y="-437099"/>
            <a:chExt cx="914400" cy="975261"/>
          </a:xfrm>
          <a:solidFill>
            <a:schemeClr val="tx1"/>
          </a:solidFill>
        </p:grpSpPr>
        <p:sp>
          <p:nvSpPr>
            <p:cNvPr id="26" name="矩形 25"/>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7" name="等腰三角形 26"/>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8" name="PA-文本框 10"/>
          <p:cNvSpPr txBox="1"/>
          <p:nvPr>
            <p:custDataLst>
              <p:tags r:id="rId4"/>
            </p:custDataLst>
          </p:nvPr>
        </p:nvSpPr>
        <p:spPr>
          <a:xfrm>
            <a:off x="5287602" y="4782687"/>
            <a:ext cx="3254390" cy="450850"/>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cs typeface="+mn-ea"/>
                <a:sym typeface="+mn-lt"/>
              </a:rPr>
              <a:t>实验过程与结果</a:t>
            </a:r>
            <a:endParaRPr lang="zh-CN" altLang="en-US" b="1" dirty="0">
              <a:latin typeface="微软雅黑" panose="020B0503020204020204" pitchFamily="34" charset="-122"/>
              <a:ea typeface="微软雅黑" panose="020B0503020204020204" pitchFamily="34" charset="-122"/>
              <a:cs typeface="+mn-ea"/>
              <a:sym typeface="+mn-lt"/>
            </a:endParaRPr>
          </a:p>
        </p:txBody>
      </p:sp>
      <p:sp>
        <p:nvSpPr>
          <p:cNvPr id="30" name="文本框 29"/>
          <p:cNvSpPr txBox="1"/>
          <p:nvPr/>
        </p:nvSpPr>
        <p:spPr>
          <a:xfrm>
            <a:off x="7121371" y="329710"/>
            <a:ext cx="4724402" cy="1015663"/>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sym typeface="+mn-lt"/>
              </a:rPr>
              <a:t>CONTENTS</a:t>
            </a:r>
            <a:endParaRPr kumimoji="0" lang="zh-CN" altLang="en-US" sz="6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sym typeface="+mn-lt"/>
            </a:endParaRPr>
          </a:p>
        </p:txBody>
      </p:sp>
      <p:grpSp>
        <p:nvGrpSpPr>
          <p:cNvPr id="3" name="组合 2"/>
          <p:cNvGrpSpPr/>
          <p:nvPr/>
        </p:nvGrpSpPr>
        <p:grpSpPr>
          <a:xfrm>
            <a:off x="4647469" y="5714960"/>
            <a:ext cx="551180" cy="587865"/>
            <a:chOff x="7335520" y="-437099"/>
            <a:chExt cx="914400" cy="975261"/>
          </a:xfrm>
          <a:solidFill>
            <a:schemeClr val="tx1"/>
          </a:solidFill>
        </p:grpSpPr>
        <p:sp>
          <p:nvSpPr>
            <p:cNvPr id="14" name="矩形 13"/>
            <p:cNvSpPr/>
            <p:nvPr/>
          </p:nvSpPr>
          <p:spPr>
            <a:xfrm>
              <a:off x="7335520" y="-437099"/>
              <a:ext cx="914400" cy="7418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5</a:t>
              </a:r>
              <a:endParaRPr lang="en-US" altLang="zh-CN" sz="32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9" name="等腰三角形 18"/>
            <p:cNvSpPr/>
            <p:nvPr/>
          </p:nvSpPr>
          <p:spPr>
            <a:xfrm rot="10800000">
              <a:off x="7335520" y="304799"/>
              <a:ext cx="914400" cy="2333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4" name="PA-文本框 10"/>
          <p:cNvSpPr txBox="1"/>
          <p:nvPr>
            <p:custDataLst>
              <p:tags r:id="rId5"/>
            </p:custDataLst>
          </p:nvPr>
        </p:nvSpPr>
        <p:spPr>
          <a:xfrm>
            <a:off x="5297762" y="5765667"/>
            <a:ext cx="3254390" cy="450850"/>
          </a:xfrm>
          <a:prstGeom prst="rect">
            <a:avLst/>
          </a:prstGeom>
          <a:noFill/>
        </p:spPr>
        <p:txBody>
          <a:bodyPr wrap="square" rtlCol="0">
            <a:spAutoFit/>
          </a:bodyPr>
          <a:p>
            <a:pPr>
              <a:lnSpc>
                <a:spcPct val="130000"/>
              </a:lnSpc>
            </a:pPr>
            <a:r>
              <a:rPr lang="zh-CN" altLang="en-US" b="1" dirty="0">
                <a:latin typeface="微软雅黑" panose="020B0503020204020204" pitchFamily="34" charset="-122"/>
                <a:ea typeface="微软雅黑" panose="020B0503020204020204" pitchFamily="34" charset="-122"/>
                <a:cs typeface="+mn-ea"/>
                <a:sym typeface="+mn-lt"/>
              </a:rPr>
              <a:t>总结</a:t>
            </a:r>
            <a:endParaRPr lang="zh-CN" altLang="en-US" b="1"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bldLst>
      <p:bldP spid="13" grpId="0"/>
      <p:bldP spid="18" grpId="0"/>
      <p:bldP spid="23" grpId="0"/>
      <p:bldP spid="28"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932872" y="2657197"/>
            <a:ext cx="4171076" cy="735965"/>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现实背景</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
        <p:nvSpPr>
          <p:cNvPr id="16" name="标题层"/>
          <p:cNvSpPr txBox="1"/>
          <p:nvPr/>
        </p:nvSpPr>
        <p:spPr bwMode="auto">
          <a:xfrm>
            <a:off x="1932872" y="1857232"/>
            <a:ext cx="4171076"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ONE</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0575" y="1919605"/>
            <a:ext cx="4175125" cy="3107690"/>
          </a:xfrm>
          <a:prstGeom prst="rect">
            <a:avLst/>
          </a:prstGeom>
          <a:noFill/>
        </p:spPr>
        <p:txBody>
          <a:bodyPr wrap="square" rtlCol="0">
            <a:spAutoFit/>
          </a:bodyPr>
          <a:p>
            <a:pPr marL="342900" indent="-342900">
              <a:buFont typeface="Wingdings" panose="05000000000000000000" charset="0"/>
              <a:buChar char="l"/>
            </a:pP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不论是什么</a:t>
            </a:r>
            <a:r>
              <a:rPr lang="en-US"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VR</a:t>
            </a: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，一定都是追求真实感、沉浸感的</a:t>
            </a:r>
            <a:r>
              <a:rPr lang="zh-CN" altLang="zh-HK"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a:t>
            </a:r>
            <a:endParaRPr lang="zh-CN" altLang="zh-HK"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342900" indent="-342900">
              <a:buFont typeface="Wingdings" panose="05000000000000000000" charset="0"/>
              <a:buChar char="l"/>
            </a:pPr>
            <a:endParaRPr lang="zh-CN" altLang="zh-HK" sz="2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342900" indent="-342900">
              <a:buFont typeface="Wingdings" panose="05000000000000000000" charset="0"/>
              <a:buChar char="l"/>
            </a:pP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声音具有方向性。利用声音的方向性，可以产生空间声音暗示，引导用户的视线和注意力，使得声音变成可交互的元素。</a:t>
            </a:r>
            <a:endPar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marL="342900" indent="-342900">
              <a:buFont typeface="Wingdings" panose="05000000000000000000" charset="0"/>
              <a:buChar char="l"/>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marL="342900" indent="-342900">
              <a:buFont typeface="Wingdings" panose="05000000000000000000" charset="0"/>
              <a:buChar char="l"/>
            </a:pPr>
            <a:endParaRPr lang="zh-CN" altLang="en-US" sz="2400">
              <a:solidFill>
                <a:schemeClr val="tx1"/>
              </a:solidFill>
              <a:latin typeface="华文新魏" panose="02010800040101010101" charset="-122"/>
              <a:ea typeface="华文新魏" panose="02010800040101010101" charset="-122"/>
              <a:cs typeface="华文新魏" panose="02010800040101010101" charset="-122"/>
            </a:endParaRPr>
          </a:p>
        </p:txBody>
      </p:sp>
      <p:pic>
        <p:nvPicPr>
          <p:cNvPr id="6" name="图片 5"/>
          <p:cNvPicPr>
            <a:picLocks noChangeAspect="1"/>
          </p:cNvPicPr>
          <p:nvPr/>
        </p:nvPicPr>
        <p:blipFill>
          <a:blip r:embed="rId1"/>
          <a:stretch>
            <a:fillRect/>
          </a:stretch>
        </p:blipFill>
        <p:spPr>
          <a:xfrm>
            <a:off x="5680075" y="1787525"/>
            <a:ext cx="6125210" cy="3445510"/>
          </a:xfrm>
          <a:prstGeom prst="rect">
            <a:avLst/>
          </a:prstGeom>
        </p:spPr>
      </p:pic>
      <p:sp>
        <p:nvSpPr>
          <p:cNvPr id="7" name="文本框 6"/>
          <p:cNvSpPr txBox="1"/>
          <p:nvPr/>
        </p:nvSpPr>
        <p:spPr>
          <a:xfrm>
            <a:off x="10066655" y="5387340"/>
            <a:ext cx="1667510" cy="368300"/>
          </a:xfrm>
          <a:prstGeom prst="rect">
            <a:avLst/>
          </a:prstGeom>
          <a:noFill/>
        </p:spPr>
        <p:txBody>
          <a:bodyPr wrap="square" rtlCol="0">
            <a:spAutoFit/>
          </a:bodyPr>
          <a:p>
            <a:r>
              <a:rPr lang="zh-CN" altLang="en-US"/>
              <a:t>节奏光剑游戏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932872" y="2657197"/>
            <a:ext cx="4171076" cy="735965"/>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相关技术</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
        <p:nvSpPr>
          <p:cNvPr id="16" name="标题层"/>
          <p:cNvSpPr txBox="1"/>
          <p:nvPr/>
        </p:nvSpPr>
        <p:spPr bwMode="auto">
          <a:xfrm>
            <a:off x="1932872" y="1857232"/>
            <a:ext cx="4171076"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TWO</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29460" y="589915"/>
            <a:ext cx="11321415" cy="1886585"/>
          </a:xfrm>
          <a:prstGeom prst="rect">
            <a:avLst/>
          </a:prstGeom>
        </p:spPr>
        <p:txBody>
          <a:bodyPr wrap="square" numCol="1">
            <a:spAutoFit/>
          </a:bodyPr>
          <a:lstStyle/>
          <a:p>
            <a:pPr marL="285750" indent="-285750">
              <a:lnSpc>
                <a:spcPts val="2000"/>
              </a:lnSpc>
              <a:buFont typeface="Wingdings" panose="05000000000000000000" charset="0"/>
              <a:buChar char="l"/>
            </a:pPr>
            <a:r>
              <a:rPr lang="en-US"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HRTF</a:t>
            </a: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是被主流</a:t>
            </a:r>
            <a:r>
              <a:rPr lang="en-US"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VR</a:t>
            </a: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普遍使用的，它能让音频变得空间化。</a:t>
            </a:r>
            <a:endPar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marL="285750" indent="-285750">
              <a:lnSpc>
                <a:spcPts val="2000"/>
              </a:lnSpc>
              <a:buFont typeface="Wingdings" panose="05000000000000000000" charset="0"/>
              <a:buChar char="l"/>
            </a:pPr>
            <a:endPar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marL="285750" indent="-285750">
              <a:lnSpc>
                <a:spcPts val="2000"/>
              </a:lnSpc>
              <a:buFont typeface="Wingdings" panose="05000000000000000000" charset="0"/>
              <a:buChar char="l"/>
            </a:pPr>
            <a:endPar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marL="285750" indent="-285750">
              <a:lnSpc>
                <a:spcPts val="2000"/>
              </a:lnSpc>
              <a:buFont typeface="Wingdings" panose="05000000000000000000" charset="0"/>
              <a:buChar char="l"/>
            </a:pPr>
            <a:endPar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indent="0">
              <a:lnSpc>
                <a:spcPts val="2000"/>
              </a:lnSpc>
              <a:buFont typeface="Wingdings" panose="05000000000000000000" charset="0"/>
              <a:buNone/>
            </a:pPr>
            <a:endPar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indent="0">
              <a:lnSpc>
                <a:spcPts val="2000"/>
              </a:lnSpc>
              <a:buFont typeface="Wingdings" panose="05000000000000000000" charset="0"/>
              <a:buNone/>
            </a:pPr>
            <a:endParaRPr lang="zh-CN"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indent="0">
              <a:lnSpc>
                <a:spcPts val="2000"/>
              </a:lnSpc>
              <a:buFont typeface="Wingdings" panose="05000000000000000000" charset="0"/>
              <a:buNone/>
            </a:pPr>
            <a:r>
              <a:rPr lang="en-US"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rPr>
              <a:t>	</a:t>
            </a:r>
            <a:endParaRPr lang="zh-TW"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p:txBody>
      </p:sp>
      <p:pic>
        <p:nvPicPr>
          <p:cNvPr id="8" name="图片 7"/>
          <p:cNvPicPr>
            <a:picLocks noChangeAspect="1"/>
          </p:cNvPicPr>
          <p:nvPr/>
        </p:nvPicPr>
        <p:blipFill>
          <a:blip r:embed="rId1"/>
          <a:stretch>
            <a:fillRect/>
          </a:stretch>
        </p:blipFill>
        <p:spPr>
          <a:xfrm>
            <a:off x="340360" y="3150235"/>
            <a:ext cx="3747600" cy="2393555"/>
          </a:xfrm>
          <a:prstGeom prst="rect">
            <a:avLst/>
          </a:prstGeom>
        </p:spPr>
      </p:pic>
      <p:sp>
        <p:nvSpPr>
          <p:cNvPr id="9" name="文本框 8"/>
          <p:cNvSpPr txBox="1"/>
          <p:nvPr/>
        </p:nvSpPr>
        <p:spPr>
          <a:xfrm>
            <a:off x="2021840" y="1441450"/>
            <a:ext cx="7395210" cy="860425"/>
          </a:xfrm>
          <a:prstGeom prst="rect">
            <a:avLst/>
          </a:prstGeom>
          <a:noFill/>
        </p:spPr>
        <p:txBody>
          <a:bodyPr wrap="square" rtlCol="0" anchor="t">
            <a:spAutoFit/>
          </a:bodyPr>
          <a:p>
            <a:pPr marL="285750" indent="-285750">
              <a:lnSpc>
                <a:spcPts val="2000"/>
              </a:lnSpc>
              <a:buFont typeface="Wingdings" panose="05000000000000000000" charset="0"/>
              <a:buChar char="l"/>
            </a:pP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为了确定声音的方向，</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HRTF</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可以分为三个主要部分：</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indent="0">
              <a:lnSpc>
                <a:spcPts val="2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indent="0">
              <a:lnSpc>
                <a:spcPts val="2000"/>
              </a:lnSpc>
              <a:buFont typeface="Wingdings" panose="05000000000000000000" charset="0"/>
              <a:buNone/>
            </a:pPr>
            <a:endParaRPr lang="zh-CN" altLang="en-US"/>
          </a:p>
        </p:txBody>
      </p:sp>
      <p:sp>
        <p:nvSpPr>
          <p:cNvPr id="10" name="文本框 9"/>
          <p:cNvSpPr txBox="1"/>
          <p:nvPr/>
        </p:nvSpPr>
        <p:spPr>
          <a:xfrm>
            <a:off x="647065" y="2236470"/>
            <a:ext cx="3183255" cy="347345"/>
          </a:xfrm>
          <a:prstGeom prst="rect">
            <a:avLst/>
          </a:prstGeom>
          <a:noFill/>
        </p:spPr>
        <p:txBody>
          <a:bodyPr wrap="none" rtlCol="0" anchor="t">
            <a:spAutoFit/>
          </a:bodyPr>
          <a:p>
            <a:pPr indent="0">
              <a:lnSpc>
                <a:spcPts val="2000"/>
              </a:lnSpc>
              <a:buFont typeface="Wingdings" panose="05000000000000000000" charset="0"/>
              <a:buNone/>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每只耳朵的声音到达时间差</a:t>
            </a:r>
            <a:r>
              <a:rPr lang="zh-CN" altLang="en-US">
                <a:sym typeface="+mn-ea"/>
              </a:rPr>
              <a:t> </a:t>
            </a:r>
            <a:endParaRPr lang="zh-CN" altLang="en-US"/>
          </a:p>
        </p:txBody>
      </p:sp>
      <p:sp>
        <p:nvSpPr>
          <p:cNvPr id="11" name="文本框 10"/>
          <p:cNvSpPr txBox="1"/>
          <p:nvPr/>
        </p:nvSpPr>
        <p:spPr>
          <a:xfrm>
            <a:off x="4820285" y="2237105"/>
            <a:ext cx="7304405" cy="347345"/>
          </a:xfrm>
          <a:prstGeom prst="rect">
            <a:avLst/>
          </a:prstGeom>
          <a:noFill/>
        </p:spPr>
        <p:txBody>
          <a:bodyPr wrap="none" rtlCol="0" anchor="t">
            <a:spAutoFit/>
          </a:bodyPr>
          <a:p>
            <a:pPr indent="0">
              <a:lnSpc>
                <a:spcPts val="2000"/>
              </a:lnSpc>
              <a:buFont typeface="Wingdings" panose="05000000000000000000" charset="0"/>
              <a:buNone/>
            </a:pP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每只耳朵的声音水平差异</a:t>
            </a:r>
            <a:r>
              <a:rPr lang="zh-CN" altLang="en-US">
                <a:sym typeface="+mn-ea"/>
              </a:rPr>
              <a:t>        </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a:latin typeface="微软雅黑" panose="020B0503020204020204" pitchFamily="34" charset="-122"/>
                <a:ea typeface="微软雅黑" panose="020B0503020204020204" pitchFamily="34" charset="-122"/>
                <a:cs typeface="微软雅黑" panose="020B0503020204020204" pitchFamily="34" charset="-122"/>
                <a:sym typeface="+mn-ea"/>
              </a:rPr>
              <a:t>与人体解剖学相互作用的光谱线索</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4459605" y="3141980"/>
            <a:ext cx="3820795" cy="2407285"/>
          </a:xfrm>
          <a:prstGeom prst="rect">
            <a:avLst/>
          </a:prstGeom>
        </p:spPr>
      </p:pic>
      <p:pic>
        <p:nvPicPr>
          <p:cNvPr id="13" name="图片 12"/>
          <p:cNvPicPr>
            <a:picLocks noChangeAspect="1"/>
          </p:cNvPicPr>
          <p:nvPr/>
        </p:nvPicPr>
        <p:blipFill>
          <a:blip r:embed="rId3"/>
          <a:srcRect t="-960" r="60840"/>
          <a:stretch>
            <a:fillRect/>
          </a:stretch>
        </p:blipFill>
        <p:spPr>
          <a:xfrm>
            <a:off x="9500235" y="3350260"/>
            <a:ext cx="1864995" cy="2202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85010" y="610235"/>
            <a:ext cx="8383905" cy="1373505"/>
          </a:xfrm>
          <a:prstGeom prst="rect">
            <a:avLst/>
          </a:prstGeom>
        </p:spPr>
        <p:txBody>
          <a:bodyPr wrap="square" numCol="1">
            <a:spAutoFit/>
          </a:bodyPr>
          <a:lstStyle/>
          <a:p>
            <a:pPr marL="285750" indent="-285750">
              <a:lnSpc>
                <a:spcPts val="2000"/>
              </a:lnSpc>
              <a:buFont typeface="Wingdings" panose="05000000000000000000" charset="0"/>
              <a:buChar char="l"/>
            </a:pPr>
            <a:endParaRPr lang="zh-CN"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indent="0">
              <a:lnSpc>
                <a:spcPts val="2000"/>
              </a:lnSpc>
              <a:buFont typeface="Wingdings" panose="05000000000000000000" charset="0"/>
              <a:buNone/>
            </a:pPr>
            <a:endParaRPr lang="zh-CN"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marL="285750" indent="-285750">
              <a:lnSpc>
                <a:spcPts val="2000"/>
              </a:lnSpc>
              <a:buFont typeface="Wingdings" panose="05000000000000000000" charset="0"/>
              <a:buChar char="l"/>
            </a:pP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然而每个人的耳朵的轮廓是不同的，这意味着</a:t>
            </a:r>
            <a:r>
              <a:rPr lang="en-US"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HRTF</a:t>
            </a: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是没有通用性的</a:t>
            </a:r>
            <a:endPar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indent="0">
              <a:lnSpc>
                <a:spcPts val="2000"/>
              </a:lnSpc>
              <a:buFont typeface="Wingdings" panose="05000000000000000000" charset="0"/>
              <a:buNone/>
            </a:pPr>
            <a:endParaRPr lang="zh-CN"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indent="0">
              <a:lnSpc>
                <a:spcPts val="2000"/>
              </a:lnSpc>
              <a:buFont typeface="Wingdings" panose="05000000000000000000" charset="0"/>
              <a:buNone/>
            </a:pPr>
            <a:r>
              <a:rPr lang="en-US"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rPr>
              <a:t>	</a:t>
            </a:r>
            <a:endParaRPr lang="zh-TW"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p:txBody>
      </p:sp>
      <p:sp>
        <p:nvSpPr>
          <p:cNvPr id="7" name="文本框 6"/>
          <p:cNvSpPr txBox="1"/>
          <p:nvPr/>
        </p:nvSpPr>
        <p:spPr>
          <a:xfrm>
            <a:off x="2070100" y="4870450"/>
            <a:ext cx="7992110" cy="1322070"/>
          </a:xfrm>
          <a:prstGeom prst="rect">
            <a:avLst/>
          </a:prstGeom>
          <a:noFill/>
        </p:spPr>
        <p:txBody>
          <a:bodyPr wrap="square" rtlCol="0" anchor="t">
            <a:spAutoFit/>
          </a:bodyPr>
          <a:p>
            <a:pPr marL="285750" indent="-285750">
              <a:buFont typeface="Wingdings" panose="05000000000000000000" charset="0"/>
              <a:buChar char="l"/>
            </a:pP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依照个人的特点去定制相应的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HRTF</a:t>
            </a: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是成本很高的事情。所以很多公司会用部分标准</a:t>
            </a:r>
            <a:r>
              <a:rPr lang="en-US"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HRTF</a:t>
            </a: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，意思是从数据库中选出最贴近用户的</a:t>
            </a:r>
            <a:r>
              <a:rPr lang="en-US"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HRTF</a:t>
            </a: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来使用，这样既避免了私人定制</a:t>
            </a:r>
            <a:r>
              <a:rPr lang="en-US"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HRTF</a:t>
            </a: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的高成本，又不至于像标准</a:t>
            </a:r>
            <a:r>
              <a:rPr lang="en-US"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HRTF</a:t>
            </a: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那样效果不好。</a:t>
            </a:r>
            <a:endParaRPr lang="zh-CN" altLang="en-US" sz="2000"/>
          </a:p>
        </p:txBody>
      </p:sp>
      <p:pic>
        <p:nvPicPr>
          <p:cNvPr id="8" name="图片 7"/>
          <p:cNvPicPr>
            <a:picLocks noChangeAspect="1"/>
          </p:cNvPicPr>
          <p:nvPr/>
        </p:nvPicPr>
        <p:blipFill>
          <a:blip r:embed="rId1"/>
          <a:stretch>
            <a:fillRect/>
          </a:stretch>
        </p:blipFill>
        <p:spPr>
          <a:xfrm>
            <a:off x="2537460" y="1671955"/>
            <a:ext cx="7085965" cy="2952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flipH="1">
            <a:off x="-905302" y="0"/>
            <a:ext cx="13097302" cy="6858000"/>
            <a:chOff x="-1" y="0"/>
            <a:chExt cx="13097302" cy="6858000"/>
          </a:xfrm>
        </p:grpSpPr>
        <p:sp>
          <p:nvSpPr>
            <p:cNvPr id="6" name="等腰三角形 5"/>
            <p:cNvSpPr/>
            <p:nvPr/>
          </p:nvSpPr>
          <p:spPr>
            <a:xfrm rot="5400000">
              <a:off x="2005082" y="3991971"/>
              <a:ext cx="2768221" cy="2383806"/>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7" name="等腰三角形 6"/>
            <p:cNvSpPr/>
            <p:nvPr/>
          </p:nvSpPr>
          <p:spPr>
            <a:xfrm rot="5400000">
              <a:off x="-552735" y="842749"/>
              <a:ext cx="6277970" cy="517250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8" name="等腰三角形 7"/>
            <p:cNvSpPr/>
            <p:nvPr/>
          </p:nvSpPr>
          <p:spPr>
            <a:xfrm rot="5400000">
              <a:off x="1621240" y="429336"/>
              <a:ext cx="2273490" cy="1994846"/>
            </a:xfrm>
            <a:prstGeom prst="triangle">
              <a:avLst/>
            </a:prstGeom>
            <a:solidFill>
              <a:srgbClr val="DD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9" name="等腰三角形 8"/>
            <p:cNvSpPr/>
            <p:nvPr/>
          </p:nvSpPr>
          <p:spPr>
            <a:xfrm rot="5400000">
              <a:off x="3417627" y="59143"/>
              <a:ext cx="1105469" cy="987184"/>
            </a:xfrm>
            <a:prstGeom prs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0" name="等腰三角形 9"/>
            <p:cNvSpPr/>
            <p:nvPr/>
          </p:nvSpPr>
          <p:spPr>
            <a:xfrm rot="5400000">
              <a:off x="1053149" y="5243017"/>
              <a:ext cx="1105469" cy="987184"/>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1" name="等腰三角形 10"/>
            <p:cNvSpPr/>
            <p:nvPr/>
          </p:nvSpPr>
          <p:spPr>
            <a:xfrm>
              <a:off x="9994711" y="3248734"/>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2" name="等腰三角形 11"/>
            <p:cNvSpPr/>
            <p:nvPr/>
          </p:nvSpPr>
          <p:spPr>
            <a:xfrm>
              <a:off x="9171295" y="5643916"/>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3" name="等腰三角形 12"/>
            <p:cNvSpPr/>
            <p:nvPr/>
          </p:nvSpPr>
          <p:spPr>
            <a:xfrm>
              <a:off x="9250906" y="4000496"/>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sp>
        <p:nvSpPr>
          <p:cNvPr id="14" name="标题层"/>
          <p:cNvSpPr txBox="1"/>
          <p:nvPr/>
        </p:nvSpPr>
        <p:spPr bwMode="auto">
          <a:xfrm>
            <a:off x="1932871" y="2657197"/>
            <a:ext cx="4342821" cy="735965"/>
          </a:xfrm>
          <a:prstGeom prst="rect">
            <a:avLst/>
          </a:prstGeom>
          <a:noFill/>
          <a:effectLst/>
        </p:spPr>
        <p:txBody>
          <a:bodyPr wrap="square" lIns="121670" tIns="60834" rIns="121670" bIns="60834">
            <a:spAutoFit/>
          </a:bodyPr>
          <a:lstStyle/>
          <a:p>
            <a:r>
              <a:rPr lang="zh-CN" altLang="en-US" sz="4000" spc="600" dirty="0">
                <a:latin typeface="微软雅黑" panose="020B0503020204020204" pitchFamily="34" charset="-122"/>
                <a:ea typeface="微软雅黑" panose="020B0503020204020204" pitchFamily="34" charset="-122"/>
                <a:cs typeface="+mn-ea"/>
                <a:sym typeface="+mn-lt"/>
              </a:rPr>
              <a:t>实验设计</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
        <p:nvSpPr>
          <p:cNvPr id="16" name="标题层"/>
          <p:cNvSpPr txBox="1"/>
          <p:nvPr/>
        </p:nvSpPr>
        <p:spPr bwMode="auto">
          <a:xfrm>
            <a:off x="1932872" y="1857232"/>
            <a:ext cx="4454280" cy="738409"/>
          </a:xfrm>
          <a:prstGeom prst="rect">
            <a:avLst/>
          </a:prstGeom>
          <a:noFill/>
          <a:effectLst/>
        </p:spPr>
        <p:txBody>
          <a:bodyPr wrap="square" lIns="121670" tIns="60834" rIns="121670" bIns="60834">
            <a:spAutoFit/>
          </a:bodyPr>
          <a:lstStyle/>
          <a:p>
            <a:r>
              <a:rPr lang="en-US" altLang="zh-CN" sz="4000" spc="600" dirty="0">
                <a:latin typeface="微软雅黑" panose="020B0503020204020204" pitchFamily="34" charset="-122"/>
                <a:ea typeface="微软雅黑" panose="020B0503020204020204" pitchFamily="34" charset="-122"/>
                <a:cs typeface="+mn-ea"/>
                <a:sym typeface="+mn-lt"/>
              </a:rPr>
              <a:t>PART THREE</a:t>
            </a:r>
            <a:endParaRPr lang="zh-CN" altLang="en-US" sz="4000" spc="600"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5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400" fill="hold"/>
                                        <p:tgtEl>
                                          <p:spTgt spid="14"/>
                                        </p:tgtEl>
                                        <p:attrNameLst>
                                          <p:attrName>ppt_x</p:attrName>
                                        </p:attrNameLst>
                                      </p:cBhvr>
                                      <p:tavLst>
                                        <p:tav tm="0">
                                          <p:val>
                                            <p:strVal val="1+#ppt_w/2"/>
                                          </p:val>
                                        </p:tav>
                                        <p:tav tm="100000">
                                          <p:val>
                                            <p:strVal val="#ppt_x"/>
                                          </p:val>
                                        </p:tav>
                                      </p:tavLst>
                                    </p:anim>
                                    <p:anim calcmode="lin" valueType="num">
                                      <p:cBhvr additive="base">
                                        <p:cTn id="8" dur="4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2" decel="5250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400" fill="hold"/>
                                        <p:tgtEl>
                                          <p:spTgt spid="16"/>
                                        </p:tgtEl>
                                        <p:attrNameLst>
                                          <p:attrName>ppt_x</p:attrName>
                                        </p:attrNameLst>
                                      </p:cBhvr>
                                      <p:tavLst>
                                        <p:tav tm="0">
                                          <p:val>
                                            <p:strVal val="1+#ppt_w/2"/>
                                          </p:val>
                                        </p:tav>
                                        <p:tav tm="100000">
                                          <p:val>
                                            <p:strVal val="#ppt_x"/>
                                          </p:val>
                                        </p:tav>
                                      </p:tavLst>
                                    </p:anim>
                                    <p:anim calcmode="lin" valueType="num">
                                      <p:cBhvr additive="base">
                                        <p:cTn id="12" dur="4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9892" y="5144606"/>
            <a:ext cx="6015306" cy="1582970"/>
            <a:chOff x="4104561" y="2213818"/>
            <a:chExt cx="3439239" cy="935266"/>
          </a:xfrm>
        </p:grpSpPr>
        <p:sp>
          <p:nvSpPr>
            <p:cNvPr id="20" name="任意多边形: 形状 19"/>
            <p:cNvSpPr/>
            <p:nvPr/>
          </p:nvSpPr>
          <p:spPr>
            <a:xfrm>
              <a:off x="4104561" y="2213818"/>
              <a:ext cx="467439" cy="934878"/>
            </a:xfrm>
            <a:custGeom>
              <a:avLst/>
              <a:gdLst>
                <a:gd name="connsiteX0" fmla="*/ 958850 w 958850"/>
                <a:gd name="connsiteY0" fmla="*/ 0 h 1917700"/>
                <a:gd name="connsiteX1" fmla="*/ 958850 w 958850"/>
                <a:gd name="connsiteY1" fmla="*/ 245044 h 1917700"/>
                <a:gd name="connsiteX2" fmla="*/ 245044 w 958850"/>
                <a:gd name="connsiteY2" fmla="*/ 958850 h 1917700"/>
                <a:gd name="connsiteX3" fmla="*/ 958850 w 958850"/>
                <a:gd name="connsiteY3" fmla="*/ 1672656 h 1917700"/>
                <a:gd name="connsiteX4" fmla="*/ 958850 w 958850"/>
                <a:gd name="connsiteY4" fmla="*/ 1917700 h 1917700"/>
                <a:gd name="connsiteX5" fmla="*/ 0 w 958850"/>
                <a:gd name="connsiteY5" fmla="*/ 958850 h 1917700"/>
                <a:gd name="connsiteX6" fmla="*/ 958850 w 958850"/>
                <a:gd name="connsiteY6" fmla="*/ 0 h 191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8850" h="1917700">
                  <a:moveTo>
                    <a:pt x="958850" y="0"/>
                  </a:moveTo>
                  <a:lnTo>
                    <a:pt x="958850" y="245044"/>
                  </a:lnTo>
                  <a:cubicBezTo>
                    <a:pt x="564626" y="245044"/>
                    <a:pt x="245044" y="564626"/>
                    <a:pt x="245044" y="958850"/>
                  </a:cubicBezTo>
                  <a:cubicBezTo>
                    <a:pt x="245044" y="1353074"/>
                    <a:pt x="564626" y="1672656"/>
                    <a:pt x="958850" y="1672656"/>
                  </a:cubicBezTo>
                  <a:lnTo>
                    <a:pt x="958850" y="1917700"/>
                  </a:lnTo>
                  <a:cubicBezTo>
                    <a:pt x="429292" y="1917700"/>
                    <a:pt x="0" y="1488408"/>
                    <a:pt x="0" y="958850"/>
                  </a:cubicBezTo>
                  <a:cubicBezTo>
                    <a:pt x="0" y="429292"/>
                    <a:pt x="429292" y="0"/>
                    <a:pt x="95885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4572000" y="3029515"/>
              <a:ext cx="2971800" cy="119569"/>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6" name="椭圆 5"/>
            <p:cNvSpPr/>
            <p:nvPr/>
          </p:nvSpPr>
          <p:spPr>
            <a:xfrm>
              <a:off x="4272497" y="2381298"/>
              <a:ext cx="599005" cy="599005"/>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sp>
          <p:nvSpPr>
            <p:cNvPr id="13" name="任意多边形: 形状 12"/>
            <p:cNvSpPr/>
            <p:nvPr/>
          </p:nvSpPr>
          <p:spPr bwMode="auto">
            <a:xfrm>
              <a:off x="4399344" y="2537096"/>
              <a:ext cx="347360" cy="285500"/>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sz="2800" dirty="0">
                <a:latin typeface="微软雅黑" panose="020B0503020204020204" pitchFamily="34" charset="-122"/>
                <a:ea typeface="微软雅黑" panose="020B0503020204020204" pitchFamily="34" charset="-122"/>
                <a:cs typeface="+mn-ea"/>
                <a:sym typeface="+mn-lt"/>
              </a:endParaRPr>
            </a:p>
          </p:txBody>
        </p:sp>
      </p:grpSp>
      <p:sp>
        <p:nvSpPr>
          <p:cNvPr id="33" name="Rectangle 29"/>
          <p:cNvSpPr/>
          <p:nvPr/>
        </p:nvSpPr>
        <p:spPr>
          <a:xfrm>
            <a:off x="1363980" y="806450"/>
            <a:ext cx="10186035" cy="8493760"/>
          </a:xfrm>
          <a:prstGeom prst="rect">
            <a:avLst/>
          </a:prstGeom>
        </p:spPr>
        <p:txBody>
          <a:bodyPr wrap="square">
            <a:spAutoFit/>
          </a:bodyPr>
          <a:lstStyle/>
          <a:p>
            <a:pPr marL="285750" indent="-285750" algn="l">
              <a:lnSpc>
                <a:spcPct val="150000"/>
              </a:lnSpc>
              <a:buFont typeface="Wingdings" panose="05000000000000000000" charset="0"/>
              <a:buChar char="l"/>
            </a:pP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实验目的：   测试声音对</a:t>
            </a:r>
            <a:r>
              <a:rPr lang="en-US"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VR</a:t>
            </a:r>
            <a:r>
              <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游戏沉浸感的影响。</a:t>
            </a:r>
            <a:endPar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indent="0" algn="l">
              <a:lnSpc>
                <a:spcPct val="150000"/>
              </a:lnSpc>
              <a:buFont typeface="Wingdings" panose="05000000000000000000" charset="0"/>
              <a:buNone/>
            </a:pPr>
            <a:endParaRPr lang="zh-CN" altLang="zh-HK" sz="20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marL="285750" indent="-285750" algn="l">
              <a:lnSpc>
                <a:spcPct val="150000"/>
              </a:lnSpc>
              <a:buFont typeface="Wingdings" panose="05000000000000000000" charset="0"/>
              <a:buChar char="l"/>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实验的理论依据 ：</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indent="0" algn="l">
              <a:lnSpc>
                <a:spcPct val="150000"/>
              </a:lnSpc>
              <a:buFont typeface="Wingdings" panose="05000000000000000000" charset="0"/>
              <a:buNone/>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当玩家沉浸在游戏中时，他们的注意力集中在与游戏相关的游戏空间上（即与游戏逻辑相连的屏幕或键盘设备等），因此如果玩家被迫将注意力转移到物理空间内的某一事物上，沉浸感一定会被打破。简而言之，如果在两个有相互作用的空间进行切换，是一件很困难的事</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indent="0" algn="l">
              <a:lnSpc>
                <a:spcPct val="150000"/>
              </a:lnSpc>
              <a:buFont typeface="Wingdings" panose="05000000000000000000" charset="0"/>
              <a:buNone/>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2.</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可以将沉浸感体验与在物理空间内完成任务的有效时间的度量联系起来。</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indent="0" algn="l">
              <a:lnSpc>
                <a:spcPct val="150000"/>
              </a:lnSpc>
              <a:buFont typeface="Wingdings" panose="05000000000000000000" charset="0"/>
              <a:buNone/>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marL="285750" indent="-285750" algn="l">
              <a:lnSpc>
                <a:spcPct val="150000"/>
              </a:lnSpc>
              <a:buFont typeface="Wingdings" panose="05000000000000000000" charset="0"/>
              <a:buChar char="l"/>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主要的参考文章：</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indent="0" algn="l">
              <a:lnSpc>
                <a:spcPct val="150000"/>
              </a:lnSpc>
              <a:buFont typeface="Wingdings" panose="05000000000000000000" charset="0"/>
              <a:buNone/>
            </a:pP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	             </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Breaking the flow: Intervention in computer game play through physical and on-screen interaction. In Proceedings of DiGRA Level Up games conference.</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marL="285750" indent="-285750" algn="l">
              <a:lnSpc>
                <a:spcPct val="150000"/>
              </a:lnSpc>
              <a:buFont typeface="Wingdings" panose="05000000000000000000" charset="0"/>
              <a:buChar char="l"/>
            </a:pP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indent="0" algn="l">
              <a:lnSpc>
                <a:spcPct val="150000"/>
              </a:lnSpc>
              <a:buFont typeface="Wingdings" panose="05000000000000000000" charset="0"/>
              <a:buNone/>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		</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endParaRPr lang="en-US"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a:p>
            <a:pPr indent="0" algn="l">
              <a:lnSpc>
                <a:spcPct val="150000"/>
              </a:lnSpc>
              <a:buFont typeface="Wingdings" panose="05000000000000000000" charset="0"/>
              <a:buNone/>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marL="285750" indent="-285750" algn="l">
              <a:lnSpc>
                <a:spcPct val="150000"/>
              </a:lnSpc>
              <a:buFont typeface="Wingdings" panose="05000000000000000000" charset="0"/>
              <a:buChar char="l"/>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marL="285750" indent="-285750" algn="l">
              <a:lnSpc>
                <a:spcPct val="150000"/>
              </a:lnSpc>
              <a:buFont typeface="Wingdings" panose="05000000000000000000" charset="0"/>
              <a:buChar char="l"/>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marL="285750" indent="-285750" algn="l">
              <a:lnSpc>
                <a:spcPct val="150000"/>
              </a:lnSpc>
              <a:buFont typeface="Wingdings" panose="05000000000000000000" charset="0"/>
              <a:buChar char="l"/>
            </a:pP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marL="285750" indent="-285750" algn="l">
              <a:lnSpc>
                <a:spcPct val="150000"/>
              </a:lnSpc>
              <a:buFont typeface="Wingdings" panose="05000000000000000000" charset="0"/>
              <a:buChar char="l"/>
            </a:pP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35" name="Rectangle 29"/>
          <p:cNvSpPr/>
          <p:nvPr/>
        </p:nvSpPr>
        <p:spPr>
          <a:xfrm>
            <a:off x="6685370" y="3928512"/>
            <a:ext cx="4456441" cy="737235"/>
          </a:xfrm>
          <a:prstGeom prst="rect">
            <a:avLst/>
          </a:prstGeom>
        </p:spPr>
        <p:txBody>
          <a:bodyPr wrap="square">
            <a:spAutoFit/>
          </a:bodyPr>
          <a:lstStyle/>
          <a:p>
            <a:pPr algn="r">
              <a:lnSpc>
                <a:spcPct val="150000"/>
              </a:lnSpc>
            </a:pPr>
            <a:endParaRPr lang="zh-TW" altLang="zh-HK" sz="1400" dirty="0">
              <a:solidFill>
                <a:schemeClr val="tx1">
                  <a:lumMod val="75000"/>
                  <a:lumOff val="25000"/>
                </a:schemeClr>
              </a:solidFill>
              <a:latin typeface="微软雅黑" panose="020B0503020204020204" pitchFamily="34" charset="-122"/>
              <a:ea typeface="微软雅黑" panose="020B0503020204020204" pitchFamily="34" charset="-122"/>
              <a:cs typeface="+mn-ea"/>
            </a:endParaRPr>
          </a:p>
          <a:p>
            <a:pPr algn="r">
              <a:lnSpc>
                <a:spcPct val="150000"/>
              </a:lnSpc>
            </a:pP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TextBox 8"/>
          <p:cNvSpPr txBox="1"/>
          <p:nvPr/>
        </p:nvSpPr>
        <p:spPr>
          <a:xfrm>
            <a:off x="4182067" y="482397"/>
            <a:ext cx="3744178"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实验设计</a:t>
            </a:r>
            <a:endParaRPr lang="zh-CN" altLang="en-US" sz="3200" spc="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PA" val="v4.3.1"/>
</p:tagLst>
</file>

<file path=ppt/tags/tag2.xml><?xml version="1.0" encoding="utf-8"?>
<p:tagLst xmlns:p="http://schemas.openxmlformats.org/presentationml/2006/main">
  <p:tag name="PA" val="v4.3.1"/>
</p:tagLst>
</file>

<file path=ppt/tags/tag3.xml><?xml version="1.0" encoding="utf-8"?>
<p:tagLst xmlns:p="http://schemas.openxmlformats.org/presentationml/2006/main">
  <p:tag name="PA" val="v4.3.1"/>
</p:tagLst>
</file>

<file path=ppt/tags/tag4.xml><?xml version="1.0" encoding="utf-8"?>
<p:tagLst xmlns:p="http://schemas.openxmlformats.org/presentationml/2006/main">
  <p:tag name="PA" val="v4.3.1"/>
</p:tagLst>
</file>

<file path=ppt/tags/tag5.xml><?xml version="1.0" encoding="utf-8"?>
<p:tagLst xmlns:p="http://schemas.openxmlformats.org/presentationml/2006/main">
  <p:tag name="PA" val="v4.3.1"/>
</p:tagLst>
</file>

<file path=ppt/tags/tag6.xml><?xml version="1.0" encoding="utf-8"?>
<p:tagLst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1648">
      <a:dk1>
        <a:sysClr val="windowText" lastClr="000000"/>
      </a:dk1>
      <a:lt1>
        <a:sysClr val="window" lastClr="FFFFFF"/>
      </a:lt1>
      <a:dk2>
        <a:srgbClr val="44546A"/>
      </a:dk2>
      <a:lt2>
        <a:srgbClr val="E7E6E6"/>
      </a:lt2>
      <a:accent1>
        <a:srgbClr val="D37979"/>
      </a:accent1>
      <a:accent2>
        <a:srgbClr val="44546A"/>
      </a:accent2>
      <a:accent3>
        <a:srgbClr val="D37979"/>
      </a:accent3>
      <a:accent4>
        <a:srgbClr val="44546A"/>
      </a:accent4>
      <a:accent5>
        <a:srgbClr val="D37979"/>
      </a:accent5>
      <a:accent6>
        <a:srgbClr val="44645E"/>
      </a:accent6>
      <a:hlink>
        <a:srgbClr val="0563C1"/>
      </a:hlink>
      <a:folHlink>
        <a:srgbClr val="954F72"/>
      </a:folHlink>
    </a:clrScheme>
    <a:fontScheme name="m42sp2mc">
      <a:majorFont>
        <a:latin typeface="庞门正道标题体"/>
        <a:ea typeface="庞门正道标题体"/>
        <a:cs typeface=""/>
      </a:majorFont>
      <a:minorFont>
        <a:latin typeface="庞门正道标题体"/>
        <a:ea typeface="庞门正道标题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2846</Words>
  <Application>WPS 演示</Application>
  <PresentationFormat>寬螢幕</PresentationFormat>
  <Paragraphs>383</Paragraphs>
  <Slides>19</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微软雅黑</vt:lpstr>
      <vt:lpstr>Calibri</vt:lpstr>
      <vt:lpstr>Calibri</vt:lpstr>
      <vt:lpstr>Wingdings</vt:lpstr>
      <vt:lpstr>华文新魏</vt:lpstr>
      <vt:lpstr>等线</vt:lpstr>
      <vt:lpstr>Arial Unicode MS</vt:lpstr>
      <vt:lpstr>庞门正道标题体</vt:lpstr>
      <vt:lpstr>Segoe Print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三角形</dc:title>
  <dc:creator>第一PPT</dc:creator>
  <cp:keywords>三角形</cp:keywords>
  <cp:lastModifiedBy>Think</cp:lastModifiedBy>
  <cp:revision>53</cp:revision>
  <dcterms:created xsi:type="dcterms:W3CDTF">2019-05-07T15:53:00Z</dcterms:created>
  <dcterms:modified xsi:type="dcterms:W3CDTF">2019-06-17T00:23:36Z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