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431" r:id="rId117"/>
    <p:sldId id="375" r:id="rId118"/>
    <p:sldId id="376" r:id="rId119"/>
    <p:sldId id="377" r:id="rId120"/>
    <p:sldId id="378" r:id="rId121"/>
    <p:sldId id="379" r:id="rId122"/>
    <p:sldId id="380" r:id="rId123"/>
    <p:sldId id="382" r:id="rId124"/>
    <p:sldId id="432" r:id="rId125"/>
    <p:sldId id="433" r:id="rId126"/>
    <p:sldId id="434" r:id="rId127"/>
    <p:sldId id="435" r:id="rId128"/>
    <p:sldId id="385" r:id="rId129"/>
    <p:sldId id="386" r:id="rId130"/>
    <p:sldId id="387" r:id="rId131"/>
    <p:sldId id="388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36" r:id="rId143"/>
    <p:sldId id="437" r:id="rId144"/>
    <p:sldId id="402" r:id="rId145"/>
    <p:sldId id="403" r:id="rId146"/>
    <p:sldId id="404" r:id="rId147"/>
    <p:sldId id="439" r:id="rId148"/>
    <p:sldId id="406" r:id="rId149"/>
    <p:sldId id="438" r:id="rId150"/>
    <p:sldId id="441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5" r:id="rId162"/>
    <p:sldId id="426" r:id="rId163"/>
    <p:sldId id="427" r:id="rId164"/>
    <p:sldId id="428" r:id="rId1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02" autoAdjust="0"/>
  </p:normalViewPr>
  <p:slideViewPr>
    <p:cSldViewPr>
      <p:cViewPr varScale="1">
        <p:scale>
          <a:sx n="82" d="100"/>
          <a:sy n="82" d="100"/>
        </p:scale>
        <p:origin x="-140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CCF2-A3B4-4F93-9B42-ED3DDE5BF8C5}" type="datetimeFigureOut">
              <a:rPr lang="zh-CN" altLang="en-US" smtClean="0"/>
              <a:t>2017/2/26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FE79-8B13-4A2F-8950-BD2C4F737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7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2625"/>
            <a:ext cx="4575175" cy="3432175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eancapsulate: to put the main facts or ideas of something in a short form or a small space:</a:t>
            </a:r>
          </a:p>
          <a:p>
            <a:r>
              <a:rPr lang="zh-CN" altLang="en-US" smtClean="0">
                <a:ea typeface="宋体" pitchFamily="2" charset="-122"/>
              </a:rPr>
              <a:t>her whole philosophy can be encapskulated in this one sentence.</a:t>
            </a:r>
          </a:p>
          <a:p>
            <a:r>
              <a:rPr lang="zh-CN" altLang="en-US" smtClean="0">
                <a:ea typeface="宋体" pitchFamily="2" charset="-122"/>
              </a:rPr>
              <a:t>polymorphous: tecknical having many forms, styles etc during different stages of growth or development.</a:t>
            </a:r>
          </a:p>
          <a:p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5175" cy="3432175"/>
          </a:xfrm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内联函数像宏（但不是宏），在调用的地方就地展开。inline的优点就是省去call/return的时间。缺点有以下一些：</a:t>
            </a:r>
            <a:br>
              <a:rPr lang="en-US" altLang="zh-CN" smtClean="0"/>
            </a:br>
            <a:r>
              <a:rPr lang="en-US" altLang="zh-CN" smtClean="0"/>
              <a:t>1、代码膨胀。有几个调用点，就有几分相同的代码被展开。</a:t>
            </a:r>
            <a:br>
              <a:rPr lang="en-US" altLang="zh-CN" smtClean="0"/>
            </a:br>
            <a:r>
              <a:rPr lang="en-US" altLang="zh-CN" smtClean="0"/>
              <a:t>2、暴露内部实现。inline必须放在头文件中，因此函数体将被暴露给所有调用点。</a:t>
            </a:r>
            <a:br>
              <a:rPr lang="en-US" altLang="zh-CN" smtClean="0"/>
            </a:br>
            <a:r>
              <a:rPr lang="en-US" altLang="zh-CN" smtClean="0"/>
              <a:t>因此大师们给出的建议是，inline能不用就不用，除非profiler发现确实用了inline，运行效率大大提高。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2625"/>
            <a:ext cx="4575175" cy="3432175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eancapsulate: to put the main facts or ideas of something in a short form or a small space:</a:t>
            </a:r>
          </a:p>
          <a:p>
            <a:r>
              <a:rPr lang="zh-CN" altLang="en-US" smtClean="0">
                <a:ea typeface="宋体" pitchFamily="2" charset="-122"/>
              </a:rPr>
              <a:t>her whole philosophy can be encapskulated in this one sentence.</a:t>
            </a:r>
          </a:p>
          <a:p>
            <a:r>
              <a:rPr lang="zh-CN" altLang="en-US" smtClean="0">
                <a:ea typeface="宋体" pitchFamily="2" charset="-122"/>
              </a:rPr>
              <a:t>polymorphous: tecknical having many forms, styles etc during different stages of growth or development.</a:t>
            </a:r>
          </a:p>
          <a:p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5175" cy="3432175"/>
          </a:xfrm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 smtClean="0"/>
              <a:t>该运算符把expression转换为type-id类型，但没有运行时类型检查来保证转换的安全性。</a:t>
            </a:r>
            <a:br>
              <a:rPr lang="en-US" altLang="zh-CN" b="1" smtClean="0"/>
            </a:br>
            <a:endParaRPr lang="en-US" altLang="zh-CN" b="1" smtClean="0"/>
          </a:p>
          <a:p>
            <a:r>
              <a:rPr lang="en-US" altLang="zh-CN" b="1" smtClean="0"/>
              <a:t>用于类层次结构中基类和子类之间指针或引用的转换。进行上行转换（把子类的指针或引用转换成基类表示）是安全的；进行下行转换（把基类指针或引用转换成子类指针或引用）时，由于没有动态类型检查，所以是不安全的。 </a:t>
            </a:r>
          </a:p>
          <a:p>
            <a:r>
              <a:rPr lang="en-US" altLang="zh-CN" b="1" smtClean="0"/>
              <a:t>用于基本数据类型之间的转换，如把int转换成char，把int转换成enum。这种转换的安全性也要开发人员来保证。 </a:t>
            </a:r>
          </a:p>
          <a:p>
            <a:r>
              <a:rPr lang="en-US" altLang="zh-CN" b="1" smtClean="0"/>
              <a:t>把void指针转换成目标类型的指针(不安全!!) </a:t>
            </a:r>
          </a:p>
          <a:p>
            <a:r>
              <a:rPr lang="en-US" altLang="zh-CN" b="1" smtClean="0"/>
              <a:t>把任何类型的表达式转换成void类型。</a:t>
            </a:r>
            <a:r>
              <a:rPr lang="en-US" altLang="zh-CN" smtClean="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1038"/>
            <a:ext cx="4575175" cy="3432175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268" y="4339651"/>
            <a:ext cx="5029637" cy="4115468"/>
          </a:xfrm>
          <a:noFill/>
        </p:spPr>
        <p:txBody>
          <a:bodyPr/>
          <a:lstStyle/>
          <a:p>
            <a:r>
              <a:rPr lang="en-US" altLang="zh-CN" b="1" smtClean="0"/>
              <a:t>该运算符把expression转换为type-id类型，但没有运行时类型检查来保证转换的安全性。</a:t>
            </a:r>
            <a:br>
              <a:rPr lang="en-US" altLang="zh-CN" b="1" smtClean="0"/>
            </a:br>
            <a:endParaRPr lang="en-US" altLang="zh-CN" b="1" smtClean="0"/>
          </a:p>
          <a:p>
            <a:r>
              <a:rPr lang="en-US" altLang="zh-CN" b="1" smtClean="0"/>
              <a:t>用于类层次结构中基类和子类之间指针或引用的转换。进行上行转换（把子类的指针或引用转换成基类表示）是安全的；进行下行转换（把基类指针或引用转换成子类指针或引用）时，由于没有动态类型检查，所以是不安全的。 </a:t>
            </a:r>
          </a:p>
          <a:p>
            <a:r>
              <a:rPr lang="en-US" altLang="zh-CN" b="1" smtClean="0"/>
              <a:t>用于基本数据类型之间的转换，如把int转换成char，把int转换成enum。这种转换的安全性也要开发人员来保证。 </a:t>
            </a:r>
          </a:p>
          <a:p>
            <a:r>
              <a:rPr lang="en-US" altLang="zh-CN" b="1" smtClean="0"/>
              <a:t>把void指针转换成目标类型的指针(不安全!!) </a:t>
            </a:r>
          </a:p>
          <a:p>
            <a:r>
              <a:rPr lang="en-US" altLang="zh-CN" b="1" smtClean="0"/>
              <a:t>把任何类型的表达式转换成void类型。</a:t>
            </a:r>
            <a:r>
              <a:rPr lang="en-US" altLang="zh-CN" smtClean="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5175" cy="3432175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该运算符用来修改类型的const或volatile属性。除了const 或volatile修饰之外， type_id和expression的类型是一样的 </a:t>
            </a:r>
          </a:p>
          <a:p>
            <a:endParaRPr lang="en-US" altLang="zh-CN" smtClean="0"/>
          </a:p>
          <a:p>
            <a:r>
              <a:rPr lang="en-US" altLang="zh-CN" smtClean="0"/>
              <a:t>常量指针被转化成非常量指针，并且仍然指向原来的对象；常量引用被转换成非常量引用，并且仍然指向原来的对象；常量对象被转换成非常量对象。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5175" cy="3432175"/>
          </a:xfrm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 smtClean="0"/>
              <a:t>type-id必须是一个指针、引用、算术类型、函数指针或者成员指针。它可以把一个指针转换成一个整数，也可以把一个整数转换成一个指针（先把一个指针转换成一个整数，在把该整数转换成原类型的指针，还可以得到原先的指针值）。</a:t>
            </a: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5175" cy="3432175"/>
          </a:xfrm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 smtClean="0"/>
              <a:t>type-id必须是一个指针、引用、算术类型、函数指针或者成员指针。它可以把一个指针转换成一个整数，也可以把一个整数转换成一个指针（先把一个指针转换成一个整数，在把该整数转换成原类型的指针，还可以得到原先的指针值）。</a:t>
            </a:r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5175" cy="3432175"/>
          </a:xfrm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 smtClean="0"/>
              <a:t>该运算符把expression转换成type-id类型的对象。Type-id必须是类的指针、类的引用或者void *；如果type-id是类指针类型，那么expression也必须是一个指针，如果type-id是一个引用，那么expression也必须是一个引用。</a:t>
            </a:r>
          </a:p>
          <a:p>
            <a:endParaRPr lang="en-US" altLang="zh-CN" b="1" smtClean="0"/>
          </a:p>
          <a:p>
            <a:r>
              <a:rPr lang="en-US" altLang="zh-CN" b="1" smtClean="0"/>
              <a:t>为什么需要dynamic_cast强制转换？</a:t>
            </a:r>
            <a:br>
              <a:rPr lang="en-US" altLang="zh-CN" b="1" smtClean="0"/>
            </a:br>
            <a:r>
              <a:rPr lang="en-US" altLang="zh-CN" b="1" smtClean="0"/>
              <a:t>简单的说，当无法使用virtual函数的时候</a:t>
            </a:r>
            <a:br>
              <a:rPr lang="en-US" altLang="zh-CN" b="1" smtClean="0"/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en-US" altLang="zh-CN" smtClean="0"/>
          </a:p>
          <a:p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82625"/>
            <a:ext cx="4575175" cy="3432175"/>
          </a:xfrm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905" y="4342621"/>
            <a:ext cx="5029637" cy="4113983"/>
          </a:xfrm>
          <a:noFill/>
        </p:spPr>
        <p:txBody>
          <a:bodyPr/>
          <a:lstStyle/>
          <a:p>
            <a:r>
              <a:rPr lang="zh-CN" altLang="en-US" smtClean="0"/>
              <a:t>参见教材</a:t>
            </a:r>
            <a:r>
              <a:rPr lang="en-US" altLang="zh-CN" smtClean="0"/>
              <a:t>5.2</a:t>
            </a:r>
            <a:r>
              <a:rPr lang="zh-CN" altLang="en-US" smtClean="0"/>
              <a:t>、</a:t>
            </a:r>
            <a:r>
              <a:rPr lang="en-US" altLang="zh-CN" smtClean="0"/>
              <a:t>5.3</a:t>
            </a:r>
            <a:r>
              <a:rPr lang="zh-CN" altLang="en-US" smtClean="0"/>
              <a:t>、</a:t>
            </a:r>
            <a:r>
              <a:rPr lang="en-US" altLang="zh-CN" smtClean="0"/>
              <a:t>5.4</a:t>
            </a:r>
            <a:r>
              <a:rPr lang="zh-CN" altLang="en-US" smtClean="0"/>
              <a:t>、</a:t>
            </a:r>
            <a:r>
              <a:rPr lang="en-US" altLang="zh-CN" smtClean="0"/>
              <a:t>5.5.3</a:t>
            </a:r>
            <a:r>
              <a:rPr lang="zh-CN" altLang="en-US" smtClean="0"/>
              <a:t>、</a:t>
            </a:r>
            <a:r>
              <a:rPr lang="en-US" altLang="zh-CN" smtClean="0"/>
              <a:t>8.4.6</a:t>
            </a:r>
            <a:r>
              <a:rPr lang="zh-CN" altLang="en-US" smtClean="0"/>
              <a:t>节。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6410" y="2595806"/>
            <a:ext cx="7771185" cy="5385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0791" y="3885594"/>
            <a:ext cx="6402420" cy="523185"/>
          </a:xfrm>
        </p:spPr>
        <p:txBody>
          <a:bodyPr/>
          <a:lstStyle>
            <a:lvl1pPr marL="0" indent="0" algn="ctr">
              <a:buNone/>
              <a:defRPr/>
            </a:lvl1pPr>
            <a:lvl2pPr marL="583063" indent="0" algn="ctr">
              <a:buNone/>
              <a:defRPr/>
            </a:lvl2pPr>
            <a:lvl3pPr marL="1166125" indent="0" algn="ctr">
              <a:buNone/>
              <a:defRPr/>
            </a:lvl3pPr>
            <a:lvl4pPr marL="1749188" indent="0" algn="ctr">
              <a:buNone/>
              <a:defRPr/>
            </a:lvl4pPr>
            <a:lvl5pPr marL="2332250" indent="0" algn="ctr">
              <a:buNone/>
              <a:defRPr/>
            </a:lvl5pPr>
            <a:lvl6pPr marL="2915312" indent="0" algn="ctr">
              <a:buNone/>
              <a:defRPr/>
            </a:lvl6pPr>
            <a:lvl7pPr marL="3498375" indent="0" algn="ctr">
              <a:buNone/>
              <a:defRPr/>
            </a:lvl7pPr>
            <a:lvl8pPr marL="4081437" indent="0" algn="ctr">
              <a:buNone/>
              <a:defRPr/>
            </a:lvl8pPr>
            <a:lvl9pPr marL="46645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A723D-4C93-4A29-9BA6-B8D4A702DD1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828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39080" y="1844596"/>
            <a:ext cx="4407276" cy="25694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D9F32-22A1-406B-81B9-7C1241FB783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82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9707" y="643888"/>
            <a:ext cx="1077133" cy="37701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01195" y="643888"/>
            <a:ext cx="3114614" cy="37701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DC1DE-E52E-489F-8B9C-F5420740E90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48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D288B-25A5-4362-B144-3D57029CC1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04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56" y="4405967"/>
            <a:ext cx="7771185" cy="1661959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56" y="3913557"/>
            <a:ext cx="7771185" cy="492409"/>
          </a:xfrm>
        </p:spPr>
        <p:txBody>
          <a:bodyPr anchor="b"/>
          <a:lstStyle>
            <a:lvl1pPr marL="0" indent="0">
              <a:buNone/>
              <a:defRPr sz="2600"/>
            </a:lvl1pPr>
            <a:lvl2pPr marL="583063" indent="0">
              <a:buNone/>
              <a:defRPr sz="2300"/>
            </a:lvl2pPr>
            <a:lvl3pPr marL="1166125" indent="0">
              <a:buNone/>
              <a:defRPr sz="2000"/>
            </a:lvl3pPr>
            <a:lvl4pPr marL="1749188" indent="0">
              <a:buNone/>
              <a:defRPr sz="1800"/>
            </a:lvl4pPr>
            <a:lvl5pPr marL="2332250" indent="0">
              <a:buNone/>
              <a:defRPr sz="1800"/>
            </a:lvl5pPr>
            <a:lvl6pPr marL="2915312" indent="0">
              <a:buNone/>
              <a:defRPr sz="1800"/>
            </a:lvl6pPr>
            <a:lvl7pPr marL="3498375" indent="0">
              <a:buNone/>
              <a:defRPr sz="1800"/>
            </a:lvl7pPr>
            <a:lvl8pPr marL="4081437" indent="0">
              <a:buNone/>
              <a:defRPr sz="1800"/>
            </a:lvl8pPr>
            <a:lvl9pPr marL="46645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5A790-3A7F-45B7-B1AB-7F3E7D9715F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33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5747" y="1844596"/>
            <a:ext cx="4173114" cy="310235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240" y="1844596"/>
            <a:ext cx="4173115" cy="310235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FC85B-47DF-43A0-9F0C-D1D212ADAE9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96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605" y="577079"/>
            <a:ext cx="8228790" cy="5385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607" y="1128231"/>
            <a:ext cx="4039478" cy="1046405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3063" indent="0">
              <a:buNone/>
              <a:defRPr sz="2600" b="1"/>
            </a:lvl2pPr>
            <a:lvl3pPr marL="1166125" indent="0">
              <a:buNone/>
              <a:defRPr sz="2300" b="1"/>
            </a:lvl3pPr>
            <a:lvl4pPr marL="1749188" indent="0">
              <a:buNone/>
              <a:defRPr sz="2000" b="1"/>
            </a:lvl4pPr>
            <a:lvl5pPr marL="2332250" indent="0">
              <a:buNone/>
              <a:defRPr sz="2000" b="1"/>
            </a:lvl5pPr>
            <a:lvl6pPr marL="2915312" indent="0">
              <a:buNone/>
              <a:defRPr sz="2000" b="1"/>
            </a:lvl6pPr>
            <a:lvl7pPr marL="3498375" indent="0">
              <a:buNone/>
              <a:defRPr sz="2000" b="1"/>
            </a:lvl7pPr>
            <a:lvl8pPr marL="4081437" indent="0">
              <a:buNone/>
              <a:defRPr sz="2000" b="1"/>
            </a:lvl8pPr>
            <a:lvl9pPr marL="466450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07" y="2174637"/>
            <a:ext cx="4039478" cy="268993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893" y="1128231"/>
            <a:ext cx="4041502" cy="1046405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3063" indent="0">
              <a:buNone/>
              <a:defRPr sz="2600" b="1"/>
            </a:lvl2pPr>
            <a:lvl3pPr marL="1166125" indent="0">
              <a:buNone/>
              <a:defRPr sz="2300" b="1"/>
            </a:lvl3pPr>
            <a:lvl4pPr marL="1749188" indent="0">
              <a:buNone/>
              <a:defRPr sz="2000" b="1"/>
            </a:lvl4pPr>
            <a:lvl5pPr marL="2332250" indent="0">
              <a:buNone/>
              <a:defRPr sz="2000" b="1"/>
            </a:lvl5pPr>
            <a:lvl6pPr marL="2915312" indent="0">
              <a:buNone/>
              <a:defRPr sz="2000" b="1"/>
            </a:lvl6pPr>
            <a:lvl7pPr marL="3498375" indent="0">
              <a:buNone/>
              <a:defRPr sz="2000" b="1"/>
            </a:lvl7pPr>
            <a:lvl8pPr marL="4081437" indent="0">
              <a:buNone/>
              <a:defRPr sz="2000" b="1"/>
            </a:lvl8pPr>
            <a:lvl9pPr marL="4664500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893" y="2174637"/>
            <a:ext cx="4041502" cy="268993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D70E5-58EE-4922-B386-CDD5E505542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615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0FE45-D192-420B-BD39-B2C8674280E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799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7B7A1-0A74-46A8-8476-31980540ADB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51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607" y="543068"/>
            <a:ext cx="3008854" cy="89251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798" y="273350"/>
            <a:ext cx="5110597" cy="3551707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607" y="1435586"/>
            <a:ext cx="3008854" cy="369298"/>
          </a:xfrm>
        </p:spPr>
        <p:txBody>
          <a:bodyPr/>
          <a:lstStyle>
            <a:lvl1pPr marL="0" indent="0">
              <a:buNone/>
              <a:defRPr sz="1800"/>
            </a:lvl1pPr>
            <a:lvl2pPr marL="583063" indent="0">
              <a:buNone/>
              <a:defRPr sz="1500"/>
            </a:lvl2pPr>
            <a:lvl3pPr marL="1166125" indent="0">
              <a:buNone/>
              <a:defRPr sz="1300"/>
            </a:lvl3pPr>
            <a:lvl4pPr marL="1749188" indent="0">
              <a:buNone/>
              <a:defRPr sz="1100"/>
            </a:lvl4pPr>
            <a:lvl5pPr marL="2332250" indent="0">
              <a:buNone/>
              <a:defRPr sz="1100"/>
            </a:lvl5pPr>
            <a:lvl6pPr marL="2915312" indent="0">
              <a:buNone/>
              <a:defRPr sz="1100"/>
            </a:lvl6pPr>
            <a:lvl7pPr marL="3498375" indent="0">
              <a:buNone/>
              <a:defRPr sz="1100"/>
            </a:lvl7pPr>
            <a:lvl8pPr marL="4081437" indent="0">
              <a:buNone/>
              <a:defRPr sz="1100"/>
            </a:lvl8pPr>
            <a:lvl9pPr marL="46645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8D9AA-46BB-4740-848C-7F42DE99F1A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627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951" y="4875338"/>
            <a:ext cx="5487210" cy="492409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951" y="613516"/>
            <a:ext cx="5487210" cy="723241"/>
          </a:xfrm>
        </p:spPr>
        <p:txBody>
          <a:bodyPr/>
          <a:lstStyle>
            <a:lvl1pPr marL="0" indent="0">
              <a:buNone/>
              <a:defRPr sz="4100"/>
            </a:lvl1pPr>
            <a:lvl2pPr marL="583063" indent="0">
              <a:buNone/>
              <a:defRPr sz="3600"/>
            </a:lvl2pPr>
            <a:lvl3pPr marL="1166125" indent="0">
              <a:buNone/>
              <a:defRPr sz="3100"/>
            </a:lvl3pPr>
            <a:lvl4pPr marL="1749188" indent="0">
              <a:buNone/>
              <a:defRPr sz="2600"/>
            </a:lvl4pPr>
            <a:lvl5pPr marL="2332250" indent="0">
              <a:buNone/>
              <a:defRPr sz="2600"/>
            </a:lvl5pPr>
            <a:lvl6pPr marL="2915312" indent="0">
              <a:buNone/>
              <a:defRPr sz="2600"/>
            </a:lvl6pPr>
            <a:lvl7pPr marL="3498375" indent="0">
              <a:buNone/>
              <a:defRPr sz="2600"/>
            </a:lvl7pPr>
            <a:lvl8pPr marL="4081437" indent="0">
              <a:buNone/>
              <a:defRPr sz="2600"/>
            </a:lvl8pPr>
            <a:lvl9pPr marL="4664500" indent="0">
              <a:buNone/>
              <a:defRPr sz="26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951" y="5367748"/>
            <a:ext cx="5487210" cy="369298"/>
          </a:xfrm>
        </p:spPr>
        <p:txBody>
          <a:bodyPr/>
          <a:lstStyle>
            <a:lvl1pPr marL="0" indent="0">
              <a:buNone/>
              <a:defRPr sz="1800"/>
            </a:lvl1pPr>
            <a:lvl2pPr marL="583063" indent="0">
              <a:buNone/>
              <a:defRPr sz="1500"/>
            </a:lvl2pPr>
            <a:lvl3pPr marL="1166125" indent="0">
              <a:buNone/>
              <a:defRPr sz="1300"/>
            </a:lvl3pPr>
            <a:lvl4pPr marL="1749188" indent="0">
              <a:buNone/>
              <a:defRPr sz="1100"/>
            </a:lvl4pPr>
            <a:lvl5pPr marL="2332250" indent="0">
              <a:buNone/>
              <a:defRPr sz="1100"/>
            </a:lvl5pPr>
            <a:lvl6pPr marL="2915312" indent="0">
              <a:buNone/>
              <a:defRPr sz="1100"/>
            </a:lvl6pPr>
            <a:lvl7pPr marL="3498375" indent="0">
              <a:buNone/>
              <a:defRPr sz="1100"/>
            </a:lvl7pPr>
            <a:lvl8pPr marL="4081437" indent="0">
              <a:buNone/>
              <a:defRPr sz="1100"/>
            </a:lvl8pPr>
            <a:lvl9pPr marL="46645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5E58A-F7B2-4A1C-814B-6F2B07BB2A2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472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98" y="640306"/>
            <a:ext cx="8540609" cy="54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ko-KR" smtClean="0"/>
              <a:t>abc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5748" y="1844595"/>
            <a:ext cx="8540609" cy="259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ko-KR" smtClean="0"/>
              <a:t>abc</a:t>
            </a:r>
          </a:p>
          <a:p>
            <a:pPr lvl="1"/>
            <a:r>
              <a:rPr lang="ko-KR" altLang="zh-CN" smtClean="0"/>
              <a:t>第二级</a:t>
            </a:r>
          </a:p>
          <a:p>
            <a:pPr lvl="2"/>
            <a:r>
              <a:rPr lang="ko-KR" altLang="zh-CN" smtClean="0"/>
              <a:t>第三级</a:t>
            </a:r>
          </a:p>
          <a:p>
            <a:pPr lvl="3"/>
            <a:r>
              <a:rPr lang="ko-KR" altLang="zh-CN" smtClean="0"/>
              <a:t>第四级</a:t>
            </a:r>
          </a:p>
          <a:p>
            <a:pPr lvl="4"/>
            <a:r>
              <a:rPr lang="ko-KR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96" y="6019734"/>
            <a:ext cx="2290049" cy="47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Arial" pitchFamily="34" charset="0"/>
              </a:defRPr>
            </a:lvl1pPr>
          </a:lstStyle>
          <a:p>
            <a:pPr fontAlgn="base">
              <a:spcAft>
                <a:spcPct val="0"/>
              </a:spcAft>
              <a:buFont typeface="Arial" pitchFamily="34" charset="0"/>
              <a:buNone/>
              <a:defRPr/>
            </a:pPr>
            <a:endParaRPr lang="en-US">
              <a:solidFill>
                <a:srgbClr val="0033CC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463" y="6596800"/>
            <a:ext cx="2290049" cy="47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8" tIns="45699" rIns="91398" bIns="45699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a typeface="黑体" pitchFamily="49" charset="-122"/>
              </a:defRPr>
            </a:lvl1pPr>
          </a:lstStyle>
          <a:p>
            <a:pPr fontAlgn="base">
              <a:spcAft>
                <a:spcPct val="0"/>
              </a:spcAft>
              <a:buFont typeface="Arial" pitchFamily="34" charset="0"/>
              <a:buNone/>
              <a:defRPr/>
            </a:pPr>
            <a:fld id="{8BBD8D78-6A33-431C-AA38-5F514AF1B02D}" type="slidenum">
              <a:rPr lang="zh-CN" altLang="en-US"/>
              <a:pPr fontAlgn="base"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/>
          </a:p>
        </p:txBody>
      </p:sp>
      <p:pic>
        <p:nvPicPr>
          <p:cNvPr id="1030" name="Picture 6" descr="2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16" y="2"/>
            <a:ext cx="2194884" cy="61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01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508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+mj-lt"/>
          <a:ea typeface="+mj-ea"/>
          <a:cs typeface="+mj-cs"/>
        </a:defRPr>
      </a:lvl1pPr>
      <a:lvl2pPr algn="ctr" defTabSz="91508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Garamond" pitchFamily="18" charset="0"/>
          <a:ea typeface="宋体" pitchFamily="2" charset="-122"/>
        </a:defRPr>
      </a:lvl2pPr>
      <a:lvl3pPr algn="ctr" defTabSz="91508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Garamond" pitchFamily="18" charset="0"/>
          <a:ea typeface="宋体" pitchFamily="2" charset="-122"/>
        </a:defRPr>
      </a:lvl3pPr>
      <a:lvl4pPr algn="ctr" defTabSz="91508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Garamond" pitchFamily="18" charset="0"/>
          <a:ea typeface="宋体" pitchFamily="2" charset="-122"/>
        </a:defRPr>
      </a:lvl4pPr>
      <a:lvl5pPr algn="ctr" defTabSz="91508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Garamond" pitchFamily="18" charset="0"/>
          <a:ea typeface="宋体" pitchFamily="2" charset="-122"/>
        </a:defRPr>
      </a:lvl5pPr>
      <a:lvl6pPr marL="583063" algn="ctr" defTabSz="91508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Garamond" pitchFamily="18" charset="0"/>
          <a:ea typeface="宋体" pitchFamily="2" charset="-122"/>
        </a:defRPr>
      </a:lvl6pPr>
      <a:lvl7pPr marL="1166125" algn="ctr" defTabSz="91508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Garamond" pitchFamily="18" charset="0"/>
          <a:ea typeface="宋体" pitchFamily="2" charset="-122"/>
        </a:defRPr>
      </a:lvl7pPr>
      <a:lvl8pPr marL="1749188" algn="ctr" defTabSz="91508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Garamond" pitchFamily="18" charset="0"/>
          <a:ea typeface="宋体" pitchFamily="2" charset="-122"/>
        </a:defRPr>
      </a:lvl8pPr>
      <a:lvl9pPr marL="2332250" algn="ctr" defTabSz="915084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FF0000"/>
          </a:solidFill>
          <a:latin typeface="Garamond" pitchFamily="18" charset="0"/>
          <a:ea typeface="宋体" pitchFamily="2" charset="-122"/>
        </a:defRPr>
      </a:lvl9pPr>
    </p:titleStyle>
    <p:bodyStyle>
      <a:lvl1pPr marL="342145" indent="-342145" algn="l" defTabSz="915084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3001" indent="-285459" algn="l" defTabSz="915084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85000"/>
        <a:buFont typeface="Wingdings" pitchFamily="2" charset="2"/>
        <a:buChar char="Ø"/>
        <a:defRPr sz="2800">
          <a:solidFill>
            <a:srgbClr val="000000"/>
          </a:solidFill>
          <a:latin typeface="+mn-lt"/>
          <a:ea typeface="+mn-ea"/>
        </a:defRPr>
      </a:lvl2pPr>
      <a:lvl3pPr marL="1141830" indent="-226747" algn="l" defTabSz="915084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85000"/>
        <a:buFont typeface="Wingdings" pitchFamily="2" charset="2"/>
        <a:buChar char="v"/>
        <a:defRPr sz="2800">
          <a:solidFill>
            <a:srgbClr val="000000"/>
          </a:solidFill>
          <a:latin typeface="+mn-lt"/>
          <a:ea typeface="+mn-ea"/>
        </a:defRPr>
      </a:lvl3pPr>
      <a:lvl4pPr marL="1599373" indent="-228771" algn="l" defTabSz="915084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85000"/>
        <a:buFont typeface="Wingdings" pitchFamily="2" charset="2"/>
        <a:buChar char=""/>
        <a:defRPr sz="2800">
          <a:solidFill>
            <a:srgbClr val="000000"/>
          </a:solidFill>
          <a:latin typeface="+mn-lt"/>
          <a:ea typeface="+mn-ea"/>
        </a:defRPr>
      </a:lvl4pPr>
      <a:lvl5pPr marL="2056915" indent="-228771" algn="l" defTabSz="915084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85000"/>
        <a:buFont typeface="Wingdings" pitchFamily="2" charset="2"/>
        <a:buChar char="v"/>
        <a:defRPr sz="2800">
          <a:solidFill>
            <a:srgbClr val="000000"/>
          </a:solidFill>
          <a:latin typeface="+mn-lt"/>
          <a:ea typeface="+mn-ea"/>
        </a:defRPr>
      </a:lvl5pPr>
      <a:lvl6pPr marL="2639979" indent="-228771" algn="l" defTabSz="915084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85000"/>
        <a:buFont typeface="Wingdings" pitchFamily="2" charset="2"/>
        <a:buChar char="v"/>
        <a:defRPr sz="2800">
          <a:solidFill>
            <a:srgbClr val="000000"/>
          </a:solidFill>
          <a:latin typeface="+mn-lt"/>
          <a:ea typeface="+mn-ea"/>
        </a:defRPr>
      </a:lvl6pPr>
      <a:lvl7pPr marL="3223039" indent="-228771" algn="l" defTabSz="915084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85000"/>
        <a:buFont typeface="Wingdings" pitchFamily="2" charset="2"/>
        <a:buChar char="v"/>
        <a:defRPr sz="2800">
          <a:solidFill>
            <a:srgbClr val="000000"/>
          </a:solidFill>
          <a:latin typeface="+mn-lt"/>
          <a:ea typeface="+mn-ea"/>
        </a:defRPr>
      </a:lvl7pPr>
      <a:lvl8pPr marL="3806102" indent="-228771" algn="l" defTabSz="915084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85000"/>
        <a:buFont typeface="Wingdings" pitchFamily="2" charset="2"/>
        <a:buChar char="v"/>
        <a:defRPr sz="2800">
          <a:solidFill>
            <a:srgbClr val="000000"/>
          </a:solidFill>
          <a:latin typeface="+mn-lt"/>
          <a:ea typeface="+mn-ea"/>
        </a:defRPr>
      </a:lvl8pPr>
      <a:lvl9pPr marL="4389164" indent="-228771" algn="l" defTabSz="915084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85000"/>
        <a:buFont typeface="Wingdings" pitchFamily="2" charset="2"/>
        <a:buChar char="v"/>
        <a:defRPr sz="28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3063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6125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188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2250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15312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98375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437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64500" algn="l" defTabSz="116612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" Target="slide14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1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4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14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14.xml"/><Relationship Id="rId2" Type="http://schemas.openxmlformats.org/officeDocument/2006/relationships/slide" Target="slide14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1628800"/>
            <a:ext cx="9144000" cy="2641464"/>
          </a:xfrm>
          <a:solidFill>
            <a:schemeClr val="bg1"/>
          </a:solidFill>
        </p:spPr>
        <p:txBody>
          <a:bodyPr lIns="116558" tIns="58279" rIns="116558" bIns="58279"/>
          <a:lstStyle/>
          <a:p>
            <a:r>
              <a:rPr lang="zh-CN" altLang="ko-KR" sz="4100" dirty="0">
                <a:solidFill>
                  <a:srgbClr val="006600"/>
                </a:solidFill>
              </a:rPr>
              <a:t>Lecture Notes on</a:t>
            </a:r>
            <a:br>
              <a:rPr lang="zh-CN" altLang="ko-KR" sz="4100" dirty="0">
                <a:solidFill>
                  <a:srgbClr val="006600"/>
                </a:solidFill>
              </a:rPr>
            </a:br>
            <a:r>
              <a:rPr lang="zh-CN" altLang="ko-KR" sz="4100" dirty="0">
                <a:solidFill>
                  <a:srgbClr val="006600"/>
                </a:solidFill>
              </a:rPr>
              <a:t>C++ Multi-Paradigm </a:t>
            </a:r>
            <a:r>
              <a:rPr lang="zh-CN" altLang="ko-KR" sz="4100" dirty="0" smtClean="0">
                <a:solidFill>
                  <a:srgbClr val="006600"/>
                </a:solidFill>
              </a:rPr>
              <a:t>Programming</a:t>
            </a:r>
            <a:r>
              <a:rPr lang="en-US" altLang="zh-CN" sz="4100" dirty="0" smtClean="0">
                <a:solidFill>
                  <a:srgbClr val="006600"/>
                </a:solidFill>
              </a:rPr>
              <a:t/>
            </a:r>
            <a:br>
              <a:rPr lang="en-US" altLang="zh-CN" sz="4100" dirty="0" smtClean="0">
                <a:solidFill>
                  <a:srgbClr val="006600"/>
                </a:solidFill>
              </a:rPr>
            </a:br>
            <a:r>
              <a:rPr lang="en-US" altLang="zh-CN" sz="4100" dirty="0">
                <a:solidFill>
                  <a:srgbClr val="006600"/>
                </a:solidFill>
              </a:rPr>
              <a:t/>
            </a:r>
            <a:br>
              <a:rPr lang="en-US" altLang="zh-CN" sz="4100" dirty="0">
                <a:solidFill>
                  <a:srgbClr val="006600"/>
                </a:solidFill>
              </a:rPr>
            </a:br>
            <a:r>
              <a:rPr lang="en-US" altLang="zh-CN" sz="4100" dirty="0">
                <a:solidFill>
                  <a:srgbClr val="000000"/>
                </a:solidFill>
              </a:rPr>
              <a:t>C++</a:t>
            </a:r>
            <a:r>
              <a:rPr lang="zh-CN" altLang="en-US" sz="4100" dirty="0">
                <a:solidFill>
                  <a:srgbClr val="000000"/>
                </a:solidFill>
              </a:rPr>
              <a:t>多范式编程</a:t>
            </a:r>
            <a:endParaRPr lang="zh-CN" altLang="ko-KR" sz="4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187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945" y="739227"/>
            <a:ext cx="8913173" cy="708506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4000" dirty="0"/>
              <a:t>Functional </a:t>
            </a:r>
            <a:r>
              <a:rPr lang="en-US" altLang="zh-CN" sz="4000" dirty="0" smtClean="0"/>
              <a:t> </a:t>
            </a:r>
            <a:r>
              <a:rPr lang="zh-CN" altLang="ko-KR" sz="4000" dirty="0" smtClean="0"/>
              <a:t>Decomposition</a:t>
            </a:r>
            <a:endParaRPr lang="zh-CN" altLang="ko-KR" sz="40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5581" y="1674510"/>
            <a:ext cx="8536560" cy="420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Units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 are </a:t>
            </a:r>
            <a:r>
              <a:rPr lang="en-US" altLang="zh-CN" sz="2400" b="1" i="1" dirty="0">
                <a:solidFill>
                  <a:srgbClr val="0033CC"/>
                </a:solidFill>
                <a:latin typeface="Arial" pitchFamily="34" charset="0"/>
              </a:rPr>
              <a:t>modules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 representing algorithms </a:t>
            </a:r>
            <a:b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</a:br>
            <a:r>
              <a:rPr lang="zh-CN" altLang="en-US" sz="2600" b="1" dirty="0">
                <a:solidFill>
                  <a:srgbClr val="C00000"/>
                </a:solidFill>
                <a:latin typeface="Arial" pitchFamily="34" charset="0"/>
              </a:rPr>
              <a:t>单元：</a:t>
            </a:r>
            <a:r>
              <a:rPr lang="zh-CN" altLang="en-US" sz="2600" b="1" dirty="0">
                <a:solidFill>
                  <a:srgbClr val="000000"/>
                </a:solidFill>
              </a:rPr>
              <a:t>代表算法的模块</a:t>
            </a:r>
            <a:endParaRPr lang="en-US" altLang="zh-CN" sz="2600" b="1" dirty="0">
              <a:solidFill>
                <a:srgbClr val="000000"/>
              </a:solidFill>
              <a:latin typeface="Arial" pitchFamily="34" charset="0"/>
            </a:endParaRPr>
          </a:p>
          <a:p>
            <a:pPr marL="742937" lvl="1" indent="-285435" defTabSz="91500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A module is a collection of concrete and abstract steps that solves a </a:t>
            </a:r>
            <a:r>
              <a:rPr lang="en-US" altLang="zh-CN" sz="2400" b="1" dirty="0" err="1">
                <a:solidFill>
                  <a:srgbClr val="0033CC"/>
                </a:solidFill>
                <a:latin typeface="Arial" pitchFamily="34" charset="0"/>
              </a:rPr>
              <a:t>subproblem</a:t>
            </a:r>
            <a:endParaRPr lang="en-US" altLang="zh-CN" sz="2400" b="1" dirty="0">
              <a:solidFill>
                <a:srgbClr val="0033CC"/>
              </a:solidFill>
              <a:latin typeface="Arial" pitchFamily="34" charset="0"/>
            </a:endParaRPr>
          </a:p>
          <a:p>
            <a:pPr marL="457503" lvl="1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33CC"/>
                </a:solidFill>
                <a:latin typeface="Arial" pitchFamily="34" charset="0"/>
              </a:rPr>
              <a:t>   </a:t>
            </a:r>
            <a:r>
              <a:rPr lang="zh-CN" altLang="en-US" sz="2200" b="1" dirty="0">
                <a:solidFill>
                  <a:srgbClr val="000000"/>
                </a:solidFill>
              </a:rPr>
              <a:t>模块是一个解决子问题的具体和抽象的步骤集合</a:t>
            </a:r>
            <a:endParaRPr lang="en-US" altLang="zh-CN" sz="2200" b="1" dirty="0">
              <a:solidFill>
                <a:srgbClr val="000000"/>
              </a:solidFill>
              <a:latin typeface="Arial" pitchFamily="34" charset="0"/>
            </a:endParaRPr>
          </a:p>
          <a:p>
            <a:pPr marL="742937" lvl="1" indent="-285435" defTabSz="91500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A module structure chart (hierarchical solution tree) is often created  </a:t>
            </a:r>
            <a:r>
              <a:rPr lang="zh-CN" altLang="en-US" sz="2200" b="1" dirty="0">
                <a:solidFill>
                  <a:srgbClr val="000000"/>
                </a:solidFill>
              </a:rPr>
              <a:t>建立模块结构图（层次解树）</a:t>
            </a:r>
            <a:endParaRPr lang="en-US" altLang="zh-CN" sz="2200" b="1" dirty="0">
              <a:solidFill>
                <a:srgbClr val="000000"/>
              </a:solidFill>
            </a:endParaRPr>
          </a:p>
          <a:p>
            <a:pPr marL="742937" lvl="1" indent="-285435" defTabSz="91500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endParaRPr lang="en-US" altLang="zh-CN" sz="17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Data</a:t>
            </a:r>
            <a:r>
              <a:rPr lang="en-US" altLang="zh-CN" sz="2400" b="1" dirty="0">
                <a:solidFill>
                  <a:srgbClr val="FF3300"/>
                </a:solidFill>
                <a:latin typeface="Arial" pitchFamily="34" charset="0"/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plays a secondary role in support of actions to be performed </a:t>
            </a:r>
            <a:r>
              <a:rPr lang="zh-CN" altLang="en-US" sz="2400" b="1" dirty="0">
                <a:solidFill>
                  <a:srgbClr val="C00000"/>
                </a:solidFill>
              </a:rPr>
              <a:t>数据</a:t>
            </a:r>
            <a:r>
              <a:rPr lang="zh-CN" altLang="en-US" sz="2400" b="1" dirty="0">
                <a:solidFill>
                  <a:srgbClr val="000000"/>
                </a:solidFill>
              </a:rPr>
              <a:t>在整个过程中起次要作用</a:t>
            </a:r>
            <a:endParaRPr lang="en-US" altLang="zh-CN" sz="2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FC7E7DBB-FA1B-45D3-98BE-C3A7BFAF1ADE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</a:t>
            </a:fld>
            <a:endParaRPr lang="en-US" altLang="zh-CN" sz="140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17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Files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714758" y="214632"/>
            <a:ext cx="5906343" cy="653408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fstream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  <a:endParaRPr lang="zh-CN" altLang="en-US" sz="13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const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cutoff = 6000;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const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float rate1 = 0.3;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const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float rate2 = 0.6;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main()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ifstream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infile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ofstream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outfile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income, tax;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infile.open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( "income.in"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outfile.open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( "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tax.out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"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while ( 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infile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&gt;&gt; income 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	if ( income &lt; cutoff 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		tax = rate1 * income;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	else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		tax = rate2 * income;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	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outfile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 &lt;&lt; "Income = " &lt;&lt; income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		&lt;&lt; " greenbacks\n"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		&lt;&lt; "Tax = " &lt;&lt; tax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		&lt;&lt; " greenbacks\n";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infile.close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();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300" dirty="0" err="1">
                <a:solidFill>
                  <a:srgbClr val="000000"/>
                </a:solidFill>
                <a:latin typeface="Comic Sans MS" pitchFamily="66" charset="0"/>
              </a:rPr>
              <a:t>outfile.close</a:t>
            </a: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();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3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104454" name="AutoShap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878500" y="4806880"/>
            <a:ext cx="459629" cy="619589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>
                <a:solidFill>
                  <a:srgbClr val="0033CC"/>
                </a:solidFill>
                <a:hlinkClick r:id="" action="ppaction://noaction"/>
              </a:rPr>
              <a:t>Agenda</a:t>
            </a: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571637" y="5944180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EX1_13.cpp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03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Casts</a:t>
            </a:r>
          </a:p>
        </p:txBody>
      </p:sp>
      <p:sp>
        <p:nvSpPr>
          <p:cNvPr id="10547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340768"/>
            <a:ext cx="8540609" cy="4071410"/>
          </a:xfrm>
        </p:spPr>
        <p:txBody>
          <a:bodyPr/>
          <a:lstStyle/>
          <a:p>
            <a:pPr eaLnBrk="1" hangingPunct="1"/>
            <a:r>
              <a:rPr lang="zh-CN" altLang="en-US" sz="3100" b="1" dirty="0"/>
              <a:t>static_cast</a:t>
            </a:r>
            <a:endParaRPr lang="en-US" altLang="zh-CN" sz="3100" b="1" dirty="0"/>
          </a:p>
          <a:p>
            <a:pPr lvl="1" eaLnBrk="1" hangingPunct="1"/>
            <a:r>
              <a:rPr lang="zh-CN" altLang="en-US" sz="2600" b="1" dirty="0"/>
              <a:t>converts between related types such as one pointer type to another in the same class hierarchy, an enumeration to an integral type, or a floating-point type to an integral type.</a:t>
            </a:r>
            <a:r>
              <a:rPr lang="en-US" altLang="zh-CN" sz="2600" b="1" dirty="0"/>
              <a:t/>
            </a:r>
            <a:br>
              <a:rPr lang="en-US" altLang="zh-CN" sz="2600" b="1" dirty="0"/>
            </a:br>
            <a:r>
              <a:rPr lang="zh-CN" altLang="en-US" sz="2600" b="1" dirty="0"/>
              <a:t>相关的类型之间的</a:t>
            </a:r>
            <a:r>
              <a:rPr lang="zh-CN" altLang="en-US" sz="2600" b="1" dirty="0" smtClean="0"/>
              <a:t>转换：</a:t>
            </a:r>
            <a:r>
              <a:rPr lang="zh-CN" altLang="en-US" sz="2600" b="1" dirty="0"/>
              <a:t>类层次结构中基</a:t>
            </a:r>
            <a:r>
              <a:rPr lang="zh-CN" altLang="en-US" sz="2600" b="1" dirty="0" smtClean="0"/>
              <a:t>类和</a:t>
            </a:r>
            <a:r>
              <a:rPr lang="zh-CN" altLang="en-US" sz="2600" b="1" dirty="0"/>
              <a:t>派生</a:t>
            </a:r>
            <a:r>
              <a:rPr lang="zh-CN" altLang="en-US" sz="2600" b="1" dirty="0" smtClean="0"/>
              <a:t>类之间</a:t>
            </a:r>
            <a:r>
              <a:rPr lang="zh-CN" altLang="en-US" sz="2600" b="1" dirty="0"/>
              <a:t>指针或引用的转换；基本数据类型之间的转换，如把</a:t>
            </a:r>
            <a:r>
              <a:rPr lang="en-US" altLang="zh-CN" sz="2600" b="1" dirty="0" err="1"/>
              <a:t>int</a:t>
            </a:r>
            <a:r>
              <a:rPr lang="zh-CN" altLang="en-US" sz="2600" b="1" dirty="0"/>
              <a:t>转换成</a:t>
            </a:r>
            <a:r>
              <a:rPr lang="en-US" altLang="zh-CN" sz="2600" b="1" dirty="0"/>
              <a:t>char</a:t>
            </a:r>
            <a:r>
              <a:rPr lang="zh-CN" altLang="en-US" sz="2600" b="1" dirty="0"/>
              <a:t>，把</a:t>
            </a:r>
            <a:r>
              <a:rPr lang="en-US" altLang="zh-CN" sz="2600" b="1" dirty="0" err="1"/>
              <a:t>int</a:t>
            </a:r>
            <a:r>
              <a:rPr lang="zh-CN" altLang="en-US" sz="2600" b="1" dirty="0"/>
              <a:t>转换成</a:t>
            </a:r>
            <a:r>
              <a:rPr lang="en-US" altLang="zh-CN" sz="2600" b="1" dirty="0" err="1" smtClean="0"/>
              <a:t>enum</a:t>
            </a:r>
            <a:r>
              <a:rPr lang="zh-CN" altLang="en-US" sz="2600" b="1" dirty="0" smtClean="0"/>
              <a:t>；浮点</a:t>
            </a:r>
            <a:r>
              <a:rPr lang="zh-CN" altLang="en-US" sz="2600" b="1" dirty="0"/>
              <a:t>型指针转换为整数型（</a:t>
            </a:r>
            <a:r>
              <a:rPr lang="en-US" altLang="zh-CN" sz="2600" b="1" dirty="0" err="1"/>
              <a:t>reinterpret_cast</a:t>
            </a:r>
            <a:r>
              <a:rPr lang="zh-CN" altLang="en-US" sz="2600" b="1" dirty="0"/>
              <a:t>）。</a:t>
            </a: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1115616" y="5338670"/>
            <a:ext cx="7345977" cy="701698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average = (float) hits / (float)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at_bats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average =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static_cast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&lt;float&gt;(hits) /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static_cast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&lt;float&gt;(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at_bats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5478" name="AutoShap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789409" y="1044800"/>
            <a:ext cx="459629" cy="457605"/>
          </a:xfrm>
          <a:prstGeom prst="leftArrow">
            <a:avLst>
              <a:gd name="adj1" fmla="val 50000"/>
              <a:gd name="adj2" fmla="val 2511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4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Casts</a:t>
            </a:r>
          </a:p>
        </p:txBody>
      </p:sp>
      <p:sp>
        <p:nvSpPr>
          <p:cNvPr id="10650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78"/>
            <a:ext cx="8540609" cy="2338644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static_cast</a:t>
            </a:r>
            <a:endParaRPr lang="en-US" altLang="zh-CN" b="1" smtClean="0"/>
          </a:p>
          <a:p>
            <a:pPr lvl="1" eaLnBrk="1" hangingPunct="1"/>
            <a:r>
              <a:rPr lang="en-US" altLang="zh-CN" b="1" smtClean="0"/>
              <a:t>Used to convert one data type to another and hands all reasonable casts</a:t>
            </a:r>
            <a:br>
              <a:rPr lang="en-US" altLang="zh-CN" b="1" smtClean="0"/>
            </a:br>
            <a:r>
              <a:rPr lang="zh-CN" altLang="en-US" b="1" smtClean="0"/>
              <a:t>用于把数据类型从一种转换为另一种，做为</a:t>
            </a:r>
            <a:r>
              <a:rPr lang="zh-CN" altLang="en-US" b="1" smtClean="0">
                <a:solidFill>
                  <a:srgbClr val="FF0000"/>
                </a:solidFill>
              </a:rPr>
              <a:t>显式类型转换</a:t>
            </a:r>
            <a:r>
              <a:rPr lang="zh-CN" altLang="en-US" b="1" smtClean="0"/>
              <a:t>使用</a:t>
            </a:r>
            <a:endParaRPr lang="en-US" altLang="zh-CN" b="1" smtClean="0"/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1200707" y="4219684"/>
            <a:ext cx="7345977" cy="701698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average = (float) hits / (float)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at_bats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average =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static_cast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&lt;float&gt;(hits) /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static_cast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&lt;float&gt;(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at_bats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6502" name="AutoShap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789409" y="1044800"/>
            <a:ext cx="459629" cy="457605"/>
          </a:xfrm>
          <a:prstGeom prst="leftArrow">
            <a:avLst>
              <a:gd name="adj1" fmla="val 50000"/>
              <a:gd name="adj2" fmla="val 25111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97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Casts</a:t>
            </a:r>
          </a:p>
        </p:txBody>
      </p:sp>
      <p:sp>
        <p:nvSpPr>
          <p:cNvPr id="10752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2815" y="1133889"/>
            <a:ext cx="8540609" cy="103264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const_cast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/>
              <a:t>Used to cast away </a:t>
            </a:r>
            <a:r>
              <a:rPr lang="en-US" altLang="zh-CN" b="1" dirty="0" err="1" smtClean="0"/>
              <a:t>constness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转换常数</a:t>
            </a:r>
            <a:endParaRPr lang="en-US" altLang="zh-CN" b="1" dirty="0" smtClean="0"/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1331640" y="2231413"/>
            <a:ext cx="5142994" cy="435810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main()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= 100;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*p = &amp;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*q =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const_cast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*&gt;(p);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j =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1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j &lt;&lt;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*p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*q &lt;&lt;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474634" y="6131815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EX1_14.cpp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22739" y="2348880"/>
            <a:ext cx="180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</a:rPr>
              <a:t>常量指针被转化成非常量的指针，并且仍然指向原来的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对象。</a:t>
            </a:r>
            <a:r>
              <a:rPr lang="zh-CN" altLang="en-US" sz="2400" b="1" dirty="0">
                <a:solidFill>
                  <a:srgbClr val="000000"/>
                </a:solidFill>
              </a:rPr>
              <a:t>可以通过该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指针对</a:t>
            </a:r>
            <a:r>
              <a:rPr lang="zh-CN" altLang="en-US" sz="2400" b="1" dirty="0">
                <a:solidFill>
                  <a:srgbClr val="000000"/>
                </a:solidFill>
              </a:rPr>
              <a:t>它的数据成员任意改变。</a:t>
            </a:r>
          </a:p>
        </p:txBody>
      </p:sp>
    </p:spTree>
    <p:extLst>
      <p:ext uri="{BB962C8B-B14F-4D97-AF65-F5344CB8AC3E}">
        <p14:creationId xmlns:p14="http://schemas.microsoft.com/office/powerpoint/2010/main" val="1915226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Casts</a:t>
            </a:r>
          </a:p>
        </p:txBody>
      </p:sp>
      <p:sp>
        <p:nvSpPr>
          <p:cNvPr id="10854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79"/>
            <a:ext cx="8540609" cy="4779728"/>
          </a:xfrm>
        </p:spPr>
        <p:txBody>
          <a:bodyPr/>
          <a:lstStyle/>
          <a:p>
            <a:pPr eaLnBrk="1" hangingPunct="1"/>
            <a:r>
              <a:rPr lang="zh-CN" altLang="en-US" sz="3100" b="1" dirty="0"/>
              <a:t>reinterpret_cast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converts between unrelated types such as an integer to a pointer or  a pointer to an unrelated pointer type.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b="1" dirty="0"/>
              <a:t>      </a:t>
            </a:r>
            <a:r>
              <a:rPr lang="zh-CN" altLang="en-US" sz="2400" b="1" dirty="0"/>
              <a:t>强制类型转换符。两种不同类型之间转换，把一个整数转换成一个指针，也可以把一个指针转换成另一个指针。</a:t>
            </a:r>
          </a:p>
          <a:p>
            <a:pPr lvl="1" eaLnBrk="1" hangingPunct="1"/>
            <a:r>
              <a:rPr lang="en-US" altLang="zh-CN" sz="2300" b="1" dirty="0"/>
              <a:t>Used to convert a pointer of one type to a pointer of another type.</a:t>
            </a:r>
            <a:br>
              <a:rPr lang="en-US" altLang="zh-CN" sz="2300" b="1" dirty="0"/>
            </a:br>
            <a:r>
              <a:rPr lang="zh-CN" altLang="en-US" sz="2300" b="1" dirty="0"/>
              <a:t>用于把</a:t>
            </a:r>
            <a:r>
              <a:rPr lang="zh-CN" altLang="en-US" sz="2300" b="1" dirty="0" smtClean="0"/>
              <a:t>一种类型指针</a:t>
            </a:r>
            <a:r>
              <a:rPr lang="zh-CN" altLang="en-US" sz="2300" b="1" dirty="0"/>
              <a:t>转换成另一种类型指针</a:t>
            </a:r>
            <a:endParaRPr lang="en-US" altLang="zh-CN" sz="2300" b="1" dirty="0"/>
          </a:p>
          <a:p>
            <a:pPr lvl="1" eaLnBrk="1" hangingPunct="1"/>
            <a:r>
              <a:rPr lang="en-US" altLang="zh-CN" sz="2300" b="1" dirty="0"/>
              <a:t>Implementation dependent, must be used with caution.</a:t>
            </a:r>
            <a:br>
              <a:rPr lang="en-US" altLang="zh-CN" sz="2300" b="1" dirty="0"/>
            </a:br>
            <a:r>
              <a:rPr lang="zh-CN" altLang="en-US" sz="2300" b="1" dirty="0"/>
              <a:t>必须谨慎使用。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lang="zh-CN" altLang="zh-CN" sz="2300" b="1" dirty="0"/>
              <a:t>只进行一种简单</a:t>
            </a:r>
            <a:r>
              <a:rPr lang="zh-CN" altLang="zh-CN" sz="2300" b="1" dirty="0" smtClean="0"/>
              <a:t>的</a:t>
            </a:r>
            <a:r>
              <a:rPr lang="zh-CN" altLang="en-US" sz="2300" b="1" dirty="0" smtClean="0"/>
              <a:t>二进制</a:t>
            </a:r>
            <a:r>
              <a:rPr lang="zh-CN" altLang="zh-CN" sz="2300" b="1" dirty="0" smtClean="0"/>
              <a:t>位</a:t>
            </a:r>
            <a:r>
              <a:rPr lang="zh-CN" altLang="zh-CN" sz="2300" b="1" dirty="0"/>
              <a:t>复制</a:t>
            </a:r>
            <a:r>
              <a:rPr lang="zh-CN" altLang="en-US" sz="2300" b="1" dirty="0"/>
              <a:t>，</a:t>
            </a:r>
            <a:r>
              <a:rPr lang="zh-CN" altLang="zh-CN" sz="2300" b="1" dirty="0"/>
              <a:t>不进行二进制数据分析。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endParaRPr lang="en-US" altLang="zh-CN" sz="23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67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Casts</a:t>
            </a:r>
          </a:p>
        </p:txBody>
      </p:sp>
      <p:sp>
        <p:nvSpPr>
          <p:cNvPr id="10957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5125" y="1409261"/>
            <a:ext cx="8285484" cy="478662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hlink"/>
                </a:solidFill>
              </a:rPr>
              <a:t>void* and  reinterpret_cast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*</a:t>
            </a:r>
            <a:r>
              <a:rPr lang="en-US" altLang="zh-CN" b="1" dirty="0" err="1" smtClean="0"/>
              <a:t>ip</a:t>
            </a:r>
            <a:r>
              <a:rPr lang="en-US" altLang="zh-CN" b="1" dirty="0" smtClean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smtClean="0"/>
              <a:t>char *</a:t>
            </a:r>
            <a:r>
              <a:rPr lang="en-US" altLang="zh-CN" b="1" dirty="0" err="1" smtClean="0"/>
              <a:t>cp</a:t>
            </a:r>
            <a:r>
              <a:rPr lang="en-US" altLang="zh-CN" b="1" dirty="0" smtClean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smtClean="0"/>
              <a:t>void *</a:t>
            </a:r>
            <a:r>
              <a:rPr lang="en-US" altLang="zh-CN" b="1" dirty="0" err="1" smtClean="0"/>
              <a:t>gp</a:t>
            </a:r>
            <a:r>
              <a:rPr lang="en-US" altLang="zh-CN" b="1" dirty="0" smtClean="0"/>
              <a:t>;       </a:t>
            </a:r>
            <a:r>
              <a:rPr lang="en-US" altLang="zh-CN" sz="1800" b="1" dirty="0"/>
              <a:t>//</a:t>
            </a:r>
            <a:r>
              <a:rPr lang="zh-CN" altLang="en-US" sz="1800" b="1" dirty="0"/>
              <a:t>无类型指针，可以指向任何数据类型。</a:t>
            </a:r>
            <a:endParaRPr lang="en-US" altLang="zh-CN" sz="1800" b="1" dirty="0"/>
          </a:p>
          <a:p>
            <a:pPr lvl="1">
              <a:buFont typeface="Wingdings" pitchFamily="2" charset="2"/>
              <a:buNone/>
            </a:pPr>
            <a:r>
              <a:rPr lang="en-US" altLang="zh-CN" b="1" dirty="0" err="1" smtClean="0"/>
              <a:t>cp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ip</a:t>
            </a:r>
            <a:r>
              <a:rPr lang="en-US" altLang="zh-CN" b="1" dirty="0" smtClean="0"/>
              <a:t>;   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err="1" smtClean="0"/>
              <a:t>ip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cp</a:t>
            </a:r>
            <a:r>
              <a:rPr lang="en-US" altLang="zh-CN" b="1" dirty="0" smtClean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err="1" smtClean="0"/>
              <a:t>cp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gp</a:t>
            </a:r>
            <a:r>
              <a:rPr lang="en-US" altLang="zh-CN" b="1" dirty="0" smtClean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err="1" smtClean="0"/>
              <a:t>gp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cp</a:t>
            </a:r>
            <a:r>
              <a:rPr lang="en-US" altLang="zh-CN" b="1" dirty="0" smtClean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err="1" smtClean="0"/>
              <a:t>cp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reinterpret_cast</a:t>
            </a:r>
            <a:r>
              <a:rPr lang="en-US" altLang="zh-CN" b="1" dirty="0" smtClean="0"/>
              <a:t>&lt;char*&gt;(</a:t>
            </a:r>
            <a:r>
              <a:rPr lang="en-US" altLang="zh-CN" b="1" dirty="0" err="1" smtClean="0"/>
              <a:t>gp</a:t>
            </a:r>
            <a:r>
              <a:rPr lang="en-US" altLang="zh-CN" b="1" dirty="0" smtClean="0"/>
              <a:t>);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712384" y="3687133"/>
            <a:ext cx="2102980" cy="3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//illegal C++ but legal C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735508" y="4231835"/>
            <a:ext cx="2102980" cy="3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//illegal C++ but legal C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2735508" y="4711715"/>
            <a:ext cx="2102980" cy="3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</a:rPr>
              <a:t>//illegal C++ but legal C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9576" name="Text Box 9"/>
          <p:cNvSpPr txBox="1">
            <a:spLocks noChangeArrowheads="1"/>
          </p:cNvSpPr>
          <p:nvPr/>
        </p:nvSpPr>
        <p:spPr bwMode="auto">
          <a:xfrm>
            <a:off x="2735508" y="5231278"/>
            <a:ext cx="1155605" cy="3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//legal C++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utoUpdateAnimBg="0"/>
      <p:bldP spid="109574" grpId="0" autoUpdateAnimBg="0"/>
      <p:bldP spid="109575" grpId="0" autoUpdateAnimBg="0"/>
      <p:bldP spid="109576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Casts</a:t>
            </a:r>
          </a:p>
        </p:txBody>
      </p:sp>
      <p:sp>
        <p:nvSpPr>
          <p:cNvPr id="11059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79"/>
            <a:ext cx="8540609" cy="4316875"/>
          </a:xfrm>
        </p:spPr>
        <p:txBody>
          <a:bodyPr/>
          <a:lstStyle/>
          <a:p>
            <a:pPr eaLnBrk="1" hangingPunct="1"/>
            <a:r>
              <a:rPr lang="zh-CN" altLang="en-US" sz="4600" b="1" dirty="0"/>
              <a:t>dynamic_cast</a:t>
            </a:r>
            <a:endParaRPr lang="en-US" altLang="zh-CN" sz="4600" b="1" dirty="0"/>
          </a:p>
          <a:p>
            <a:pPr lvl="1" eaLnBrk="1" hangingPunct="1"/>
            <a:r>
              <a:rPr lang="en-US" altLang="zh-CN" sz="3600" b="1" dirty="0"/>
              <a:t>Used for casting across or within inheritance.</a:t>
            </a:r>
            <a:r>
              <a:rPr lang="zh-CN" altLang="en-US" sz="3100" b="1" dirty="0"/>
              <a:t>支持继承关系交叉转换</a:t>
            </a:r>
            <a:endParaRPr lang="en-US" altLang="zh-CN" sz="3600" b="1" dirty="0"/>
          </a:p>
          <a:p>
            <a:pPr lvl="1" eaLnBrk="1" hangingPunct="1"/>
            <a:r>
              <a:rPr lang="zh-CN" altLang="en-US" sz="3600" b="1" dirty="0"/>
              <a:t>This cast is used with classes having virtual functions. </a:t>
            </a:r>
            <a:r>
              <a:rPr lang="zh-CN" altLang="en-US" sz="3100" b="1" dirty="0"/>
              <a:t>常用于虚函数的类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3100" b="1" dirty="0"/>
              <a:t>进行下行</a:t>
            </a:r>
            <a:r>
              <a:rPr lang="zh-CN" altLang="en-US" sz="3100" b="1" dirty="0" smtClean="0"/>
              <a:t>转换，</a:t>
            </a:r>
            <a:r>
              <a:rPr lang="en-US" altLang="zh-CN" sz="3100" b="1" dirty="0" err="1"/>
              <a:t>dynamic_cast</a:t>
            </a:r>
            <a:r>
              <a:rPr lang="zh-CN" altLang="en-US" sz="3100" b="1" dirty="0"/>
              <a:t>具有类型检查的功能，比</a:t>
            </a:r>
            <a:r>
              <a:rPr lang="en-US" altLang="zh-CN" sz="3100" b="1" dirty="0" err="1"/>
              <a:t>static_cast</a:t>
            </a:r>
            <a:r>
              <a:rPr lang="zh-CN" altLang="en-US" sz="3100" b="1" dirty="0"/>
              <a:t>更安全。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2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dirty="0" smtClean="0"/>
              <a:t>Constants</a:t>
            </a:r>
          </a:p>
        </p:txBody>
      </p:sp>
      <p:sp>
        <p:nvSpPr>
          <p:cNvPr id="11162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6245" y="1500378"/>
            <a:ext cx="8330211" cy="2682860"/>
          </a:xfrm>
        </p:spPr>
        <p:txBody>
          <a:bodyPr/>
          <a:lstStyle/>
          <a:p>
            <a:pPr eaLnBrk="1" hangingPunct="1"/>
            <a:r>
              <a:rPr lang="zh-CN" altLang="ko-KR" b="1" dirty="0" smtClean="0"/>
              <a:t>In C++, unlike in C, a const identifier can be used anywhere a constant can appear.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在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中，不像在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中，</a:t>
            </a:r>
            <a:r>
              <a:rPr lang="en-US" altLang="zh-CN" b="1" dirty="0" err="1" smtClean="0"/>
              <a:t>const</a:t>
            </a:r>
            <a:r>
              <a:rPr lang="zh-CN" altLang="en-US" b="1" dirty="0" smtClean="0"/>
              <a:t>标识符可以用在任何常数出现的地方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>
                <a:latin typeface="Arial" pitchFamily="34" charset="0"/>
              </a:rPr>
              <a:t>常量是有类型的，它有地址，可用指针指向这个值，但不能修改它。</a:t>
            </a:r>
            <a:endParaRPr lang="zh-CN" altLang="ko-KR" b="1" dirty="0" smtClean="0"/>
          </a:p>
        </p:txBody>
      </p:sp>
      <p:sp>
        <p:nvSpPr>
          <p:cNvPr id="111621" name="Rectangle 4"/>
          <p:cNvSpPr>
            <a:spLocks noChangeArrowheads="1"/>
          </p:cNvSpPr>
          <p:nvPr/>
        </p:nvSpPr>
        <p:spPr bwMode="auto">
          <a:xfrm>
            <a:off x="1690709" y="4727910"/>
            <a:ext cx="5831426" cy="769409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 size = 100;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float a[size]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874724" y="5058324"/>
            <a:ext cx="2151070" cy="3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</a:rPr>
              <a:t>//legal C++  but illegal C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11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utoUpdateAnimBg="0"/>
      <p:bldP spid="113670" grpId="1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Data Type bool</a:t>
            </a:r>
          </a:p>
        </p:txBody>
      </p:sp>
      <p:sp>
        <p:nvSpPr>
          <p:cNvPr id="11264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78"/>
            <a:ext cx="8540609" cy="955706"/>
          </a:xfrm>
        </p:spPr>
        <p:txBody>
          <a:bodyPr/>
          <a:lstStyle/>
          <a:p>
            <a:pPr eaLnBrk="1" hangingPunct="1"/>
            <a:r>
              <a:rPr lang="zh-CN" altLang="ko-KR" b="1" dirty="0" smtClean="0"/>
              <a:t>a new so-called </a:t>
            </a:r>
            <a:r>
              <a:rPr lang="zh-CN" altLang="ko-KR" b="1" i="1" dirty="0" smtClean="0">
                <a:solidFill>
                  <a:schemeClr val="tx1"/>
                </a:solidFill>
              </a:rPr>
              <a:t>built-in type</a:t>
            </a:r>
            <a:r>
              <a:rPr lang="zh-CN" altLang="ko-KR" b="1" dirty="0" smtClean="0"/>
              <a:t> added in C++: </a:t>
            </a:r>
            <a:r>
              <a:rPr lang="zh-CN" altLang="ko-KR" b="1" i="1" dirty="0" smtClean="0">
                <a:solidFill>
                  <a:schemeClr val="tx1"/>
                </a:solidFill>
              </a:rPr>
              <a:t>bool</a:t>
            </a:r>
            <a:r>
              <a:rPr lang="zh-CN" altLang="ko-KR" b="1" dirty="0" smtClean="0"/>
              <a:t>.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新内置了布尔数据类型</a:t>
            </a:r>
            <a:endParaRPr lang="zh-CN" altLang="ko-KR" b="1" dirty="0" smtClean="0"/>
          </a:p>
        </p:txBody>
      </p:sp>
      <p:sp>
        <p:nvSpPr>
          <p:cNvPr id="112645" name="Rectangle 4"/>
          <p:cNvSpPr>
            <a:spLocks noChangeArrowheads="1"/>
          </p:cNvSpPr>
          <p:nvPr/>
        </p:nvSpPr>
        <p:spPr bwMode="auto">
          <a:xfrm>
            <a:off x="1795999" y="2695010"/>
            <a:ext cx="4960762" cy="187740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bool flag1,flag2;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flag1 = ( 3 &lt; 5 );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flag2 = ( 5%3 == 0 );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 &lt;&lt; flag1&lt;&lt; </a:t>
            </a: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2000" dirty="0" smtClean="0">
                <a:solidFill>
                  <a:srgbClr val="000000"/>
                </a:solidFill>
                <a:latin typeface="Comic Sans MS" pitchFamily="66" charset="0"/>
              </a:rPr>
              <a:t>flag2&lt;&lt; </a:t>
            </a:r>
            <a:r>
              <a:rPr lang="en-US" altLang="zh-CN" sz="20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3077697" y="4879769"/>
            <a:ext cx="331662" cy="62557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1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540877" y="4991136"/>
            <a:ext cx="1004923" cy="34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>
                <a:solidFill>
                  <a:srgbClr val="0033CC"/>
                </a:solidFill>
              </a:rPr>
              <a:t>显示结果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20072" y="5341312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EX1_15.cpp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1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 autoUpdateAnimBg="0"/>
      <p:bldP spid="114695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Enumeration </a:t>
            </a:r>
          </a:p>
        </p:txBody>
      </p:sp>
      <p:sp>
        <p:nvSpPr>
          <p:cNvPr id="11366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79"/>
            <a:ext cx="8540609" cy="947607"/>
          </a:xfrm>
        </p:spPr>
        <p:txBody>
          <a:bodyPr/>
          <a:lstStyle/>
          <a:p>
            <a:pPr eaLnBrk="1" hangingPunct="1"/>
            <a:r>
              <a:rPr lang="zh-CN" altLang="ko-KR" b="1" dirty="0" smtClean="0"/>
              <a:t>Once defined, an enumeration is </a:t>
            </a:r>
            <a:r>
              <a:rPr lang="zh-CN" altLang="ko-KR" b="1" i="1" dirty="0" smtClean="0">
                <a:solidFill>
                  <a:schemeClr val="tx1"/>
                </a:solidFill>
              </a:rPr>
              <a:t>used like a type</a:t>
            </a:r>
            <a:r>
              <a:rPr lang="zh-CN" altLang="ko-KR" b="1" dirty="0" smtClean="0"/>
              <a:t>, an integer type</a:t>
            </a:r>
            <a:r>
              <a:rPr lang="en-US" altLang="zh-CN" b="1" dirty="0" smtClean="0"/>
              <a:t> </a:t>
            </a:r>
            <a:r>
              <a:rPr lang="zh-CN" altLang="en-US" sz="2600" b="1" dirty="0" smtClean="0"/>
              <a:t>一旦被定义</a:t>
            </a:r>
            <a:r>
              <a:rPr lang="zh-CN" altLang="en-US" sz="2600" b="1" dirty="0"/>
              <a:t>，枚举型当一个整型使用</a:t>
            </a:r>
            <a:endParaRPr lang="zh-CN" altLang="ko-KR" sz="2600" b="1" dirty="0"/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714759" y="2695010"/>
            <a:ext cx="4499107" cy="1698894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enum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maritalStatus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{ single,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maried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};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maritalStatus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m = single;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sum =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if( m == single ) sum++;</a:t>
            </a:r>
          </a:p>
        </p:txBody>
      </p:sp>
      <p:sp>
        <p:nvSpPr>
          <p:cNvPr id="113670" name="Rectangle 5"/>
          <p:cNvSpPr>
            <a:spLocks noChangeArrowheads="1"/>
          </p:cNvSpPr>
          <p:nvPr/>
        </p:nvSpPr>
        <p:spPr bwMode="auto">
          <a:xfrm>
            <a:off x="3195137" y="4806879"/>
            <a:ext cx="5140970" cy="103409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Comic Sans MS" pitchFamily="66" charset="0"/>
              </a:rPr>
              <a:t>enum { MIN_SIZE = 0,</a:t>
            </a:r>
            <a:r>
              <a:rPr lang="zh-CN" altLang="en-US" sz="180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mic Sans MS" pitchFamily="66" charset="0"/>
              </a:rPr>
              <a:t>MAX_SIZE = 100 };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Comic Sans MS" pitchFamily="66" charset="0"/>
              </a:rPr>
              <a:t>int minVal = MIN_SIZE;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Comic Sans MS" pitchFamily="66" charset="0"/>
              </a:rPr>
              <a:t>int arr[MAX_SIZE];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109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765622" y="3932239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EX1_16.cpp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85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562128" y="3385467"/>
            <a:ext cx="1447732" cy="99215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504930" y="1557073"/>
            <a:ext cx="2057198" cy="609464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733732" y="3385467"/>
            <a:ext cx="1524676" cy="99215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33325" y="5215888"/>
            <a:ext cx="2057198" cy="95165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905340" y="3385467"/>
            <a:ext cx="1524674" cy="99215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390523" y="3385467"/>
            <a:ext cx="1601618" cy="99215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51861" y="3385467"/>
            <a:ext cx="1524674" cy="99215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53882" dir="13500000" algn="ctr" rotWithShape="0">
              <a:schemeClr val="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604650" y="3454313"/>
            <a:ext cx="1476320" cy="101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Compute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Mileages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计算总里程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471515" y="3454313"/>
            <a:ext cx="1522016" cy="72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Arial" pitchFamily="34" charset="0"/>
              </a:rPr>
              <a:t>Write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Arial" pitchFamily="34" charset="0"/>
              </a:rPr>
              <a:t>Total Miles</a:t>
            </a:r>
          </a:p>
        </p:txBody>
      </p:sp>
      <p:sp>
        <p:nvSpPr>
          <p:cNvPr id="12299" name="Rectangle 11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35787"/>
            <a:ext cx="8540609" cy="544672"/>
          </a:xfrm>
          <a:noFill/>
        </p:spPr>
        <p:txBody>
          <a:bodyPr lIns="92052" tIns="46027" rIns="92052" bIns="46027" anchor="b"/>
          <a:lstStyle/>
          <a:p>
            <a:r>
              <a:rPr lang="zh-CN" altLang="ko-KR" smtClean="0"/>
              <a:t>Module Structure Chart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000000"/>
                </a:solidFill>
              </a:rPr>
              <a:t>模块结构图</a:t>
            </a:r>
            <a:endParaRPr lang="zh-CN" altLang="ko-KR" smtClean="0">
              <a:solidFill>
                <a:srgbClr val="000000"/>
              </a:solidFill>
            </a:endParaRP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4098199" y="1664386"/>
            <a:ext cx="782943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Arial" pitchFamily="34" charset="0"/>
              </a:rPr>
              <a:t>Main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832949" y="3644641"/>
            <a:ext cx="1263418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Arial" pitchFamily="34" charset="0"/>
              </a:rPr>
              <a:t>Get Data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432543" y="5321179"/>
            <a:ext cx="1910485" cy="72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Round To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Nearest Tenth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984308" y="3454313"/>
            <a:ext cx="1489336" cy="95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Initialize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Total 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Miles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0033CC"/>
                </a:solidFill>
                <a:latin typeface="Arial" pitchFamily="34" charset="0"/>
              </a:rPr>
              <a:t>初始化总里程</a:t>
            </a:r>
            <a:endParaRPr lang="en-US" altLang="zh-CN" sz="1600" b="1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55912" y="3626418"/>
            <a:ext cx="1525123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Arial" pitchFamily="34" charset="0"/>
              </a:rPr>
              <a:t>Open Files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8076931" y="3004804"/>
            <a:ext cx="0" cy="38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6248535" y="4377622"/>
            <a:ext cx="0" cy="8382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838271" y="2166537"/>
            <a:ext cx="7238663" cy="1218930"/>
            <a:chOff x="0" y="0"/>
            <a:chExt cx="4560" cy="768"/>
          </a:xfrm>
        </p:grpSpPr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>
              <a:off x="2256" y="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0" y="528"/>
              <a:ext cx="4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11" name="Line 22"/>
            <p:cNvSpPr>
              <a:spLocks noChangeShapeType="1"/>
            </p:cNvSpPr>
            <p:nvPr/>
          </p:nvSpPr>
          <p:spPr bwMode="auto">
            <a:xfrm>
              <a:off x="0" y="5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12" name="Line 23"/>
            <p:cNvSpPr>
              <a:spLocks noChangeShapeType="1"/>
            </p:cNvSpPr>
            <p:nvPr/>
          </p:nvSpPr>
          <p:spPr bwMode="auto">
            <a:xfrm>
              <a:off x="1104" y="5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13" name="Line 24"/>
            <p:cNvSpPr>
              <a:spLocks noChangeShapeType="1"/>
            </p:cNvSpPr>
            <p:nvPr/>
          </p:nvSpPr>
          <p:spPr bwMode="auto">
            <a:xfrm>
              <a:off x="3408" y="5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2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Declaring Variables</a:t>
            </a:r>
          </a:p>
        </p:txBody>
      </p:sp>
      <p:sp>
        <p:nvSpPr>
          <p:cNvPr id="11469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78"/>
            <a:ext cx="8540609" cy="3476582"/>
          </a:xfrm>
        </p:spPr>
        <p:txBody>
          <a:bodyPr/>
          <a:lstStyle/>
          <a:p>
            <a:pPr eaLnBrk="1" hangingPunct="1"/>
            <a:r>
              <a:rPr lang="zh-CN" altLang="ko-KR" b="1" dirty="0" smtClean="0"/>
              <a:t>In a C function, variable declarations must occur at the beginning of a block.</a:t>
            </a:r>
          </a:p>
          <a:p>
            <a:pPr eaLnBrk="1" hangingPunct="1"/>
            <a:r>
              <a:rPr lang="zh-CN" altLang="ko-KR" b="1" dirty="0" smtClean="0"/>
              <a:t>In C++, variable declarations may occur anywhere in a block.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sz="2600" b="1" dirty="0">
                <a:latin typeface="楷体_GB2312"/>
              </a:rPr>
              <a:t>C</a:t>
            </a:r>
            <a:r>
              <a:rPr lang="zh-CN" altLang="en-US" sz="2600" b="1" dirty="0">
                <a:latin typeface="楷体_GB2312"/>
              </a:rPr>
              <a:t>语言中，变量申明必须要在函数开头部分。</a:t>
            </a:r>
            <a:r>
              <a:rPr lang="en-US" altLang="zh-CN" sz="2600" b="1" dirty="0">
                <a:latin typeface="楷体_GB2312"/>
              </a:rPr>
              <a:t/>
            </a:r>
            <a:br>
              <a:rPr lang="en-US" altLang="zh-CN" sz="2600" b="1" dirty="0">
                <a:latin typeface="楷体_GB2312"/>
              </a:rPr>
            </a:br>
            <a:r>
              <a:rPr lang="en-US" altLang="zh-CN" sz="2600" b="1" dirty="0">
                <a:latin typeface="楷体_GB2312"/>
              </a:rPr>
              <a:t>C++</a:t>
            </a:r>
            <a:r>
              <a:rPr lang="zh-CN" altLang="en-US" sz="2600" b="1" dirty="0">
                <a:latin typeface="楷体_GB2312"/>
              </a:rPr>
              <a:t>中，允许变量定义语句在程序中的任何地方，只要在是使用它</a:t>
            </a:r>
            <a:r>
              <a:rPr lang="zh-CN" altLang="en-US" sz="2600" b="1" dirty="0" smtClean="0">
                <a:latin typeface="楷体_GB2312"/>
              </a:rPr>
              <a:t>之前定义过就</a:t>
            </a:r>
            <a:r>
              <a:rPr lang="zh-CN" altLang="en-US" sz="2600" b="1" dirty="0">
                <a:latin typeface="楷体_GB2312"/>
              </a:rPr>
              <a:t>可以；</a:t>
            </a:r>
            <a:r>
              <a:rPr lang="en-US" altLang="zh-CN" sz="2600" b="1" dirty="0">
                <a:latin typeface="楷体_GB2312"/>
              </a:rPr>
              <a:t/>
            </a:r>
            <a:br>
              <a:rPr lang="en-US" altLang="zh-CN" sz="2600" b="1" dirty="0">
                <a:latin typeface="楷体_GB2312"/>
              </a:rPr>
            </a:br>
            <a:r>
              <a:rPr lang="zh-CN" altLang="en-US" sz="2600" b="1" dirty="0">
                <a:latin typeface="楷体_GB2312"/>
              </a:rPr>
              <a:t>而且</a:t>
            </a:r>
            <a:r>
              <a:rPr lang="en-US" altLang="zh-CN" sz="2600" b="1" dirty="0">
                <a:latin typeface="楷体_GB2312"/>
              </a:rPr>
              <a:t>C++</a:t>
            </a:r>
            <a:r>
              <a:rPr lang="zh-CN" altLang="en-US" sz="2600" b="1" dirty="0">
                <a:latin typeface="楷体_GB2312"/>
              </a:rPr>
              <a:t>允许重复定义变量，</a:t>
            </a:r>
            <a:r>
              <a:rPr lang="en-US" altLang="zh-CN" sz="2600" b="1" dirty="0">
                <a:latin typeface="楷体_GB2312"/>
              </a:rPr>
              <a:t>C</a:t>
            </a:r>
            <a:r>
              <a:rPr lang="zh-CN" altLang="en-US" sz="2600" b="1" dirty="0">
                <a:latin typeface="楷体_GB2312"/>
              </a:rPr>
              <a:t>语言不允许重复定义变量。</a:t>
            </a:r>
            <a:endParaRPr lang="en-US" altLang="zh-CN" sz="2600" b="1" dirty="0">
              <a:latin typeface="楷体_GB231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8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Structures</a:t>
            </a:r>
          </a:p>
        </p:txBody>
      </p:sp>
      <p:sp>
        <p:nvSpPr>
          <p:cNvPr id="11571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79"/>
            <a:ext cx="8540609" cy="947607"/>
          </a:xfrm>
        </p:spPr>
        <p:txBody>
          <a:bodyPr/>
          <a:lstStyle/>
          <a:p>
            <a:pPr eaLnBrk="1" hangingPunct="1"/>
            <a:r>
              <a:rPr lang="zh-CN" altLang="ko-KR" b="1" i="1" smtClean="0">
                <a:solidFill>
                  <a:schemeClr val="tx1"/>
                </a:solidFill>
              </a:rPr>
              <a:t>struct</a:t>
            </a:r>
            <a:r>
              <a:rPr lang="zh-CN" altLang="ko-KR" b="1" smtClean="0"/>
              <a:t> need not be included as part of the variable declaration.</a:t>
            </a:r>
            <a:r>
              <a:rPr lang="en-US" altLang="zh-CN" b="1" smtClean="0"/>
              <a:t> </a:t>
            </a:r>
            <a:r>
              <a:rPr lang="zh-CN" altLang="en-US" b="1" smtClean="0"/>
              <a:t>结构体无需放在声明部分</a:t>
            </a:r>
            <a:endParaRPr lang="zh-CN" altLang="ko-KR" b="1" smtClean="0"/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1725130" y="2877244"/>
            <a:ext cx="5904319" cy="2363692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Point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double x, y;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Point 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p.x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= 2.0;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p.y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= 1.0;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&lt;&lt;" ("&lt;&lt;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p.x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&lt;&lt;", "&lt;&lt;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p.y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 ) "&lt;&lt;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844985" y="5517232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EX1_17.cpp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59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Structures</a:t>
            </a:r>
          </a:p>
        </p:txBody>
      </p:sp>
      <p:sp>
        <p:nvSpPr>
          <p:cNvPr id="11674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78"/>
            <a:ext cx="8540609" cy="955706"/>
          </a:xfrm>
        </p:spPr>
        <p:txBody>
          <a:bodyPr/>
          <a:lstStyle/>
          <a:p>
            <a:pPr eaLnBrk="1" hangingPunct="1"/>
            <a:r>
              <a:rPr lang="zh-CN" altLang="ko-KR" b="1" smtClean="0"/>
              <a:t>In C++, a struct can contain functions.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结构体能够包含函数</a:t>
            </a:r>
            <a:endParaRPr lang="zh-CN" altLang="ko-KR" b="1" smtClean="0"/>
          </a:p>
        </p:txBody>
      </p:sp>
      <p:sp>
        <p:nvSpPr>
          <p:cNvPr id="116741" name="Rectangle 4"/>
          <p:cNvSpPr>
            <a:spLocks noChangeArrowheads="1"/>
          </p:cNvSpPr>
          <p:nvPr/>
        </p:nvSpPr>
        <p:spPr bwMode="auto">
          <a:xfrm>
            <a:off x="1725130" y="2877244"/>
            <a:ext cx="5904319" cy="269609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Point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double x, y;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void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setVal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(double, double);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Point 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p.x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= 3.1415926;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p.y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= 1.0;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p.setVal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(4.11, -13.090);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844985" y="5517232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EX1_18.cpp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84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The Type string</a:t>
            </a:r>
          </a:p>
        </p:txBody>
      </p:sp>
      <p:sp>
        <p:nvSpPr>
          <p:cNvPr id="11776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81"/>
            <a:ext cx="8540609" cy="1032648"/>
          </a:xfrm>
        </p:spPr>
        <p:txBody>
          <a:bodyPr/>
          <a:lstStyle/>
          <a:p>
            <a:pPr eaLnBrk="1" hangingPunct="1"/>
            <a:r>
              <a:rPr lang="zh-CN" altLang="ko-KR" b="1" smtClean="0"/>
              <a:t>An alternative to C</a:t>
            </a:r>
            <a:r>
              <a:rPr lang="en-US" altLang="zh-CN" b="1" smtClean="0"/>
              <a:t>'</a:t>
            </a:r>
            <a:r>
              <a:rPr lang="zh-CN" altLang="ko-KR" b="1" smtClean="0"/>
              <a:t>s null-terminated arrays of char.</a:t>
            </a:r>
          </a:p>
          <a:p>
            <a:pPr eaLnBrk="1" hangingPunct="1"/>
            <a:r>
              <a:rPr lang="zh-CN" altLang="ko-KR" b="1" smtClean="0"/>
              <a:t>Use of type string requires the header </a:t>
            </a:r>
            <a:r>
              <a:rPr lang="zh-CN" altLang="ko-KR" b="1" i="1" smtClean="0">
                <a:solidFill>
                  <a:schemeClr val="tx1"/>
                </a:solidFill>
              </a:rPr>
              <a:t>string</a:t>
            </a:r>
            <a:r>
              <a:rPr lang="en-US" altLang="zh-CN" b="1" i="1" smtClean="0">
                <a:solidFill>
                  <a:schemeClr val="tx1"/>
                </a:solidFill>
              </a:rPr>
              <a:t>  </a:t>
            </a:r>
            <a:r>
              <a:rPr lang="zh-CN" altLang="en-US" b="1" smtClean="0"/>
              <a:t>字符串</a:t>
            </a:r>
            <a:endParaRPr lang="zh-CN" altLang="ko-KR" b="1" smtClean="0"/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1725130" y="2514805"/>
            <a:ext cx="5904319" cy="3370121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#include &lt;string&gt;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using namespace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string s1;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string s2 = "Bravo";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string s3 = s2;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string s4( 10, 'x'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&lt;&lt; s3 &lt;&lt;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;	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string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fileName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= "input.dat";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ifstream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inFile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inFile.open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(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fileName.c_str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() );	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fileName.length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() &lt;&lt;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117766" name="TextBox 1"/>
          <p:cNvSpPr txBox="1">
            <a:spLocks noChangeArrowheads="1"/>
          </p:cNvSpPr>
          <p:nvPr/>
        </p:nvSpPr>
        <p:spPr bwMode="auto">
          <a:xfrm>
            <a:off x="6629198" y="5468987"/>
            <a:ext cx="2350794" cy="57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>
                <a:solidFill>
                  <a:srgbClr val="000000"/>
                </a:solidFill>
                <a:latin typeface="Comic Sans MS" pitchFamily="66" charset="0"/>
              </a:rPr>
              <a:t>c_str()</a:t>
            </a:r>
            <a:r>
              <a:rPr lang="zh-CN" altLang="en-US" b="1">
                <a:solidFill>
                  <a:srgbClr val="000000"/>
                </a:solidFill>
                <a:latin typeface="Comic Sans MS" pitchFamily="66" charset="0"/>
              </a:rPr>
              <a:t>将</a:t>
            </a:r>
            <a:r>
              <a:rPr lang="en-US" altLang="zh-CN" b="1">
                <a:solidFill>
                  <a:srgbClr val="000000"/>
                </a:solidFill>
              </a:rPr>
              <a:t> FileName</a:t>
            </a:r>
            <a:r>
              <a:rPr lang="zh-CN" altLang="en-US" b="1">
                <a:solidFill>
                  <a:srgbClr val="000000"/>
                </a:solidFill>
              </a:rPr>
              <a:t>转化为字符串型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372200" y="6094639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EX1_19.cpp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47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Operations on </a:t>
            </a:r>
            <a:r>
              <a:rPr lang="zh-CN" altLang="ko-KR" smtClean="0">
                <a:latin typeface="Courier New" pitchFamily="49" charset="0"/>
              </a:rPr>
              <a:t>string</a:t>
            </a:r>
            <a:r>
              <a:rPr lang="zh-CN" altLang="ko-KR" smtClean="0"/>
              <a:t> Variables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449757" y="1409261"/>
            <a:ext cx="5904319" cy="469048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string s1 = "Object-Oriented 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string s2 = "Programming";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string s3 = s1.substr( 7, 9 );  //</a:t>
            </a:r>
            <a:r>
              <a:rPr lang="zh-CN" altLang="en-US" sz="1800" dirty="0">
                <a:solidFill>
                  <a:srgbClr val="0033CC"/>
                </a:solidFill>
              </a:rPr>
              <a:t>字符串提取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string s4 = s1 + s2;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s4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s1 += s2;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s1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s1.erase( 7, 9 );   //</a:t>
            </a:r>
            <a:r>
              <a:rPr lang="zh-CN" altLang="en-US" sz="1800" dirty="0">
                <a:solidFill>
                  <a:srgbClr val="0033CC"/>
                </a:solidFill>
              </a:rPr>
              <a:t>删除字符串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s1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s1.insert( 7, s3 );  //</a:t>
            </a:r>
            <a:r>
              <a:rPr lang="zh-CN" altLang="en-US" sz="1800" dirty="0">
                <a:solidFill>
                  <a:srgbClr val="0033CC"/>
                </a:solidFill>
              </a:rPr>
              <a:t>插入字符串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s1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s1.replace( 7, 9, "**" );  //</a:t>
            </a:r>
            <a:r>
              <a:rPr lang="zh-CN" altLang="en-US" sz="1800" dirty="0">
                <a:solidFill>
                  <a:srgbClr val="0033CC"/>
                </a:solidFill>
              </a:rPr>
              <a:t>替换字符串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s1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300192" y="6094639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EX1_20.cpp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63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Searching and Comparing Strings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755576" y="1628800"/>
            <a:ext cx="7254862" cy="3693286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= s1.find( s2 );  //</a:t>
            </a:r>
            <a:r>
              <a:rPr lang="zh-CN" altLang="en-US" sz="1800" dirty="0">
                <a:solidFill>
                  <a:srgbClr val="0033CC"/>
                </a:solidFill>
              </a:rPr>
              <a:t>字符串搜索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if(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 s1.length() 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"Found at index: "&lt;&lt;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else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"Not found"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if( s1 &gt; s2 )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&lt;&lt;"\""+s1+"\""&lt;&lt;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	" is greater than "&lt;&lt;"\""+s2+"\""&lt;&lt;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else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&lt;&lt;"\""+s1+"\""&lt;&lt;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	" is not greater than "&lt;&lt;"\""+s2+"\""&lt;&lt;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119813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38132" y="5726139"/>
            <a:ext cx="457605" cy="619589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225974" y="5726139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EX1_21.cpp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78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605" y="346245"/>
            <a:ext cx="8228790" cy="601365"/>
          </a:xfrm>
        </p:spPr>
        <p:txBody>
          <a:bodyPr tIns="0"/>
          <a:lstStyle/>
          <a:p>
            <a:pPr eaLnBrk="1" hangingPunct="1"/>
            <a:r>
              <a:rPr lang="zh-CN" altLang="ko-KR" sz="3600">
                <a:ea typeface="PMingLiU" pitchFamily="18" charset="-120"/>
              </a:rPr>
              <a:t> References and Reference Parameters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755" y="1091371"/>
            <a:ext cx="8358377" cy="559533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PMingLiU" pitchFamily="18" charset="-120"/>
              </a:rPr>
              <a:t>Two ways to pass arguments to functions</a:t>
            </a: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Pass-by-value </a:t>
            </a:r>
            <a:r>
              <a:rPr lang="zh-CN" altLang="en-US" b="1" dirty="0" smtClean="0">
                <a:ea typeface="PMingLiU" pitchFamily="18" charset="-120"/>
              </a:rPr>
              <a:t>按值传递</a:t>
            </a:r>
            <a:endParaRPr lang="en-US" altLang="zh-CN" b="1" dirty="0" smtClean="0">
              <a:ea typeface="PMingLiU" pitchFamily="18" charset="-120"/>
            </a:endParaRPr>
          </a:p>
          <a:p>
            <a:pPr lvl="2" eaLnBrk="1" hangingPunct="1"/>
            <a:r>
              <a:rPr lang="en-US" altLang="zh-CN" b="1" dirty="0" smtClean="0">
                <a:ea typeface="PMingLiU" pitchFamily="18" charset="-120"/>
              </a:rPr>
              <a:t>A </a:t>
            </a:r>
            <a:r>
              <a:rPr lang="en-US" altLang="zh-CN" b="1" i="1" dirty="0" smtClean="0">
                <a:ea typeface="PMingLiU" pitchFamily="18" charset="-120"/>
              </a:rPr>
              <a:t>copy</a:t>
            </a:r>
            <a:r>
              <a:rPr lang="en-US" altLang="zh-CN" b="1" dirty="0" smtClean="0">
                <a:ea typeface="PMingLiU" pitchFamily="18" charset="-120"/>
              </a:rPr>
              <a:t> of the argument</a:t>
            </a:r>
            <a:r>
              <a:rPr lang="en-US" altLang="zh-CN" b="1" dirty="0" smtClean="0">
                <a:latin typeface="Arial" pitchFamily="34" charset="0"/>
                <a:ea typeface="PMingLiU" pitchFamily="18" charset="-120"/>
              </a:rPr>
              <a:t>‘</a:t>
            </a:r>
            <a:r>
              <a:rPr lang="en-US" altLang="zh-CN" b="1" dirty="0" smtClean="0">
                <a:ea typeface="PMingLiU" pitchFamily="18" charset="-120"/>
              </a:rPr>
              <a:t>s value is passed to the called function </a:t>
            </a:r>
            <a:r>
              <a:rPr lang="zh-CN" altLang="en-US" sz="2000" b="1" dirty="0" smtClean="0">
                <a:ea typeface="PMingLiU" pitchFamily="18" charset="-120"/>
              </a:rPr>
              <a:t>参数值的副本传递给了被调用的函数</a:t>
            </a:r>
            <a:endParaRPr lang="en-US" altLang="zh-CN" sz="2000" b="1" dirty="0" smtClean="0">
              <a:ea typeface="PMingLiU" pitchFamily="18" charset="-120"/>
            </a:endParaRPr>
          </a:p>
          <a:p>
            <a:pPr lvl="2" eaLnBrk="1" hangingPunct="1"/>
            <a:r>
              <a:rPr lang="en-US" altLang="zh-CN" b="1" dirty="0" smtClean="0">
                <a:ea typeface="PMingLiU" pitchFamily="18" charset="-120"/>
              </a:rPr>
              <a:t>Changes to the copy do not affect the original variable</a:t>
            </a:r>
            <a:r>
              <a:rPr lang="en-US" altLang="zh-CN" b="1" dirty="0" smtClean="0">
                <a:latin typeface="Arial" pitchFamily="34" charset="0"/>
                <a:ea typeface="PMingLiU" pitchFamily="18" charset="-120"/>
              </a:rPr>
              <a:t>‘</a:t>
            </a:r>
            <a:r>
              <a:rPr lang="en-US" altLang="zh-CN" b="1" dirty="0" smtClean="0">
                <a:ea typeface="PMingLiU" pitchFamily="18" charset="-120"/>
              </a:rPr>
              <a:t>s value in the caller</a:t>
            </a:r>
            <a:r>
              <a:rPr lang="zh-CN" altLang="en-US" sz="2000" b="1" dirty="0" smtClean="0">
                <a:latin typeface="+mj-ea"/>
                <a:ea typeface="+mj-ea"/>
              </a:rPr>
              <a:t>改变副本的值不会影响调用端变量的值。                防止意外更改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 lvl="3" eaLnBrk="1" hangingPunct="1"/>
            <a:r>
              <a:rPr lang="en-US" altLang="zh-CN" b="1" dirty="0" smtClean="0">
                <a:ea typeface="PMingLiU" pitchFamily="18" charset="-120"/>
              </a:rPr>
              <a:t>Prevents accidental side effects of functions</a:t>
            </a: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Pass-by-reference </a:t>
            </a:r>
            <a:r>
              <a:rPr lang="zh-CN" altLang="en-US" b="1" dirty="0" smtClean="0">
                <a:ea typeface="PMingLiU" pitchFamily="18" charset="-120"/>
              </a:rPr>
              <a:t>引用传递</a:t>
            </a:r>
            <a:endParaRPr lang="en-US" altLang="zh-CN" b="1" dirty="0" smtClean="0">
              <a:ea typeface="PMingLiU" pitchFamily="18" charset="-120"/>
            </a:endParaRPr>
          </a:p>
          <a:p>
            <a:pPr lvl="2" eaLnBrk="1" hangingPunct="1"/>
            <a:r>
              <a:rPr lang="en-US" altLang="zh-CN" b="1" dirty="0" smtClean="0">
                <a:ea typeface="PMingLiU" pitchFamily="18" charset="-120"/>
              </a:rPr>
              <a:t>Gives called function the ability to access and modify the caller</a:t>
            </a:r>
            <a:r>
              <a:rPr lang="en-US" altLang="zh-CN" b="1" dirty="0" smtClean="0">
                <a:latin typeface="Arial" pitchFamily="34" charset="0"/>
                <a:ea typeface="PMingLiU" pitchFamily="18" charset="-120"/>
              </a:rPr>
              <a:t>‘</a:t>
            </a:r>
            <a:r>
              <a:rPr lang="en-US" altLang="zh-CN" b="1" dirty="0" smtClean="0">
                <a:ea typeface="PMingLiU" pitchFamily="18" charset="-120"/>
              </a:rPr>
              <a:t>s argument data directly</a:t>
            </a:r>
            <a:br>
              <a:rPr lang="en-US" altLang="zh-CN" b="1" dirty="0" smtClean="0">
                <a:ea typeface="PMingLiU" pitchFamily="18" charset="-120"/>
              </a:rPr>
            </a:br>
            <a:r>
              <a:rPr lang="zh-CN" altLang="en-US" sz="2000" b="1" dirty="0" smtClean="0">
                <a:ea typeface="PMingLiU" pitchFamily="18" charset="-120"/>
              </a:rPr>
              <a:t>给了被调用函数直接存取和修改调用端参数值的能力</a:t>
            </a:r>
            <a:endParaRPr lang="en-US" altLang="zh-CN" sz="2000" b="1" dirty="0" smtClean="0">
              <a:ea typeface="PMingLiU" pitchFamily="18" charset="-12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57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605" y="74921"/>
            <a:ext cx="8228790" cy="1146037"/>
          </a:xfrm>
        </p:spPr>
        <p:txBody>
          <a:bodyPr tIns="0"/>
          <a:lstStyle/>
          <a:p>
            <a:pPr eaLnBrk="1" hangingPunct="1"/>
            <a:r>
              <a:rPr lang="zh-CN" altLang="ko-KR" sz="3600">
                <a:ea typeface="PMingLiU" pitchFamily="18" charset="-120"/>
              </a:rPr>
              <a:t> References and Reference Parameters (Cont.)</a:t>
            </a:r>
            <a:r>
              <a:rPr lang="en-US" altLang="zh-CN" sz="3600">
                <a:ea typeface="PMingLiU" pitchFamily="18" charset="-120"/>
              </a:rPr>
              <a:t> </a:t>
            </a:r>
            <a:r>
              <a:rPr lang="zh-CN" altLang="en-US" sz="3100">
                <a:solidFill>
                  <a:srgbClr val="000000"/>
                </a:solidFill>
                <a:ea typeface="PMingLiU" pitchFamily="18" charset="-120"/>
              </a:rPr>
              <a:t>参数和参数传递</a:t>
            </a:r>
            <a:endParaRPr lang="zh-CN" altLang="ko-KR" sz="310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6408" y="1342444"/>
            <a:ext cx="7999987" cy="4755114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PMingLiU" pitchFamily="18" charset="-120"/>
              </a:rPr>
              <a:t>Returning a reference from a function</a:t>
            </a:r>
            <a:r>
              <a:rPr lang="zh-CN" altLang="en-US" sz="2300" b="1" dirty="0">
                <a:ea typeface="PMingLiU" pitchFamily="18" charset="-120"/>
              </a:rPr>
              <a:t>从函数返回</a:t>
            </a:r>
            <a:r>
              <a:rPr lang="zh-CN" altLang="en-US" sz="2300" b="1" dirty="0" smtClean="0">
                <a:ea typeface="PMingLiU" pitchFamily="18" charset="-120"/>
              </a:rPr>
              <a:t>参数</a:t>
            </a:r>
            <a:endParaRPr lang="en-US" altLang="zh-CN" sz="2300" b="1" dirty="0">
              <a:ea typeface="PMingLiU" pitchFamily="18" charset="-120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Functions can return references to variables</a:t>
            </a:r>
          </a:p>
          <a:p>
            <a:pPr lvl="2" eaLnBrk="1" hangingPunct="1"/>
            <a:r>
              <a:rPr lang="en-US" altLang="zh-CN" b="1" dirty="0" smtClean="0">
                <a:ea typeface="PMingLiU" pitchFamily="18" charset="-120"/>
              </a:rPr>
              <a:t>Should only be used when the variable is </a:t>
            </a:r>
            <a:r>
              <a:rPr lang="en-US" altLang="zh-CN" b="1" dirty="0" smtClean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static </a:t>
            </a:r>
            <a:r>
              <a:rPr lang="zh-CN" altLang="en-US" sz="2400" b="1" dirty="0" smtClean="0">
                <a:latin typeface="+mn-ea"/>
              </a:rPr>
              <a:t>通过静态变量返回参数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Dangling reference </a:t>
            </a:r>
            <a:r>
              <a:rPr lang="zh-CN" altLang="en-US" b="1" dirty="0" smtClean="0">
                <a:latin typeface="+mn-ea"/>
              </a:rPr>
              <a:t>参数相互传递</a:t>
            </a:r>
            <a:endParaRPr lang="en-US" altLang="zh-CN" b="1" dirty="0" smtClean="0">
              <a:latin typeface="+mn-ea"/>
            </a:endParaRPr>
          </a:p>
          <a:p>
            <a:pPr lvl="2" eaLnBrk="1" hangingPunct="1"/>
            <a:r>
              <a:rPr lang="en-US" altLang="zh-CN" b="1" dirty="0" smtClean="0">
                <a:ea typeface="PMingLiU" pitchFamily="18" charset="-120"/>
              </a:rPr>
              <a:t>Returning a reference to an automatic variable </a:t>
            </a:r>
            <a:r>
              <a:rPr lang="zh-CN" altLang="en-US" sz="2400" b="1" dirty="0" smtClean="0">
                <a:latin typeface="+mn-ea"/>
              </a:rPr>
              <a:t>通过自动变量</a:t>
            </a:r>
            <a:r>
              <a:rPr lang="zh-CN" altLang="en-US" sz="2400" b="1" dirty="0">
                <a:latin typeface="+mn-ea"/>
              </a:rPr>
              <a:t>返回参数</a:t>
            </a:r>
            <a:endParaRPr lang="en-US" altLang="zh-CN" sz="2400" b="1" dirty="0" smtClean="0">
              <a:latin typeface="+mn-ea"/>
            </a:endParaRPr>
          </a:p>
          <a:p>
            <a:pPr lvl="3" eaLnBrk="1" hangingPunct="1"/>
            <a:r>
              <a:rPr lang="en-US" altLang="zh-CN" b="1" dirty="0" smtClean="0">
                <a:ea typeface="PMingLiU" pitchFamily="18" charset="-120"/>
              </a:rPr>
              <a:t>That variable no longer exists after the function ends </a:t>
            </a:r>
            <a:r>
              <a:rPr lang="zh-CN" altLang="en-US" sz="2300" b="1" dirty="0">
                <a:latin typeface="+mn-ea"/>
              </a:rPr>
              <a:t>函数运行结束，变量不存在了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57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0872" y="123513"/>
            <a:ext cx="8548709" cy="524109"/>
          </a:xfrm>
          <a:noFill/>
        </p:spPr>
        <p:txBody>
          <a:bodyPr/>
          <a:lstStyle/>
          <a:p>
            <a:pPr eaLnBrk="1" hangingPunct="1"/>
            <a:r>
              <a:rPr lang="en-GB" altLang="en-US" b="1" smtClean="0"/>
              <a:t>Call by Value</a:t>
            </a:r>
            <a:endParaRPr lang="zh-CN" altLang="en-US" b="1" smtClean="0"/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5878777" y="4202785"/>
            <a:ext cx="184727" cy="40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zh-CN" altLang="zh-CN" sz="2000">
              <a:solidFill>
                <a:srgbClr val="0033CC"/>
              </a:solidFill>
            </a:endParaRPr>
          </a:p>
        </p:txBody>
      </p:sp>
      <p:grpSp>
        <p:nvGrpSpPr>
          <p:cNvPr id="125957" name="Group 5"/>
          <p:cNvGrpSpPr>
            <a:grpSpLocks/>
          </p:cNvGrpSpPr>
          <p:nvPr/>
        </p:nvGrpSpPr>
        <p:grpSpPr bwMode="auto">
          <a:xfrm>
            <a:off x="5619208" y="1374843"/>
            <a:ext cx="2593384" cy="4626669"/>
            <a:chOff x="13" y="0"/>
            <a:chExt cx="1634" cy="2914"/>
          </a:xfrm>
        </p:grpSpPr>
        <p:sp>
          <p:nvSpPr>
            <p:cNvPr id="123941" name="Freeform 5"/>
            <p:cNvSpPr>
              <a:spLocks/>
            </p:cNvSpPr>
            <p:nvPr/>
          </p:nvSpPr>
          <p:spPr bwMode="auto">
            <a:xfrm>
              <a:off x="424" y="2558"/>
              <a:ext cx="1211" cy="356"/>
            </a:xfrm>
            <a:custGeom>
              <a:avLst/>
              <a:gdLst>
                <a:gd name="T0" fmla="*/ 0 w 1211"/>
                <a:gd name="T1" fmla="*/ 29 h 456"/>
                <a:gd name="T2" fmla="*/ 500 w 1211"/>
                <a:gd name="T3" fmla="*/ 7 h 456"/>
                <a:gd name="T4" fmla="*/ 1089 w 1211"/>
                <a:gd name="T5" fmla="*/ 72 h 456"/>
                <a:gd name="T6" fmla="*/ 1211 w 1211"/>
                <a:gd name="T7" fmla="*/ 59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42" name="Freeform 6"/>
            <p:cNvSpPr>
              <a:spLocks/>
            </p:cNvSpPr>
            <p:nvPr/>
          </p:nvSpPr>
          <p:spPr bwMode="auto">
            <a:xfrm>
              <a:off x="425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43" name="Rectangle 7"/>
            <p:cNvSpPr>
              <a:spLocks noChangeArrowheads="1"/>
            </p:cNvSpPr>
            <p:nvPr/>
          </p:nvSpPr>
          <p:spPr bwMode="auto">
            <a:xfrm>
              <a:off x="424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1689" tIns="35844" rIns="71689" bIns="35844" anchor="ctr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zh-CN" altLang="zh-CN" sz="2000">
                <a:solidFill>
                  <a:srgbClr val="0033CC"/>
                </a:solidFill>
              </a:endParaRPr>
            </a:p>
          </p:txBody>
        </p:sp>
        <p:sp>
          <p:nvSpPr>
            <p:cNvPr id="123944" name="Line 8"/>
            <p:cNvSpPr>
              <a:spLocks noChangeShapeType="1"/>
            </p:cNvSpPr>
            <p:nvPr/>
          </p:nvSpPr>
          <p:spPr bwMode="auto">
            <a:xfrm>
              <a:off x="436" y="43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45" name="Line 9"/>
            <p:cNvSpPr>
              <a:spLocks noChangeShapeType="1"/>
            </p:cNvSpPr>
            <p:nvPr/>
          </p:nvSpPr>
          <p:spPr bwMode="auto">
            <a:xfrm>
              <a:off x="436" y="69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46" name="Line 10"/>
            <p:cNvSpPr>
              <a:spLocks noChangeShapeType="1"/>
            </p:cNvSpPr>
            <p:nvPr/>
          </p:nvSpPr>
          <p:spPr bwMode="auto">
            <a:xfrm>
              <a:off x="436" y="92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47" name="Line 11"/>
            <p:cNvSpPr>
              <a:spLocks noChangeShapeType="1"/>
            </p:cNvSpPr>
            <p:nvPr/>
          </p:nvSpPr>
          <p:spPr bwMode="auto">
            <a:xfrm>
              <a:off x="436" y="118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48" name="Line 12"/>
            <p:cNvSpPr>
              <a:spLocks noChangeShapeType="1"/>
            </p:cNvSpPr>
            <p:nvPr/>
          </p:nvSpPr>
          <p:spPr bwMode="auto">
            <a:xfrm>
              <a:off x="424" y="144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49" name="Line 13"/>
            <p:cNvSpPr>
              <a:spLocks noChangeShapeType="1"/>
            </p:cNvSpPr>
            <p:nvPr/>
          </p:nvSpPr>
          <p:spPr bwMode="auto">
            <a:xfrm>
              <a:off x="436" y="198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50" name="Line 14"/>
            <p:cNvSpPr>
              <a:spLocks noChangeShapeType="1"/>
            </p:cNvSpPr>
            <p:nvPr/>
          </p:nvSpPr>
          <p:spPr bwMode="auto">
            <a:xfrm>
              <a:off x="424" y="22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51" name="Line 15"/>
            <p:cNvSpPr>
              <a:spLocks noChangeShapeType="1"/>
            </p:cNvSpPr>
            <p:nvPr/>
          </p:nvSpPr>
          <p:spPr bwMode="auto">
            <a:xfrm>
              <a:off x="1635" y="2221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52" name="Text Box 16"/>
            <p:cNvSpPr txBox="1">
              <a:spLocks noChangeArrowheads="1"/>
            </p:cNvSpPr>
            <p:nvPr/>
          </p:nvSpPr>
          <p:spPr bwMode="auto">
            <a:xfrm>
              <a:off x="924" y="63"/>
              <a:ext cx="2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…...</a:t>
              </a:r>
            </a:p>
          </p:txBody>
        </p:sp>
        <p:sp>
          <p:nvSpPr>
            <p:cNvPr id="123953" name="Text Box 17"/>
            <p:cNvSpPr txBox="1">
              <a:spLocks noChangeArrowheads="1"/>
            </p:cNvSpPr>
            <p:nvPr/>
          </p:nvSpPr>
          <p:spPr bwMode="auto">
            <a:xfrm>
              <a:off x="923" y="2269"/>
              <a:ext cx="2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…...</a:t>
              </a:r>
            </a:p>
          </p:txBody>
        </p:sp>
        <p:sp>
          <p:nvSpPr>
            <p:cNvPr id="123954" name="Line 18"/>
            <p:cNvSpPr>
              <a:spLocks noChangeShapeType="1"/>
            </p:cNvSpPr>
            <p:nvPr/>
          </p:nvSpPr>
          <p:spPr bwMode="auto">
            <a:xfrm>
              <a:off x="436" y="170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3955" name="Text Box 19"/>
            <p:cNvSpPr txBox="1">
              <a:spLocks noChangeArrowheads="1"/>
            </p:cNvSpPr>
            <p:nvPr/>
          </p:nvSpPr>
          <p:spPr bwMode="auto">
            <a:xfrm>
              <a:off x="26" y="333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2000</a:t>
              </a:r>
            </a:p>
          </p:txBody>
        </p:sp>
        <p:sp>
          <p:nvSpPr>
            <p:cNvPr id="123956" name="Text Box 20"/>
            <p:cNvSpPr txBox="1">
              <a:spLocks noChangeArrowheads="1"/>
            </p:cNvSpPr>
            <p:nvPr/>
          </p:nvSpPr>
          <p:spPr bwMode="auto">
            <a:xfrm>
              <a:off x="28" y="1305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2010</a:t>
              </a:r>
              <a:endParaRPr lang="en-US" altLang="zh-CN" sz="2000">
                <a:solidFill>
                  <a:srgbClr val="336600"/>
                </a:solidFill>
              </a:endParaRPr>
            </a:p>
          </p:txBody>
        </p:sp>
        <p:sp>
          <p:nvSpPr>
            <p:cNvPr id="123957" name="Text Box 21"/>
            <p:cNvSpPr txBox="1">
              <a:spLocks noChangeArrowheads="1"/>
            </p:cNvSpPr>
            <p:nvPr/>
          </p:nvSpPr>
          <p:spPr bwMode="auto">
            <a:xfrm>
              <a:off x="26" y="1547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2014</a:t>
              </a:r>
            </a:p>
          </p:txBody>
        </p:sp>
        <p:sp>
          <p:nvSpPr>
            <p:cNvPr id="123958" name="Text Box 22"/>
            <p:cNvSpPr txBox="1">
              <a:spLocks noChangeArrowheads="1"/>
            </p:cNvSpPr>
            <p:nvPr/>
          </p:nvSpPr>
          <p:spPr bwMode="auto">
            <a:xfrm>
              <a:off x="27" y="577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2004</a:t>
              </a:r>
            </a:p>
          </p:txBody>
        </p:sp>
        <p:sp>
          <p:nvSpPr>
            <p:cNvPr id="123959" name="Text Box 23"/>
            <p:cNvSpPr txBox="1">
              <a:spLocks noChangeArrowheads="1"/>
            </p:cNvSpPr>
            <p:nvPr/>
          </p:nvSpPr>
          <p:spPr bwMode="auto">
            <a:xfrm>
              <a:off x="27" y="819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2008</a:t>
              </a:r>
            </a:p>
          </p:txBody>
        </p:sp>
        <p:sp>
          <p:nvSpPr>
            <p:cNvPr id="123960" name="Text Box 24"/>
            <p:cNvSpPr txBox="1">
              <a:spLocks noChangeArrowheads="1"/>
            </p:cNvSpPr>
            <p:nvPr/>
          </p:nvSpPr>
          <p:spPr bwMode="auto">
            <a:xfrm>
              <a:off x="13" y="1061"/>
              <a:ext cx="44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200C</a:t>
              </a:r>
            </a:p>
          </p:txBody>
        </p:sp>
        <p:grpSp>
          <p:nvGrpSpPr>
            <p:cNvPr id="123961" name="Group 26"/>
            <p:cNvGrpSpPr>
              <a:grpSpLocks/>
            </p:cNvGrpSpPr>
            <p:nvPr/>
          </p:nvGrpSpPr>
          <p:grpSpPr bwMode="auto">
            <a:xfrm>
              <a:off x="439" y="574"/>
              <a:ext cx="60" cy="1548"/>
              <a:chOff x="0" y="0"/>
              <a:chExt cx="60" cy="1548"/>
            </a:xfrm>
          </p:grpSpPr>
          <p:sp>
            <p:nvSpPr>
              <p:cNvPr id="123970" name="Line 26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71" name="Line 27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72" name="Line 28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73" name="Line 29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74" name="Line 30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75" name="Line 31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76" name="Line 32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  <p:grpSp>
          <p:nvGrpSpPr>
            <p:cNvPr id="123962" name="Group 34"/>
            <p:cNvGrpSpPr>
              <a:grpSpLocks/>
            </p:cNvGrpSpPr>
            <p:nvPr/>
          </p:nvGrpSpPr>
          <p:grpSpPr bwMode="auto">
            <a:xfrm>
              <a:off x="1567" y="562"/>
              <a:ext cx="60" cy="1548"/>
              <a:chOff x="0" y="0"/>
              <a:chExt cx="60" cy="1548"/>
            </a:xfrm>
          </p:grpSpPr>
          <p:sp>
            <p:nvSpPr>
              <p:cNvPr id="123963" name="Line 34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64" name="Line 35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65" name="Line 36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66" name="Line 37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67" name="Line 38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68" name="Line 39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69" name="Line 40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</p:grpSp>
      <p:sp>
        <p:nvSpPr>
          <p:cNvPr id="125994" name="Text Box 41"/>
          <p:cNvSpPr txBox="1">
            <a:spLocks noChangeArrowheads="1"/>
          </p:cNvSpPr>
          <p:nvPr/>
        </p:nvSpPr>
        <p:spPr bwMode="auto">
          <a:xfrm>
            <a:off x="7058527" y="2093872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125995" name="Group 43"/>
          <p:cNvGrpSpPr>
            <a:grpSpLocks/>
          </p:cNvGrpSpPr>
          <p:nvPr/>
        </p:nvGrpSpPr>
        <p:grpSpPr bwMode="auto">
          <a:xfrm>
            <a:off x="6798378" y="1656823"/>
            <a:ext cx="1992067" cy="998912"/>
            <a:chOff x="16" y="8"/>
            <a:chExt cx="1254" cy="630"/>
          </a:xfrm>
        </p:grpSpPr>
        <p:grpSp>
          <p:nvGrpSpPr>
            <p:cNvPr id="123934" name="Group 44"/>
            <p:cNvGrpSpPr>
              <a:grpSpLocks/>
            </p:cNvGrpSpPr>
            <p:nvPr/>
          </p:nvGrpSpPr>
          <p:grpSpPr bwMode="auto">
            <a:xfrm>
              <a:off x="885" y="150"/>
              <a:ext cx="385" cy="240"/>
              <a:chOff x="0" y="0"/>
              <a:chExt cx="385" cy="240"/>
            </a:xfrm>
          </p:grpSpPr>
          <p:sp>
            <p:nvSpPr>
              <p:cNvPr id="123939" name="Line 44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40" name="Text Box 45"/>
              <p:cNvSpPr txBox="1">
                <a:spLocks noChangeArrowheads="1"/>
              </p:cNvSpPr>
              <p:nvPr/>
            </p:nvSpPr>
            <p:spPr bwMode="auto">
              <a:xfrm>
                <a:off x="182" y="0"/>
                <a:ext cx="20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 a</a:t>
                </a:r>
              </a:p>
            </p:txBody>
          </p:sp>
        </p:grpSp>
        <p:grpSp>
          <p:nvGrpSpPr>
            <p:cNvPr id="123935" name="Group 47"/>
            <p:cNvGrpSpPr>
              <a:grpSpLocks/>
            </p:cNvGrpSpPr>
            <p:nvPr/>
          </p:nvGrpSpPr>
          <p:grpSpPr bwMode="auto">
            <a:xfrm>
              <a:off x="885" y="359"/>
              <a:ext cx="366" cy="279"/>
              <a:chOff x="0" y="0"/>
              <a:chExt cx="366" cy="279"/>
            </a:xfrm>
          </p:grpSpPr>
          <p:sp>
            <p:nvSpPr>
              <p:cNvPr id="123937" name="Line 47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38" name="Text Box 48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69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400">
                    <a:solidFill>
                      <a:srgbClr val="0033CC"/>
                    </a:solidFill>
                  </a:rPr>
                  <a:t>b</a:t>
                </a:r>
                <a:endParaRPr lang="en-US" altLang="zh-CN" sz="20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123936" name="Text Box 49"/>
            <p:cNvSpPr txBox="1">
              <a:spLocks noChangeArrowheads="1"/>
            </p:cNvSpPr>
            <p:nvPr/>
          </p:nvSpPr>
          <p:spPr bwMode="auto">
            <a:xfrm>
              <a:off x="16" y="8"/>
              <a:ext cx="5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rgbClr val="3399FF"/>
                </a:solidFill>
              </a:endParaRPr>
            </a:p>
          </p:txBody>
        </p:sp>
      </p:grpSp>
      <p:sp>
        <p:nvSpPr>
          <p:cNvPr id="126003" name="Text Box 50"/>
          <p:cNvSpPr txBox="1">
            <a:spLocks noChangeArrowheads="1"/>
          </p:cNvSpPr>
          <p:nvPr/>
        </p:nvSpPr>
        <p:spPr bwMode="auto">
          <a:xfrm>
            <a:off x="7077761" y="2456312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FF3300"/>
                </a:solidFill>
              </a:rPr>
              <a:t>9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pSp>
        <p:nvGrpSpPr>
          <p:cNvPr id="126004" name="Group 52"/>
          <p:cNvGrpSpPr>
            <a:grpSpLocks/>
          </p:cNvGrpSpPr>
          <p:nvPr/>
        </p:nvGrpSpPr>
        <p:grpSpPr bwMode="auto">
          <a:xfrm>
            <a:off x="6847406" y="2875770"/>
            <a:ext cx="2315766" cy="1367105"/>
            <a:chOff x="15" y="8"/>
            <a:chExt cx="1458" cy="861"/>
          </a:xfrm>
        </p:grpSpPr>
        <p:grpSp>
          <p:nvGrpSpPr>
            <p:cNvPr id="123924" name="Group 53"/>
            <p:cNvGrpSpPr>
              <a:grpSpLocks/>
            </p:cNvGrpSpPr>
            <p:nvPr/>
          </p:nvGrpSpPr>
          <p:grpSpPr bwMode="auto">
            <a:xfrm>
              <a:off x="882" y="630"/>
              <a:ext cx="591" cy="239"/>
              <a:chOff x="0" y="0"/>
              <a:chExt cx="591" cy="239"/>
            </a:xfrm>
          </p:grpSpPr>
          <p:sp>
            <p:nvSpPr>
              <p:cNvPr id="123932" name="Line 53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33" name="Text Box 54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49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temp</a:t>
                </a:r>
              </a:p>
            </p:txBody>
          </p:sp>
        </p:grpSp>
        <p:grpSp>
          <p:nvGrpSpPr>
            <p:cNvPr id="123925" name="Group 56"/>
            <p:cNvGrpSpPr>
              <a:grpSpLocks/>
            </p:cNvGrpSpPr>
            <p:nvPr/>
          </p:nvGrpSpPr>
          <p:grpSpPr bwMode="auto">
            <a:xfrm>
              <a:off x="865" y="378"/>
              <a:ext cx="350" cy="239"/>
              <a:chOff x="0" y="0"/>
              <a:chExt cx="350" cy="239"/>
            </a:xfrm>
          </p:grpSpPr>
          <p:sp>
            <p:nvSpPr>
              <p:cNvPr id="123930" name="Line 56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31" name="Text Box 57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53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y</a:t>
                </a:r>
              </a:p>
            </p:txBody>
          </p:sp>
        </p:grpSp>
        <p:grpSp>
          <p:nvGrpSpPr>
            <p:cNvPr id="123926" name="Group 59"/>
            <p:cNvGrpSpPr>
              <a:grpSpLocks/>
            </p:cNvGrpSpPr>
            <p:nvPr/>
          </p:nvGrpSpPr>
          <p:grpSpPr bwMode="auto">
            <a:xfrm>
              <a:off x="865" y="126"/>
              <a:ext cx="350" cy="239"/>
              <a:chOff x="0" y="0"/>
              <a:chExt cx="350" cy="239"/>
            </a:xfrm>
          </p:grpSpPr>
          <p:sp>
            <p:nvSpPr>
              <p:cNvPr id="123928" name="Line 59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3929" name="Text Box 60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53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x</a:t>
                </a:r>
              </a:p>
            </p:txBody>
          </p:sp>
        </p:grpSp>
        <p:sp>
          <p:nvSpPr>
            <p:cNvPr id="123927" name="Text Box 61"/>
            <p:cNvSpPr txBox="1">
              <a:spLocks noChangeArrowheads="1"/>
            </p:cNvSpPr>
            <p:nvPr/>
          </p:nvSpPr>
          <p:spPr bwMode="auto">
            <a:xfrm>
              <a:off x="15" y="8"/>
              <a:ext cx="53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rgbClr val="3399FF"/>
                </a:solidFill>
              </a:endParaRPr>
            </a:p>
          </p:txBody>
        </p:sp>
      </p:grpSp>
      <p:sp>
        <p:nvSpPr>
          <p:cNvPr id="126015" name="Text Box 62"/>
          <p:cNvSpPr txBox="1">
            <a:spLocks noChangeArrowheads="1"/>
          </p:cNvSpPr>
          <p:nvPr/>
        </p:nvSpPr>
        <p:spPr bwMode="auto">
          <a:xfrm>
            <a:off x="7053224" y="4058689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grpSp>
        <p:nvGrpSpPr>
          <p:cNvPr id="126016" name="Group 64"/>
          <p:cNvGrpSpPr>
            <a:grpSpLocks/>
          </p:cNvGrpSpPr>
          <p:nvPr/>
        </p:nvGrpSpPr>
        <p:grpSpPr bwMode="auto">
          <a:xfrm>
            <a:off x="5523658" y="2701119"/>
            <a:ext cx="1874130" cy="966832"/>
            <a:chOff x="0" y="250"/>
            <a:chExt cx="1180" cy="609"/>
          </a:xfrm>
        </p:grpSpPr>
        <p:sp>
          <p:nvSpPr>
            <p:cNvPr id="123922" name="Text Box 64"/>
            <p:cNvSpPr txBox="1">
              <a:spLocks noChangeArrowheads="1"/>
            </p:cNvSpPr>
            <p:nvPr/>
          </p:nvSpPr>
          <p:spPr bwMode="auto">
            <a:xfrm>
              <a:off x="992" y="581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4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23923" name="Freeform 65"/>
            <p:cNvSpPr>
              <a:spLocks/>
            </p:cNvSpPr>
            <p:nvPr/>
          </p:nvSpPr>
          <p:spPr bwMode="auto">
            <a:xfrm>
              <a:off x="0" y="250"/>
              <a:ext cx="114" cy="2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26019" name="Group 67"/>
          <p:cNvGrpSpPr>
            <a:grpSpLocks/>
          </p:cNvGrpSpPr>
          <p:nvPr/>
        </p:nvGrpSpPr>
        <p:grpSpPr bwMode="auto">
          <a:xfrm>
            <a:off x="5473039" y="3093198"/>
            <a:ext cx="1904515" cy="1014134"/>
            <a:chOff x="0" y="256"/>
            <a:chExt cx="1200" cy="639"/>
          </a:xfrm>
        </p:grpSpPr>
        <p:sp>
          <p:nvSpPr>
            <p:cNvPr id="123920" name="Text Box 67"/>
            <p:cNvSpPr txBox="1">
              <a:spLocks noChangeArrowheads="1"/>
            </p:cNvSpPr>
            <p:nvPr/>
          </p:nvSpPr>
          <p:spPr bwMode="auto">
            <a:xfrm>
              <a:off x="1012" y="617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123921" name="Freeform 68"/>
            <p:cNvSpPr>
              <a:spLocks/>
            </p:cNvSpPr>
            <p:nvPr/>
          </p:nvSpPr>
          <p:spPr bwMode="auto">
            <a:xfrm>
              <a:off x="0" y="256"/>
              <a:ext cx="115" cy="244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126022" name="Text Box 69"/>
          <p:cNvSpPr txBox="1">
            <a:spLocks noChangeArrowheads="1"/>
          </p:cNvSpPr>
          <p:nvPr/>
        </p:nvSpPr>
        <p:spPr bwMode="auto">
          <a:xfrm>
            <a:off x="4592534" y="2929022"/>
            <a:ext cx="1011833" cy="46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77" tIns="46788" rIns="89977" bIns="4678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 altLang="zh-CN" sz="2400">
              <a:solidFill>
                <a:srgbClr val="0033CC"/>
              </a:solidFill>
              <a:ea typeface="隶书" pitchFamily="49" charset="-122"/>
            </a:endParaRPr>
          </a:p>
        </p:txBody>
      </p:sp>
      <p:sp>
        <p:nvSpPr>
          <p:cNvPr id="126023" name="Text Box 70" descr="90%"/>
          <p:cNvSpPr txBox="1">
            <a:spLocks noChangeArrowheads="1"/>
          </p:cNvSpPr>
          <p:nvPr/>
        </p:nvSpPr>
        <p:spPr bwMode="auto">
          <a:xfrm>
            <a:off x="166037" y="856494"/>
            <a:ext cx="4177164" cy="5575094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40" tIns="47868" rIns="95740" bIns="47868">
            <a:spAutoFit/>
          </a:bodyPr>
          <a:lstStyle>
            <a:lvl1pPr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#include 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&lt;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iostream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&gt;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using namespace 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std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void swap(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  x</a:t>
            </a:r>
            <a:r>
              <a:rPr lang="en-US" altLang="zh-CN" sz="2000" dirty="0" smtClean="0">
                <a:solidFill>
                  <a:srgbClr val="FF0000"/>
                </a:solidFill>
                <a:latin typeface="Georgia" pitchFamily="18" charset="0"/>
              </a:rPr>
              <a:t>, </a:t>
            </a:r>
            <a:r>
              <a:rPr lang="en-US" altLang="zh-CN" sz="2000" dirty="0" err="1" smtClean="0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y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)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{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  temp;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temp=x;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x=y;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y=temp;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}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 main()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{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a,b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cin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 &gt;&gt;a&gt;&gt;b;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swap(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);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cout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&lt;&lt;a&lt;&lt;b&lt;&lt;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endl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return 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0;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}</a:t>
            </a: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4487058" y="6248534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EX1_22.cpp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32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5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26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26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26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4" grpId="0" build="p" autoUpdateAnimBg="0"/>
      <p:bldP spid="126003" grpId="0" build="p" autoUpdateAnimBg="0"/>
      <p:bldP spid="126015" grpId="0" build="p" autoUpdateAnimBg="0"/>
      <p:bldP spid="126022" grpId="0" build="p" autoUpdateAnimBg="0" advAuto="0"/>
      <p:bldP spid="126023" grpId="0" animBg="1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878777" y="4202785"/>
            <a:ext cx="184727" cy="40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zh-CN" altLang="zh-CN" sz="2000">
              <a:solidFill>
                <a:srgbClr val="0033CC"/>
              </a:solidFill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5619208" y="1374843"/>
            <a:ext cx="2593384" cy="4626669"/>
            <a:chOff x="13" y="0"/>
            <a:chExt cx="1634" cy="2914"/>
          </a:xfrm>
        </p:grpSpPr>
        <p:sp>
          <p:nvSpPr>
            <p:cNvPr id="124965" name="Freeform 4"/>
            <p:cNvSpPr>
              <a:spLocks/>
            </p:cNvSpPr>
            <p:nvPr/>
          </p:nvSpPr>
          <p:spPr bwMode="auto">
            <a:xfrm>
              <a:off x="424" y="2558"/>
              <a:ext cx="1211" cy="356"/>
            </a:xfrm>
            <a:custGeom>
              <a:avLst/>
              <a:gdLst>
                <a:gd name="T0" fmla="*/ 0 w 1211"/>
                <a:gd name="T1" fmla="*/ 29 h 456"/>
                <a:gd name="T2" fmla="*/ 500 w 1211"/>
                <a:gd name="T3" fmla="*/ 7 h 456"/>
                <a:gd name="T4" fmla="*/ 1089 w 1211"/>
                <a:gd name="T5" fmla="*/ 72 h 456"/>
                <a:gd name="T6" fmla="*/ 1211 w 1211"/>
                <a:gd name="T7" fmla="*/ 59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66" name="Freeform 5"/>
            <p:cNvSpPr>
              <a:spLocks/>
            </p:cNvSpPr>
            <p:nvPr/>
          </p:nvSpPr>
          <p:spPr bwMode="auto">
            <a:xfrm>
              <a:off x="425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67" name="Rectangle 6"/>
            <p:cNvSpPr>
              <a:spLocks noChangeArrowheads="1"/>
            </p:cNvSpPr>
            <p:nvPr/>
          </p:nvSpPr>
          <p:spPr bwMode="auto">
            <a:xfrm>
              <a:off x="424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1689" tIns="35844" rIns="71689" bIns="35844" anchor="ctr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zh-CN" altLang="zh-CN" sz="2000">
                <a:solidFill>
                  <a:srgbClr val="0033CC"/>
                </a:solidFill>
              </a:endParaRPr>
            </a:p>
          </p:txBody>
        </p:sp>
        <p:sp>
          <p:nvSpPr>
            <p:cNvPr id="124968" name="Line 7"/>
            <p:cNvSpPr>
              <a:spLocks noChangeShapeType="1"/>
            </p:cNvSpPr>
            <p:nvPr/>
          </p:nvSpPr>
          <p:spPr bwMode="auto">
            <a:xfrm>
              <a:off x="436" y="43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69" name="Line 8"/>
            <p:cNvSpPr>
              <a:spLocks noChangeShapeType="1"/>
            </p:cNvSpPr>
            <p:nvPr/>
          </p:nvSpPr>
          <p:spPr bwMode="auto">
            <a:xfrm>
              <a:off x="436" y="69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70" name="Line 9"/>
            <p:cNvSpPr>
              <a:spLocks noChangeShapeType="1"/>
            </p:cNvSpPr>
            <p:nvPr/>
          </p:nvSpPr>
          <p:spPr bwMode="auto">
            <a:xfrm>
              <a:off x="436" y="92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71" name="Line 10"/>
            <p:cNvSpPr>
              <a:spLocks noChangeShapeType="1"/>
            </p:cNvSpPr>
            <p:nvPr/>
          </p:nvSpPr>
          <p:spPr bwMode="auto">
            <a:xfrm>
              <a:off x="436" y="118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72" name="Line 11"/>
            <p:cNvSpPr>
              <a:spLocks noChangeShapeType="1"/>
            </p:cNvSpPr>
            <p:nvPr/>
          </p:nvSpPr>
          <p:spPr bwMode="auto">
            <a:xfrm>
              <a:off x="424" y="144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73" name="Line 12"/>
            <p:cNvSpPr>
              <a:spLocks noChangeShapeType="1"/>
            </p:cNvSpPr>
            <p:nvPr/>
          </p:nvSpPr>
          <p:spPr bwMode="auto">
            <a:xfrm>
              <a:off x="436" y="198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74" name="Line 13"/>
            <p:cNvSpPr>
              <a:spLocks noChangeShapeType="1"/>
            </p:cNvSpPr>
            <p:nvPr/>
          </p:nvSpPr>
          <p:spPr bwMode="auto">
            <a:xfrm>
              <a:off x="424" y="22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75" name="Line 14"/>
            <p:cNvSpPr>
              <a:spLocks noChangeShapeType="1"/>
            </p:cNvSpPr>
            <p:nvPr/>
          </p:nvSpPr>
          <p:spPr bwMode="auto">
            <a:xfrm>
              <a:off x="1635" y="2221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76" name="Text Box 15"/>
            <p:cNvSpPr txBox="1">
              <a:spLocks noChangeArrowheads="1"/>
            </p:cNvSpPr>
            <p:nvPr/>
          </p:nvSpPr>
          <p:spPr bwMode="auto">
            <a:xfrm>
              <a:off x="924" y="63"/>
              <a:ext cx="2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…...</a:t>
              </a:r>
            </a:p>
          </p:txBody>
        </p:sp>
        <p:sp>
          <p:nvSpPr>
            <p:cNvPr id="124977" name="Text Box 16"/>
            <p:cNvSpPr txBox="1">
              <a:spLocks noChangeArrowheads="1"/>
            </p:cNvSpPr>
            <p:nvPr/>
          </p:nvSpPr>
          <p:spPr bwMode="auto">
            <a:xfrm>
              <a:off x="923" y="2269"/>
              <a:ext cx="2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…...</a:t>
              </a:r>
            </a:p>
          </p:txBody>
        </p:sp>
        <p:sp>
          <p:nvSpPr>
            <p:cNvPr id="124978" name="Line 17"/>
            <p:cNvSpPr>
              <a:spLocks noChangeShapeType="1"/>
            </p:cNvSpPr>
            <p:nvPr/>
          </p:nvSpPr>
          <p:spPr bwMode="auto">
            <a:xfrm>
              <a:off x="436" y="170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4979" name="Text Box 18"/>
            <p:cNvSpPr txBox="1">
              <a:spLocks noChangeArrowheads="1"/>
            </p:cNvSpPr>
            <p:nvPr/>
          </p:nvSpPr>
          <p:spPr bwMode="auto">
            <a:xfrm>
              <a:off x="26" y="333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2000</a:t>
              </a:r>
            </a:p>
          </p:txBody>
        </p:sp>
        <p:sp>
          <p:nvSpPr>
            <p:cNvPr id="124980" name="Text Box 19"/>
            <p:cNvSpPr txBox="1">
              <a:spLocks noChangeArrowheads="1"/>
            </p:cNvSpPr>
            <p:nvPr/>
          </p:nvSpPr>
          <p:spPr bwMode="auto">
            <a:xfrm>
              <a:off x="28" y="1305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2010</a:t>
              </a:r>
              <a:endParaRPr lang="en-US" altLang="zh-CN" sz="2000">
                <a:solidFill>
                  <a:srgbClr val="336600"/>
                </a:solidFill>
              </a:endParaRPr>
            </a:p>
          </p:txBody>
        </p:sp>
        <p:sp>
          <p:nvSpPr>
            <p:cNvPr id="124981" name="Text Box 20"/>
            <p:cNvSpPr txBox="1">
              <a:spLocks noChangeArrowheads="1"/>
            </p:cNvSpPr>
            <p:nvPr/>
          </p:nvSpPr>
          <p:spPr bwMode="auto">
            <a:xfrm>
              <a:off x="26" y="1547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2014</a:t>
              </a:r>
            </a:p>
          </p:txBody>
        </p:sp>
        <p:sp>
          <p:nvSpPr>
            <p:cNvPr id="124982" name="Text Box 21"/>
            <p:cNvSpPr txBox="1">
              <a:spLocks noChangeArrowheads="1"/>
            </p:cNvSpPr>
            <p:nvPr/>
          </p:nvSpPr>
          <p:spPr bwMode="auto">
            <a:xfrm>
              <a:off x="27" y="577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2004</a:t>
              </a:r>
            </a:p>
          </p:txBody>
        </p:sp>
        <p:sp>
          <p:nvSpPr>
            <p:cNvPr id="124983" name="Text Box 22"/>
            <p:cNvSpPr txBox="1">
              <a:spLocks noChangeArrowheads="1"/>
            </p:cNvSpPr>
            <p:nvPr/>
          </p:nvSpPr>
          <p:spPr bwMode="auto">
            <a:xfrm>
              <a:off x="27" y="819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2008</a:t>
              </a:r>
            </a:p>
          </p:txBody>
        </p:sp>
        <p:sp>
          <p:nvSpPr>
            <p:cNvPr id="124984" name="Text Box 23"/>
            <p:cNvSpPr txBox="1">
              <a:spLocks noChangeArrowheads="1"/>
            </p:cNvSpPr>
            <p:nvPr/>
          </p:nvSpPr>
          <p:spPr bwMode="auto">
            <a:xfrm>
              <a:off x="13" y="1061"/>
              <a:ext cx="44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200C</a:t>
              </a:r>
            </a:p>
          </p:txBody>
        </p:sp>
        <p:grpSp>
          <p:nvGrpSpPr>
            <p:cNvPr id="124985" name="Group 25"/>
            <p:cNvGrpSpPr>
              <a:grpSpLocks/>
            </p:cNvGrpSpPr>
            <p:nvPr/>
          </p:nvGrpSpPr>
          <p:grpSpPr bwMode="auto">
            <a:xfrm>
              <a:off x="439" y="574"/>
              <a:ext cx="60" cy="1548"/>
              <a:chOff x="0" y="0"/>
              <a:chExt cx="60" cy="1548"/>
            </a:xfrm>
          </p:grpSpPr>
          <p:sp>
            <p:nvSpPr>
              <p:cNvPr id="124994" name="Line 2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95" name="Line 26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96" name="Line 27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97" name="Line 28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98" name="Line 29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99" name="Line 30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5000" name="Line 31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  <p:grpSp>
          <p:nvGrpSpPr>
            <p:cNvPr id="124986" name="Group 33"/>
            <p:cNvGrpSpPr>
              <a:grpSpLocks/>
            </p:cNvGrpSpPr>
            <p:nvPr/>
          </p:nvGrpSpPr>
          <p:grpSpPr bwMode="auto">
            <a:xfrm>
              <a:off x="1567" y="562"/>
              <a:ext cx="60" cy="1548"/>
              <a:chOff x="0" y="0"/>
              <a:chExt cx="60" cy="1548"/>
            </a:xfrm>
          </p:grpSpPr>
          <p:sp>
            <p:nvSpPr>
              <p:cNvPr id="124987" name="Line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88" name="Line 34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89" name="Line 35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90" name="Line 36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91" name="Line 37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92" name="Line 38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93" name="Line 39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</p:grpSp>
      <p:sp>
        <p:nvSpPr>
          <p:cNvPr id="124933" name="Text Box 40"/>
          <p:cNvSpPr txBox="1">
            <a:spLocks noChangeArrowheads="1"/>
          </p:cNvSpPr>
          <p:nvPr/>
        </p:nvSpPr>
        <p:spPr bwMode="auto">
          <a:xfrm>
            <a:off x="7058527" y="2093872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124934" name="Group 42"/>
          <p:cNvGrpSpPr>
            <a:grpSpLocks/>
          </p:cNvGrpSpPr>
          <p:nvPr/>
        </p:nvGrpSpPr>
        <p:grpSpPr bwMode="auto">
          <a:xfrm>
            <a:off x="6798378" y="1656823"/>
            <a:ext cx="1992067" cy="998912"/>
            <a:chOff x="16" y="8"/>
            <a:chExt cx="1254" cy="630"/>
          </a:xfrm>
        </p:grpSpPr>
        <p:grpSp>
          <p:nvGrpSpPr>
            <p:cNvPr id="124958" name="Group 43"/>
            <p:cNvGrpSpPr>
              <a:grpSpLocks/>
            </p:cNvGrpSpPr>
            <p:nvPr/>
          </p:nvGrpSpPr>
          <p:grpSpPr bwMode="auto">
            <a:xfrm>
              <a:off x="885" y="150"/>
              <a:ext cx="385" cy="240"/>
              <a:chOff x="0" y="0"/>
              <a:chExt cx="385" cy="240"/>
            </a:xfrm>
          </p:grpSpPr>
          <p:sp>
            <p:nvSpPr>
              <p:cNvPr id="124963" name="Line 43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64" name="Text Box 44"/>
              <p:cNvSpPr txBox="1">
                <a:spLocks noChangeArrowheads="1"/>
              </p:cNvSpPr>
              <p:nvPr/>
            </p:nvSpPr>
            <p:spPr bwMode="auto">
              <a:xfrm>
                <a:off x="182" y="0"/>
                <a:ext cx="20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 a</a:t>
                </a:r>
              </a:p>
            </p:txBody>
          </p:sp>
        </p:grpSp>
        <p:grpSp>
          <p:nvGrpSpPr>
            <p:cNvPr id="124959" name="Group 46"/>
            <p:cNvGrpSpPr>
              <a:grpSpLocks/>
            </p:cNvGrpSpPr>
            <p:nvPr/>
          </p:nvGrpSpPr>
          <p:grpSpPr bwMode="auto">
            <a:xfrm>
              <a:off x="885" y="359"/>
              <a:ext cx="366" cy="279"/>
              <a:chOff x="0" y="0"/>
              <a:chExt cx="366" cy="279"/>
            </a:xfrm>
          </p:grpSpPr>
          <p:sp>
            <p:nvSpPr>
              <p:cNvPr id="124961" name="Line 46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62" name="Text Box 47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69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400">
                    <a:solidFill>
                      <a:srgbClr val="0033CC"/>
                    </a:solidFill>
                  </a:rPr>
                  <a:t>b</a:t>
                </a:r>
                <a:endParaRPr lang="en-US" altLang="zh-CN" sz="20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124960" name="Text Box 48"/>
            <p:cNvSpPr txBox="1">
              <a:spLocks noChangeArrowheads="1"/>
            </p:cNvSpPr>
            <p:nvPr/>
          </p:nvSpPr>
          <p:spPr bwMode="auto">
            <a:xfrm>
              <a:off x="16" y="8"/>
              <a:ext cx="5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rgbClr val="3399FF"/>
                </a:solidFill>
              </a:endParaRPr>
            </a:p>
          </p:txBody>
        </p:sp>
      </p:grpSp>
      <p:sp>
        <p:nvSpPr>
          <p:cNvPr id="124935" name="Text Box 49"/>
          <p:cNvSpPr txBox="1">
            <a:spLocks noChangeArrowheads="1"/>
          </p:cNvSpPr>
          <p:nvPr/>
        </p:nvSpPr>
        <p:spPr bwMode="auto">
          <a:xfrm>
            <a:off x="7077761" y="2456312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FF3300"/>
                </a:solidFill>
              </a:rPr>
              <a:t>9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pSp>
        <p:nvGrpSpPr>
          <p:cNvPr id="124936" name="Group 51"/>
          <p:cNvGrpSpPr>
            <a:grpSpLocks/>
          </p:cNvGrpSpPr>
          <p:nvPr/>
        </p:nvGrpSpPr>
        <p:grpSpPr bwMode="auto">
          <a:xfrm>
            <a:off x="6847406" y="2883870"/>
            <a:ext cx="2315766" cy="1367105"/>
            <a:chOff x="15" y="8"/>
            <a:chExt cx="1458" cy="861"/>
          </a:xfrm>
        </p:grpSpPr>
        <p:grpSp>
          <p:nvGrpSpPr>
            <p:cNvPr id="124948" name="Group 52"/>
            <p:cNvGrpSpPr>
              <a:grpSpLocks/>
            </p:cNvGrpSpPr>
            <p:nvPr/>
          </p:nvGrpSpPr>
          <p:grpSpPr bwMode="auto">
            <a:xfrm>
              <a:off x="882" y="630"/>
              <a:ext cx="591" cy="239"/>
              <a:chOff x="0" y="0"/>
              <a:chExt cx="591" cy="239"/>
            </a:xfrm>
          </p:grpSpPr>
          <p:sp>
            <p:nvSpPr>
              <p:cNvPr id="124956" name="Line 5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57" name="Text Box 53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49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temp</a:t>
                </a:r>
              </a:p>
            </p:txBody>
          </p:sp>
        </p:grpSp>
        <p:grpSp>
          <p:nvGrpSpPr>
            <p:cNvPr id="124949" name="Group 55"/>
            <p:cNvGrpSpPr>
              <a:grpSpLocks/>
            </p:cNvGrpSpPr>
            <p:nvPr/>
          </p:nvGrpSpPr>
          <p:grpSpPr bwMode="auto">
            <a:xfrm>
              <a:off x="865" y="378"/>
              <a:ext cx="350" cy="239"/>
              <a:chOff x="0" y="0"/>
              <a:chExt cx="350" cy="239"/>
            </a:xfrm>
          </p:grpSpPr>
          <p:sp>
            <p:nvSpPr>
              <p:cNvPr id="124954" name="Line 5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55" name="Text Box 56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53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y</a:t>
                </a:r>
              </a:p>
            </p:txBody>
          </p:sp>
        </p:grpSp>
        <p:grpSp>
          <p:nvGrpSpPr>
            <p:cNvPr id="124950" name="Group 58"/>
            <p:cNvGrpSpPr>
              <a:grpSpLocks/>
            </p:cNvGrpSpPr>
            <p:nvPr/>
          </p:nvGrpSpPr>
          <p:grpSpPr bwMode="auto">
            <a:xfrm>
              <a:off x="865" y="126"/>
              <a:ext cx="350" cy="239"/>
              <a:chOff x="0" y="0"/>
              <a:chExt cx="350" cy="239"/>
            </a:xfrm>
          </p:grpSpPr>
          <p:sp>
            <p:nvSpPr>
              <p:cNvPr id="124952" name="Line 58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4953" name="Text Box 59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53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x</a:t>
                </a:r>
              </a:p>
            </p:txBody>
          </p:sp>
        </p:grpSp>
        <p:sp>
          <p:nvSpPr>
            <p:cNvPr id="124951" name="Text Box 60"/>
            <p:cNvSpPr txBox="1">
              <a:spLocks noChangeArrowheads="1"/>
            </p:cNvSpPr>
            <p:nvPr/>
          </p:nvSpPr>
          <p:spPr bwMode="auto">
            <a:xfrm>
              <a:off x="15" y="8"/>
              <a:ext cx="53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rgbClr val="3399FF"/>
                </a:solidFill>
              </a:endParaRPr>
            </a:p>
          </p:txBody>
        </p:sp>
      </p:grpSp>
      <p:sp>
        <p:nvSpPr>
          <p:cNvPr id="124937" name="Text Box 61"/>
          <p:cNvSpPr txBox="1">
            <a:spLocks noChangeArrowheads="1"/>
          </p:cNvSpPr>
          <p:nvPr/>
        </p:nvSpPr>
        <p:spPr bwMode="auto">
          <a:xfrm>
            <a:off x="7054797" y="4068189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00FF"/>
                </a:solidFill>
              </a:rPr>
              <a:t>5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124938" name="Group 63"/>
          <p:cNvGrpSpPr>
            <a:grpSpLocks/>
          </p:cNvGrpSpPr>
          <p:nvPr/>
        </p:nvGrpSpPr>
        <p:grpSpPr bwMode="auto">
          <a:xfrm>
            <a:off x="5523658" y="2701119"/>
            <a:ext cx="1874130" cy="966832"/>
            <a:chOff x="0" y="250"/>
            <a:chExt cx="1180" cy="609"/>
          </a:xfrm>
        </p:grpSpPr>
        <p:sp>
          <p:nvSpPr>
            <p:cNvPr id="124946" name="Text Box 63"/>
            <p:cNvSpPr txBox="1">
              <a:spLocks noChangeArrowheads="1"/>
            </p:cNvSpPr>
            <p:nvPr/>
          </p:nvSpPr>
          <p:spPr bwMode="auto">
            <a:xfrm>
              <a:off x="992" y="581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24947" name="Freeform 64"/>
            <p:cNvSpPr>
              <a:spLocks/>
            </p:cNvSpPr>
            <p:nvPr/>
          </p:nvSpPr>
          <p:spPr bwMode="auto">
            <a:xfrm>
              <a:off x="0" y="250"/>
              <a:ext cx="114" cy="2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24939" name="Group 66"/>
          <p:cNvGrpSpPr>
            <a:grpSpLocks/>
          </p:cNvGrpSpPr>
          <p:nvPr/>
        </p:nvGrpSpPr>
        <p:grpSpPr bwMode="auto">
          <a:xfrm>
            <a:off x="5473039" y="3093198"/>
            <a:ext cx="1904515" cy="1014134"/>
            <a:chOff x="0" y="256"/>
            <a:chExt cx="1200" cy="639"/>
          </a:xfrm>
        </p:grpSpPr>
        <p:sp>
          <p:nvSpPr>
            <p:cNvPr id="124944" name="Text Box 66"/>
            <p:cNvSpPr txBox="1">
              <a:spLocks noChangeArrowheads="1"/>
            </p:cNvSpPr>
            <p:nvPr/>
          </p:nvSpPr>
          <p:spPr bwMode="auto">
            <a:xfrm>
              <a:off x="1012" y="617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124945" name="Freeform 67"/>
            <p:cNvSpPr>
              <a:spLocks/>
            </p:cNvSpPr>
            <p:nvPr/>
          </p:nvSpPr>
          <p:spPr bwMode="auto">
            <a:xfrm>
              <a:off x="0" y="256"/>
              <a:ext cx="115" cy="244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124940" name="Text Box 68"/>
          <p:cNvSpPr txBox="1">
            <a:spLocks noChangeArrowheads="1"/>
          </p:cNvSpPr>
          <p:nvPr/>
        </p:nvSpPr>
        <p:spPr bwMode="auto">
          <a:xfrm>
            <a:off x="4592534" y="2929022"/>
            <a:ext cx="1011833" cy="46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77" tIns="46788" rIns="89977" bIns="4678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 altLang="zh-CN" sz="2400">
              <a:solidFill>
                <a:srgbClr val="0033CC"/>
              </a:solidFill>
              <a:ea typeface="隶书" pitchFamily="49" charset="-122"/>
            </a:endParaRPr>
          </a:p>
        </p:txBody>
      </p:sp>
      <p:sp>
        <p:nvSpPr>
          <p:cNvPr id="124941" name="Rectangle 69"/>
          <p:cNvSpPr>
            <a:spLocks noGrp="1" noChangeArrowheads="1"/>
          </p:cNvSpPr>
          <p:nvPr>
            <p:ph type="body" idx="4294967295"/>
          </p:nvPr>
        </p:nvSpPr>
        <p:spPr>
          <a:xfrm>
            <a:off x="70872" y="123513"/>
            <a:ext cx="8548709" cy="524109"/>
          </a:xfrm>
          <a:noFill/>
        </p:spPr>
        <p:txBody>
          <a:bodyPr/>
          <a:lstStyle/>
          <a:p>
            <a:pPr eaLnBrk="1" hangingPunct="1"/>
            <a:r>
              <a:rPr lang="en-GB" altLang="en-US" b="1" smtClean="0"/>
              <a:t>Call by Value</a:t>
            </a:r>
            <a:endParaRPr lang="zh-CN" altLang="en-US" b="1" smtClean="0"/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119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74" name="Text Box 70" descr="90%"/>
          <p:cNvSpPr txBox="1">
            <a:spLocks noChangeArrowheads="1"/>
          </p:cNvSpPr>
          <p:nvPr/>
        </p:nvSpPr>
        <p:spPr bwMode="auto">
          <a:xfrm>
            <a:off x="166037" y="856494"/>
            <a:ext cx="4177164" cy="5575094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40" tIns="47868" rIns="95740" bIns="47868">
            <a:spAutoFit/>
          </a:bodyPr>
          <a:lstStyle>
            <a:lvl1pPr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#include 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&lt;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iostream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&gt;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using namespace 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std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void swap(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  x</a:t>
            </a:r>
            <a:r>
              <a:rPr lang="en-US" altLang="zh-CN" sz="2000" dirty="0" smtClean="0">
                <a:solidFill>
                  <a:srgbClr val="FF0000"/>
                </a:solidFill>
                <a:latin typeface="Georgia" pitchFamily="18" charset="0"/>
              </a:rPr>
              <a:t>, </a:t>
            </a:r>
            <a:r>
              <a:rPr lang="en-US" altLang="zh-CN" sz="2000" dirty="0" err="1" smtClean="0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y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)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{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  temp;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temp=x;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x=y;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y=temp;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}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 main()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{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a,b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cin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 &gt;&gt;a&gt;&gt;b;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swap(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);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cout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&lt;&lt;a&lt;&lt;b&lt;&lt;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endl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return 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0;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}</a:t>
            </a: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87058" y="6248534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EX1_22.cpp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16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ko-KR" smtClean="0"/>
              <a:t>Names in Multiple Formats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27688" y="1715010"/>
            <a:ext cx="7823830" cy="3459366"/>
          </a:xfrm>
        </p:spPr>
        <p:txBody>
          <a:bodyPr/>
          <a:lstStyle/>
          <a:p>
            <a:pPr marL="0" indent="0" defTabSz="1166024">
              <a:buNone/>
            </a:pPr>
            <a:r>
              <a:rPr lang="zh-CN" altLang="ko-KR" sz="2300" b="1" dirty="0">
                <a:solidFill>
                  <a:srgbClr val="990000"/>
                </a:solidFill>
              </a:rPr>
              <a:t>Problem</a:t>
            </a:r>
            <a:r>
              <a:rPr lang="zh-CN" altLang="ko-KR" sz="2300" b="1" i="1" dirty="0"/>
              <a:t>  </a:t>
            </a:r>
            <a:r>
              <a:rPr lang="zh-CN" altLang="ko-KR" sz="2300" b="1" dirty="0"/>
              <a:t> You are beginning to work on a problem that needs to output names in several formats along with the corresponding social security number. As a start, you decide to write a short C++ program that inputs a social security number and a single name and displays it in the different formats, so you can be certain that all of your string expressions are correct.</a:t>
            </a:r>
            <a:r>
              <a:rPr lang="zh-CN" altLang="ko-KR" b="1" dirty="0" smtClean="0">
                <a:latin typeface="Times" charset="0"/>
              </a:rPr>
              <a:t> </a:t>
            </a:r>
            <a:endParaRPr lang="zh-CN" altLang="ko-KR" b="1" i="1" dirty="0" smtClean="0">
              <a:latin typeface="Times" charset="0"/>
            </a:endParaRPr>
          </a:p>
          <a:p>
            <a:pPr marL="0" indent="0" defTabSz="1166024">
              <a:buNone/>
            </a:pPr>
            <a:endParaRPr lang="en-US" altLang="zh-CN" sz="1600" b="1" dirty="0" smtClean="0"/>
          </a:p>
          <a:p>
            <a:pPr marL="0" indent="0" defTabSz="1166024">
              <a:buNone/>
            </a:pPr>
            <a:r>
              <a:rPr lang="zh-CN" altLang="en-US" sz="2600" b="1" dirty="0" smtClean="0"/>
              <a:t>显示</a:t>
            </a:r>
            <a:r>
              <a:rPr lang="zh-CN" altLang="en-US" sz="2600" b="1" dirty="0"/>
              <a:t>社会安全号及四种不同的格式的名字</a:t>
            </a:r>
            <a:endParaRPr lang="zh-CN" altLang="ko-KR" sz="2600" b="1" i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76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2"/>
          <p:cNvSpPr txBox="1">
            <a:spLocks noChangeArrowheads="1"/>
          </p:cNvSpPr>
          <p:nvPr/>
        </p:nvSpPr>
        <p:spPr bwMode="auto">
          <a:xfrm>
            <a:off x="5878777" y="4202785"/>
            <a:ext cx="184727" cy="40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zh-CN" altLang="zh-CN" sz="2000">
              <a:solidFill>
                <a:srgbClr val="0033CC"/>
              </a:solidFill>
            </a:endParaRPr>
          </a:p>
        </p:txBody>
      </p:sp>
      <p:grpSp>
        <p:nvGrpSpPr>
          <p:cNvPr id="125956" name="Group 4"/>
          <p:cNvGrpSpPr>
            <a:grpSpLocks/>
          </p:cNvGrpSpPr>
          <p:nvPr/>
        </p:nvGrpSpPr>
        <p:grpSpPr bwMode="auto">
          <a:xfrm>
            <a:off x="5619208" y="1374843"/>
            <a:ext cx="2593384" cy="4626669"/>
            <a:chOff x="13" y="0"/>
            <a:chExt cx="1634" cy="2914"/>
          </a:xfrm>
        </p:grpSpPr>
        <p:sp>
          <p:nvSpPr>
            <p:cNvPr id="125989" name="Freeform 4"/>
            <p:cNvSpPr>
              <a:spLocks/>
            </p:cNvSpPr>
            <p:nvPr/>
          </p:nvSpPr>
          <p:spPr bwMode="auto">
            <a:xfrm>
              <a:off x="424" y="2558"/>
              <a:ext cx="1211" cy="356"/>
            </a:xfrm>
            <a:custGeom>
              <a:avLst/>
              <a:gdLst>
                <a:gd name="T0" fmla="*/ 0 w 1211"/>
                <a:gd name="T1" fmla="*/ 29 h 456"/>
                <a:gd name="T2" fmla="*/ 500 w 1211"/>
                <a:gd name="T3" fmla="*/ 7 h 456"/>
                <a:gd name="T4" fmla="*/ 1089 w 1211"/>
                <a:gd name="T5" fmla="*/ 72 h 456"/>
                <a:gd name="T6" fmla="*/ 1211 w 1211"/>
                <a:gd name="T7" fmla="*/ 59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5990" name="Freeform 5"/>
            <p:cNvSpPr>
              <a:spLocks/>
            </p:cNvSpPr>
            <p:nvPr/>
          </p:nvSpPr>
          <p:spPr bwMode="auto">
            <a:xfrm>
              <a:off x="425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5991" name="Rectangle 6"/>
            <p:cNvSpPr>
              <a:spLocks noChangeArrowheads="1"/>
            </p:cNvSpPr>
            <p:nvPr/>
          </p:nvSpPr>
          <p:spPr bwMode="auto">
            <a:xfrm>
              <a:off x="424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1689" tIns="35844" rIns="71689" bIns="35844" anchor="ctr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zh-CN" altLang="zh-CN" sz="2000">
                <a:solidFill>
                  <a:srgbClr val="0033CC"/>
                </a:solidFill>
              </a:endParaRPr>
            </a:p>
          </p:txBody>
        </p:sp>
        <p:sp>
          <p:nvSpPr>
            <p:cNvPr id="125992" name="Line 7"/>
            <p:cNvSpPr>
              <a:spLocks noChangeShapeType="1"/>
            </p:cNvSpPr>
            <p:nvPr/>
          </p:nvSpPr>
          <p:spPr bwMode="auto">
            <a:xfrm>
              <a:off x="436" y="43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5993" name="Line 8"/>
            <p:cNvSpPr>
              <a:spLocks noChangeShapeType="1"/>
            </p:cNvSpPr>
            <p:nvPr/>
          </p:nvSpPr>
          <p:spPr bwMode="auto">
            <a:xfrm>
              <a:off x="436" y="69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5994" name="Line 9"/>
            <p:cNvSpPr>
              <a:spLocks noChangeShapeType="1"/>
            </p:cNvSpPr>
            <p:nvPr/>
          </p:nvSpPr>
          <p:spPr bwMode="auto">
            <a:xfrm>
              <a:off x="436" y="92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5995" name="Line 10"/>
            <p:cNvSpPr>
              <a:spLocks noChangeShapeType="1"/>
            </p:cNvSpPr>
            <p:nvPr/>
          </p:nvSpPr>
          <p:spPr bwMode="auto">
            <a:xfrm>
              <a:off x="436" y="118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5996" name="Line 11"/>
            <p:cNvSpPr>
              <a:spLocks noChangeShapeType="1"/>
            </p:cNvSpPr>
            <p:nvPr/>
          </p:nvSpPr>
          <p:spPr bwMode="auto">
            <a:xfrm>
              <a:off x="424" y="144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5997" name="Line 12"/>
            <p:cNvSpPr>
              <a:spLocks noChangeShapeType="1"/>
            </p:cNvSpPr>
            <p:nvPr/>
          </p:nvSpPr>
          <p:spPr bwMode="auto">
            <a:xfrm>
              <a:off x="436" y="198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5998" name="Line 13"/>
            <p:cNvSpPr>
              <a:spLocks noChangeShapeType="1"/>
            </p:cNvSpPr>
            <p:nvPr/>
          </p:nvSpPr>
          <p:spPr bwMode="auto">
            <a:xfrm>
              <a:off x="424" y="22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5999" name="Line 14"/>
            <p:cNvSpPr>
              <a:spLocks noChangeShapeType="1"/>
            </p:cNvSpPr>
            <p:nvPr/>
          </p:nvSpPr>
          <p:spPr bwMode="auto">
            <a:xfrm>
              <a:off x="1635" y="2221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6000" name="Text Box 15"/>
            <p:cNvSpPr txBox="1">
              <a:spLocks noChangeArrowheads="1"/>
            </p:cNvSpPr>
            <p:nvPr/>
          </p:nvSpPr>
          <p:spPr bwMode="auto">
            <a:xfrm>
              <a:off x="924" y="63"/>
              <a:ext cx="2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…...</a:t>
              </a:r>
            </a:p>
          </p:txBody>
        </p:sp>
        <p:sp>
          <p:nvSpPr>
            <p:cNvPr id="126001" name="Text Box 16"/>
            <p:cNvSpPr txBox="1">
              <a:spLocks noChangeArrowheads="1"/>
            </p:cNvSpPr>
            <p:nvPr/>
          </p:nvSpPr>
          <p:spPr bwMode="auto">
            <a:xfrm>
              <a:off x="923" y="2269"/>
              <a:ext cx="2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…...</a:t>
              </a:r>
            </a:p>
          </p:txBody>
        </p:sp>
        <p:sp>
          <p:nvSpPr>
            <p:cNvPr id="126002" name="Line 17"/>
            <p:cNvSpPr>
              <a:spLocks noChangeShapeType="1"/>
            </p:cNvSpPr>
            <p:nvPr/>
          </p:nvSpPr>
          <p:spPr bwMode="auto">
            <a:xfrm>
              <a:off x="436" y="170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6003" name="Text Box 18"/>
            <p:cNvSpPr txBox="1">
              <a:spLocks noChangeArrowheads="1"/>
            </p:cNvSpPr>
            <p:nvPr/>
          </p:nvSpPr>
          <p:spPr bwMode="auto">
            <a:xfrm>
              <a:off x="26" y="333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2000</a:t>
              </a:r>
            </a:p>
          </p:txBody>
        </p:sp>
        <p:sp>
          <p:nvSpPr>
            <p:cNvPr id="126004" name="Text Box 19"/>
            <p:cNvSpPr txBox="1">
              <a:spLocks noChangeArrowheads="1"/>
            </p:cNvSpPr>
            <p:nvPr/>
          </p:nvSpPr>
          <p:spPr bwMode="auto">
            <a:xfrm>
              <a:off x="28" y="1305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2010</a:t>
              </a:r>
              <a:endParaRPr lang="en-US" altLang="zh-CN" sz="2000">
                <a:solidFill>
                  <a:srgbClr val="336600"/>
                </a:solidFill>
              </a:endParaRPr>
            </a:p>
          </p:txBody>
        </p:sp>
        <p:sp>
          <p:nvSpPr>
            <p:cNvPr id="126005" name="Text Box 20"/>
            <p:cNvSpPr txBox="1">
              <a:spLocks noChangeArrowheads="1"/>
            </p:cNvSpPr>
            <p:nvPr/>
          </p:nvSpPr>
          <p:spPr bwMode="auto">
            <a:xfrm>
              <a:off x="26" y="1547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2014</a:t>
              </a:r>
            </a:p>
          </p:txBody>
        </p:sp>
        <p:sp>
          <p:nvSpPr>
            <p:cNvPr id="126006" name="Text Box 21"/>
            <p:cNvSpPr txBox="1">
              <a:spLocks noChangeArrowheads="1"/>
            </p:cNvSpPr>
            <p:nvPr/>
          </p:nvSpPr>
          <p:spPr bwMode="auto">
            <a:xfrm>
              <a:off x="27" y="577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2004</a:t>
              </a:r>
            </a:p>
          </p:txBody>
        </p:sp>
        <p:sp>
          <p:nvSpPr>
            <p:cNvPr id="126007" name="Text Box 22"/>
            <p:cNvSpPr txBox="1">
              <a:spLocks noChangeArrowheads="1"/>
            </p:cNvSpPr>
            <p:nvPr/>
          </p:nvSpPr>
          <p:spPr bwMode="auto">
            <a:xfrm>
              <a:off x="27" y="819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2008</a:t>
              </a:r>
            </a:p>
          </p:txBody>
        </p:sp>
        <p:sp>
          <p:nvSpPr>
            <p:cNvPr id="126008" name="Text Box 23"/>
            <p:cNvSpPr txBox="1">
              <a:spLocks noChangeArrowheads="1"/>
            </p:cNvSpPr>
            <p:nvPr/>
          </p:nvSpPr>
          <p:spPr bwMode="auto">
            <a:xfrm>
              <a:off x="13" y="1061"/>
              <a:ext cx="44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200C</a:t>
              </a:r>
            </a:p>
          </p:txBody>
        </p:sp>
        <p:grpSp>
          <p:nvGrpSpPr>
            <p:cNvPr id="126009" name="Group 25"/>
            <p:cNvGrpSpPr>
              <a:grpSpLocks/>
            </p:cNvGrpSpPr>
            <p:nvPr/>
          </p:nvGrpSpPr>
          <p:grpSpPr bwMode="auto">
            <a:xfrm>
              <a:off x="439" y="574"/>
              <a:ext cx="60" cy="1548"/>
              <a:chOff x="0" y="0"/>
              <a:chExt cx="60" cy="1548"/>
            </a:xfrm>
          </p:grpSpPr>
          <p:sp>
            <p:nvSpPr>
              <p:cNvPr id="126018" name="Line 2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19" name="Line 26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20" name="Line 27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21" name="Line 28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22" name="Line 29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23" name="Line 30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24" name="Line 31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  <p:grpSp>
          <p:nvGrpSpPr>
            <p:cNvPr id="126010" name="Group 33"/>
            <p:cNvGrpSpPr>
              <a:grpSpLocks/>
            </p:cNvGrpSpPr>
            <p:nvPr/>
          </p:nvGrpSpPr>
          <p:grpSpPr bwMode="auto">
            <a:xfrm>
              <a:off x="1567" y="562"/>
              <a:ext cx="60" cy="1548"/>
              <a:chOff x="0" y="0"/>
              <a:chExt cx="60" cy="1548"/>
            </a:xfrm>
          </p:grpSpPr>
          <p:sp>
            <p:nvSpPr>
              <p:cNvPr id="126011" name="Line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12" name="Line 34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13" name="Line 35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14" name="Line 36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15" name="Line 37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16" name="Line 38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017" name="Line 39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</p:grpSp>
      <p:sp>
        <p:nvSpPr>
          <p:cNvPr id="125957" name="Text Box 40"/>
          <p:cNvSpPr txBox="1">
            <a:spLocks noChangeArrowheads="1"/>
          </p:cNvSpPr>
          <p:nvPr/>
        </p:nvSpPr>
        <p:spPr bwMode="auto">
          <a:xfrm>
            <a:off x="7058527" y="2093872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125958" name="Group 42"/>
          <p:cNvGrpSpPr>
            <a:grpSpLocks/>
          </p:cNvGrpSpPr>
          <p:nvPr/>
        </p:nvGrpSpPr>
        <p:grpSpPr bwMode="auto">
          <a:xfrm>
            <a:off x="6798378" y="1656823"/>
            <a:ext cx="1992067" cy="998912"/>
            <a:chOff x="16" y="8"/>
            <a:chExt cx="1254" cy="630"/>
          </a:xfrm>
        </p:grpSpPr>
        <p:grpSp>
          <p:nvGrpSpPr>
            <p:cNvPr id="125982" name="Group 43"/>
            <p:cNvGrpSpPr>
              <a:grpSpLocks/>
            </p:cNvGrpSpPr>
            <p:nvPr/>
          </p:nvGrpSpPr>
          <p:grpSpPr bwMode="auto">
            <a:xfrm>
              <a:off x="885" y="150"/>
              <a:ext cx="385" cy="240"/>
              <a:chOff x="0" y="0"/>
              <a:chExt cx="385" cy="240"/>
            </a:xfrm>
          </p:grpSpPr>
          <p:sp>
            <p:nvSpPr>
              <p:cNvPr id="125987" name="Line 43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5988" name="Text Box 44"/>
              <p:cNvSpPr txBox="1">
                <a:spLocks noChangeArrowheads="1"/>
              </p:cNvSpPr>
              <p:nvPr/>
            </p:nvSpPr>
            <p:spPr bwMode="auto">
              <a:xfrm>
                <a:off x="182" y="0"/>
                <a:ext cx="20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 a</a:t>
                </a:r>
              </a:p>
            </p:txBody>
          </p:sp>
        </p:grpSp>
        <p:grpSp>
          <p:nvGrpSpPr>
            <p:cNvPr id="125983" name="Group 46"/>
            <p:cNvGrpSpPr>
              <a:grpSpLocks/>
            </p:cNvGrpSpPr>
            <p:nvPr/>
          </p:nvGrpSpPr>
          <p:grpSpPr bwMode="auto">
            <a:xfrm>
              <a:off x="885" y="359"/>
              <a:ext cx="366" cy="279"/>
              <a:chOff x="0" y="0"/>
              <a:chExt cx="366" cy="279"/>
            </a:xfrm>
          </p:grpSpPr>
          <p:sp>
            <p:nvSpPr>
              <p:cNvPr id="125985" name="Line 46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5986" name="Text Box 47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69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400">
                    <a:solidFill>
                      <a:srgbClr val="0033CC"/>
                    </a:solidFill>
                  </a:rPr>
                  <a:t>b</a:t>
                </a:r>
                <a:endParaRPr lang="en-US" altLang="zh-CN" sz="20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125984" name="Text Box 48"/>
            <p:cNvSpPr txBox="1">
              <a:spLocks noChangeArrowheads="1"/>
            </p:cNvSpPr>
            <p:nvPr/>
          </p:nvSpPr>
          <p:spPr bwMode="auto">
            <a:xfrm>
              <a:off x="16" y="8"/>
              <a:ext cx="5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rgbClr val="3399FF"/>
                </a:solidFill>
              </a:endParaRPr>
            </a:p>
          </p:txBody>
        </p:sp>
      </p:grpSp>
      <p:sp>
        <p:nvSpPr>
          <p:cNvPr id="125959" name="Text Box 49"/>
          <p:cNvSpPr txBox="1">
            <a:spLocks noChangeArrowheads="1"/>
          </p:cNvSpPr>
          <p:nvPr/>
        </p:nvSpPr>
        <p:spPr bwMode="auto">
          <a:xfrm>
            <a:off x="7077761" y="2456312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FF3300"/>
                </a:solidFill>
              </a:rPr>
              <a:t>9</a:t>
            </a:r>
            <a:endParaRPr lang="en-US" altLang="zh-CN" sz="2400">
              <a:solidFill>
                <a:srgbClr val="0000FF"/>
              </a:solidFill>
            </a:endParaRPr>
          </a:p>
        </p:txBody>
      </p:sp>
      <p:grpSp>
        <p:nvGrpSpPr>
          <p:cNvPr id="125960" name="Group 51"/>
          <p:cNvGrpSpPr>
            <a:grpSpLocks/>
          </p:cNvGrpSpPr>
          <p:nvPr/>
        </p:nvGrpSpPr>
        <p:grpSpPr bwMode="auto">
          <a:xfrm>
            <a:off x="6847406" y="2883870"/>
            <a:ext cx="2315766" cy="1367105"/>
            <a:chOff x="15" y="8"/>
            <a:chExt cx="1458" cy="861"/>
          </a:xfrm>
        </p:grpSpPr>
        <p:grpSp>
          <p:nvGrpSpPr>
            <p:cNvPr id="125972" name="Group 52"/>
            <p:cNvGrpSpPr>
              <a:grpSpLocks/>
            </p:cNvGrpSpPr>
            <p:nvPr/>
          </p:nvGrpSpPr>
          <p:grpSpPr bwMode="auto">
            <a:xfrm>
              <a:off x="882" y="630"/>
              <a:ext cx="591" cy="239"/>
              <a:chOff x="0" y="0"/>
              <a:chExt cx="591" cy="239"/>
            </a:xfrm>
          </p:grpSpPr>
          <p:sp>
            <p:nvSpPr>
              <p:cNvPr id="125980" name="Line 52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5981" name="Text Box 53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49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temp</a:t>
                </a:r>
              </a:p>
            </p:txBody>
          </p:sp>
        </p:grpSp>
        <p:grpSp>
          <p:nvGrpSpPr>
            <p:cNvPr id="125973" name="Group 55"/>
            <p:cNvGrpSpPr>
              <a:grpSpLocks/>
            </p:cNvGrpSpPr>
            <p:nvPr/>
          </p:nvGrpSpPr>
          <p:grpSpPr bwMode="auto">
            <a:xfrm>
              <a:off x="865" y="378"/>
              <a:ext cx="350" cy="239"/>
              <a:chOff x="0" y="0"/>
              <a:chExt cx="350" cy="239"/>
            </a:xfrm>
          </p:grpSpPr>
          <p:sp>
            <p:nvSpPr>
              <p:cNvPr id="125978" name="Line 55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5979" name="Text Box 56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53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y</a:t>
                </a:r>
              </a:p>
            </p:txBody>
          </p:sp>
        </p:grpSp>
        <p:grpSp>
          <p:nvGrpSpPr>
            <p:cNvPr id="125974" name="Group 58"/>
            <p:cNvGrpSpPr>
              <a:grpSpLocks/>
            </p:cNvGrpSpPr>
            <p:nvPr/>
          </p:nvGrpSpPr>
          <p:grpSpPr bwMode="auto">
            <a:xfrm>
              <a:off x="865" y="126"/>
              <a:ext cx="350" cy="239"/>
              <a:chOff x="0" y="0"/>
              <a:chExt cx="350" cy="239"/>
            </a:xfrm>
          </p:grpSpPr>
          <p:sp>
            <p:nvSpPr>
              <p:cNvPr id="125976" name="Line 58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5977" name="Text Box 59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53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000">
                    <a:solidFill>
                      <a:srgbClr val="0033CC"/>
                    </a:solidFill>
                  </a:rPr>
                  <a:t>x</a:t>
                </a:r>
              </a:p>
            </p:txBody>
          </p:sp>
        </p:grpSp>
        <p:sp>
          <p:nvSpPr>
            <p:cNvPr id="125975" name="Text Box 60"/>
            <p:cNvSpPr txBox="1">
              <a:spLocks noChangeArrowheads="1"/>
            </p:cNvSpPr>
            <p:nvPr/>
          </p:nvSpPr>
          <p:spPr bwMode="auto">
            <a:xfrm>
              <a:off x="15" y="8"/>
              <a:ext cx="53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336600"/>
                  </a:solidFill>
                </a:rPr>
                <a:t>(swap)</a:t>
              </a:r>
              <a:endParaRPr lang="en-US" altLang="zh-CN" sz="2000">
                <a:solidFill>
                  <a:srgbClr val="3399FF"/>
                </a:solidFill>
              </a:endParaRPr>
            </a:p>
          </p:txBody>
        </p:sp>
      </p:grpSp>
      <p:sp>
        <p:nvSpPr>
          <p:cNvPr id="125961" name="Text Box 61"/>
          <p:cNvSpPr txBox="1">
            <a:spLocks noChangeArrowheads="1"/>
          </p:cNvSpPr>
          <p:nvPr/>
        </p:nvSpPr>
        <p:spPr bwMode="auto">
          <a:xfrm>
            <a:off x="7058527" y="4061231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grpSp>
        <p:nvGrpSpPr>
          <p:cNvPr id="125962" name="Group 63"/>
          <p:cNvGrpSpPr>
            <a:grpSpLocks/>
          </p:cNvGrpSpPr>
          <p:nvPr/>
        </p:nvGrpSpPr>
        <p:grpSpPr bwMode="auto">
          <a:xfrm>
            <a:off x="5523658" y="2701119"/>
            <a:ext cx="1874130" cy="966832"/>
            <a:chOff x="0" y="250"/>
            <a:chExt cx="1180" cy="609"/>
          </a:xfrm>
        </p:grpSpPr>
        <p:sp>
          <p:nvSpPr>
            <p:cNvPr id="125970" name="Text Box 63"/>
            <p:cNvSpPr txBox="1">
              <a:spLocks noChangeArrowheads="1"/>
            </p:cNvSpPr>
            <p:nvPr/>
          </p:nvSpPr>
          <p:spPr bwMode="auto">
            <a:xfrm>
              <a:off x="992" y="581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25971" name="Freeform 64"/>
            <p:cNvSpPr>
              <a:spLocks/>
            </p:cNvSpPr>
            <p:nvPr/>
          </p:nvSpPr>
          <p:spPr bwMode="auto">
            <a:xfrm>
              <a:off x="0" y="250"/>
              <a:ext cx="114" cy="2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  <a:gd name="T9" fmla="*/ 0 w 150"/>
                <a:gd name="T10" fmla="*/ 0 h 744"/>
                <a:gd name="T11" fmla="*/ 150 w 15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mpd="sng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25963" name="Group 66"/>
          <p:cNvGrpSpPr>
            <a:grpSpLocks/>
          </p:cNvGrpSpPr>
          <p:nvPr/>
        </p:nvGrpSpPr>
        <p:grpSpPr bwMode="auto">
          <a:xfrm>
            <a:off x="5473039" y="3093198"/>
            <a:ext cx="1904515" cy="1014134"/>
            <a:chOff x="0" y="256"/>
            <a:chExt cx="1200" cy="639"/>
          </a:xfrm>
        </p:grpSpPr>
        <p:sp>
          <p:nvSpPr>
            <p:cNvPr id="125968" name="Text Box 66"/>
            <p:cNvSpPr txBox="1">
              <a:spLocks noChangeArrowheads="1"/>
            </p:cNvSpPr>
            <p:nvPr/>
          </p:nvSpPr>
          <p:spPr bwMode="auto">
            <a:xfrm>
              <a:off x="1012" y="617"/>
              <a:ext cx="18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400">
                  <a:solidFill>
                    <a:srgbClr val="0033CC"/>
                  </a:solidFill>
                </a:rPr>
                <a:t>5</a:t>
              </a:r>
            </a:p>
          </p:txBody>
        </p:sp>
        <p:sp>
          <p:nvSpPr>
            <p:cNvPr id="125969" name="Freeform 67"/>
            <p:cNvSpPr>
              <a:spLocks/>
            </p:cNvSpPr>
            <p:nvPr/>
          </p:nvSpPr>
          <p:spPr bwMode="auto">
            <a:xfrm>
              <a:off x="0" y="256"/>
              <a:ext cx="115" cy="244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  <a:gd name="T9" fmla="*/ 0 w 182"/>
                <a:gd name="T10" fmla="*/ 0 h 756"/>
                <a:gd name="T11" fmla="*/ 182 w 182"/>
                <a:gd name="T12" fmla="*/ 756 h 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125964" name="Text Box 68"/>
          <p:cNvSpPr txBox="1">
            <a:spLocks noChangeArrowheads="1"/>
          </p:cNvSpPr>
          <p:nvPr/>
        </p:nvSpPr>
        <p:spPr bwMode="auto">
          <a:xfrm>
            <a:off x="4592534" y="2929022"/>
            <a:ext cx="1011833" cy="46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77" tIns="46788" rIns="89977" bIns="4678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ea typeface="隶书" pitchFamily="49" charset="-122"/>
              </a:rPr>
              <a:t>COPY</a:t>
            </a:r>
            <a:endParaRPr lang="en-US" altLang="zh-CN" sz="2400">
              <a:solidFill>
                <a:srgbClr val="0033CC"/>
              </a:solidFill>
              <a:ea typeface="隶书" pitchFamily="49" charset="-122"/>
            </a:endParaRPr>
          </a:p>
        </p:txBody>
      </p:sp>
      <p:sp>
        <p:nvSpPr>
          <p:cNvPr id="125965" name="Rectangle 69"/>
          <p:cNvSpPr>
            <a:spLocks noGrp="1" noChangeArrowheads="1"/>
          </p:cNvSpPr>
          <p:nvPr>
            <p:ph type="body" idx="4294967295"/>
          </p:nvPr>
        </p:nvSpPr>
        <p:spPr>
          <a:xfrm>
            <a:off x="70872" y="123513"/>
            <a:ext cx="8548709" cy="524109"/>
          </a:xfrm>
          <a:noFill/>
        </p:spPr>
        <p:txBody>
          <a:bodyPr/>
          <a:lstStyle/>
          <a:p>
            <a:pPr eaLnBrk="1" hangingPunct="1"/>
            <a:r>
              <a:rPr lang="en-GB" altLang="en-US" b="1" smtClean="0"/>
              <a:t>Call by Value</a:t>
            </a:r>
            <a:endParaRPr lang="zh-CN" altLang="en-US" b="1" smtClean="0"/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74" name="Text Box 70" descr="90%"/>
          <p:cNvSpPr txBox="1">
            <a:spLocks noChangeArrowheads="1"/>
          </p:cNvSpPr>
          <p:nvPr/>
        </p:nvSpPr>
        <p:spPr bwMode="auto">
          <a:xfrm>
            <a:off x="166037" y="856494"/>
            <a:ext cx="4177164" cy="5575094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40" tIns="47868" rIns="95740" bIns="47868">
            <a:spAutoFit/>
          </a:bodyPr>
          <a:lstStyle>
            <a:lvl1pPr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#include 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&lt;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iostream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&gt;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using namespace 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std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void swap(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  x</a:t>
            </a:r>
            <a:r>
              <a:rPr lang="en-US" altLang="zh-CN" sz="2000" dirty="0" smtClean="0">
                <a:solidFill>
                  <a:srgbClr val="FF0000"/>
                </a:solidFill>
                <a:latin typeface="Georgia" pitchFamily="18" charset="0"/>
              </a:rPr>
              <a:t>, </a:t>
            </a:r>
            <a:r>
              <a:rPr lang="en-US" altLang="zh-CN" sz="2000" dirty="0" err="1" smtClean="0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y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)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{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  temp;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temp=x;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x=y;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y=temp;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}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 main()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{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a,b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cin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 &gt;&gt;a&gt;&gt;b;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swap(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);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cout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&lt;&lt;a&lt;&lt;b&lt;&lt;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endl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return 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0;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}</a:t>
            </a: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87058" y="6248534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EX1_22.cpp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14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70" descr="90%"/>
          <p:cNvSpPr txBox="1">
            <a:spLocks noChangeArrowheads="1"/>
          </p:cNvSpPr>
          <p:nvPr/>
        </p:nvSpPr>
        <p:spPr bwMode="auto">
          <a:xfrm>
            <a:off x="166037" y="856494"/>
            <a:ext cx="4177164" cy="5575094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5740" tIns="47868" rIns="95740" bIns="47868">
            <a:spAutoFit/>
          </a:bodyPr>
          <a:lstStyle>
            <a:lvl1pPr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03288"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032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tabLst>
                <a:tab pos="446088" algn="l"/>
              </a:tabLst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#include 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&lt;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iostream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&gt;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using namespace 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std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void swap(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  x</a:t>
            </a:r>
            <a:r>
              <a:rPr lang="en-US" altLang="zh-CN" sz="2000" dirty="0" smtClean="0">
                <a:solidFill>
                  <a:srgbClr val="FF0000"/>
                </a:solidFill>
                <a:latin typeface="Georgia" pitchFamily="18" charset="0"/>
              </a:rPr>
              <a:t>, </a:t>
            </a:r>
            <a:r>
              <a:rPr lang="en-US" altLang="zh-CN" sz="2000" dirty="0" err="1" smtClean="0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y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)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{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>
                <a:solidFill>
                  <a:srgbClr val="00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  temp;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temp=x;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x=y;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y=temp;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}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 main()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{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a,b</a:t>
            </a:r>
            <a:r>
              <a:rPr lang="en-US" altLang="zh-CN" sz="2000" dirty="0">
                <a:solidFill>
                  <a:srgbClr val="FF0000"/>
                </a:solidFill>
                <a:latin typeface="Georgia" pitchFamily="18" charset="0"/>
              </a:rPr>
              <a:t>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cin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 &gt;&gt;a&gt;&gt;b;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swap(</a:t>
            </a:r>
            <a:r>
              <a:rPr lang="en-US" altLang="zh-CN" sz="2000" dirty="0" err="1">
                <a:solidFill>
                  <a:srgbClr val="FF0000"/>
                </a:solidFill>
                <a:latin typeface="Georgia" pitchFamily="18" charset="0"/>
              </a:rPr>
              <a:t>a,b</a:t>
            </a: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);</a:t>
            </a: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cout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&lt;&lt;a&lt;&lt;b&lt;&lt;</a:t>
            </a:r>
            <a:r>
              <a:rPr lang="en-US" altLang="zh-CN" sz="2000" dirty="0" err="1" smtClean="0">
                <a:solidFill>
                  <a:srgbClr val="000000"/>
                </a:solidFill>
                <a:latin typeface="Georgia" pitchFamily="18" charset="0"/>
              </a:rPr>
              <a:t>endl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	return </a:t>
            </a:r>
            <a:r>
              <a:rPr lang="en-US" altLang="zh-CN" sz="2000" dirty="0" smtClean="0">
                <a:solidFill>
                  <a:srgbClr val="000000"/>
                </a:solidFill>
                <a:latin typeface="Georgia" pitchFamily="18" charset="0"/>
              </a:rPr>
              <a:t>0;</a:t>
            </a:r>
            <a:endParaRPr lang="en-US" altLang="zh-CN" sz="2000" dirty="0">
              <a:solidFill>
                <a:srgbClr val="000000"/>
              </a:solidFill>
              <a:latin typeface="Georgia" pitchFamily="18" charset="0"/>
            </a:endParaRPr>
          </a:p>
          <a:p>
            <a:pPr eaLnBrk="0" fontAlgn="base" hangingPunct="0"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eorgia" pitchFamily="18" charset="0"/>
              </a:rPr>
              <a:t>}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878777" y="4202785"/>
            <a:ext cx="184727" cy="40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zh-CN" altLang="zh-CN" sz="2000">
              <a:solidFill>
                <a:srgbClr val="0033CC"/>
              </a:solidFill>
            </a:endParaRPr>
          </a:p>
        </p:txBody>
      </p:sp>
      <p:grpSp>
        <p:nvGrpSpPr>
          <p:cNvPr id="126980" name="Group 4"/>
          <p:cNvGrpSpPr>
            <a:grpSpLocks/>
          </p:cNvGrpSpPr>
          <p:nvPr/>
        </p:nvGrpSpPr>
        <p:grpSpPr bwMode="auto">
          <a:xfrm>
            <a:off x="5619208" y="1374843"/>
            <a:ext cx="2593384" cy="4626669"/>
            <a:chOff x="13" y="0"/>
            <a:chExt cx="1634" cy="2914"/>
          </a:xfrm>
        </p:grpSpPr>
        <p:sp>
          <p:nvSpPr>
            <p:cNvPr id="126997" name="Freeform 4"/>
            <p:cNvSpPr>
              <a:spLocks/>
            </p:cNvSpPr>
            <p:nvPr/>
          </p:nvSpPr>
          <p:spPr bwMode="auto">
            <a:xfrm>
              <a:off x="424" y="2558"/>
              <a:ext cx="1211" cy="356"/>
            </a:xfrm>
            <a:custGeom>
              <a:avLst/>
              <a:gdLst>
                <a:gd name="T0" fmla="*/ 0 w 1211"/>
                <a:gd name="T1" fmla="*/ 29 h 456"/>
                <a:gd name="T2" fmla="*/ 500 w 1211"/>
                <a:gd name="T3" fmla="*/ 7 h 456"/>
                <a:gd name="T4" fmla="*/ 1089 w 1211"/>
                <a:gd name="T5" fmla="*/ 72 h 456"/>
                <a:gd name="T6" fmla="*/ 1211 w 1211"/>
                <a:gd name="T7" fmla="*/ 59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1"/>
                <a:gd name="T13" fmla="*/ 0 h 456"/>
                <a:gd name="T14" fmla="*/ 1211 w 121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6998" name="Freeform 5"/>
            <p:cNvSpPr>
              <a:spLocks/>
            </p:cNvSpPr>
            <p:nvPr/>
          </p:nvSpPr>
          <p:spPr bwMode="auto">
            <a:xfrm>
              <a:off x="425" y="2212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2"/>
                <a:gd name="T31" fmla="*/ 0 h 672"/>
                <a:gd name="T32" fmla="*/ 1212 w 1212"/>
                <a:gd name="T33" fmla="*/ 672 h 6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6999" name="Rectangle 6"/>
            <p:cNvSpPr>
              <a:spLocks noChangeArrowheads="1"/>
            </p:cNvSpPr>
            <p:nvPr/>
          </p:nvSpPr>
          <p:spPr bwMode="auto">
            <a:xfrm>
              <a:off x="424" y="0"/>
              <a:ext cx="1211" cy="221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1689" tIns="35844" rIns="71689" bIns="35844" anchor="ctr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zh-CN" altLang="zh-CN" sz="2000">
                <a:solidFill>
                  <a:srgbClr val="0033CC"/>
                </a:solidFill>
              </a:endParaRPr>
            </a:p>
          </p:txBody>
        </p:sp>
        <p:sp>
          <p:nvSpPr>
            <p:cNvPr id="127000" name="Line 7"/>
            <p:cNvSpPr>
              <a:spLocks noChangeShapeType="1"/>
            </p:cNvSpPr>
            <p:nvPr/>
          </p:nvSpPr>
          <p:spPr bwMode="auto">
            <a:xfrm>
              <a:off x="436" y="43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7001" name="Line 8"/>
            <p:cNvSpPr>
              <a:spLocks noChangeShapeType="1"/>
            </p:cNvSpPr>
            <p:nvPr/>
          </p:nvSpPr>
          <p:spPr bwMode="auto">
            <a:xfrm>
              <a:off x="436" y="694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7002" name="Line 9"/>
            <p:cNvSpPr>
              <a:spLocks noChangeShapeType="1"/>
            </p:cNvSpPr>
            <p:nvPr/>
          </p:nvSpPr>
          <p:spPr bwMode="auto">
            <a:xfrm>
              <a:off x="436" y="927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7003" name="Line 10"/>
            <p:cNvSpPr>
              <a:spLocks noChangeShapeType="1"/>
            </p:cNvSpPr>
            <p:nvPr/>
          </p:nvSpPr>
          <p:spPr bwMode="auto">
            <a:xfrm>
              <a:off x="436" y="118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7004" name="Line 11"/>
            <p:cNvSpPr>
              <a:spLocks noChangeShapeType="1"/>
            </p:cNvSpPr>
            <p:nvPr/>
          </p:nvSpPr>
          <p:spPr bwMode="auto">
            <a:xfrm>
              <a:off x="424" y="144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7005" name="Line 12"/>
            <p:cNvSpPr>
              <a:spLocks noChangeShapeType="1"/>
            </p:cNvSpPr>
            <p:nvPr/>
          </p:nvSpPr>
          <p:spPr bwMode="auto">
            <a:xfrm>
              <a:off x="436" y="1982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7006" name="Line 13"/>
            <p:cNvSpPr>
              <a:spLocks noChangeShapeType="1"/>
            </p:cNvSpPr>
            <p:nvPr/>
          </p:nvSpPr>
          <p:spPr bwMode="auto">
            <a:xfrm>
              <a:off x="424" y="2221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7007" name="Line 14"/>
            <p:cNvSpPr>
              <a:spLocks noChangeShapeType="1"/>
            </p:cNvSpPr>
            <p:nvPr/>
          </p:nvSpPr>
          <p:spPr bwMode="auto">
            <a:xfrm>
              <a:off x="1635" y="2221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7008" name="Text Box 15"/>
            <p:cNvSpPr txBox="1">
              <a:spLocks noChangeArrowheads="1"/>
            </p:cNvSpPr>
            <p:nvPr/>
          </p:nvSpPr>
          <p:spPr bwMode="auto">
            <a:xfrm>
              <a:off x="924" y="63"/>
              <a:ext cx="2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…...</a:t>
              </a:r>
            </a:p>
          </p:txBody>
        </p:sp>
        <p:sp>
          <p:nvSpPr>
            <p:cNvPr id="127009" name="Text Box 16"/>
            <p:cNvSpPr txBox="1">
              <a:spLocks noChangeArrowheads="1"/>
            </p:cNvSpPr>
            <p:nvPr/>
          </p:nvSpPr>
          <p:spPr bwMode="auto">
            <a:xfrm>
              <a:off x="923" y="2269"/>
              <a:ext cx="2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…...</a:t>
              </a:r>
            </a:p>
          </p:txBody>
        </p:sp>
        <p:sp>
          <p:nvSpPr>
            <p:cNvPr id="127010" name="Line 17"/>
            <p:cNvSpPr>
              <a:spLocks noChangeShapeType="1"/>
            </p:cNvSpPr>
            <p:nvPr/>
          </p:nvSpPr>
          <p:spPr bwMode="auto">
            <a:xfrm>
              <a:off x="436" y="170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7011" name="Text Box 18"/>
            <p:cNvSpPr txBox="1">
              <a:spLocks noChangeArrowheads="1"/>
            </p:cNvSpPr>
            <p:nvPr/>
          </p:nvSpPr>
          <p:spPr bwMode="auto">
            <a:xfrm>
              <a:off x="26" y="333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2000</a:t>
              </a:r>
            </a:p>
          </p:txBody>
        </p:sp>
        <p:sp>
          <p:nvSpPr>
            <p:cNvPr id="127012" name="Text Box 19"/>
            <p:cNvSpPr txBox="1">
              <a:spLocks noChangeArrowheads="1"/>
            </p:cNvSpPr>
            <p:nvPr/>
          </p:nvSpPr>
          <p:spPr bwMode="auto">
            <a:xfrm>
              <a:off x="28" y="1305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2010</a:t>
              </a:r>
              <a:endParaRPr lang="en-US" altLang="zh-CN" sz="2000">
                <a:solidFill>
                  <a:srgbClr val="336600"/>
                </a:solidFill>
              </a:endParaRPr>
            </a:p>
          </p:txBody>
        </p:sp>
        <p:sp>
          <p:nvSpPr>
            <p:cNvPr id="127013" name="Text Box 20"/>
            <p:cNvSpPr txBox="1">
              <a:spLocks noChangeArrowheads="1"/>
            </p:cNvSpPr>
            <p:nvPr/>
          </p:nvSpPr>
          <p:spPr bwMode="auto">
            <a:xfrm>
              <a:off x="26" y="1547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2014</a:t>
              </a:r>
            </a:p>
          </p:txBody>
        </p:sp>
        <p:sp>
          <p:nvSpPr>
            <p:cNvPr id="127014" name="Text Box 21"/>
            <p:cNvSpPr txBox="1">
              <a:spLocks noChangeArrowheads="1"/>
            </p:cNvSpPr>
            <p:nvPr/>
          </p:nvSpPr>
          <p:spPr bwMode="auto">
            <a:xfrm>
              <a:off x="26" y="577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2004</a:t>
              </a:r>
            </a:p>
          </p:txBody>
        </p:sp>
        <p:sp>
          <p:nvSpPr>
            <p:cNvPr id="127015" name="Text Box 22"/>
            <p:cNvSpPr txBox="1">
              <a:spLocks noChangeArrowheads="1"/>
            </p:cNvSpPr>
            <p:nvPr/>
          </p:nvSpPr>
          <p:spPr bwMode="auto">
            <a:xfrm>
              <a:off x="27" y="819"/>
              <a:ext cx="41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2008</a:t>
              </a:r>
            </a:p>
          </p:txBody>
        </p:sp>
        <p:sp>
          <p:nvSpPr>
            <p:cNvPr id="127016" name="Text Box 23"/>
            <p:cNvSpPr txBox="1">
              <a:spLocks noChangeArrowheads="1"/>
            </p:cNvSpPr>
            <p:nvPr/>
          </p:nvSpPr>
          <p:spPr bwMode="auto">
            <a:xfrm>
              <a:off x="13" y="1061"/>
              <a:ext cx="442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0033CC"/>
                  </a:solidFill>
                </a:rPr>
                <a:t>200C</a:t>
              </a:r>
            </a:p>
          </p:txBody>
        </p:sp>
        <p:grpSp>
          <p:nvGrpSpPr>
            <p:cNvPr id="127017" name="Group 25"/>
            <p:cNvGrpSpPr>
              <a:grpSpLocks/>
            </p:cNvGrpSpPr>
            <p:nvPr/>
          </p:nvGrpSpPr>
          <p:grpSpPr bwMode="auto">
            <a:xfrm>
              <a:off x="439" y="574"/>
              <a:ext cx="60" cy="1548"/>
              <a:chOff x="0" y="0"/>
              <a:chExt cx="60" cy="1548"/>
            </a:xfrm>
          </p:grpSpPr>
          <p:sp>
            <p:nvSpPr>
              <p:cNvPr id="127026" name="Line 25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27" name="Line 26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28" name="Line 27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29" name="Line 28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30" name="Line 29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31" name="Line 30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32" name="Line 31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  <p:grpSp>
          <p:nvGrpSpPr>
            <p:cNvPr id="127018" name="Group 33"/>
            <p:cNvGrpSpPr>
              <a:grpSpLocks/>
            </p:cNvGrpSpPr>
            <p:nvPr/>
          </p:nvGrpSpPr>
          <p:grpSpPr bwMode="auto">
            <a:xfrm>
              <a:off x="1567" y="562"/>
              <a:ext cx="60" cy="1548"/>
              <a:chOff x="0" y="0"/>
              <a:chExt cx="60" cy="1548"/>
            </a:xfrm>
          </p:grpSpPr>
          <p:sp>
            <p:nvSpPr>
              <p:cNvPr id="127019" name="Line 33"/>
              <p:cNvSpPr>
                <a:spLocks noChangeShapeType="1"/>
              </p:cNvSpPr>
              <p:nvPr/>
            </p:nvSpPr>
            <p:spPr bwMode="auto">
              <a:xfrm>
                <a:off x="0" y="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20" name="Line 34"/>
              <p:cNvSpPr>
                <a:spLocks noChangeShapeType="1"/>
              </p:cNvSpPr>
              <p:nvPr/>
            </p:nvSpPr>
            <p:spPr bwMode="auto">
              <a:xfrm>
                <a:off x="0" y="51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21" name="Line 35"/>
              <p:cNvSpPr>
                <a:spLocks noChangeShapeType="1"/>
              </p:cNvSpPr>
              <p:nvPr/>
            </p:nvSpPr>
            <p:spPr bwMode="auto">
              <a:xfrm>
                <a:off x="0" y="77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22" name="Line 36"/>
              <p:cNvSpPr>
                <a:spLocks noChangeShapeType="1"/>
              </p:cNvSpPr>
              <p:nvPr/>
            </p:nvSpPr>
            <p:spPr bwMode="auto">
              <a:xfrm>
                <a:off x="0" y="103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23" name="Line 37"/>
              <p:cNvSpPr>
                <a:spLocks noChangeShapeType="1"/>
              </p:cNvSpPr>
              <p:nvPr/>
            </p:nvSpPr>
            <p:spPr bwMode="auto">
              <a:xfrm>
                <a:off x="0" y="129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24" name="Line 38"/>
              <p:cNvSpPr>
                <a:spLocks noChangeShapeType="1"/>
              </p:cNvSpPr>
              <p:nvPr/>
            </p:nvSpPr>
            <p:spPr bwMode="auto">
              <a:xfrm>
                <a:off x="0" y="154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7025" name="Line 39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</p:grpSp>
      <p:sp>
        <p:nvSpPr>
          <p:cNvPr id="126981" name="Text Box 40"/>
          <p:cNvSpPr txBox="1">
            <a:spLocks noChangeArrowheads="1"/>
          </p:cNvSpPr>
          <p:nvPr/>
        </p:nvSpPr>
        <p:spPr bwMode="auto">
          <a:xfrm>
            <a:off x="7058527" y="2093872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126982" name="Group 42"/>
          <p:cNvGrpSpPr>
            <a:grpSpLocks/>
          </p:cNvGrpSpPr>
          <p:nvPr/>
        </p:nvGrpSpPr>
        <p:grpSpPr bwMode="auto">
          <a:xfrm>
            <a:off x="6798378" y="1656823"/>
            <a:ext cx="1992067" cy="998912"/>
            <a:chOff x="16" y="8"/>
            <a:chExt cx="1254" cy="630"/>
          </a:xfrm>
        </p:grpSpPr>
        <p:grpSp>
          <p:nvGrpSpPr>
            <p:cNvPr id="126990" name="Group 43"/>
            <p:cNvGrpSpPr>
              <a:grpSpLocks/>
            </p:cNvGrpSpPr>
            <p:nvPr/>
          </p:nvGrpSpPr>
          <p:grpSpPr bwMode="auto">
            <a:xfrm>
              <a:off x="885" y="150"/>
              <a:ext cx="385" cy="240"/>
              <a:chOff x="0" y="0"/>
              <a:chExt cx="385" cy="240"/>
            </a:xfrm>
          </p:grpSpPr>
          <p:sp>
            <p:nvSpPr>
              <p:cNvPr id="126995" name="Line 43"/>
              <p:cNvSpPr>
                <a:spLocks noChangeShapeType="1"/>
              </p:cNvSpPr>
              <p:nvPr/>
            </p:nvSpPr>
            <p:spPr bwMode="auto">
              <a:xfrm flipH="1">
                <a:off x="0" y="123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996" name="Text Box 44"/>
              <p:cNvSpPr txBox="1">
                <a:spLocks noChangeArrowheads="1"/>
              </p:cNvSpPr>
              <p:nvPr/>
            </p:nvSpPr>
            <p:spPr bwMode="auto">
              <a:xfrm>
                <a:off x="182" y="0"/>
                <a:ext cx="20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rgbClr val="0033CC"/>
                    </a:solidFill>
                  </a:rPr>
                  <a:t> a</a:t>
                </a:r>
              </a:p>
            </p:txBody>
          </p:sp>
        </p:grpSp>
        <p:grpSp>
          <p:nvGrpSpPr>
            <p:cNvPr id="126991" name="Group 46"/>
            <p:cNvGrpSpPr>
              <a:grpSpLocks/>
            </p:cNvGrpSpPr>
            <p:nvPr/>
          </p:nvGrpSpPr>
          <p:grpSpPr bwMode="auto">
            <a:xfrm>
              <a:off x="885" y="359"/>
              <a:ext cx="366" cy="279"/>
              <a:chOff x="0" y="0"/>
              <a:chExt cx="366" cy="279"/>
            </a:xfrm>
          </p:grpSpPr>
          <p:sp>
            <p:nvSpPr>
              <p:cNvPr id="126993" name="Line 46"/>
              <p:cNvSpPr>
                <a:spLocks noChangeShapeType="1"/>
              </p:cNvSpPr>
              <p:nvPr/>
            </p:nvSpPr>
            <p:spPr bwMode="auto">
              <a:xfrm flipH="1">
                <a:off x="0" y="154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  <p:sp>
            <p:nvSpPr>
              <p:cNvPr id="126994" name="Text Box 47"/>
              <p:cNvSpPr txBox="1">
                <a:spLocks noChangeArrowheads="1"/>
              </p:cNvSpPr>
              <p:nvPr/>
            </p:nvSpPr>
            <p:spPr bwMode="auto">
              <a:xfrm>
                <a:off x="97" y="0"/>
                <a:ext cx="269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2000">
                    <a:solidFill>
                      <a:srgbClr val="0033CC"/>
                    </a:solidFill>
                  </a:rPr>
                  <a:t>  </a:t>
                </a:r>
                <a:r>
                  <a:rPr lang="en-US" altLang="zh-CN" sz="2400">
                    <a:solidFill>
                      <a:srgbClr val="0033CC"/>
                    </a:solidFill>
                  </a:rPr>
                  <a:t>b</a:t>
                </a:r>
                <a:endParaRPr lang="en-US" altLang="zh-CN" sz="20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126992" name="Text Box 48"/>
            <p:cNvSpPr txBox="1">
              <a:spLocks noChangeArrowheads="1"/>
            </p:cNvSpPr>
            <p:nvPr/>
          </p:nvSpPr>
          <p:spPr bwMode="auto">
            <a:xfrm>
              <a:off x="16" y="8"/>
              <a:ext cx="5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>
                  <a:solidFill>
                    <a:srgbClr val="FF3300"/>
                  </a:solidFill>
                </a:rPr>
                <a:t>(main)</a:t>
              </a:r>
              <a:endParaRPr lang="en-US" altLang="zh-CN" sz="2000">
                <a:solidFill>
                  <a:srgbClr val="3399FF"/>
                </a:solidFill>
              </a:endParaRPr>
            </a:p>
          </p:txBody>
        </p:sp>
      </p:grpSp>
      <p:sp>
        <p:nvSpPr>
          <p:cNvPr id="126983" name="Text Box 49"/>
          <p:cNvSpPr txBox="1">
            <a:spLocks noChangeArrowheads="1"/>
          </p:cNvSpPr>
          <p:nvPr/>
        </p:nvSpPr>
        <p:spPr bwMode="auto">
          <a:xfrm>
            <a:off x="7077761" y="2456312"/>
            <a:ext cx="34003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FF3300"/>
                </a:solidFill>
              </a:rPr>
              <a:t>9</a:t>
            </a:r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126984" name="Rectangle 50"/>
          <p:cNvSpPr>
            <a:spLocks noGrp="1" noChangeArrowheads="1"/>
          </p:cNvSpPr>
          <p:nvPr>
            <p:ph type="body" idx="4294967295"/>
          </p:nvPr>
        </p:nvSpPr>
        <p:spPr>
          <a:xfrm>
            <a:off x="70872" y="123513"/>
            <a:ext cx="8548709" cy="524109"/>
          </a:xfrm>
          <a:noFill/>
        </p:spPr>
        <p:txBody>
          <a:bodyPr/>
          <a:lstStyle/>
          <a:p>
            <a:pPr eaLnBrk="1" hangingPunct="1"/>
            <a:r>
              <a:rPr lang="en-GB" altLang="en-US" b="1" smtClean="0"/>
              <a:t>Call by Value</a:t>
            </a:r>
            <a:endParaRPr lang="zh-CN" altLang="en-US" b="1" smtClean="0"/>
          </a:p>
        </p:txBody>
      </p:sp>
      <p:sp>
        <p:nvSpPr>
          <p:cNvPr id="129077" name="AutoShape 52"/>
          <p:cNvSpPr>
            <a:spLocks noChangeArrowheads="1"/>
          </p:cNvSpPr>
          <p:nvPr/>
        </p:nvSpPr>
        <p:spPr bwMode="auto">
          <a:xfrm>
            <a:off x="5857749" y="4043902"/>
            <a:ext cx="2737531" cy="2360169"/>
          </a:xfrm>
          <a:prstGeom prst="irregularSeal1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89977" tIns="46788" rIns="89977" bIns="46788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latin typeface="Georgia" pitchFamily="18" charset="0"/>
                <a:ea typeface="隶书" pitchFamily="49" charset="-122"/>
              </a:rPr>
              <a:t>Not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latin typeface="Georgia" pitchFamily="18" charset="0"/>
                <a:ea typeface="隶书" pitchFamily="49" charset="-122"/>
              </a:rPr>
              <a:t>Work!</a:t>
            </a:r>
          </a:p>
        </p:txBody>
      </p:sp>
      <p:sp>
        <p:nvSpPr>
          <p:cNvPr id="129078" name="Text Box 53"/>
          <p:cNvSpPr txBox="1">
            <a:spLocks noChangeArrowheads="1"/>
          </p:cNvSpPr>
          <p:nvPr/>
        </p:nvSpPr>
        <p:spPr bwMode="auto">
          <a:xfrm>
            <a:off x="4495058" y="5942790"/>
            <a:ext cx="2330546" cy="46165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Georgia" pitchFamily="18" charset="0"/>
              </a:rPr>
              <a:t>Result</a:t>
            </a:r>
            <a:r>
              <a:rPr lang="zh-CN" altLang="en-US" sz="2400" dirty="0">
                <a:solidFill>
                  <a:srgbClr val="FFFFFF"/>
                </a:solidFill>
                <a:latin typeface="Georgia" pitchFamily="18" charset="0"/>
              </a:rPr>
              <a:t>：</a:t>
            </a:r>
            <a:r>
              <a:rPr lang="en-US" altLang="zh-CN" sz="2400" dirty="0">
                <a:solidFill>
                  <a:srgbClr val="FFFFFF"/>
                </a:solidFill>
                <a:latin typeface="Georgia" pitchFamily="18" charset="0"/>
              </a:rPr>
              <a:t>5, 9</a:t>
            </a:r>
          </a:p>
        </p:txBody>
      </p:sp>
      <p:sp>
        <p:nvSpPr>
          <p:cNvPr id="129079" name="AutoShape 54"/>
          <p:cNvSpPr>
            <a:spLocks noChangeArrowheads="1"/>
          </p:cNvSpPr>
          <p:nvPr/>
        </p:nvSpPr>
        <p:spPr bwMode="auto">
          <a:xfrm>
            <a:off x="2275876" y="2761828"/>
            <a:ext cx="2067322" cy="1378890"/>
          </a:xfrm>
          <a:prstGeom prst="cloudCallout">
            <a:avLst>
              <a:gd name="adj1" fmla="val -58435"/>
              <a:gd name="adj2" fmla="val 120447"/>
            </a:avLst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91390" tIns="45695" rIns="91390" bIns="45695" anchor="ctr"/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>
                <a:solidFill>
                  <a:srgbClr val="000000"/>
                </a:solidFill>
                <a:latin typeface="Georgia" pitchFamily="18" charset="0"/>
              </a:rPr>
              <a:t>Pass by value</a:t>
            </a: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9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 autoUpdateAnimBg="0"/>
      <p:bldP spid="129077" grpId="0" animBg="1" autoUpdateAnimBg="0"/>
      <p:bldP spid="129078" grpId="0" animBg="1" autoUpdateAnimBg="0"/>
      <p:bldP spid="129079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r>
              <a:rPr lang="zh-CN" altLang="ko-KR" smtClean="0">
                <a:solidFill>
                  <a:schemeClr val="tx1"/>
                </a:solidFill>
              </a:rPr>
              <a:t>C++  Data Types</a:t>
            </a:r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 flipH="1">
            <a:off x="2383194" y="1273602"/>
            <a:ext cx="1046821" cy="95165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857498" y="1196658"/>
            <a:ext cx="1220954" cy="365881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6133122" y="1216908"/>
            <a:ext cx="1303972" cy="10285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6811431" y="2134143"/>
            <a:ext cx="1727536" cy="46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structured</a:t>
            </a:r>
          </a:p>
        </p:txBody>
      </p:sp>
      <p:grpSp>
        <p:nvGrpSpPr>
          <p:cNvPr id="128007" name="Group 7"/>
          <p:cNvGrpSpPr>
            <a:grpSpLocks/>
          </p:cNvGrpSpPr>
          <p:nvPr/>
        </p:nvGrpSpPr>
        <p:grpSpPr bwMode="auto">
          <a:xfrm>
            <a:off x="6331552" y="2549224"/>
            <a:ext cx="2362942" cy="704631"/>
            <a:chOff x="0" y="0"/>
            <a:chExt cx="1488" cy="444"/>
          </a:xfrm>
        </p:grpSpPr>
        <p:sp>
          <p:nvSpPr>
            <p:cNvPr id="128031" name="Line 8"/>
            <p:cNvSpPr>
              <a:spLocks noChangeShapeType="1"/>
            </p:cNvSpPr>
            <p:nvPr/>
          </p:nvSpPr>
          <p:spPr bwMode="auto">
            <a:xfrm>
              <a:off x="1056" y="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8032" name="Line 9"/>
            <p:cNvSpPr>
              <a:spLocks noChangeShapeType="1"/>
            </p:cNvSpPr>
            <p:nvPr/>
          </p:nvSpPr>
          <p:spPr bwMode="auto">
            <a:xfrm>
              <a:off x="912" y="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8033" name="Line 10"/>
            <p:cNvSpPr>
              <a:spLocks noChangeShapeType="1"/>
            </p:cNvSpPr>
            <p:nvPr/>
          </p:nvSpPr>
          <p:spPr bwMode="auto">
            <a:xfrm flipH="1">
              <a:off x="492" y="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8034" name="Line 11"/>
            <p:cNvSpPr>
              <a:spLocks noChangeShapeType="1"/>
            </p:cNvSpPr>
            <p:nvPr/>
          </p:nvSpPr>
          <p:spPr bwMode="auto">
            <a:xfrm flipH="1">
              <a:off x="0" y="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28008" name="Group 12"/>
          <p:cNvGrpSpPr>
            <a:grpSpLocks/>
          </p:cNvGrpSpPr>
          <p:nvPr/>
        </p:nvGrpSpPr>
        <p:grpSpPr bwMode="auto">
          <a:xfrm>
            <a:off x="5319154" y="4800804"/>
            <a:ext cx="2450760" cy="1265814"/>
            <a:chOff x="0" y="0"/>
            <a:chExt cx="1543" cy="797"/>
          </a:xfrm>
        </p:grpSpPr>
        <p:sp>
          <p:nvSpPr>
            <p:cNvPr id="128027" name="Rectangle 13"/>
            <p:cNvSpPr>
              <a:spLocks noChangeArrowheads="1"/>
            </p:cNvSpPr>
            <p:nvPr/>
          </p:nvSpPr>
          <p:spPr bwMode="auto">
            <a:xfrm>
              <a:off x="240" y="0"/>
              <a:ext cx="88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400" b="1">
                  <a:solidFill>
                    <a:srgbClr val="0033CC"/>
                  </a:solidFill>
                  <a:latin typeface="Arial" pitchFamily="34" charset="0"/>
                </a:rPr>
                <a:t> address</a:t>
              </a:r>
            </a:p>
          </p:txBody>
        </p:sp>
        <p:sp>
          <p:nvSpPr>
            <p:cNvPr id="128028" name="Line 14"/>
            <p:cNvSpPr>
              <a:spLocks noChangeShapeType="1"/>
            </p:cNvSpPr>
            <p:nvPr/>
          </p:nvSpPr>
          <p:spPr bwMode="auto">
            <a:xfrm flipH="1">
              <a:off x="202" y="25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8029" name="Line 15"/>
            <p:cNvSpPr>
              <a:spLocks noChangeShapeType="1"/>
            </p:cNvSpPr>
            <p:nvPr/>
          </p:nvSpPr>
          <p:spPr bwMode="auto">
            <a:xfrm>
              <a:off x="826" y="25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8030" name="Rectangle 16"/>
            <p:cNvSpPr>
              <a:spLocks noChangeArrowheads="1"/>
            </p:cNvSpPr>
            <p:nvPr/>
          </p:nvSpPr>
          <p:spPr bwMode="auto">
            <a:xfrm>
              <a:off x="0" y="557"/>
              <a:ext cx="154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 b="1">
                  <a:solidFill>
                    <a:srgbClr val="0033CC"/>
                  </a:solidFill>
                  <a:latin typeface="Arial" pitchFamily="34" charset="0"/>
                </a:rPr>
                <a:t>pointer    </a:t>
              </a:r>
              <a:r>
                <a:rPr lang="en-US" altLang="zh-CN" sz="2000" b="1" i="1">
                  <a:solidFill>
                    <a:srgbClr val="FF0000"/>
                  </a:solidFill>
                  <a:latin typeface="Arial" pitchFamily="34" charset="0"/>
                </a:rPr>
                <a:t>reference</a:t>
              </a:r>
            </a:p>
          </p:txBody>
        </p:sp>
      </p:grpSp>
      <p:sp>
        <p:nvSpPr>
          <p:cNvPr id="128009" name="Rectangle 17"/>
          <p:cNvSpPr>
            <a:spLocks noChangeArrowheads="1"/>
          </p:cNvSpPr>
          <p:nvPr/>
        </p:nvSpPr>
        <p:spPr bwMode="auto">
          <a:xfrm>
            <a:off x="1739305" y="2134143"/>
            <a:ext cx="1160558" cy="46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simple</a:t>
            </a:r>
          </a:p>
        </p:txBody>
      </p:sp>
      <p:sp>
        <p:nvSpPr>
          <p:cNvPr id="128010" name="Line 18"/>
          <p:cNvSpPr>
            <a:spLocks noChangeShapeType="1"/>
          </p:cNvSpPr>
          <p:nvPr/>
        </p:nvSpPr>
        <p:spPr bwMode="auto">
          <a:xfrm flipH="1">
            <a:off x="1220955" y="2531004"/>
            <a:ext cx="761325" cy="6843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11" name="Line 19"/>
          <p:cNvSpPr>
            <a:spLocks noChangeShapeType="1"/>
          </p:cNvSpPr>
          <p:nvPr/>
        </p:nvSpPr>
        <p:spPr bwMode="auto">
          <a:xfrm>
            <a:off x="2591748" y="2531004"/>
            <a:ext cx="1447733" cy="6843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12" name="Rectangle 20"/>
          <p:cNvSpPr>
            <a:spLocks noChangeArrowheads="1"/>
          </p:cNvSpPr>
          <p:nvPr/>
        </p:nvSpPr>
        <p:spPr bwMode="auto">
          <a:xfrm>
            <a:off x="672235" y="3170839"/>
            <a:ext cx="2786626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Arial" pitchFamily="34" charset="0"/>
              </a:rPr>
              <a:t> integral            enum</a:t>
            </a:r>
          </a:p>
        </p:txBody>
      </p:sp>
      <p:sp>
        <p:nvSpPr>
          <p:cNvPr id="128013" name="Rectangle 21"/>
          <p:cNvSpPr>
            <a:spLocks noChangeArrowheads="1"/>
          </p:cNvSpPr>
          <p:nvPr/>
        </p:nvSpPr>
        <p:spPr bwMode="auto">
          <a:xfrm>
            <a:off x="2026" y="4084023"/>
            <a:ext cx="3479736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Arial" pitchFamily="34" charset="0"/>
              </a:rPr>
              <a:t>char  short   int  long  bool</a:t>
            </a:r>
          </a:p>
        </p:txBody>
      </p:sp>
      <p:sp>
        <p:nvSpPr>
          <p:cNvPr id="128014" name="Line 22"/>
          <p:cNvSpPr>
            <a:spLocks noChangeShapeType="1"/>
          </p:cNvSpPr>
          <p:nvPr/>
        </p:nvSpPr>
        <p:spPr bwMode="auto">
          <a:xfrm flipH="1">
            <a:off x="611492" y="3521132"/>
            <a:ext cx="380663" cy="6094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15" name="Line 23"/>
          <p:cNvSpPr>
            <a:spLocks noChangeShapeType="1"/>
          </p:cNvSpPr>
          <p:nvPr/>
        </p:nvSpPr>
        <p:spPr bwMode="auto">
          <a:xfrm flipH="1">
            <a:off x="1069095" y="3521132"/>
            <a:ext cx="74918" cy="6094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16" name="Line 24"/>
          <p:cNvSpPr>
            <a:spLocks noChangeShapeType="1"/>
          </p:cNvSpPr>
          <p:nvPr/>
        </p:nvSpPr>
        <p:spPr bwMode="auto">
          <a:xfrm>
            <a:off x="1372815" y="3521132"/>
            <a:ext cx="305746" cy="6094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17" name="Line 25"/>
          <p:cNvSpPr>
            <a:spLocks noChangeShapeType="1"/>
          </p:cNvSpPr>
          <p:nvPr/>
        </p:nvSpPr>
        <p:spPr bwMode="auto">
          <a:xfrm>
            <a:off x="1601618" y="3521132"/>
            <a:ext cx="686407" cy="6094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grpSp>
        <p:nvGrpSpPr>
          <p:cNvPr id="128018" name="Group 26"/>
          <p:cNvGrpSpPr>
            <a:grpSpLocks/>
          </p:cNvGrpSpPr>
          <p:nvPr/>
        </p:nvGrpSpPr>
        <p:grpSpPr bwMode="auto">
          <a:xfrm>
            <a:off x="2405465" y="3170838"/>
            <a:ext cx="3334570" cy="2152688"/>
            <a:chOff x="0" y="0"/>
            <a:chExt cx="2101" cy="1356"/>
          </a:xfrm>
        </p:grpSpPr>
        <p:sp>
          <p:nvSpPr>
            <p:cNvPr id="128022" name="Rectangle 27"/>
            <p:cNvSpPr>
              <a:spLocks noChangeArrowheads="1"/>
            </p:cNvSpPr>
            <p:nvPr/>
          </p:nvSpPr>
          <p:spPr bwMode="auto">
            <a:xfrm>
              <a:off x="876" y="0"/>
              <a:ext cx="67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 b="1">
                  <a:solidFill>
                    <a:srgbClr val="0033CC"/>
                  </a:solidFill>
                  <a:latin typeface="Arial" pitchFamily="34" charset="0"/>
                </a:rPr>
                <a:t>floating</a:t>
              </a:r>
            </a:p>
          </p:txBody>
        </p:sp>
        <p:sp>
          <p:nvSpPr>
            <p:cNvPr id="128023" name="Rectangle 28"/>
            <p:cNvSpPr>
              <a:spLocks noChangeArrowheads="1"/>
            </p:cNvSpPr>
            <p:nvPr/>
          </p:nvSpPr>
          <p:spPr bwMode="auto">
            <a:xfrm>
              <a:off x="0" y="1116"/>
              <a:ext cx="21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2000" b="1">
                  <a:solidFill>
                    <a:srgbClr val="0033CC"/>
                  </a:solidFill>
                  <a:latin typeface="Arial" pitchFamily="34" charset="0"/>
                </a:rPr>
                <a:t>float  double   long double</a:t>
              </a:r>
            </a:p>
          </p:txBody>
        </p:sp>
        <p:sp>
          <p:nvSpPr>
            <p:cNvPr id="128024" name="Line 29"/>
            <p:cNvSpPr>
              <a:spLocks noChangeShapeType="1"/>
            </p:cNvSpPr>
            <p:nvPr/>
          </p:nvSpPr>
          <p:spPr bwMode="auto">
            <a:xfrm flipH="1">
              <a:off x="310" y="221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8025" name="Line 30"/>
            <p:cNvSpPr>
              <a:spLocks noChangeShapeType="1"/>
            </p:cNvSpPr>
            <p:nvPr/>
          </p:nvSpPr>
          <p:spPr bwMode="auto">
            <a:xfrm>
              <a:off x="1366" y="221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28026" name="Line 31"/>
            <p:cNvSpPr>
              <a:spLocks noChangeShapeType="1"/>
            </p:cNvSpPr>
            <p:nvPr/>
          </p:nvSpPr>
          <p:spPr bwMode="auto">
            <a:xfrm flipH="1">
              <a:off x="742" y="221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128019" name="Line 32"/>
          <p:cNvSpPr>
            <a:spLocks noChangeShapeType="1"/>
          </p:cNvSpPr>
          <p:nvPr/>
        </p:nvSpPr>
        <p:spPr bwMode="auto">
          <a:xfrm>
            <a:off x="1753478" y="3521129"/>
            <a:ext cx="1218930" cy="5325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20" name="Line 33"/>
          <p:cNvSpPr>
            <a:spLocks noChangeShapeType="1"/>
          </p:cNvSpPr>
          <p:nvPr/>
        </p:nvSpPr>
        <p:spPr bwMode="auto">
          <a:xfrm>
            <a:off x="2267777" y="2531004"/>
            <a:ext cx="494051" cy="7431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8021" name="Rectangle 34"/>
          <p:cNvSpPr>
            <a:spLocks noChangeArrowheads="1"/>
          </p:cNvSpPr>
          <p:nvPr/>
        </p:nvSpPr>
        <p:spPr bwMode="auto">
          <a:xfrm>
            <a:off x="6442916" y="6092625"/>
            <a:ext cx="1081244" cy="28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ko-KR" altLang="zh-CN" sz="2400" b="1">
                <a:solidFill>
                  <a:srgbClr val="FF0000"/>
                </a:solidFill>
                <a:latin typeface="Arial" pitchFamily="34" charset="0"/>
              </a:rPr>
              <a:t>引用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86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605" y="74921"/>
            <a:ext cx="8228790" cy="1146037"/>
          </a:xfrm>
        </p:spPr>
        <p:txBody>
          <a:bodyPr tIns="0"/>
          <a:lstStyle/>
          <a:p>
            <a:pPr eaLnBrk="1" hangingPunct="1"/>
            <a:r>
              <a:rPr lang="zh-CN" altLang="ko-KR" sz="3600">
                <a:ea typeface="PMingLiU" pitchFamily="18" charset="-120"/>
              </a:rPr>
              <a:t> References and Reference Parameters (Cont.)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756" y="1133888"/>
            <a:ext cx="8083004" cy="5274606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PMingLiU" pitchFamily="18" charset="-120"/>
              </a:rPr>
              <a:t>Reference Parameter </a:t>
            </a:r>
            <a:r>
              <a:rPr lang="zh-CN" altLang="en-US" b="1" dirty="0" smtClean="0">
                <a:ea typeface="PMingLiU" pitchFamily="18" charset="-120"/>
              </a:rPr>
              <a:t>引用参数</a:t>
            </a:r>
            <a:endParaRPr lang="en-US" altLang="zh-CN" b="1" dirty="0" smtClean="0">
              <a:ea typeface="PMingLiU" pitchFamily="18" charset="-120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An alias for its corresponding argument in a function call  </a:t>
            </a:r>
            <a:r>
              <a:rPr lang="zh-CN" altLang="en-US" sz="2400" b="1" dirty="0" smtClean="0">
                <a:latin typeface="+mn-ea"/>
              </a:rPr>
              <a:t>在函数调用中对应参数的别名</a:t>
            </a:r>
            <a:endParaRPr lang="en-US" altLang="zh-CN" b="1" dirty="0" smtClean="0">
              <a:latin typeface="+mn-ea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Example</a:t>
            </a:r>
          </a:p>
          <a:p>
            <a:pPr lvl="2" eaLnBrk="1" hangingPunct="1"/>
            <a:r>
              <a:rPr lang="en-US" altLang="zh-CN" b="1" dirty="0" err="1" smtClean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 &amp;count</a:t>
            </a:r>
            <a:r>
              <a:rPr lang="en-US" altLang="zh-CN" b="1" dirty="0" smtClean="0">
                <a:solidFill>
                  <a:srgbClr val="FF0000"/>
                </a:solidFill>
                <a:ea typeface="PMingLiU" pitchFamily="18" charset="-120"/>
              </a:rPr>
              <a:t> </a:t>
            </a:r>
            <a:r>
              <a:rPr lang="en-US" altLang="zh-CN" b="1" dirty="0" smtClean="0">
                <a:ea typeface="PMingLiU" pitchFamily="18" charset="-120"/>
              </a:rPr>
              <a:t>in a function header </a:t>
            </a:r>
            <a:r>
              <a:rPr lang="zh-CN" altLang="en-US" sz="2400" b="1" dirty="0" smtClean="0">
                <a:latin typeface="+mn-ea"/>
              </a:rPr>
              <a:t>函数头</a:t>
            </a:r>
            <a:endParaRPr lang="en-US" altLang="zh-CN" b="1" dirty="0" smtClean="0">
              <a:latin typeface="+mn-ea"/>
            </a:endParaRPr>
          </a:p>
          <a:p>
            <a:pPr lvl="3" eaLnBrk="1" hangingPunct="1"/>
            <a:r>
              <a:rPr lang="en-US" altLang="zh-CN" b="1" dirty="0" smtClean="0">
                <a:ea typeface="PMingLiU" pitchFamily="18" charset="-120"/>
              </a:rPr>
              <a:t>Pronounced as </a:t>
            </a:r>
            <a:r>
              <a:rPr lang="en-US" altLang="zh-CN" b="1" dirty="0" smtClean="0">
                <a:latin typeface="Arial" pitchFamily="34" charset="0"/>
                <a:ea typeface="PMingLiU" pitchFamily="18" charset="-120"/>
              </a:rPr>
              <a:t>“</a:t>
            </a:r>
            <a:r>
              <a:rPr lang="en-US" altLang="zh-CN" b="1" dirty="0" smtClean="0">
                <a:latin typeface="Lucida Console" pitchFamily="49" charset="0"/>
                <a:ea typeface="PMingLiU" pitchFamily="18" charset="-120"/>
              </a:rPr>
              <a:t>count</a:t>
            </a:r>
            <a:r>
              <a:rPr lang="en-US" altLang="zh-CN" b="1" dirty="0" smtClean="0">
                <a:ea typeface="PMingLiU" pitchFamily="18" charset="-120"/>
              </a:rPr>
              <a:t> is a reference to an </a:t>
            </a:r>
            <a:r>
              <a:rPr lang="en-US" altLang="zh-CN" b="1" dirty="0" err="1" smtClean="0">
                <a:latin typeface="Lucida Console" pitchFamily="49" charset="0"/>
                <a:ea typeface="PMingLiU" pitchFamily="18" charset="-120"/>
              </a:rPr>
              <a:t>int</a:t>
            </a:r>
            <a:r>
              <a:rPr lang="en-US" altLang="zh-CN" b="1" dirty="0" smtClean="0">
                <a:latin typeface="Arial" pitchFamily="34" charset="0"/>
                <a:ea typeface="PMingLiU" pitchFamily="18" charset="-120"/>
              </a:rPr>
              <a:t>”   </a:t>
            </a:r>
            <a:r>
              <a:rPr lang="zh-CN" altLang="en-US" sz="2400" b="1" dirty="0" smtClean="0">
                <a:latin typeface="+mn-ea"/>
              </a:rPr>
              <a:t>声明</a:t>
            </a:r>
            <a:r>
              <a:rPr lang="en-US" altLang="zh-CN" sz="2400" b="1" dirty="0">
                <a:latin typeface="Lucida Console" pitchFamily="49" charset="0"/>
                <a:ea typeface="PMingLiU" pitchFamily="18" charset="-120"/>
              </a:rPr>
              <a:t>count</a:t>
            </a:r>
            <a:r>
              <a:rPr lang="zh-CN" altLang="en-US" sz="2400" b="1" dirty="0" smtClean="0">
                <a:latin typeface="+mn-ea"/>
              </a:rPr>
              <a:t>为整型变量的引用</a:t>
            </a:r>
            <a:endParaRPr lang="en-US" altLang="zh-CN" sz="2400" b="1" dirty="0">
              <a:latin typeface="+mn-ea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Parameter name in the body of the called function actually </a:t>
            </a:r>
            <a:r>
              <a:rPr lang="en-US" altLang="zh-CN" b="1" dirty="0" smtClean="0">
                <a:solidFill>
                  <a:srgbClr val="FF0000"/>
                </a:solidFill>
                <a:ea typeface="PMingLiU" pitchFamily="18" charset="-120"/>
              </a:rPr>
              <a:t>refers to the original variable</a:t>
            </a:r>
            <a:r>
              <a:rPr lang="en-US" altLang="zh-CN" b="1" dirty="0" smtClean="0">
                <a:ea typeface="PMingLiU" pitchFamily="18" charset="-120"/>
              </a:rPr>
              <a:t> in the calling function </a:t>
            </a:r>
            <a:br>
              <a:rPr lang="en-US" altLang="zh-CN" b="1" dirty="0" smtClean="0">
                <a:ea typeface="PMingLiU" pitchFamily="18" charset="-120"/>
              </a:rPr>
            </a:br>
            <a:r>
              <a:rPr lang="zh-CN" altLang="en-US" sz="2400" b="1" dirty="0" smtClean="0">
                <a:latin typeface="+mn-ea"/>
              </a:rPr>
              <a:t>被</a:t>
            </a:r>
            <a:r>
              <a:rPr lang="zh-CN" altLang="en-US" sz="2400" b="1" dirty="0">
                <a:latin typeface="+mn-ea"/>
              </a:rPr>
              <a:t>调用</a:t>
            </a:r>
            <a:r>
              <a:rPr lang="zh-CN" altLang="en-US" sz="2400" b="1" dirty="0" smtClean="0">
                <a:latin typeface="+mn-ea"/>
              </a:rPr>
              <a:t>函数中的参数指向调用端的</a:t>
            </a:r>
            <a:r>
              <a:rPr lang="zh-CN" altLang="en-US" sz="2400" b="1" dirty="0">
                <a:latin typeface="+mn-ea"/>
              </a:rPr>
              <a:t>实际变量</a:t>
            </a:r>
            <a:endParaRPr lang="zh-TW" altLang="en-US" sz="2400" b="1" dirty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2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19806"/>
            <a:ext cx="8540609" cy="58473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Comic Sans MS" pitchFamily="66" charset="0"/>
              </a:rPr>
              <a:t>References must be initialized</a:t>
            </a:r>
            <a:endParaRPr lang="zh-CN" altLang="ko-KR" dirty="0" smtClean="0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115616" y="1412776"/>
            <a:ext cx="5904319" cy="4358084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// References must be initialized.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main()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x = 3;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&amp;y = x; </a:t>
            </a:r>
            <a:r>
              <a:rPr lang="en-US" altLang="zh-CN" sz="1800" dirty="0" smtClean="0">
                <a:solidFill>
                  <a:srgbClr val="FF0000"/>
                </a:solidFill>
                <a:latin typeface="Comic Sans MS" pitchFamily="66" charset="0"/>
              </a:rPr>
              <a:t>  //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y refers to (is an alias for) x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"x = " &lt;&lt; x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"y = " &lt;&lt; y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y = 7; 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   //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actually modifies x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"x = " &lt;&lt; x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"y = " &lt;&lt; y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0; // indicates successful termination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300192" y="6094639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EX1_23.cpp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14998" y="3356992"/>
            <a:ext cx="880782" cy="16312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输出：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x </a:t>
            </a:r>
            <a:r>
              <a:rPr lang="en-US" altLang="zh-CN" sz="2000" b="1" dirty="0"/>
              <a:t>= 3</a:t>
            </a:r>
            <a:endParaRPr lang="zh-CN" altLang="zh-CN" sz="2000" dirty="0"/>
          </a:p>
          <a:p>
            <a:r>
              <a:rPr lang="en-US" altLang="zh-CN" sz="2000" b="1" dirty="0"/>
              <a:t>y = 3</a:t>
            </a:r>
            <a:endParaRPr lang="zh-CN" altLang="zh-CN" sz="2000" dirty="0"/>
          </a:p>
          <a:p>
            <a:r>
              <a:rPr lang="en-US" altLang="zh-CN" sz="2000" b="1" dirty="0"/>
              <a:t>x = 7</a:t>
            </a:r>
            <a:endParaRPr lang="zh-CN" altLang="zh-CN" sz="2000" dirty="0"/>
          </a:p>
          <a:p>
            <a:r>
              <a:rPr lang="en-US" altLang="zh-CN" sz="2000" b="1" dirty="0"/>
              <a:t>y = 7</a:t>
            </a:r>
            <a:endParaRPr lang="zh-CN" altLang="zh-CN" sz="20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20232" y="1844824"/>
            <a:ext cx="2984556" cy="579406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33CC"/>
                </a:solidFill>
                <a:ea typeface="PMingLiU" pitchFamily="18" charset="-120"/>
              </a:rPr>
              <a:t>Creating a reference as an alias to another variable in the function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2771799" y="2148546"/>
            <a:ext cx="1948433" cy="1330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77298" y="2564904"/>
            <a:ext cx="2666662" cy="348573"/>
          </a:xfrm>
          <a:prstGeom prst="rect">
            <a:avLst/>
          </a:prstGeom>
          <a:solidFill>
            <a:srgbClr val="F0F5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Assign </a:t>
            </a:r>
            <a:r>
              <a:rPr lang="en-US" altLang="zh-CN" b="1">
                <a:solidFill>
                  <a:srgbClr val="0033CC"/>
                </a:solidFill>
                <a:latin typeface="Courier New" pitchFamily="49" charset="0"/>
                <a:ea typeface="PMingLiU" pitchFamily="18" charset="-120"/>
              </a:rPr>
              <a:t>7</a:t>
            </a: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 to </a:t>
            </a:r>
            <a:r>
              <a:rPr lang="en-US" altLang="zh-CN" b="1">
                <a:solidFill>
                  <a:srgbClr val="0033CC"/>
                </a:solidFill>
                <a:latin typeface="Courier New" pitchFamily="49" charset="0"/>
                <a:ea typeface="PMingLiU" pitchFamily="18" charset="-120"/>
              </a:rPr>
              <a:t>x</a:t>
            </a: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 through alias </a:t>
            </a:r>
            <a:r>
              <a:rPr lang="en-US" altLang="zh-CN" b="1">
                <a:solidFill>
                  <a:srgbClr val="0033CC"/>
                </a:solidFill>
                <a:latin typeface="Courier New" pitchFamily="49" charset="0"/>
                <a:ea typeface="PMingLiU" pitchFamily="18" charset="-120"/>
              </a:rPr>
              <a:t>y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483768" y="2739191"/>
            <a:ext cx="2293530" cy="17071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475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/>
      <p:bldP spid="9" grpId="0" animBg="1" autoUpdateAnimBg="0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19806"/>
            <a:ext cx="8540609" cy="58473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Comic Sans MS" pitchFamily="66" charset="0"/>
              </a:rPr>
              <a:t>References must be initialized</a:t>
            </a:r>
            <a:endParaRPr lang="zh-CN" altLang="ko-KR" dirty="0" smtClean="0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115616" y="1412776"/>
            <a:ext cx="5904319" cy="4358084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// References must be initialized.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main()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x = 3;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&amp;y; // Error: y must be </a:t>
            </a:r>
            <a:r>
              <a:rPr lang="en-US" altLang="zh-CN" sz="1800" dirty="0" smtClean="0">
                <a:solidFill>
                  <a:srgbClr val="FF0000"/>
                </a:solidFill>
              </a:rPr>
              <a:t>initialized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6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"x = " &lt;&lt; x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"y = " &lt;&lt; y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y = 7; 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   //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actually modifies x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"x = " &lt;&lt; x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"y = " &lt;&lt; y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0; // indicates successful termination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300192" y="6094639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EX1_24.cpp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2634265" y="2932790"/>
            <a:ext cx="1717255" cy="534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rgbClr val="0033CC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917990" y="2780928"/>
            <a:ext cx="2742242" cy="39474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>
                <a:solidFill>
                  <a:srgbClr val="0033CC"/>
                </a:solidFill>
                <a:ea typeface="PMingLiU" pitchFamily="18" charset="-120"/>
              </a:rPr>
              <a:t>Uninitialized reference</a:t>
            </a:r>
          </a:p>
        </p:txBody>
      </p:sp>
    </p:spTree>
    <p:extLst>
      <p:ext uri="{BB962C8B-B14F-4D97-AF65-F5344CB8AC3E}">
        <p14:creationId xmlns:p14="http://schemas.microsoft.com/office/powerpoint/2010/main" val="2945009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1200" y="404664"/>
            <a:ext cx="8540609" cy="58473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Comic Sans MS" pitchFamily="66" charset="0"/>
              </a:rPr>
              <a:t>pass-by-value and pass-by-</a:t>
            </a:r>
            <a:r>
              <a:rPr lang="en-US" altLang="zh-CN" sz="3200" dirty="0" err="1">
                <a:latin typeface="Comic Sans MS" pitchFamily="66" charset="0"/>
              </a:rPr>
              <a:t>referenc</a:t>
            </a:r>
            <a:endParaRPr lang="zh-CN" altLang="ko-KR" dirty="0" smtClean="0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32486" y="1050662"/>
            <a:ext cx="7686193" cy="536143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 err="1" smtClean="0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altLang="zh-CN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squareByValue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(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);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// function prototype (value pass)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squareByReference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(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&amp; );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// function prototype (reference pass)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 err="1" smtClean="0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main()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x = 2; // value to square using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squareByValue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z = 4; // value to square using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squareByReference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>
                <a:solidFill>
                  <a:schemeClr val="accent4"/>
                </a:solidFill>
                <a:latin typeface="Comic Sans MS" pitchFamily="66" charset="0"/>
              </a:rPr>
              <a:t>// demonstrate </a:t>
            </a:r>
            <a:r>
              <a:rPr lang="en-US" altLang="zh-CN" sz="1600" dirty="0" err="1">
                <a:solidFill>
                  <a:schemeClr val="accent4"/>
                </a:solidFill>
                <a:latin typeface="Comic Sans MS" pitchFamily="66" charset="0"/>
              </a:rPr>
              <a:t>squareByValue</a:t>
            </a:r>
            <a:endParaRPr lang="en-US" altLang="zh-CN" sz="1600" dirty="0">
              <a:solidFill>
                <a:schemeClr val="accent4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&lt;&lt; "x = " &lt;&lt; x &lt;&lt; " before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squareByValue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\n";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&lt;&lt; "Value returned by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squareByValue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: "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    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&lt;&lt;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squareByValue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( x )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&lt;&lt;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&lt;&lt; "x = " &lt;&lt; x &lt;&lt; " after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squareByValue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\n" &lt;&lt;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>
                <a:solidFill>
                  <a:schemeClr val="accent4"/>
                </a:solidFill>
                <a:latin typeface="Comic Sans MS" pitchFamily="66" charset="0"/>
              </a:rPr>
              <a:t>// demonstrate </a:t>
            </a:r>
            <a:r>
              <a:rPr lang="en-US" altLang="zh-CN" sz="1600" dirty="0" err="1">
                <a:solidFill>
                  <a:schemeClr val="accent4"/>
                </a:solidFill>
                <a:latin typeface="Comic Sans MS" pitchFamily="66" charset="0"/>
              </a:rPr>
              <a:t>squareByReference</a:t>
            </a:r>
            <a:endParaRPr lang="en-US" altLang="zh-CN" sz="1600" dirty="0">
              <a:solidFill>
                <a:schemeClr val="accent4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&lt;&lt; "z = " &lt;&lt; z &lt;&lt; " before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squareByReference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" &lt;&lt;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squareByReference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( z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&lt;&lt; "z = " &lt;&lt; z &lt;&lt; " after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squareByReference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" &lt;&lt;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return 0;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521268" y="5940754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EX1_25.cpp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75515" y="1288401"/>
            <a:ext cx="3049350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33CC"/>
                </a:solidFill>
                <a:ea typeface="PMingLiU" pitchFamily="18" charset="-120"/>
              </a:rPr>
              <a:t>Function illustrating pass-by-value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203848" y="1462686"/>
            <a:ext cx="1571666" cy="3101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07274" y="2251938"/>
            <a:ext cx="3427987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Function illustrating pass-by-reference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 flipV="1">
            <a:off x="3275855" y="2221464"/>
            <a:ext cx="1531417" cy="2047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3923924" y="3934727"/>
            <a:ext cx="2209197" cy="347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3923926" y="3934727"/>
            <a:ext cx="2209195" cy="141464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33122" y="3645024"/>
            <a:ext cx="2668687" cy="579406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Variable is simply mentioned by name in both function calls </a:t>
            </a:r>
          </a:p>
        </p:txBody>
      </p:sp>
    </p:spTree>
    <p:extLst>
      <p:ext uri="{BB962C8B-B14F-4D97-AF65-F5344CB8AC3E}">
        <p14:creationId xmlns:p14="http://schemas.microsoft.com/office/powerpoint/2010/main" val="2369921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/>
      <p:bldP spid="10" grpId="0" animBg="1" autoUpdateAnimBg="0"/>
      <p:bldP spid="13" grpId="0" animBg="1"/>
      <p:bldP spid="14" grpId="0" animBg="1"/>
      <p:bldP spid="15" grpId="0" animBg="1"/>
      <p:bldP spid="16" grpId="0" animBg="1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1200" y="404664"/>
            <a:ext cx="8540609" cy="58473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Comic Sans MS" pitchFamily="66" charset="0"/>
              </a:rPr>
              <a:t>pass-by-value and pass-by-</a:t>
            </a:r>
            <a:r>
              <a:rPr lang="en-US" altLang="zh-CN" sz="3200" dirty="0" err="1">
                <a:latin typeface="Comic Sans MS" pitchFamily="66" charset="0"/>
              </a:rPr>
              <a:t>referenc</a:t>
            </a:r>
            <a:endParaRPr lang="zh-CN" altLang="ko-KR" dirty="0" smtClean="0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832486" y="1050662"/>
            <a:ext cx="7686193" cy="3293177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//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squareByValue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multiplies number by itself, stores the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// result in number and returns the new value of number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squareByValue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(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number )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return number *= number; // caller's argument not modified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} // end function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squareByValue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//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squareByReference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multiplies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numberRef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by itself and stores the result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// in the variable to which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numberRef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refers in the caller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squareByReference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(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&amp;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numberRef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)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numberRef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*=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</a:rPr>
              <a:t>numberRef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; 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// caller's argument modified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} // end function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squareByReference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521268" y="5940754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EX1_25.cpp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40601" y="4554487"/>
            <a:ext cx="4379472" cy="174198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x = 2 before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squareByValue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Value returned by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squareByValue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: 4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x = 2 after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squareByValue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0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z = 4 before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squareByReference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z = 16 after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squareByReference</a:t>
            </a:r>
            <a:endParaRPr lang="en-US" altLang="zh-CN" sz="16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410270" y="1628800"/>
            <a:ext cx="3199185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Receives copy of argument </a:t>
            </a:r>
            <a:r>
              <a:rPr lang="en-US" altLang="zh-CN">
                <a:solidFill>
                  <a:srgbClr val="0033CC"/>
                </a:solidFill>
                <a:cs typeface="Times New Roman" pitchFamily="18" charset="0"/>
              </a:rPr>
              <a:t>in </a:t>
            </a:r>
            <a:r>
              <a:rPr lang="en-US" altLang="zh-CN">
                <a:solidFill>
                  <a:srgbClr val="0033CC"/>
                </a:solidFill>
                <a:latin typeface="Lucida Console" pitchFamily="49" charset="0"/>
                <a:cs typeface="Times New Roman" pitchFamily="18" charset="0"/>
              </a:rPr>
              <a:t>main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3995936" y="1803086"/>
            <a:ext cx="13974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393374" y="2408297"/>
            <a:ext cx="3594021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Receives reference to argument in </a:t>
            </a:r>
            <a:r>
              <a:rPr lang="en-US" altLang="zh-CN">
                <a:solidFill>
                  <a:srgbClr val="0033CC"/>
                </a:solidFill>
                <a:latin typeface="Lucida Console" pitchFamily="49" charset="0"/>
                <a:ea typeface="PMingLiU" pitchFamily="18" charset="-120"/>
              </a:rPr>
              <a:t>main</a:t>
            </a: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H="1">
            <a:off x="4675582" y="2582582"/>
            <a:ext cx="717792" cy="91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410270" y="4031802"/>
            <a:ext cx="2450009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Modifies variable in </a:t>
            </a:r>
            <a:r>
              <a:rPr lang="en-US" altLang="zh-CN">
                <a:solidFill>
                  <a:srgbClr val="0033CC"/>
                </a:solidFill>
                <a:latin typeface="Lucida Console" pitchFamily="49" charset="0"/>
                <a:ea typeface="PMingLiU" pitchFamily="18" charset="-120"/>
              </a:rPr>
              <a:t>main</a:t>
            </a: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3995936" y="3893981"/>
            <a:ext cx="1541453" cy="31210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54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/>
      <p:bldP spid="20" grpId="0" animBg="1" autoUpdateAnimBg="0"/>
      <p:bldP spid="21" grpId="0" animBg="1"/>
      <p:bldP spid="22" grpId="0" animBg="1" autoUpdateAnimBg="0"/>
      <p:bldP spid="2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605" y="74921"/>
            <a:ext cx="8228790" cy="1146037"/>
          </a:xfrm>
        </p:spPr>
        <p:txBody>
          <a:bodyPr tIns="0"/>
          <a:lstStyle/>
          <a:p>
            <a:pPr eaLnBrk="1" hangingPunct="1"/>
            <a:r>
              <a:rPr lang="zh-CN" altLang="ko-KR" sz="3600">
                <a:ea typeface="PMingLiU" pitchFamily="18" charset="-120"/>
              </a:rPr>
              <a:t>References and Reference Parameters (Cont.)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6408" y="1342446"/>
            <a:ext cx="7999987" cy="471509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PMingLiU" pitchFamily="18" charset="-120"/>
              </a:rPr>
              <a:t>References</a:t>
            </a: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Can also be used as aliases for other variables within a function </a:t>
            </a:r>
            <a:br>
              <a:rPr lang="en-US" altLang="zh-CN" b="1" dirty="0" smtClean="0">
                <a:ea typeface="PMingLiU" pitchFamily="18" charset="-120"/>
              </a:rPr>
            </a:br>
            <a:r>
              <a:rPr lang="zh-CN" altLang="en-US" sz="2600" b="1" dirty="0" smtClean="0">
                <a:latin typeface="+mn-ea"/>
              </a:rPr>
              <a:t>也</a:t>
            </a:r>
            <a:r>
              <a:rPr lang="zh-CN" altLang="en-US" sz="2600" b="1" dirty="0">
                <a:latin typeface="+mn-ea"/>
              </a:rPr>
              <a:t>可在</a:t>
            </a:r>
            <a:r>
              <a:rPr lang="zh-CN" altLang="en-US" sz="2600" b="1" dirty="0" smtClean="0">
                <a:latin typeface="+mn-ea"/>
              </a:rPr>
              <a:t>函数中使用</a:t>
            </a:r>
            <a:r>
              <a:rPr lang="zh-CN" altLang="en-US" sz="2600" b="1" dirty="0">
                <a:latin typeface="+mn-ea"/>
              </a:rPr>
              <a:t>其他变量的引用</a:t>
            </a:r>
            <a:endParaRPr lang="en-US" altLang="zh-CN" sz="2600" b="1" dirty="0">
              <a:latin typeface="+mn-ea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Example</a:t>
            </a:r>
          </a:p>
          <a:p>
            <a:pPr lvl="2" eaLnBrk="1" hangingPunct="1"/>
            <a:r>
              <a:rPr lang="en-US" altLang="zh-CN" b="1" dirty="0" err="1" smtClean="0">
                <a:latin typeface="Lucida Console" pitchFamily="49" charset="0"/>
                <a:ea typeface="PMingLiU" pitchFamily="18" charset="-120"/>
              </a:rPr>
              <a:t>int</a:t>
            </a:r>
            <a:r>
              <a:rPr lang="en-US" altLang="zh-CN" b="1" dirty="0" smtClean="0">
                <a:latin typeface="Lucida Console" pitchFamily="49" charset="0"/>
                <a:ea typeface="PMingLiU" pitchFamily="18" charset="-120"/>
              </a:rPr>
              <a:t> count = 1;</a:t>
            </a:r>
            <a:br>
              <a:rPr lang="en-US" altLang="zh-CN" b="1" dirty="0" smtClean="0">
                <a:latin typeface="Lucida Console" pitchFamily="49" charset="0"/>
                <a:ea typeface="PMingLiU" pitchFamily="18" charset="-120"/>
              </a:rPr>
            </a:br>
            <a:r>
              <a:rPr lang="en-US" altLang="zh-CN" b="1" dirty="0" err="1" smtClean="0">
                <a:latin typeface="Lucida Console" pitchFamily="49" charset="0"/>
                <a:ea typeface="PMingLiU" pitchFamily="18" charset="-120"/>
              </a:rPr>
              <a:t>int</a:t>
            </a:r>
            <a:r>
              <a:rPr lang="en-US" altLang="zh-CN" b="1" dirty="0" smtClean="0">
                <a:latin typeface="Lucida Console" pitchFamily="49" charset="0"/>
                <a:ea typeface="PMingLiU" pitchFamily="18" charset="-120"/>
              </a:rPr>
              <a:t> &amp;</a:t>
            </a:r>
            <a:r>
              <a:rPr lang="en-US" altLang="zh-CN" b="1" dirty="0" err="1" smtClean="0">
                <a:latin typeface="Lucida Console" pitchFamily="49" charset="0"/>
                <a:ea typeface="PMingLiU" pitchFamily="18" charset="-120"/>
              </a:rPr>
              <a:t>cRef</a:t>
            </a:r>
            <a:r>
              <a:rPr lang="en-US" altLang="zh-CN" b="1" dirty="0" smtClean="0">
                <a:latin typeface="Lucida Console" pitchFamily="49" charset="0"/>
                <a:ea typeface="PMingLiU" pitchFamily="18" charset="-120"/>
              </a:rPr>
              <a:t> = count;</a:t>
            </a:r>
            <a:br>
              <a:rPr lang="en-US" altLang="zh-CN" b="1" dirty="0" smtClean="0">
                <a:latin typeface="Lucida Console" pitchFamily="49" charset="0"/>
                <a:ea typeface="PMingLiU" pitchFamily="18" charset="-120"/>
              </a:rPr>
            </a:br>
            <a:r>
              <a:rPr lang="en-US" altLang="zh-CN" b="1" dirty="0" err="1" smtClean="0">
                <a:latin typeface="Lucida Console" pitchFamily="49" charset="0"/>
                <a:ea typeface="PMingLiU" pitchFamily="18" charset="-120"/>
              </a:rPr>
              <a:t>cRef</a:t>
            </a:r>
            <a:r>
              <a:rPr lang="en-US" altLang="zh-CN" b="1" dirty="0" smtClean="0">
                <a:latin typeface="Lucida Console" pitchFamily="49" charset="0"/>
                <a:ea typeface="PMingLiU" pitchFamily="18" charset="-120"/>
              </a:rPr>
              <a:t>++;</a:t>
            </a:r>
          </a:p>
          <a:p>
            <a:pPr lvl="3" eaLnBrk="1" hangingPunct="1"/>
            <a:r>
              <a:rPr lang="en-US" altLang="zh-CN" b="1" dirty="0" smtClean="0">
                <a:ea typeface="PMingLiU" pitchFamily="18" charset="-120"/>
              </a:rPr>
              <a:t>Increments </a:t>
            </a:r>
            <a:r>
              <a:rPr lang="en-US" altLang="zh-CN" b="1" dirty="0" smtClean="0">
                <a:latin typeface="Lucida Console" pitchFamily="49" charset="0"/>
                <a:ea typeface="PMingLiU" pitchFamily="18" charset="-120"/>
              </a:rPr>
              <a:t>count</a:t>
            </a:r>
            <a:r>
              <a:rPr lang="en-US" altLang="zh-CN" b="1" dirty="0" smtClean="0">
                <a:ea typeface="PMingLiU" pitchFamily="18" charset="-120"/>
              </a:rPr>
              <a:t> through alias </a:t>
            </a:r>
            <a:r>
              <a:rPr lang="en-US" altLang="zh-CN" b="1" dirty="0" err="1" smtClean="0">
                <a:latin typeface="Lucida Console" pitchFamily="49" charset="0"/>
                <a:ea typeface="PMingLiU" pitchFamily="18" charset="-120"/>
              </a:rPr>
              <a:t>cRef</a:t>
            </a:r>
            <a:r>
              <a:rPr lang="en-US" altLang="zh-CN" b="1" dirty="0" smtClean="0">
                <a:latin typeface="Lucida Console" pitchFamily="49" charset="0"/>
                <a:ea typeface="PMingLiU" pitchFamily="18" charset="-120"/>
              </a:rPr>
              <a:t/>
            </a:r>
            <a:br>
              <a:rPr lang="en-US" altLang="zh-CN" b="1" dirty="0" smtClean="0">
                <a:latin typeface="Lucida Console" pitchFamily="49" charset="0"/>
                <a:ea typeface="PMingLiU" pitchFamily="18" charset="-120"/>
              </a:rPr>
            </a:br>
            <a:r>
              <a:rPr lang="zh-CN" altLang="en-US" b="1" dirty="0" smtClean="0">
                <a:latin typeface="+mn-ea"/>
              </a:rPr>
              <a:t>通过引用变量进行自增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27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8145" y="476672"/>
            <a:ext cx="8540609" cy="540621"/>
          </a:xfrm>
        </p:spPr>
        <p:txBody>
          <a:bodyPr/>
          <a:lstStyle/>
          <a:p>
            <a:r>
              <a:rPr lang="ko-KR" altLang="en-US" dirty="0" smtClean="0"/>
              <a:t>例</a:t>
            </a:r>
            <a:r>
              <a:rPr lang="zh-CN" altLang="en-US" dirty="0" smtClean="0"/>
              <a:t>  </a:t>
            </a:r>
            <a:r>
              <a:rPr lang="ko-KR" altLang="en-US" dirty="0" smtClean="0"/>
              <a:t>利用引用为变量再起名称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467733" y="1196659"/>
            <a:ext cx="8281435" cy="535260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main( )   //</a:t>
            </a: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程序</a:t>
            </a:r>
            <a:r>
              <a:rPr lang="en-US" altLang="zh-CN" sz="1800" b="1" dirty="0">
                <a:solidFill>
                  <a:srgbClr val="0033CC"/>
                </a:solidFill>
                <a:latin typeface="Comic Sans MS" pitchFamily="66" charset="0"/>
              </a:rPr>
              <a:t>Ref1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/>
            </a:r>
            <a:b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</a:b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{</a:t>
            </a:r>
            <a:b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</a:b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 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a = 1024;</a:t>
            </a:r>
            <a:b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</a:b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 </a:t>
            </a:r>
            <a:r>
              <a:rPr lang="en-US" altLang="zh-CN" sz="2000" b="1" dirty="0" err="1">
                <a:solidFill>
                  <a:srgbClr val="FF0000"/>
                </a:solidFill>
                <a:latin typeface="Arial" pitchFamily="34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</a:rPr>
              <a:t> *p  = &amp;a;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  // p</a:t>
            </a: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是指针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; &amp;a</a:t>
            </a: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是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a</a:t>
            </a: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的地址</a:t>
            </a:r>
            <a:b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</a:b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    </a:t>
            </a:r>
            <a:r>
              <a:rPr lang="en-US" altLang="zh-CN" sz="2000" b="1" dirty="0" err="1">
                <a:solidFill>
                  <a:srgbClr val="FF0000"/>
                </a:solidFill>
                <a:latin typeface="Arial" pitchFamily="34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</a:rPr>
              <a:t>&amp; x = a;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    // x</a:t>
            </a: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是引用，它实际上与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a</a:t>
            </a: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是同一个变量</a:t>
            </a:r>
            <a:b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</a:b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   </a:t>
            </a:r>
          </a:p>
          <a:p>
            <a:pPr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000" b="1" dirty="0">
                <a:solidFill>
                  <a:srgbClr val="0033CC"/>
                </a:solidFill>
                <a:latin typeface="Arial" pitchFamily="34" charset="0"/>
              </a:rPr>
              <a:t>    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&lt;&lt; "a = " &lt;&lt; a &lt;&lt;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endl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;</a:t>
            </a:r>
            <a:b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</a:b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 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&lt;&lt; "x = " &lt;&lt; x &lt;&lt;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endl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;</a:t>
            </a:r>
            <a:b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</a:b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  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&lt;&lt; " *p = " &lt;&lt; *p &lt;&lt;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endl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;</a:t>
            </a:r>
            <a:b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</a:b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</a:t>
            </a:r>
          </a:p>
          <a:p>
            <a:pPr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x = 2000;</a:t>
            </a:r>
          </a:p>
          <a:p>
            <a:pPr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&lt;&lt; "a = " &lt;&lt; a &lt;&lt;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endl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;</a:t>
            </a:r>
            <a:b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</a:br>
            <a:endParaRPr lang="en-US" altLang="zh-CN" sz="2000" b="1" dirty="0">
              <a:solidFill>
                <a:srgbClr val="0033CC"/>
              </a:solidFill>
              <a:latin typeface="Arial" pitchFamily="34" charset="0"/>
            </a:endParaRPr>
          </a:p>
          <a:p>
            <a:pPr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    return 0;</a:t>
            </a:r>
          </a:p>
          <a:p>
            <a:pPr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509483" y="5086299"/>
            <a:ext cx="1366740" cy="12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lnSpc>
                <a:spcPct val="50000"/>
              </a:lnSpc>
              <a:spcBef>
                <a:spcPct val="4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  <a:latin typeface="Arial" pitchFamily="34" charset="0"/>
              </a:rPr>
              <a:t>a = 1024</a:t>
            </a:r>
          </a:p>
          <a:p>
            <a:pPr fontAlgn="base">
              <a:lnSpc>
                <a:spcPct val="50000"/>
              </a:lnSpc>
              <a:spcBef>
                <a:spcPct val="4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  <a:latin typeface="Arial" pitchFamily="34" charset="0"/>
              </a:rPr>
              <a:t>x = 1024</a:t>
            </a:r>
          </a:p>
          <a:p>
            <a:pPr fontAlgn="base">
              <a:lnSpc>
                <a:spcPct val="50000"/>
              </a:lnSpc>
              <a:spcBef>
                <a:spcPct val="4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  <a:latin typeface="Arial" pitchFamily="34" charset="0"/>
              </a:rPr>
              <a:t>*p = 1024</a:t>
            </a:r>
          </a:p>
          <a:p>
            <a:pPr fontAlgn="base">
              <a:lnSpc>
                <a:spcPct val="50000"/>
              </a:lnSpc>
              <a:spcBef>
                <a:spcPct val="4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  <a:latin typeface="Arial" pitchFamily="34" charset="0"/>
              </a:rPr>
              <a:t>a = 2000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7350030" y="3454312"/>
            <a:ext cx="457605" cy="4555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itchFamily="49" charset="0"/>
              </a:rPr>
              <a:t>: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7350030" y="3909894"/>
            <a:ext cx="457605" cy="45557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7350030" y="4365471"/>
            <a:ext cx="457605" cy="4555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itchFamily="49" charset="0"/>
              </a:rPr>
              <a:t>: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6890397" y="3934191"/>
            <a:ext cx="388762" cy="4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>
                <a:solidFill>
                  <a:srgbClr val="FF0000"/>
                </a:solidFill>
                <a:ea typeface="华文新魏" pitchFamily="2" charset="-122"/>
              </a:rPr>
              <a:t>x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7854202" y="3934191"/>
            <a:ext cx="388762" cy="4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>
                <a:solidFill>
                  <a:srgbClr val="FF0000"/>
                </a:solidFill>
                <a:ea typeface="华文新魏" pitchFamily="2" charset="-122"/>
              </a:rPr>
              <a:t>a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6372051" y="3310553"/>
            <a:ext cx="459629" cy="455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FF0000"/>
                </a:solidFill>
                <a:ea typeface="华文新魏" pitchFamily="2" charset="-122"/>
              </a:rPr>
              <a:t>&amp;a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5940765" y="3284230"/>
            <a:ext cx="388762" cy="4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>
                <a:solidFill>
                  <a:srgbClr val="FF0000"/>
                </a:solidFill>
                <a:ea typeface="华文新魏" pitchFamily="2" charset="-122"/>
              </a:rPr>
              <a:t>p</a:t>
            </a:r>
          </a:p>
        </p:txBody>
      </p:sp>
      <p:sp>
        <p:nvSpPr>
          <p:cNvPr id="134156" name="Line 12"/>
          <p:cNvSpPr>
            <a:spLocks noChangeShapeType="1"/>
          </p:cNvSpPr>
          <p:nvPr/>
        </p:nvSpPr>
        <p:spPr bwMode="auto">
          <a:xfrm>
            <a:off x="6803330" y="3644644"/>
            <a:ext cx="504176" cy="2409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129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716218" y="6084749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EX1_26.cpp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34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ko-KR" smtClean="0"/>
              <a:t>Algorithm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844595"/>
            <a:ext cx="8540609" cy="423189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300" b="1">
                <a:solidFill>
                  <a:srgbClr val="990000"/>
                </a:solidFill>
              </a:rPr>
              <a:t>Main Module				Level 0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600" b="1"/>
              <a:t>Open files 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600" b="1"/>
              <a:t>Get social security number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600" b="1"/>
              <a:t>Get name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600" b="1"/>
              <a:t>Write data in proper formats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600" b="1"/>
              <a:t>Close files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300" b="1">
                <a:solidFill>
                  <a:srgbClr val="990000"/>
                </a:solidFill>
              </a:rPr>
              <a:t>Open Files    			           Level 1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600" b="1"/>
              <a:t>inData.open("name.dat")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sz="2600" b="1"/>
              <a:t>outData.open("name.out")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40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r>
              <a:rPr lang="ko-KR" altLang="en-US" dirty="0" smtClean="0">
                <a:latin typeface="宋体" pitchFamily="2" charset="-122"/>
              </a:rPr>
              <a:t>例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ko-KR" altLang="en-US" dirty="0" smtClean="0">
                <a:latin typeface="宋体" pitchFamily="2" charset="-122"/>
              </a:rPr>
              <a:t> 在形参中使用引用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323971" y="1413314"/>
            <a:ext cx="3600096" cy="323278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//</a:t>
            </a:r>
            <a:r>
              <a:rPr lang="zh-CN" altLang="en-US" sz="2000" b="1" dirty="0">
                <a:solidFill>
                  <a:srgbClr val="0033CC"/>
                </a:solidFill>
                <a:latin typeface="Tahoma" pitchFamily="34" charset="0"/>
              </a:rPr>
              <a:t>程序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RefSwap</a:t>
            </a: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void swap(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</a:rPr>
              <a:t>&amp;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x,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</a:rPr>
              <a:t>&amp;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y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temp;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temp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x = 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y = temp;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4377187" y="1408374"/>
            <a:ext cx="4176583" cy="4093404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cin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&lt;&lt; “a = " &lt;&lt; a &lt;&lt; </a:t>
            </a:r>
            <a:r>
              <a:rPr lang="en-US" altLang="zh-CN" sz="1800" b="1" dirty="0">
                <a:solidFill>
                  <a:srgbClr val="0033CC"/>
                </a:solidFill>
                <a:latin typeface="Comic Sans MS" pitchFamily="66" charset="0"/>
              </a:rPr>
              <a:t>" "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       &lt;&lt; “b = " &lt;&lt; b &lt;&lt;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endl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 dirty="0" smtClean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    swap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( a, b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&lt;&lt; 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“a 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= " &lt;&lt; a 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&lt;&lt; </a:t>
            </a:r>
            <a:r>
              <a:rPr lang="en-US" altLang="zh-CN" sz="1800" b="1" dirty="0">
                <a:solidFill>
                  <a:srgbClr val="0033CC"/>
                </a:solidFill>
                <a:latin typeface="Comic Sans MS" pitchFamily="66" charset="0"/>
              </a:rPr>
              <a:t>" "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       &lt;&lt; 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“b 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= " &lt;&lt; 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b &lt;&lt;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Tahoma" pitchFamily="34" charset="0"/>
              </a:rPr>
              <a:t>endl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;</a:t>
            </a: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488232" y="5444693"/>
            <a:ext cx="457605" cy="45557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1488231" y="5851677"/>
            <a:ext cx="390786" cy="4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>
                <a:solidFill>
                  <a:srgbClr val="FF0000"/>
                </a:solidFill>
                <a:ea typeface="华文新魏" pitchFamily="2" charset="-122"/>
              </a:rPr>
              <a:t>x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1488231" y="4916219"/>
            <a:ext cx="390786" cy="4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>
                <a:solidFill>
                  <a:srgbClr val="FF0000"/>
                </a:solidFill>
                <a:ea typeface="华文新魏" pitchFamily="2" charset="-122"/>
              </a:rPr>
              <a:t>a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1032648" y="5444693"/>
            <a:ext cx="455581" cy="4555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itchFamily="49" charset="0"/>
              </a:rPr>
              <a:t>..</a:t>
            </a: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1953936" y="5444693"/>
            <a:ext cx="457605" cy="4555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itchFamily="49" charset="0"/>
              </a:rPr>
              <a:t>..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2869146" y="5444693"/>
            <a:ext cx="457605" cy="455579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2869143" y="5851677"/>
            <a:ext cx="388762" cy="4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>
                <a:solidFill>
                  <a:srgbClr val="FF0000"/>
                </a:solidFill>
                <a:ea typeface="华文新魏" pitchFamily="2" charset="-122"/>
              </a:rPr>
              <a:t>y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2869143" y="4916219"/>
            <a:ext cx="388762" cy="4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>
                <a:solidFill>
                  <a:srgbClr val="FF0000"/>
                </a:solidFill>
                <a:ea typeface="华文新魏" pitchFamily="2" charset="-122"/>
              </a:rPr>
              <a:t>b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2411541" y="5444693"/>
            <a:ext cx="457605" cy="4555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itchFamily="49" charset="0"/>
              </a:rPr>
              <a:t>..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3322702" y="5444693"/>
            <a:ext cx="457605" cy="4555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itchFamily="49" charset="0"/>
              </a:rPr>
              <a:t>..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69306" y="5514962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EX1_27.cpp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93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r>
              <a:rPr lang="ko-KR" altLang="en-US" smtClean="0">
                <a:latin typeface="宋体" pitchFamily="2" charset="-122"/>
              </a:rPr>
              <a:t>假如形参不使用引用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23971" y="1413314"/>
            <a:ext cx="3600096" cy="323278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void swap( int x, int y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int temp;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temp = 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x = y;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y = temp;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}</a:t>
            </a:r>
          </a:p>
        </p:txBody>
      </p:sp>
      <p:grpSp>
        <p:nvGrpSpPr>
          <p:cNvPr id="138245" name="Group 5"/>
          <p:cNvGrpSpPr>
            <a:grpSpLocks/>
          </p:cNvGrpSpPr>
          <p:nvPr/>
        </p:nvGrpSpPr>
        <p:grpSpPr bwMode="auto">
          <a:xfrm>
            <a:off x="1476081" y="4869647"/>
            <a:ext cx="5833450" cy="1798023"/>
            <a:chOff x="0" y="0"/>
            <a:chExt cx="3674" cy="1133"/>
          </a:xfrm>
        </p:grpSpPr>
        <p:sp>
          <p:nvSpPr>
            <p:cNvPr id="136198" name="Rectangle 6"/>
            <p:cNvSpPr>
              <a:spLocks noChangeArrowheads="1"/>
            </p:cNvSpPr>
            <p:nvPr/>
          </p:nvSpPr>
          <p:spPr bwMode="auto">
            <a:xfrm>
              <a:off x="462" y="0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ea typeface="华文新魏" pitchFamily="2" charset="-122"/>
                </a:rPr>
                <a:t>a</a:t>
              </a:r>
            </a:p>
          </p:txBody>
        </p:sp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1331" y="0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ea typeface="华文新魏" pitchFamily="2" charset="-122"/>
                </a:rPr>
                <a:t>b</a:t>
              </a:r>
            </a:p>
          </p:txBody>
        </p:sp>
        <p:sp>
          <p:nvSpPr>
            <p:cNvPr id="136200" name="Rectangle 8"/>
            <p:cNvSpPr>
              <a:spLocks noChangeArrowheads="1"/>
            </p:cNvSpPr>
            <p:nvPr/>
          </p:nvSpPr>
          <p:spPr bwMode="auto">
            <a:xfrm>
              <a:off x="2193" y="0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ea typeface="华文新魏" pitchFamily="2" charset="-122"/>
                </a:rPr>
                <a:t>x</a:t>
              </a:r>
            </a:p>
          </p:txBody>
        </p:sp>
        <p:sp>
          <p:nvSpPr>
            <p:cNvPr id="136201" name="Rectangle 9"/>
            <p:cNvSpPr>
              <a:spLocks noChangeArrowheads="1"/>
            </p:cNvSpPr>
            <p:nvPr/>
          </p:nvSpPr>
          <p:spPr bwMode="auto">
            <a:xfrm>
              <a:off x="3062" y="0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ea typeface="华文新魏" pitchFamily="2" charset="-122"/>
                </a:rPr>
                <a:t>y</a:t>
              </a:r>
            </a:p>
          </p:txBody>
        </p:sp>
        <p:grpSp>
          <p:nvGrpSpPr>
            <p:cNvPr id="136202" name="Group 10"/>
            <p:cNvGrpSpPr>
              <a:grpSpLocks/>
            </p:cNvGrpSpPr>
            <p:nvPr/>
          </p:nvGrpSpPr>
          <p:grpSpPr bwMode="auto">
            <a:xfrm>
              <a:off x="0" y="333"/>
              <a:ext cx="3674" cy="800"/>
              <a:chOff x="0" y="0"/>
              <a:chExt cx="3674" cy="800"/>
            </a:xfrm>
          </p:grpSpPr>
          <p:sp>
            <p:nvSpPr>
              <p:cNvPr id="136203" name="Rectangle 11"/>
              <p:cNvSpPr>
                <a:spLocks noChangeArrowheads="1"/>
              </p:cNvSpPr>
              <p:nvPr/>
            </p:nvSpPr>
            <p:spPr bwMode="auto">
              <a:xfrm>
                <a:off x="462" y="0"/>
                <a:ext cx="288" cy="287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endParaRPr lang="en-US" altLang="zh-CN" sz="2000" b="1">
                  <a:solidFill>
                    <a:srgbClr val="0033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36204" name="Rectangle 12"/>
              <p:cNvSpPr>
                <a:spLocks noChangeArrowheads="1"/>
              </p:cNvSpPr>
              <p:nvPr/>
            </p:nvSpPr>
            <p:spPr bwMode="auto">
              <a:xfrm>
                <a:off x="174" y="0"/>
                <a:ext cx="288" cy="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 b="1">
                    <a:solidFill>
                      <a:srgbClr val="0033CC"/>
                    </a:solidFill>
                    <a:latin typeface="Courier New" pitchFamily="49" charset="0"/>
                  </a:rPr>
                  <a:t>..</a:t>
                </a:r>
              </a:p>
            </p:txBody>
          </p:sp>
          <p:sp>
            <p:nvSpPr>
              <p:cNvPr id="136205" name="Rectangle 13"/>
              <p:cNvSpPr>
                <a:spLocks noChangeArrowheads="1"/>
              </p:cNvSpPr>
              <p:nvPr/>
            </p:nvSpPr>
            <p:spPr bwMode="auto">
              <a:xfrm>
                <a:off x="755" y="0"/>
                <a:ext cx="288" cy="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 b="1">
                    <a:solidFill>
                      <a:srgbClr val="0033CC"/>
                    </a:solidFill>
                    <a:latin typeface="Courier New" pitchFamily="49" charset="0"/>
                  </a:rPr>
                  <a:t>..</a:t>
                </a:r>
              </a:p>
            </p:txBody>
          </p:sp>
          <p:sp>
            <p:nvSpPr>
              <p:cNvPr id="136206" name="Rectangle 14"/>
              <p:cNvSpPr>
                <a:spLocks noChangeArrowheads="1"/>
              </p:cNvSpPr>
              <p:nvPr/>
            </p:nvSpPr>
            <p:spPr bwMode="auto">
              <a:xfrm>
                <a:off x="1331" y="0"/>
                <a:ext cx="288" cy="287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endParaRPr lang="en-US" altLang="zh-CN" sz="2000" b="1">
                  <a:solidFill>
                    <a:srgbClr val="0033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36207" name="Rectangle 15"/>
              <p:cNvSpPr>
                <a:spLocks noChangeArrowheads="1"/>
              </p:cNvSpPr>
              <p:nvPr/>
            </p:nvSpPr>
            <p:spPr bwMode="auto">
              <a:xfrm>
                <a:off x="1043" y="0"/>
                <a:ext cx="288" cy="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 b="1">
                    <a:solidFill>
                      <a:srgbClr val="0033CC"/>
                    </a:solidFill>
                    <a:latin typeface="Courier New" pitchFamily="49" charset="0"/>
                  </a:rPr>
                  <a:t>..</a:t>
                </a:r>
              </a:p>
            </p:txBody>
          </p:sp>
          <p:sp>
            <p:nvSpPr>
              <p:cNvPr id="136208" name="Rectangle 16"/>
              <p:cNvSpPr>
                <a:spLocks noChangeArrowheads="1"/>
              </p:cNvSpPr>
              <p:nvPr/>
            </p:nvSpPr>
            <p:spPr bwMode="auto">
              <a:xfrm>
                <a:off x="1617" y="0"/>
                <a:ext cx="288" cy="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 b="1">
                    <a:solidFill>
                      <a:srgbClr val="0033CC"/>
                    </a:solidFill>
                    <a:latin typeface="Courier New" pitchFamily="49" charset="0"/>
                  </a:rPr>
                  <a:t>..</a:t>
                </a:r>
              </a:p>
            </p:txBody>
          </p:sp>
          <p:sp>
            <p:nvSpPr>
              <p:cNvPr id="136209" name="Rectangle 17"/>
              <p:cNvSpPr>
                <a:spLocks noChangeArrowheads="1"/>
              </p:cNvSpPr>
              <p:nvPr/>
            </p:nvSpPr>
            <p:spPr bwMode="auto">
              <a:xfrm>
                <a:off x="2193" y="0"/>
                <a:ext cx="288" cy="287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endParaRPr lang="en-US" altLang="zh-CN" sz="2000" b="1">
                  <a:solidFill>
                    <a:srgbClr val="0033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36210" name="Rectangle 18"/>
              <p:cNvSpPr>
                <a:spLocks noChangeArrowheads="1"/>
              </p:cNvSpPr>
              <p:nvPr/>
            </p:nvSpPr>
            <p:spPr bwMode="auto">
              <a:xfrm>
                <a:off x="1905" y="0"/>
                <a:ext cx="288" cy="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 b="1">
                    <a:solidFill>
                      <a:srgbClr val="0033CC"/>
                    </a:solidFill>
                    <a:latin typeface="Courier New" pitchFamily="49" charset="0"/>
                  </a:rPr>
                  <a:t>..</a:t>
                </a:r>
              </a:p>
            </p:txBody>
          </p:sp>
          <p:sp>
            <p:nvSpPr>
              <p:cNvPr id="136211" name="Rectangle 19"/>
              <p:cNvSpPr>
                <a:spLocks noChangeArrowheads="1"/>
              </p:cNvSpPr>
              <p:nvPr/>
            </p:nvSpPr>
            <p:spPr bwMode="auto">
              <a:xfrm>
                <a:off x="2486" y="0"/>
                <a:ext cx="288" cy="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 b="1">
                    <a:solidFill>
                      <a:srgbClr val="0033CC"/>
                    </a:solidFill>
                    <a:latin typeface="Courier New" pitchFamily="49" charset="0"/>
                  </a:rPr>
                  <a:t>..</a:t>
                </a:r>
              </a:p>
            </p:txBody>
          </p:sp>
          <p:sp>
            <p:nvSpPr>
              <p:cNvPr id="136212" name="Rectangle 20"/>
              <p:cNvSpPr>
                <a:spLocks noChangeArrowheads="1"/>
              </p:cNvSpPr>
              <p:nvPr/>
            </p:nvSpPr>
            <p:spPr bwMode="auto">
              <a:xfrm>
                <a:off x="3062" y="0"/>
                <a:ext cx="288" cy="287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endParaRPr lang="en-US" altLang="zh-CN" sz="2000" b="1">
                  <a:solidFill>
                    <a:srgbClr val="0033CC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36213" name="Rectangle 21"/>
              <p:cNvSpPr>
                <a:spLocks noChangeArrowheads="1"/>
              </p:cNvSpPr>
              <p:nvPr/>
            </p:nvSpPr>
            <p:spPr bwMode="auto">
              <a:xfrm>
                <a:off x="2774" y="0"/>
                <a:ext cx="288" cy="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 b="1">
                    <a:solidFill>
                      <a:srgbClr val="0033CC"/>
                    </a:solidFill>
                    <a:latin typeface="Courier New" pitchFamily="49" charset="0"/>
                  </a:rPr>
                  <a:t>..</a:t>
                </a:r>
              </a:p>
            </p:txBody>
          </p:sp>
          <p:sp>
            <p:nvSpPr>
              <p:cNvPr id="136214" name="Rectangle 22"/>
              <p:cNvSpPr>
                <a:spLocks noChangeArrowheads="1"/>
              </p:cNvSpPr>
              <p:nvPr/>
            </p:nvSpPr>
            <p:spPr bwMode="auto">
              <a:xfrm>
                <a:off x="3348" y="0"/>
                <a:ext cx="288" cy="2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000" b="1">
                    <a:solidFill>
                      <a:srgbClr val="0033CC"/>
                    </a:solidFill>
                    <a:latin typeface="Courier New" pitchFamily="49" charset="0"/>
                  </a:rPr>
                  <a:t>..</a:t>
                </a:r>
              </a:p>
            </p:txBody>
          </p:sp>
          <p:sp>
            <p:nvSpPr>
              <p:cNvPr id="136215" name="Rectangle 23"/>
              <p:cNvSpPr>
                <a:spLocks noChangeArrowheads="1"/>
              </p:cNvSpPr>
              <p:nvPr/>
            </p:nvSpPr>
            <p:spPr bwMode="auto">
              <a:xfrm>
                <a:off x="0" y="318"/>
                <a:ext cx="3674" cy="482"/>
              </a:xfrm>
              <a:prstGeom prst="rect">
                <a:avLst/>
              </a:prstGeom>
              <a:noFill/>
              <a:ln w="9525">
                <a:solidFill>
                  <a:srgbClr val="FF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函数调用时，</a:t>
                </a:r>
                <a:r>
                  <a:rPr lang="en-US" altLang="zh-CN" b="1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的值传递给</a:t>
                </a:r>
                <a:r>
                  <a:rPr lang="en-US" altLang="zh-CN" b="1">
                    <a:solidFill>
                      <a:srgbClr val="0033CC"/>
                    </a:solidFill>
                    <a:latin typeface="Comic Sans MS" pitchFamily="66" charset="0"/>
                  </a:rPr>
                  <a:t>x</a:t>
                </a: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，</a:t>
                </a:r>
                <a:r>
                  <a:rPr lang="en-US" altLang="zh-CN" b="1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的值传递给</a:t>
                </a:r>
                <a:r>
                  <a:rPr lang="en-US" altLang="zh-CN" b="1">
                    <a:solidFill>
                      <a:srgbClr val="0033CC"/>
                    </a:solidFill>
                    <a:latin typeface="Comic Sans MS" pitchFamily="66" charset="0"/>
                  </a:rPr>
                  <a:t>y</a:t>
                </a: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。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接着，</a:t>
                </a:r>
                <a:r>
                  <a:rPr lang="en-US" altLang="zh-CN" b="1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与</a:t>
                </a:r>
                <a:r>
                  <a:rPr lang="en-US" altLang="zh-CN" b="1">
                    <a:solidFill>
                      <a:srgbClr val="0033CC"/>
                    </a:solidFill>
                    <a:latin typeface="Comic Sans MS" pitchFamily="66" charset="0"/>
                  </a:rPr>
                  <a:t>x</a:t>
                </a: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、</a:t>
                </a:r>
                <a:r>
                  <a:rPr lang="en-US" altLang="zh-CN" b="1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与</a:t>
                </a:r>
                <a:r>
                  <a:rPr lang="en-US" altLang="zh-CN" b="1">
                    <a:solidFill>
                      <a:srgbClr val="0033CC"/>
                    </a:solidFill>
                    <a:latin typeface="Comic Sans MS" pitchFamily="66" charset="0"/>
                  </a:rPr>
                  <a:t>y</a:t>
                </a:r>
                <a:r>
                  <a:rPr lang="zh-CN" altLang="en-US" b="1">
                    <a:solidFill>
                      <a:srgbClr val="0033CC"/>
                    </a:solidFill>
                    <a:latin typeface="Comic Sans MS" pitchFamily="66" charset="0"/>
                  </a:rPr>
                  <a:t>再无任何关系。</a:t>
                </a:r>
              </a:p>
            </p:txBody>
          </p:sp>
        </p:grpSp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795095" y="1413314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EX1_28.cpp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4377187" y="1408374"/>
            <a:ext cx="4176583" cy="3539406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cin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8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&lt;&lt; “a = " &lt;&lt; a &lt;&lt; </a:t>
            </a:r>
            <a:r>
              <a:rPr lang="en-US" altLang="zh-CN" sz="1800" b="1" dirty="0">
                <a:solidFill>
                  <a:srgbClr val="0033CC"/>
                </a:solidFill>
                <a:latin typeface="Comic Sans MS" pitchFamily="66" charset="0"/>
              </a:rPr>
              <a:t>" "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       &lt;&lt; “b = " &lt;&lt; b &lt;&lt;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endl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800" b="1" dirty="0" smtClean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    swap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( a, b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8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&lt;&lt; 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“a 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= " &lt;&lt; a 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&lt;&lt; </a:t>
            </a:r>
            <a:r>
              <a:rPr lang="en-US" altLang="zh-CN" sz="1800" b="1" dirty="0">
                <a:solidFill>
                  <a:srgbClr val="0033CC"/>
                </a:solidFill>
                <a:latin typeface="Comic Sans MS" pitchFamily="66" charset="0"/>
              </a:rPr>
              <a:t>" "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       &lt;&lt; 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“b 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= " &lt;&lt; 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b &lt;&lt;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Tahoma" pitchFamily="34" charset="0"/>
              </a:rPr>
              <a:t>endl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;</a:t>
            </a: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427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58277"/>
            <a:ext cx="8540609" cy="507797"/>
          </a:xfrm>
        </p:spPr>
        <p:txBody>
          <a:bodyPr/>
          <a:lstStyle/>
          <a:p>
            <a:r>
              <a:rPr lang="ko-KR" altLang="en-US" sz="2700">
                <a:latin typeface="宋体" pitchFamily="2" charset="-122"/>
              </a:rPr>
              <a:t>与引用相比，这个指针例子又如何？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80209" y="1915461"/>
            <a:ext cx="3814725" cy="360964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void swap(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*p1,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*p2 )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temp;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temp = *p1;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*p1 = *p2;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*p2 = temp;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itchFamily="2" charset="2"/>
              <a:buNone/>
            </a:pP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4140718" y="1557072"/>
            <a:ext cx="4786629" cy="455175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a =5 , b =9;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*p1, *p2;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p1 = &amp;a;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p2 = &amp;b;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swap( p1, p2 );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&lt;&lt; </a:t>
            </a:r>
            <a:r>
              <a:rPr lang="en-US" altLang="zh-CN" sz="2000" b="1" dirty="0">
                <a:solidFill>
                  <a:srgbClr val="0033CC"/>
                </a:solidFill>
              </a:rPr>
              <a:t>"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a = " &lt;&lt; a &lt;&lt; </a:t>
            </a:r>
            <a:r>
              <a:rPr lang="en-US" altLang="zh-CN" sz="2000" b="1" dirty="0">
                <a:solidFill>
                  <a:srgbClr val="0033CC"/>
                </a:solidFill>
              </a:rPr>
              <a:t>"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en-US" altLang="zh-CN" sz="2000" b="1" dirty="0">
                <a:solidFill>
                  <a:srgbClr val="0033CC"/>
                </a:solidFill>
              </a:rPr>
              <a:t>"</a:t>
            </a: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         &lt;&lt; </a:t>
            </a:r>
            <a:r>
              <a:rPr lang="en-US" altLang="zh-CN" sz="2000" b="1" dirty="0">
                <a:solidFill>
                  <a:srgbClr val="0033CC"/>
                </a:solidFill>
              </a:rPr>
              <a:t>"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b = " &lt;&lt; 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b &lt;&lt;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Tahoma" pitchFamily="34" charset="0"/>
              </a:rPr>
              <a:t>endl</a:t>
            </a:r>
            <a:r>
              <a:rPr lang="en-US" altLang="zh-CN" sz="2000" b="1" dirty="0" smtClean="0">
                <a:solidFill>
                  <a:srgbClr val="0033CC"/>
                </a:solidFill>
                <a:latin typeface="Tahoma" pitchFamily="34" charset="0"/>
              </a:rPr>
              <a:t>;</a:t>
            </a: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7D7DA9"/>
              </a:buClr>
              <a:buSzPct val="60000"/>
              <a:buFont typeface="Wingdings" pitchFamily="2" charset="2"/>
              <a:buNone/>
            </a:pP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32133" y="5647159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EX1_29.cpp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78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364464" y="238928"/>
            <a:ext cx="8279411" cy="14841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139267" name="Group 3"/>
          <p:cNvGrpSpPr>
            <a:grpSpLocks/>
          </p:cNvGrpSpPr>
          <p:nvPr/>
        </p:nvGrpSpPr>
        <p:grpSpPr bwMode="auto">
          <a:xfrm>
            <a:off x="554797" y="1038724"/>
            <a:ext cx="2972407" cy="2132114"/>
            <a:chOff x="0" y="0"/>
            <a:chExt cx="1872" cy="1344"/>
          </a:xfrm>
        </p:grpSpPr>
        <p:grpSp>
          <p:nvGrpSpPr>
            <p:cNvPr id="139346" name="Group 4"/>
            <p:cNvGrpSpPr>
              <a:grpSpLocks/>
            </p:cNvGrpSpPr>
            <p:nvPr/>
          </p:nvGrpSpPr>
          <p:grpSpPr bwMode="auto">
            <a:xfrm>
              <a:off x="0" y="0"/>
              <a:ext cx="1872" cy="1344"/>
              <a:chOff x="0" y="0"/>
              <a:chExt cx="1872" cy="1344"/>
            </a:xfrm>
          </p:grpSpPr>
          <p:grpSp>
            <p:nvGrpSpPr>
              <p:cNvPr id="139349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912" cy="720"/>
                <a:chOff x="0" y="0"/>
                <a:chExt cx="912" cy="720"/>
              </a:xfrm>
            </p:grpSpPr>
            <p:sp>
              <p:nvSpPr>
                <p:cNvPr id="139356" name="Rectangle 6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&amp;a</a:t>
                  </a:r>
                </a:p>
              </p:txBody>
            </p:sp>
            <p:sp>
              <p:nvSpPr>
                <p:cNvPr id="13935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main</a:t>
                  </a:r>
                  <a:r>
                    <a:rPr lang="zh-CN" altLang="en-US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的</a:t>
                  </a:r>
                  <a:r>
                    <a:rPr lang="en-US" altLang="zh-CN" sz="2400" b="1">
                      <a:solidFill>
                        <a:srgbClr val="0033CC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139350" name="Group 8"/>
              <p:cNvGrpSpPr>
                <a:grpSpLocks/>
              </p:cNvGrpSpPr>
              <p:nvPr/>
            </p:nvGrpSpPr>
            <p:grpSpPr bwMode="auto">
              <a:xfrm>
                <a:off x="0" y="624"/>
                <a:ext cx="912" cy="720"/>
                <a:chOff x="0" y="0"/>
                <a:chExt cx="912" cy="720"/>
              </a:xfrm>
            </p:grpSpPr>
            <p:sp>
              <p:nvSpPr>
                <p:cNvPr id="139354" name="Rectangle 9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&amp;a</a:t>
                  </a:r>
                </a:p>
              </p:txBody>
            </p:sp>
            <p:sp>
              <p:nvSpPr>
                <p:cNvPr id="139355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swap</a:t>
                  </a:r>
                  <a:r>
                    <a:rPr lang="zh-CN" altLang="en-US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的</a:t>
                  </a:r>
                  <a:r>
                    <a:rPr lang="en-US" altLang="zh-CN" sz="2400" b="1">
                      <a:solidFill>
                        <a:srgbClr val="0033CC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139351" name="Group 11"/>
              <p:cNvGrpSpPr>
                <a:grpSpLocks/>
              </p:cNvGrpSpPr>
              <p:nvPr/>
            </p:nvGrpSpPr>
            <p:grpSpPr bwMode="auto">
              <a:xfrm>
                <a:off x="960" y="288"/>
                <a:ext cx="912" cy="720"/>
                <a:chOff x="0" y="0"/>
                <a:chExt cx="912" cy="720"/>
              </a:xfrm>
            </p:grpSpPr>
            <p:sp>
              <p:nvSpPr>
                <p:cNvPr id="1393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5</a:t>
                  </a:r>
                </a:p>
              </p:txBody>
            </p:sp>
            <p:sp>
              <p:nvSpPr>
                <p:cNvPr id="139353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139347" name="Line 14"/>
            <p:cNvSpPr>
              <a:spLocks noChangeShapeType="1"/>
            </p:cNvSpPr>
            <p:nvPr/>
          </p:nvSpPr>
          <p:spPr bwMode="auto">
            <a:xfrm>
              <a:off x="720" y="528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39348" name="Line 15"/>
            <p:cNvSpPr>
              <a:spLocks noChangeShapeType="1"/>
            </p:cNvSpPr>
            <p:nvPr/>
          </p:nvSpPr>
          <p:spPr bwMode="auto">
            <a:xfrm flipV="1">
              <a:off x="720" y="91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39268" name="Group 16"/>
          <p:cNvGrpSpPr>
            <a:grpSpLocks/>
          </p:cNvGrpSpPr>
          <p:nvPr/>
        </p:nvGrpSpPr>
        <p:grpSpPr bwMode="auto">
          <a:xfrm>
            <a:off x="3679065" y="1038724"/>
            <a:ext cx="2972407" cy="2132114"/>
            <a:chOff x="0" y="0"/>
            <a:chExt cx="1872" cy="1344"/>
          </a:xfrm>
        </p:grpSpPr>
        <p:grpSp>
          <p:nvGrpSpPr>
            <p:cNvPr id="139334" name="Group 17"/>
            <p:cNvGrpSpPr>
              <a:grpSpLocks/>
            </p:cNvGrpSpPr>
            <p:nvPr/>
          </p:nvGrpSpPr>
          <p:grpSpPr bwMode="auto">
            <a:xfrm>
              <a:off x="0" y="0"/>
              <a:ext cx="1872" cy="1344"/>
              <a:chOff x="0" y="0"/>
              <a:chExt cx="1872" cy="1344"/>
            </a:xfrm>
          </p:grpSpPr>
          <p:grpSp>
            <p:nvGrpSpPr>
              <p:cNvPr id="139337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912" cy="720"/>
                <a:chOff x="0" y="0"/>
                <a:chExt cx="912" cy="720"/>
              </a:xfrm>
            </p:grpSpPr>
            <p:sp>
              <p:nvSpPr>
                <p:cNvPr id="139344" name="Rectangle 19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&amp;b</a:t>
                  </a:r>
                </a:p>
              </p:txBody>
            </p:sp>
            <p:sp>
              <p:nvSpPr>
                <p:cNvPr id="139345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main</a:t>
                  </a:r>
                  <a:r>
                    <a:rPr lang="zh-CN" altLang="en-US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的</a:t>
                  </a:r>
                  <a:r>
                    <a:rPr lang="en-US" altLang="zh-CN" sz="2400" b="1">
                      <a:solidFill>
                        <a:srgbClr val="0033CC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139338" name="Group 21"/>
              <p:cNvGrpSpPr>
                <a:grpSpLocks/>
              </p:cNvGrpSpPr>
              <p:nvPr/>
            </p:nvGrpSpPr>
            <p:grpSpPr bwMode="auto">
              <a:xfrm>
                <a:off x="0" y="624"/>
                <a:ext cx="912" cy="720"/>
                <a:chOff x="0" y="0"/>
                <a:chExt cx="912" cy="720"/>
              </a:xfrm>
            </p:grpSpPr>
            <p:sp>
              <p:nvSpPr>
                <p:cNvPr id="13934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&amp;b</a:t>
                  </a:r>
                </a:p>
              </p:txBody>
            </p:sp>
            <p:sp>
              <p:nvSpPr>
                <p:cNvPr id="139343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swap</a:t>
                  </a:r>
                  <a:r>
                    <a:rPr lang="zh-CN" altLang="en-US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的</a:t>
                  </a:r>
                  <a:r>
                    <a:rPr lang="en-US" altLang="zh-CN" sz="2400" b="1">
                      <a:solidFill>
                        <a:srgbClr val="0033CC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139339" name="Group 24"/>
              <p:cNvGrpSpPr>
                <a:grpSpLocks/>
              </p:cNvGrpSpPr>
              <p:nvPr/>
            </p:nvGrpSpPr>
            <p:grpSpPr bwMode="auto">
              <a:xfrm>
                <a:off x="960" y="288"/>
                <a:ext cx="912" cy="720"/>
                <a:chOff x="0" y="0"/>
                <a:chExt cx="912" cy="720"/>
              </a:xfrm>
            </p:grpSpPr>
            <p:sp>
              <p:nvSpPr>
                <p:cNvPr id="139340" name="Rectangle 25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9</a:t>
                  </a:r>
                </a:p>
              </p:txBody>
            </p:sp>
            <p:sp>
              <p:nvSpPr>
                <p:cNvPr id="139341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39335" name="Line 27"/>
            <p:cNvSpPr>
              <a:spLocks noChangeShapeType="1"/>
            </p:cNvSpPr>
            <p:nvPr/>
          </p:nvSpPr>
          <p:spPr bwMode="auto">
            <a:xfrm>
              <a:off x="720" y="52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39336" name="Line 28"/>
            <p:cNvSpPr>
              <a:spLocks noChangeShapeType="1"/>
            </p:cNvSpPr>
            <p:nvPr/>
          </p:nvSpPr>
          <p:spPr bwMode="auto">
            <a:xfrm flipV="1">
              <a:off x="720" y="8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39269" name="Group 29"/>
          <p:cNvGrpSpPr>
            <a:grpSpLocks/>
          </p:cNvGrpSpPr>
          <p:nvPr/>
        </p:nvGrpSpPr>
        <p:grpSpPr bwMode="auto">
          <a:xfrm>
            <a:off x="554797" y="3170838"/>
            <a:ext cx="2972407" cy="2134140"/>
            <a:chOff x="0" y="0"/>
            <a:chExt cx="1872" cy="1344"/>
          </a:xfrm>
        </p:grpSpPr>
        <p:grpSp>
          <p:nvGrpSpPr>
            <p:cNvPr id="139322" name="Group 30"/>
            <p:cNvGrpSpPr>
              <a:grpSpLocks/>
            </p:cNvGrpSpPr>
            <p:nvPr/>
          </p:nvGrpSpPr>
          <p:grpSpPr bwMode="auto">
            <a:xfrm>
              <a:off x="0" y="0"/>
              <a:ext cx="1872" cy="1344"/>
              <a:chOff x="0" y="0"/>
              <a:chExt cx="1872" cy="1344"/>
            </a:xfrm>
          </p:grpSpPr>
          <p:grpSp>
            <p:nvGrpSpPr>
              <p:cNvPr id="139325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912" cy="720"/>
                <a:chOff x="0" y="0"/>
                <a:chExt cx="912" cy="720"/>
              </a:xfrm>
            </p:grpSpPr>
            <p:sp>
              <p:nvSpPr>
                <p:cNvPr id="139332" name="Rectangle 32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&amp;a</a:t>
                  </a:r>
                </a:p>
              </p:txBody>
            </p:sp>
            <p:sp>
              <p:nvSpPr>
                <p:cNvPr id="139333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main</a:t>
                  </a:r>
                  <a:r>
                    <a:rPr lang="zh-CN" altLang="en-US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的</a:t>
                  </a:r>
                  <a:r>
                    <a:rPr lang="en-US" altLang="zh-CN" sz="2400" b="1">
                      <a:solidFill>
                        <a:srgbClr val="0033CC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139326" name="Group 34"/>
              <p:cNvGrpSpPr>
                <a:grpSpLocks/>
              </p:cNvGrpSpPr>
              <p:nvPr/>
            </p:nvGrpSpPr>
            <p:grpSpPr bwMode="auto">
              <a:xfrm>
                <a:off x="0" y="624"/>
                <a:ext cx="912" cy="720"/>
                <a:chOff x="0" y="0"/>
                <a:chExt cx="912" cy="720"/>
              </a:xfrm>
            </p:grpSpPr>
            <p:sp>
              <p:nvSpPr>
                <p:cNvPr id="139330" name="Rectangle 35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&amp;a</a:t>
                  </a:r>
                </a:p>
              </p:txBody>
            </p:sp>
            <p:sp>
              <p:nvSpPr>
                <p:cNvPr id="139331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swap</a:t>
                  </a:r>
                  <a:r>
                    <a:rPr lang="zh-CN" altLang="en-US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的</a:t>
                  </a:r>
                  <a:r>
                    <a:rPr lang="en-US" altLang="zh-CN" sz="2400" b="1">
                      <a:solidFill>
                        <a:srgbClr val="0033CC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139327" name="Group 37"/>
              <p:cNvGrpSpPr>
                <a:grpSpLocks/>
              </p:cNvGrpSpPr>
              <p:nvPr/>
            </p:nvGrpSpPr>
            <p:grpSpPr bwMode="auto">
              <a:xfrm>
                <a:off x="960" y="288"/>
                <a:ext cx="912" cy="720"/>
                <a:chOff x="0" y="0"/>
                <a:chExt cx="912" cy="720"/>
              </a:xfrm>
            </p:grpSpPr>
            <p:sp>
              <p:nvSpPr>
                <p:cNvPr id="139328" name="Rectangle 38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9</a:t>
                  </a:r>
                </a:p>
              </p:txBody>
            </p:sp>
            <p:sp>
              <p:nvSpPr>
                <p:cNvPr id="139329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139323" name="Line 40"/>
            <p:cNvSpPr>
              <a:spLocks noChangeShapeType="1"/>
            </p:cNvSpPr>
            <p:nvPr/>
          </p:nvSpPr>
          <p:spPr bwMode="auto">
            <a:xfrm>
              <a:off x="720" y="52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39324" name="Line 41"/>
            <p:cNvSpPr>
              <a:spLocks noChangeShapeType="1"/>
            </p:cNvSpPr>
            <p:nvPr/>
          </p:nvSpPr>
          <p:spPr bwMode="auto">
            <a:xfrm flipV="1">
              <a:off x="720" y="86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39270" name="Group 42"/>
          <p:cNvGrpSpPr>
            <a:grpSpLocks/>
          </p:cNvGrpSpPr>
          <p:nvPr/>
        </p:nvGrpSpPr>
        <p:grpSpPr bwMode="auto">
          <a:xfrm>
            <a:off x="3679065" y="3170838"/>
            <a:ext cx="2972407" cy="2134140"/>
            <a:chOff x="0" y="0"/>
            <a:chExt cx="1872" cy="1344"/>
          </a:xfrm>
        </p:grpSpPr>
        <p:grpSp>
          <p:nvGrpSpPr>
            <p:cNvPr id="139310" name="Group 43"/>
            <p:cNvGrpSpPr>
              <a:grpSpLocks/>
            </p:cNvGrpSpPr>
            <p:nvPr/>
          </p:nvGrpSpPr>
          <p:grpSpPr bwMode="auto">
            <a:xfrm>
              <a:off x="0" y="0"/>
              <a:ext cx="1872" cy="1344"/>
              <a:chOff x="0" y="0"/>
              <a:chExt cx="1872" cy="1344"/>
            </a:xfrm>
          </p:grpSpPr>
          <p:grpSp>
            <p:nvGrpSpPr>
              <p:cNvPr id="139313" name="Group 44"/>
              <p:cNvGrpSpPr>
                <a:grpSpLocks/>
              </p:cNvGrpSpPr>
              <p:nvPr/>
            </p:nvGrpSpPr>
            <p:grpSpPr bwMode="auto">
              <a:xfrm>
                <a:off x="0" y="0"/>
                <a:ext cx="912" cy="720"/>
                <a:chOff x="0" y="0"/>
                <a:chExt cx="912" cy="720"/>
              </a:xfrm>
            </p:grpSpPr>
            <p:sp>
              <p:nvSpPr>
                <p:cNvPr id="139320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&amp;b</a:t>
                  </a:r>
                </a:p>
              </p:txBody>
            </p:sp>
            <p:sp>
              <p:nvSpPr>
                <p:cNvPr id="139321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main</a:t>
                  </a:r>
                  <a:r>
                    <a:rPr lang="zh-CN" altLang="en-US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的</a:t>
                  </a:r>
                  <a:r>
                    <a:rPr lang="en-US" altLang="zh-CN" sz="2400" b="1">
                      <a:solidFill>
                        <a:srgbClr val="0033CC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139314" name="Group 47"/>
              <p:cNvGrpSpPr>
                <a:grpSpLocks/>
              </p:cNvGrpSpPr>
              <p:nvPr/>
            </p:nvGrpSpPr>
            <p:grpSpPr bwMode="auto">
              <a:xfrm>
                <a:off x="0" y="624"/>
                <a:ext cx="912" cy="720"/>
                <a:chOff x="0" y="0"/>
                <a:chExt cx="912" cy="720"/>
              </a:xfrm>
            </p:grpSpPr>
            <p:sp>
              <p:nvSpPr>
                <p:cNvPr id="139318" name="Rectangle 48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&amp;b</a:t>
                  </a:r>
                </a:p>
              </p:txBody>
            </p:sp>
            <p:sp>
              <p:nvSpPr>
                <p:cNvPr id="139319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swap</a:t>
                  </a:r>
                  <a:r>
                    <a:rPr lang="zh-CN" altLang="en-US" sz="1800" b="1">
                      <a:solidFill>
                        <a:srgbClr val="0033CC"/>
                      </a:solidFill>
                      <a:latin typeface="Comic Sans MS" pitchFamily="66" charset="0"/>
                    </a:rPr>
                    <a:t>的</a:t>
                  </a:r>
                  <a:r>
                    <a:rPr lang="en-US" altLang="zh-CN" sz="2400" b="1">
                      <a:solidFill>
                        <a:srgbClr val="0033CC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139315" name="Group 50"/>
              <p:cNvGrpSpPr>
                <a:grpSpLocks/>
              </p:cNvGrpSpPr>
              <p:nvPr/>
            </p:nvGrpSpPr>
            <p:grpSpPr bwMode="auto">
              <a:xfrm>
                <a:off x="960" y="288"/>
                <a:ext cx="912" cy="720"/>
                <a:chOff x="0" y="0"/>
                <a:chExt cx="912" cy="720"/>
              </a:xfrm>
            </p:grpSpPr>
            <p:sp>
              <p:nvSpPr>
                <p:cNvPr id="139316" name="Rectangle 51"/>
                <p:cNvSpPr>
                  <a:spLocks noChangeArrowheads="1"/>
                </p:cNvSpPr>
                <p:nvPr/>
              </p:nvSpPr>
              <p:spPr bwMode="auto">
                <a:xfrm>
                  <a:off x="144" y="384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5</a:t>
                  </a:r>
                </a:p>
              </p:txBody>
            </p:sp>
            <p:sp>
              <p:nvSpPr>
                <p:cNvPr id="139317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1689" tIns="35844" rIns="71689" bIns="35844" anchor="ctr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39311" name="Line 53"/>
            <p:cNvSpPr>
              <a:spLocks noChangeShapeType="1"/>
            </p:cNvSpPr>
            <p:nvPr/>
          </p:nvSpPr>
          <p:spPr bwMode="auto">
            <a:xfrm>
              <a:off x="720" y="528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39312" name="Line 54"/>
            <p:cNvSpPr>
              <a:spLocks noChangeShapeType="1"/>
            </p:cNvSpPr>
            <p:nvPr/>
          </p:nvSpPr>
          <p:spPr bwMode="auto">
            <a:xfrm flipV="1">
              <a:off x="720" y="8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39271" name="Group 55"/>
          <p:cNvGrpSpPr>
            <a:grpSpLocks/>
          </p:cNvGrpSpPr>
          <p:nvPr/>
        </p:nvGrpSpPr>
        <p:grpSpPr bwMode="auto">
          <a:xfrm>
            <a:off x="554799" y="5381920"/>
            <a:ext cx="2895465" cy="1141987"/>
            <a:chOff x="0" y="0"/>
            <a:chExt cx="1824" cy="720"/>
          </a:xfrm>
        </p:grpSpPr>
        <p:grpSp>
          <p:nvGrpSpPr>
            <p:cNvPr id="139303" name="Group 56"/>
            <p:cNvGrpSpPr>
              <a:grpSpLocks/>
            </p:cNvGrpSpPr>
            <p:nvPr/>
          </p:nvGrpSpPr>
          <p:grpSpPr bwMode="auto">
            <a:xfrm>
              <a:off x="0" y="0"/>
              <a:ext cx="912" cy="720"/>
              <a:chOff x="0" y="0"/>
              <a:chExt cx="912" cy="720"/>
            </a:xfrm>
          </p:grpSpPr>
          <p:sp>
            <p:nvSpPr>
              <p:cNvPr id="139308" name="Rectangle 57"/>
              <p:cNvSpPr>
                <a:spLocks noChangeArrowheads="1"/>
              </p:cNvSpPr>
              <p:nvPr/>
            </p:nvSpPr>
            <p:spPr bwMode="auto">
              <a:xfrm>
                <a:off x="144" y="384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&amp;a</a:t>
                </a:r>
              </a:p>
            </p:txBody>
          </p:sp>
          <p:sp>
            <p:nvSpPr>
              <p:cNvPr id="139309" name="Rectangle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1800" b="1">
                    <a:solidFill>
                      <a:srgbClr val="0033CC"/>
                    </a:solidFill>
                    <a:latin typeface="Comic Sans MS" pitchFamily="66" charset="0"/>
                  </a:rPr>
                  <a:t>main</a:t>
                </a:r>
                <a:r>
                  <a:rPr lang="zh-CN" altLang="en-US" sz="1800" b="1">
                    <a:solidFill>
                      <a:srgbClr val="0033CC"/>
                    </a:solidFill>
                    <a:latin typeface="Comic Sans MS" pitchFamily="66" charset="0"/>
                  </a:rPr>
                  <a:t>的</a:t>
                </a:r>
                <a:r>
                  <a:rPr lang="en-US" altLang="zh-CN" sz="2400" b="1">
                    <a:solidFill>
                      <a:srgbClr val="0033CC"/>
                    </a:solidFill>
                  </a:rPr>
                  <a:t>p1</a:t>
                </a:r>
              </a:p>
            </p:txBody>
          </p:sp>
        </p:grpSp>
        <p:grpSp>
          <p:nvGrpSpPr>
            <p:cNvPr id="139304" name="Group 59"/>
            <p:cNvGrpSpPr>
              <a:grpSpLocks/>
            </p:cNvGrpSpPr>
            <p:nvPr/>
          </p:nvGrpSpPr>
          <p:grpSpPr bwMode="auto">
            <a:xfrm>
              <a:off x="912" y="0"/>
              <a:ext cx="912" cy="720"/>
              <a:chOff x="0" y="0"/>
              <a:chExt cx="912" cy="720"/>
            </a:xfrm>
          </p:grpSpPr>
          <p:sp>
            <p:nvSpPr>
              <p:cNvPr id="139306" name="Rectangle 60"/>
              <p:cNvSpPr>
                <a:spLocks noChangeArrowheads="1"/>
              </p:cNvSpPr>
              <p:nvPr/>
            </p:nvSpPr>
            <p:spPr bwMode="auto">
              <a:xfrm>
                <a:off x="144" y="384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9</a:t>
                </a:r>
              </a:p>
            </p:txBody>
          </p:sp>
          <p:sp>
            <p:nvSpPr>
              <p:cNvPr id="139307" name="Rectangle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a</a:t>
                </a:r>
              </a:p>
            </p:txBody>
          </p:sp>
        </p:grpSp>
        <p:sp>
          <p:nvSpPr>
            <p:cNvPr id="139305" name="Line 62"/>
            <p:cNvSpPr>
              <a:spLocks noChangeShapeType="1"/>
            </p:cNvSpPr>
            <p:nvPr/>
          </p:nvSpPr>
          <p:spPr bwMode="auto">
            <a:xfrm>
              <a:off x="720" y="5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39272" name="Group 63"/>
          <p:cNvGrpSpPr>
            <a:grpSpLocks/>
          </p:cNvGrpSpPr>
          <p:nvPr/>
        </p:nvGrpSpPr>
        <p:grpSpPr bwMode="auto">
          <a:xfrm>
            <a:off x="3679067" y="5381920"/>
            <a:ext cx="2895465" cy="1141987"/>
            <a:chOff x="0" y="0"/>
            <a:chExt cx="1824" cy="720"/>
          </a:xfrm>
        </p:grpSpPr>
        <p:grpSp>
          <p:nvGrpSpPr>
            <p:cNvPr id="139296" name="Group 64"/>
            <p:cNvGrpSpPr>
              <a:grpSpLocks/>
            </p:cNvGrpSpPr>
            <p:nvPr/>
          </p:nvGrpSpPr>
          <p:grpSpPr bwMode="auto">
            <a:xfrm>
              <a:off x="0" y="0"/>
              <a:ext cx="912" cy="720"/>
              <a:chOff x="0" y="0"/>
              <a:chExt cx="912" cy="720"/>
            </a:xfrm>
          </p:grpSpPr>
          <p:sp>
            <p:nvSpPr>
              <p:cNvPr id="139301" name="Rectangle 65"/>
              <p:cNvSpPr>
                <a:spLocks noChangeArrowheads="1"/>
              </p:cNvSpPr>
              <p:nvPr/>
            </p:nvSpPr>
            <p:spPr bwMode="auto">
              <a:xfrm>
                <a:off x="144" y="384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&amp;b</a:t>
                </a:r>
              </a:p>
            </p:txBody>
          </p:sp>
          <p:sp>
            <p:nvSpPr>
              <p:cNvPr id="139302" name="Rectangle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1800" b="1">
                    <a:solidFill>
                      <a:srgbClr val="0033CC"/>
                    </a:solidFill>
                    <a:latin typeface="Comic Sans MS" pitchFamily="66" charset="0"/>
                  </a:rPr>
                  <a:t>main</a:t>
                </a:r>
                <a:r>
                  <a:rPr lang="zh-CN" altLang="en-US" sz="1800" b="1">
                    <a:solidFill>
                      <a:srgbClr val="0033CC"/>
                    </a:solidFill>
                    <a:latin typeface="Comic Sans MS" pitchFamily="66" charset="0"/>
                  </a:rPr>
                  <a:t>的</a:t>
                </a:r>
                <a:r>
                  <a:rPr lang="en-US" altLang="zh-CN" sz="2400" b="1">
                    <a:solidFill>
                      <a:srgbClr val="0033CC"/>
                    </a:solidFill>
                  </a:rPr>
                  <a:t>p2</a:t>
                </a:r>
              </a:p>
            </p:txBody>
          </p:sp>
        </p:grpSp>
        <p:grpSp>
          <p:nvGrpSpPr>
            <p:cNvPr id="139297" name="Group 67"/>
            <p:cNvGrpSpPr>
              <a:grpSpLocks/>
            </p:cNvGrpSpPr>
            <p:nvPr/>
          </p:nvGrpSpPr>
          <p:grpSpPr bwMode="auto">
            <a:xfrm>
              <a:off x="912" y="0"/>
              <a:ext cx="912" cy="720"/>
              <a:chOff x="0" y="0"/>
              <a:chExt cx="912" cy="720"/>
            </a:xfrm>
          </p:grpSpPr>
          <p:sp>
            <p:nvSpPr>
              <p:cNvPr id="139299" name="Rectangle 68"/>
              <p:cNvSpPr>
                <a:spLocks noChangeArrowheads="1"/>
              </p:cNvSpPr>
              <p:nvPr/>
            </p:nvSpPr>
            <p:spPr bwMode="auto">
              <a:xfrm>
                <a:off x="144" y="384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5</a:t>
                </a:r>
              </a:p>
            </p:txBody>
          </p:sp>
          <p:sp>
            <p:nvSpPr>
              <p:cNvPr id="139300" name="Rectangle 6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b</a:t>
                </a:r>
              </a:p>
            </p:txBody>
          </p:sp>
        </p:grpSp>
        <p:sp>
          <p:nvSpPr>
            <p:cNvPr id="139298" name="Line 70"/>
            <p:cNvSpPr>
              <a:spLocks noChangeShapeType="1"/>
            </p:cNvSpPr>
            <p:nvPr/>
          </p:nvSpPr>
          <p:spPr bwMode="auto">
            <a:xfrm>
              <a:off x="720" y="5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139273" name="Line 71"/>
          <p:cNvSpPr>
            <a:spLocks noChangeShapeType="1"/>
          </p:cNvSpPr>
          <p:nvPr/>
        </p:nvSpPr>
        <p:spPr bwMode="auto">
          <a:xfrm>
            <a:off x="251077" y="1220955"/>
            <a:ext cx="8534536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39274" name="Line 72"/>
          <p:cNvSpPr>
            <a:spLocks noChangeShapeType="1"/>
          </p:cNvSpPr>
          <p:nvPr/>
        </p:nvSpPr>
        <p:spPr bwMode="auto">
          <a:xfrm>
            <a:off x="251077" y="3324722"/>
            <a:ext cx="8534536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39275" name="Line 73"/>
          <p:cNvSpPr>
            <a:spLocks noChangeShapeType="1"/>
          </p:cNvSpPr>
          <p:nvPr/>
        </p:nvSpPr>
        <p:spPr bwMode="auto">
          <a:xfrm>
            <a:off x="328018" y="5456838"/>
            <a:ext cx="853251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39276" name="Rectangle 74"/>
          <p:cNvSpPr>
            <a:spLocks noChangeArrowheads="1"/>
          </p:cNvSpPr>
          <p:nvPr/>
        </p:nvSpPr>
        <p:spPr bwMode="auto">
          <a:xfrm>
            <a:off x="6803330" y="429259"/>
            <a:ext cx="1830420" cy="45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在</a:t>
            </a:r>
            <a:r>
              <a:rPr lang="en-US" altLang="zh-CN" sz="2400" b="1">
                <a:solidFill>
                  <a:srgbClr val="0033CC"/>
                </a:solidFill>
              </a:rPr>
              <a:t>main()</a:t>
            </a:r>
            <a:r>
              <a:rPr lang="zh-CN" altLang="en-US" sz="2400" b="1">
                <a:solidFill>
                  <a:srgbClr val="0033CC"/>
                </a:solidFill>
              </a:rPr>
              <a:t>里面</a:t>
            </a:r>
          </a:p>
        </p:txBody>
      </p:sp>
      <p:sp>
        <p:nvSpPr>
          <p:cNvPr id="139277" name="Rectangle 75"/>
          <p:cNvSpPr>
            <a:spLocks noChangeArrowheads="1"/>
          </p:cNvSpPr>
          <p:nvPr/>
        </p:nvSpPr>
        <p:spPr bwMode="auto">
          <a:xfrm>
            <a:off x="6803330" y="1876994"/>
            <a:ext cx="1830420" cy="4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调用</a:t>
            </a:r>
            <a:r>
              <a:rPr lang="en-US" altLang="zh-CN" sz="2400" b="1">
                <a:solidFill>
                  <a:srgbClr val="0033CC"/>
                </a:solidFill>
              </a:rPr>
              <a:t>swap()</a:t>
            </a:r>
            <a:r>
              <a:rPr lang="zh-CN" altLang="en-US" sz="2400" b="1">
                <a:solidFill>
                  <a:srgbClr val="0033CC"/>
                </a:solidFill>
              </a:rPr>
              <a:t>时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实参值传递给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形参</a:t>
            </a:r>
          </a:p>
        </p:txBody>
      </p:sp>
      <p:sp>
        <p:nvSpPr>
          <p:cNvPr id="139278" name="Rectangle 76"/>
          <p:cNvSpPr>
            <a:spLocks noChangeArrowheads="1"/>
          </p:cNvSpPr>
          <p:nvPr/>
        </p:nvSpPr>
        <p:spPr bwMode="auto">
          <a:xfrm>
            <a:off x="6880273" y="4723863"/>
            <a:ext cx="1828396" cy="45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在</a:t>
            </a:r>
            <a:r>
              <a:rPr lang="en-US" altLang="zh-CN" sz="2400" b="1">
                <a:solidFill>
                  <a:srgbClr val="0033CC"/>
                </a:solidFill>
              </a:rPr>
              <a:t>swap()</a:t>
            </a:r>
            <a:r>
              <a:rPr lang="zh-CN" altLang="en-US" sz="2400" b="1">
                <a:solidFill>
                  <a:srgbClr val="0033CC"/>
                </a:solidFill>
              </a:rPr>
              <a:t>里面</a:t>
            </a:r>
          </a:p>
        </p:txBody>
      </p:sp>
      <p:sp>
        <p:nvSpPr>
          <p:cNvPr id="139279" name="Rectangle 77"/>
          <p:cNvSpPr>
            <a:spLocks noChangeArrowheads="1"/>
          </p:cNvSpPr>
          <p:nvPr/>
        </p:nvSpPr>
        <p:spPr bwMode="auto">
          <a:xfrm>
            <a:off x="6880273" y="5839527"/>
            <a:ext cx="1828396" cy="45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返回到</a:t>
            </a:r>
            <a:r>
              <a:rPr lang="en-US" altLang="zh-CN" sz="2400" b="1">
                <a:solidFill>
                  <a:srgbClr val="0033CC"/>
                </a:solidFill>
              </a:rPr>
              <a:t>main()</a:t>
            </a:r>
            <a:r>
              <a:rPr lang="zh-CN" altLang="en-US" sz="2400" b="1">
                <a:solidFill>
                  <a:srgbClr val="0033CC"/>
                </a:solidFill>
              </a:rPr>
              <a:t>里面</a:t>
            </a:r>
          </a:p>
        </p:txBody>
      </p:sp>
      <p:grpSp>
        <p:nvGrpSpPr>
          <p:cNvPr id="139280" name="Group 78"/>
          <p:cNvGrpSpPr>
            <a:grpSpLocks/>
          </p:cNvGrpSpPr>
          <p:nvPr/>
        </p:nvGrpSpPr>
        <p:grpSpPr bwMode="auto">
          <a:xfrm>
            <a:off x="502154" y="4052"/>
            <a:ext cx="2895465" cy="1144013"/>
            <a:chOff x="0" y="0"/>
            <a:chExt cx="1824" cy="720"/>
          </a:xfrm>
        </p:grpSpPr>
        <p:grpSp>
          <p:nvGrpSpPr>
            <p:cNvPr id="139289" name="Group 79"/>
            <p:cNvGrpSpPr>
              <a:grpSpLocks/>
            </p:cNvGrpSpPr>
            <p:nvPr/>
          </p:nvGrpSpPr>
          <p:grpSpPr bwMode="auto">
            <a:xfrm>
              <a:off x="0" y="0"/>
              <a:ext cx="912" cy="720"/>
              <a:chOff x="0" y="0"/>
              <a:chExt cx="912" cy="720"/>
            </a:xfrm>
          </p:grpSpPr>
          <p:sp>
            <p:nvSpPr>
              <p:cNvPr id="139294" name="Rectangle 80"/>
              <p:cNvSpPr>
                <a:spLocks noChangeArrowheads="1"/>
              </p:cNvSpPr>
              <p:nvPr/>
            </p:nvSpPr>
            <p:spPr bwMode="auto">
              <a:xfrm>
                <a:off x="144" y="384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&amp;a</a:t>
                </a:r>
              </a:p>
            </p:txBody>
          </p:sp>
          <p:sp>
            <p:nvSpPr>
              <p:cNvPr id="139295" name="Rectangle 8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1800" b="1">
                    <a:solidFill>
                      <a:srgbClr val="0033CC"/>
                    </a:solidFill>
                    <a:latin typeface="Comic Sans MS" pitchFamily="66" charset="0"/>
                  </a:rPr>
                  <a:t>main</a:t>
                </a:r>
                <a:r>
                  <a:rPr lang="zh-CN" altLang="en-US" sz="1800" b="1">
                    <a:solidFill>
                      <a:srgbClr val="0033CC"/>
                    </a:solidFill>
                    <a:latin typeface="Comic Sans MS" pitchFamily="66" charset="0"/>
                  </a:rPr>
                  <a:t>的</a:t>
                </a:r>
                <a:r>
                  <a:rPr lang="en-US" altLang="zh-CN" sz="2400" b="1">
                    <a:solidFill>
                      <a:srgbClr val="0033CC"/>
                    </a:solidFill>
                  </a:rPr>
                  <a:t>p1</a:t>
                </a:r>
              </a:p>
            </p:txBody>
          </p:sp>
        </p:grpSp>
        <p:grpSp>
          <p:nvGrpSpPr>
            <p:cNvPr id="139290" name="Group 82"/>
            <p:cNvGrpSpPr>
              <a:grpSpLocks/>
            </p:cNvGrpSpPr>
            <p:nvPr/>
          </p:nvGrpSpPr>
          <p:grpSpPr bwMode="auto">
            <a:xfrm>
              <a:off x="912" y="0"/>
              <a:ext cx="912" cy="720"/>
              <a:chOff x="0" y="0"/>
              <a:chExt cx="912" cy="720"/>
            </a:xfrm>
          </p:grpSpPr>
          <p:sp>
            <p:nvSpPr>
              <p:cNvPr id="139292" name="Rectangle 83"/>
              <p:cNvSpPr>
                <a:spLocks noChangeArrowheads="1"/>
              </p:cNvSpPr>
              <p:nvPr/>
            </p:nvSpPr>
            <p:spPr bwMode="auto">
              <a:xfrm>
                <a:off x="144" y="384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5</a:t>
                </a:r>
              </a:p>
            </p:txBody>
          </p:sp>
          <p:sp>
            <p:nvSpPr>
              <p:cNvPr id="139293" name="Rectangle 8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a</a:t>
                </a:r>
              </a:p>
            </p:txBody>
          </p:sp>
        </p:grpSp>
        <p:sp>
          <p:nvSpPr>
            <p:cNvPr id="139291" name="Line 85"/>
            <p:cNvSpPr>
              <a:spLocks noChangeShapeType="1"/>
            </p:cNvSpPr>
            <p:nvPr/>
          </p:nvSpPr>
          <p:spPr bwMode="auto">
            <a:xfrm>
              <a:off x="720" y="5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grpSp>
        <p:nvGrpSpPr>
          <p:cNvPr id="139281" name="Group 86"/>
          <p:cNvGrpSpPr>
            <a:grpSpLocks/>
          </p:cNvGrpSpPr>
          <p:nvPr/>
        </p:nvGrpSpPr>
        <p:grpSpPr bwMode="auto">
          <a:xfrm>
            <a:off x="3701339" y="4052"/>
            <a:ext cx="2895465" cy="1144013"/>
            <a:chOff x="0" y="0"/>
            <a:chExt cx="1824" cy="720"/>
          </a:xfrm>
        </p:grpSpPr>
        <p:grpSp>
          <p:nvGrpSpPr>
            <p:cNvPr id="139282" name="Group 87"/>
            <p:cNvGrpSpPr>
              <a:grpSpLocks/>
            </p:cNvGrpSpPr>
            <p:nvPr/>
          </p:nvGrpSpPr>
          <p:grpSpPr bwMode="auto">
            <a:xfrm>
              <a:off x="0" y="0"/>
              <a:ext cx="912" cy="720"/>
              <a:chOff x="0" y="0"/>
              <a:chExt cx="912" cy="720"/>
            </a:xfrm>
          </p:grpSpPr>
          <p:sp>
            <p:nvSpPr>
              <p:cNvPr id="139287" name="Rectangle 88"/>
              <p:cNvSpPr>
                <a:spLocks noChangeArrowheads="1"/>
              </p:cNvSpPr>
              <p:nvPr/>
            </p:nvSpPr>
            <p:spPr bwMode="auto">
              <a:xfrm>
                <a:off x="144" y="384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&amp;b</a:t>
                </a:r>
              </a:p>
            </p:txBody>
          </p:sp>
          <p:sp>
            <p:nvSpPr>
              <p:cNvPr id="139288" name="Rectangle 8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1800" b="1">
                    <a:solidFill>
                      <a:srgbClr val="0033CC"/>
                    </a:solidFill>
                    <a:latin typeface="Comic Sans MS" pitchFamily="66" charset="0"/>
                  </a:rPr>
                  <a:t>main</a:t>
                </a:r>
                <a:r>
                  <a:rPr lang="zh-CN" altLang="en-US" sz="1800" b="1">
                    <a:solidFill>
                      <a:srgbClr val="0033CC"/>
                    </a:solidFill>
                    <a:latin typeface="Comic Sans MS" pitchFamily="66" charset="0"/>
                  </a:rPr>
                  <a:t>的</a:t>
                </a:r>
                <a:r>
                  <a:rPr lang="en-US" altLang="zh-CN" sz="2400" b="1">
                    <a:solidFill>
                      <a:srgbClr val="0033CC"/>
                    </a:solidFill>
                  </a:rPr>
                  <a:t>p2</a:t>
                </a:r>
              </a:p>
            </p:txBody>
          </p:sp>
        </p:grpSp>
        <p:grpSp>
          <p:nvGrpSpPr>
            <p:cNvPr id="139283" name="Group 90"/>
            <p:cNvGrpSpPr>
              <a:grpSpLocks/>
            </p:cNvGrpSpPr>
            <p:nvPr/>
          </p:nvGrpSpPr>
          <p:grpSpPr bwMode="auto">
            <a:xfrm>
              <a:off x="912" y="0"/>
              <a:ext cx="912" cy="720"/>
              <a:chOff x="0" y="0"/>
              <a:chExt cx="912" cy="720"/>
            </a:xfrm>
          </p:grpSpPr>
          <p:sp>
            <p:nvSpPr>
              <p:cNvPr id="139285" name="Rectangle 91"/>
              <p:cNvSpPr>
                <a:spLocks noChangeArrowheads="1"/>
              </p:cNvSpPr>
              <p:nvPr/>
            </p:nvSpPr>
            <p:spPr bwMode="auto">
              <a:xfrm>
                <a:off x="144" y="384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9</a:t>
                </a:r>
              </a:p>
            </p:txBody>
          </p:sp>
          <p:sp>
            <p:nvSpPr>
              <p:cNvPr id="139286" name="Rectangle 9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1689" tIns="35844" rIns="71689" bIns="35844" anchor="ctr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2400" b="1">
                    <a:solidFill>
                      <a:srgbClr val="0033CC"/>
                    </a:solidFill>
                  </a:rPr>
                  <a:t>b</a:t>
                </a:r>
              </a:p>
            </p:txBody>
          </p:sp>
        </p:grpSp>
        <p:sp>
          <p:nvSpPr>
            <p:cNvPr id="139284" name="Line 93"/>
            <p:cNvSpPr>
              <a:spLocks noChangeShapeType="1"/>
            </p:cNvSpPr>
            <p:nvPr/>
          </p:nvSpPr>
          <p:spPr bwMode="auto">
            <a:xfrm>
              <a:off x="720" y="5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66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605" y="267277"/>
            <a:ext cx="8228790" cy="759301"/>
          </a:xfrm>
        </p:spPr>
        <p:txBody>
          <a:bodyPr tIns="0"/>
          <a:lstStyle/>
          <a:p>
            <a:pPr eaLnBrk="1" hangingPunct="1"/>
            <a:r>
              <a:rPr lang="zh-CN" altLang="ko-KR" sz="2400">
                <a:ea typeface="PMingLiU" pitchFamily="18" charset="-120"/>
              </a:rPr>
              <a:t> </a:t>
            </a:r>
            <a:r>
              <a:rPr lang="zh-CN" altLang="ko-KR" sz="4600">
                <a:ea typeface="PMingLiU" pitchFamily="18" charset="-120"/>
              </a:rPr>
              <a:t>Inline Functions</a:t>
            </a:r>
            <a:r>
              <a:rPr lang="zh-CN" altLang="en-US" sz="3600">
                <a:solidFill>
                  <a:srgbClr val="000000"/>
                </a:solidFill>
                <a:ea typeface="PMingLiU" pitchFamily="18" charset="-120"/>
              </a:rPr>
              <a:t>内联函数</a:t>
            </a:r>
            <a:endParaRPr lang="zh-CN" altLang="ko-KR" sz="360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6408" y="1295872"/>
            <a:ext cx="7999987" cy="46428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100" b="1">
                <a:ea typeface="PMingLiU" pitchFamily="18" charset="-120"/>
              </a:rPr>
              <a:t>Inline functions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ea typeface="PMingLiU" pitchFamily="18" charset="-120"/>
              </a:rPr>
              <a:t>Reduce function call overhead</a:t>
            </a:r>
            <a:r>
              <a:rPr lang="en-US" altLang="zh-CN" b="1" smtClean="0">
                <a:latin typeface="Arial" pitchFamily="34" charset="0"/>
                <a:ea typeface="PMingLiU" pitchFamily="18" charset="-120"/>
              </a:rPr>
              <a:t>—</a:t>
            </a:r>
            <a:r>
              <a:rPr lang="en-US" altLang="zh-CN" b="1" smtClean="0">
                <a:ea typeface="PMingLiU" pitchFamily="18" charset="-120"/>
              </a:rPr>
              <a:t>especially for small functions</a:t>
            </a:r>
            <a:r>
              <a:rPr lang="zh-CN" altLang="en-US" sz="2300" b="1"/>
              <a:t>减少特别是小函数的函数调用的开销</a:t>
            </a:r>
            <a:endParaRPr lang="en-US" altLang="zh-CN" b="1" smtClean="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ea typeface="PMingLiU" pitchFamily="18" charset="-120"/>
              </a:rPr>
              <a:t>Qualifier </a:t>
            </a:r>
            <a:r>
              <a:rPr lang="en-US" altLang="zh-CN" b="1" smtClean="0">
                <a:latin typeface="Lucida Console" pitchFamily="49" charset="0"/>
                <a:ea typeface="PMingLiU" pitchFamily="18" charset="-120"/>
              </a:rPr>
              <a:t>inline</a:t>
            </a:r>
            <a:r>
              <a:rPr lang="en-US" altLang="zh-CN" b="1" smtClean="0">
                <a:ea typeface="PMingLiU" pitchFamily="18" charset="-120"/>
              </a:rPr>
              <a:t> before a function</a:t>
            </a:r>
            <a:r>
              <a:rPr lang="en-US" altLang="zh-CN" b="1" smtClean="0">
                <a:latin typeface="Arial" pitchFamily="34" charset="0"/>
                <a:ea typeface="PMingLiU" pitchFamily="18" charset="-120"/>
              </a:rPr>
              <a:t>'</a:t>
            </a:r>
            <a:r>
              <a:rPr lang="en-US" altLang="zh-CN" b="1" smtClean="0">
                <a:ea typeface="PMingLiU" pitchFamily="18" charset="-120"/>
              </a:rPr>
              <a:t>s return type in the function definition  </a:t>
            </a:r>
            <a:r>
              <a:rPr lang="zh-CN" altLang="en-US" sz="2300" b="1"/>
              <a:t>函数返回加</a:t>
            </a:r>
            <a:r>
              <a:rPr lang="en-US" altLang="zh-CN" sz="2300" b="1">
                <a:latin typeface="Lucida Console" pitchFamily="49" charset="0"/>
                <a:ea typeface="PMingLiU" pitchFamily="18" charset="-120"/>
              </a:rPr>
              <a:t>inline</a:t>
            </a:r>
            <a:endParaRPr lang="en-US" altLang="zh-CN" sz="2600" b="1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ea typeface="PMingLiU" pitchFamily="18" charset="-120"/>
              </a:rPr>
              <a:t>Trade-off of inline functions  </a:t>
            </a:r>
            <a:r>
              <a:rPr lang="zh-CN" altLang="en-US" sz="2300" b="1">
                <a:ea typeface="PMingLiU" pitchFamily="18" charset="-120"/>
              </a:rPr>
              <a:t>比较</a:t>
            </a:r>
            <a:r>
              <a:rPr lang="zh-CN" altLang="en-US" sz="2300" b="1"/>
              <a:t>内联函数</a:t>
            </a:r>
            <a:endParaRPr lang="en-US" altLang="zh-CN" sz="2300" b="1">
              <a:ea typeface="PMingLiU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b="1" smtClean="0">
                <a:ea typeface="PMingLiU" pitchFamily="18" charset="-120"/>
              </a:rPr>
              <a:t>Multiple copies of the function code are inserted in the program (often making the program larger)  </a:t>
            </a:r>
            <a:r>
              <a:rPr lang="zh-CN" altLang="en-US" sz="2600" b="1"/>
              <a:t>函数代码的多个拷贝插入到程序中（通常使程序更大）</a:t>
            </a:r>
            <a:endParaRPr lang="zh-TW" altLang="en-US" sz="2600" b="1">
              <a:ea typeface="PMingLiU" pitchFamily="18" charset="-12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4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ko-KR" smtClean="0"/>
              <a:t>Inline Function</a:t>
            </a: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1547664" y="1275626"/>
            <a:ext cx="5969112" cy="5022881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inline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void swap(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&amp;,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&amp;);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main()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=7, j=-3;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swap(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i,j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&lt;&lt;"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= "&lt;&lt;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 &lt;&lt;"j = "&lt;&lt; j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void swap(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&amp; a,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&amp; b)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t = a;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a = b;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b = 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732312" y="5836842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EX1_30.cpp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94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Inline Function</a:t>
            </a:r>
          </a:p>
        </p:txBody>
      </p:sp>
      <p:sp>
        <p:nvSpPr>
          <p:cNvPr id="14234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484183"/>
            <a:ext cx="8540609" cy="3994931"/>
          </a:xfrm>
        </p:spPr>
        <p:txBody>
          <a:bodyPr/>
          <a:lstStyle/>
          <a:p>
            <a:pPr eaLnBrk="1" hangingPunct="1"/>
            <a:r>
              <a:rPr lang="zh-CN" altLang="ko-KR" b="1" i="1" dirty="0" smtClean="0">
                <a:solidFill>
                  <a:schemeClr val="tx1"/>
                </a:solidFill>
              </a:rPr>
              <a:t>Inline</a:t>
            </a:r>
            <a:r>
              <a:rPr lang="zh-CN" altLang="ko-KR" b="1" dirty="0" smtClean="0"/>
              <a:t> function: each occurrence of a call of the function should be replaced with the code that implements the function.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2300" b="1" dirty="0"/>
              <a:t>内联函数</a:t>
            </a:r>
            <a:r>
              <a:rPr lang="zh-CN" altLang="en-US" sz="2300" b="1" dirty="0" smtClean="0"/>
              <a:t>：函数</a:t>
            </a:r>
            <a:r>
              <a:rPr lang="zh-CN" altLang="en-US" sz="2300" b="1" dirty="0"/>
              <a:t>调用</a:t>
            </a:r>
            <a:r>
              <a:rPr lang="zh-CN" altLang="en-US" sz="2300" b="1" dirty="0" smtClean="0"/>
              <a:t>时用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函数体</a:t>
            </a:r>
            <a:r>
              <a:rPr lang="zh-CN" altLang="en-US" sz="2300" b="1" dirty="0" smtClean="0"/>
              <a:t>代码</a:t>
            </a:r>
            <a:r>
              <a:rPr lang="zh-CN" altLang="en-US" sz="2300" b="1" dirty="0"/>
              <a:t>替换调用语句。</a:t>
            </a:r>
          </a:p>
          <a:p>
            <a:pPr eaLnBrk="1" hangingPunct="1"/>
            <a:r>
              <a:rPr lang="zh-CN" altLang="ko-KR" b="1" dirty="0" smtClean="0"/>
              <a:t>However, the compiler, for various reasons, </a:t>
            </a:r>
            <a:r>
              <a:rPr lang="zh-CN" altLang="ko-KR" b="1" i="1" dirty="0" smtClean="0">
                <a:solidFill>
                  <a:schemeClr val="tx1"/>
                </a:solidFill>
              </a:rPr>
              <a:t>may not be able to honor the request</a:t>
            </a:r>
            <a:r>
              <a:rPr lang="zh-CN" altLang="ko-KR" b="1" dirty="0" smtClean="0"/>
              <a:t>.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2300" b="1" dirty="0"/>
              <a:t>然而</a:t>
            </a:r>
            <a:r>
              <a:rPr lang="zh-CN" altLang="en-US" sz="2300" b="1" dirty="0" smtClean="0"/>
              <a:t>，由于</a:t>
            </a:r>
            <a:r>
              <a:rPr lang="zh-CN" altLang="en-US" sz="2300" b="1" dirty="0"/>
              <a:t>各种原因</a:t>
            </a:r>
            <a:r>
              <a:rPr lang="zh-CN" altLang="en-US" sz="2300" b="1" dirty="0"/>
              <a:t>，</a:t>
            </a:r>
            <a:r>
              <a:rPr lang="zh-CN" altLang="en-US" sz="2300" b="1" dirty="0" smtClean="0"/>
              <a:t>编译器可能</a:t>
            </a:r>
            <a:r>
              <a:rPr lang="zh-CN" altLang="en-US" sz="2300" b="1" dirty="0"/>
              <a:t>无法兑现的要求</a:t>
            </a:r>
            <a:endParaRPr lang="zh-CN" altLang="ko-KR" sz="2300" b="1" dirty="0"/>
          </a:p>
          <a:p>
            <a:pPr eaLnBrk="1" hangingPunct="1"/>
            <a:r>
              <a:rPr lang="zh-CN" altLang="ko-KR" b="1" i="1" dirty="0" smtClean="0">
                <a:solidFill>
                  <a:schemeClr val="tx1"/>
                </a:solidFill>
              </a:rPr>
              <a:t>inline</a:t>
            </a:r>
            <a:r>
              <a:rPr lang="zh-CN" altLang="ko-KR" b="1" dirty="0" smtClean="0"/>
              <a:t> functions are usually </a:t>
            </a:r>
            <a:r>
              <a:rPr lang="zh-CN" altLang="ko-KR" b="1" i="1" dirty="0" smtClean="0">
                <a:solidFill>
                  <a:schemeClr val="tx1"/>
                </a:solidFill>
              </a:rPr>
              <a:t>small, frequently-used</a:t>
            </a:r>
            <a:r>
              <a:rPr lang="zh-CN" altLang="ko-KR" b="1" dirty="0" smtClean="0"/>
              <a:t> functions.</a:t>
            </a:r>
            <a:r>
              <a:rPr lang="en-US" altLang="zh-CN" b="1" dirty="0" smtClean="0"/>
              <a:t>  </a:t>
            </a:r>
            <a:r>
              <a:rPr lang="zh-CN" altLang="en-US" sz="2300" b="1" dirty="0"/>
              <a:t>内联函数通常都很小</a:t>
            </a:r>
            <a:r>
              <a:rPr lang="zh-CN" altLang="en-US" sz="2300" b="1" dirty="0" smtClean="0"/>
              <a:t>，经常</a:t>
            </a:r>
            <a:r>
              <a:rPr lang="zh-CN" altLang="en-US" sz="2300" b="1" dirty="0"/>
              <a:t>使用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21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3186" y="886863"/>
            <a:ext cx="7773209" cy="506200"/>
          </a:xfrm>
          <a:noFill/>
        </p:spPr>
        <p:txBody>
          <a:bodyPr tIns="0"/>
          <a:lstStyle/>
          <a:p>
            <a:pPr eaLnBrk="1" hangingPunct="1"/>
            <a:r>
              <a:rPr lang="zh-CN" altLang="ko-KR" smtClean="0">
                <a:ea typeface="PMingLiU" pitchFamily="18" charset="-120"/>
              </a:rPr>
              <a:t>Performance Tip </a:t>
            </a:r>
            <a:endParaRPr lang="zh-CN" altLang="ko-KR" smtClean="0"/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1987" y="2057198"/>
            <a:ext cx="7418870" cy="2246726"/>
          </a:xfrm>
          <a:noFill/>
        </p:spPr>
        <p:txBody>
          <a:bodyPr/>
          <a:lstStyle/>
          <a:p>
            <a:pPr marL="0" indent="0" eaLnBrk="1" hangingPunct="1"/>
            <a:r>
              <a:rPr lang="zh-CN" altLang="ko-KR" b="1" dirty="0" smtClean="0">
                <a:ea typeface="PMingLiU" pitchFamily="18" charset="-120"/>
              </a:rPr>
              <a:t>Using </a:t>
            </a:r>
            <a:r>
              <a:rPr lang="zh-CN" altLang="ko-KR" b="1" dirty="0" smtClean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inline</a:t>
            </a:r>
            <a:r>
              <a:rPr lang="zh-CN" altLang="ko-KR" b="1" dirty="0" smtClean="0">
                <a:ea typeface="PMingLiU" pitchFamily="18" charset="-120"/>
              </a:rPr>
              <a:t> functions can reduce</a:t>
            </a:r>
            <a:br>
              <a:rPr lang="zh-CN" altLang="ko-KR" b="1" dirty="0" smtClean="0">
                <a:ea typeface="PMingLiU" pitchFamily="18" charset="-120"/>
              </a:rPr>
            </a:br>
            <a:r>
              <a:rPr lang="zh-CN" altLang="ko-KR" b="1" dirty="0" smtClean="0">
                <a:ea typeface="PMingLiU" pitchFamily="18" charset="-120"/>
              </a:rPr>
              <a:t>execution time but may increase program size.</a:t>
            </a:r>
            <a:r>
              <a:rPr lang="en-US" altLang="zh-CN" b="1" dirty="0" smtClean="0">
                <a:ea typeface="PMingLiU" pitchFamily="18" charset="-120"/>
              </a:rPr>
              <a:t/>
            </a:r>
            <a:br>
              <a:rPr lang="en-US" altLang="zh-CN" b="1" dirty="0" smtClean="0">
                <a:ea typeface="PMingLiU" pitchFamily="18" charset="-120"/>
              </a:rPr>
            </a:br>
            <a:r>
              <a:rPr lang="en-US" altLang="zh-CN" b="1" dirty="0" smtClean="0">
                <a:ea typeface="PMingLiU" pitchFamily="18" charset="-120"/>
              </a:rPr>
              <a:t/>
            </a:r>
            <a:br>
              <a:rPr lang="en-US" altLang="zh-CN" b="1" dirty="0" smtClean="0">
                <a:ea typeface="PMingLiU" pitchFamily="18" charset="-120"/>
              </a:rPr>
            </a:br>
            <a:r>
              <a:rPr lang="zh-CN" altLang="en-US" b="1" dirty="0" smtClean="0">
                <a:latin typeface="+mn-ea"/>
              </a:rPr>
              <a:t>内联函数能减少程序执行时间但会</a:t>
            </a:r>
            <a:r>
              <a:rPr lang="zh-CN" altLang="en-US" b="1" dirty="0" smtClean="0">
                <a:latin typeface="+mn-ea"/>
              </a:rPr>
              <a:t>程序</a:t>
            </a:r>
            <a:r>
              <a:rPr lang="zh-CN" altLang="en-US" b="1" dirty="0">
                <a:latin typeface="+mn-ea"/>
              </a:rPr>
              <a:t>代码</a:t>
            </a:r>
            <a:r>
              <a:rPr lang="zh-CN" altLang="en-US" b="1" dirty="0" smtClean="0">
                <a:latin typeface="+mn-ea"/>
              </a:rPr>
              <a:t>会</a:t>
            </a:r>
            <a:r>
              <a:rPr lang="zh-CN" altLang="en-US" b="1" dirty="0" smtClean="0">
                <a:latin typeface="+mn-ea"/>
              </a:rPr>
              <a:t>加长</a:t>
            </a:r>
            <a:endParaRPr lang="zh-CN" altLang="ko-KR" b="1" dirty="0" smtClean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247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3186" y="840905"/>
            <a:ext cx="7773209" cy="600147"/>
          </a:xfrm>
          <a:noFill/>
        </p:spPr>
        <p:txBody>
          <a:bodyPr tIns="0"/>
          <a:lstStyle/>
          <a:p>
            <a:pPr eaLnBrk="1" hangingPunct="1"/>
            <a:r>
              <a:rPr lang="zh-CN" altLang="ko-KR" sz="3600" dirty="0">
                <a:ea typeface="PMingLiU" pitchFamily="18" charset="-120"/>
              </a:rPr>
              <a:t>Software Engineering Observation </a:t>
            </a:r>
            <a:endParaRPr lang="zh-CN" altLang="ko-KR" dirty="0" smtClean="0"/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1991" y="2057199"/>
            <a:ext cx="7011885" cy="2330546"/>
          </a:xfrm>
          <a:noFill/>
        </p:spPr>
        <p:txBody>
          <a:bodyPr/>
          <a:lstStyle/>
          <a:p>
            <a:pPr marL="0" indent="0" eaLnBrk="1" hangingPunct="1"/>
            <a:r>
              <a:rPr lang="zh-CN" altLang="ko-KR" b="1" dirty="0" smtClean="0">
                <a:ea typeface="PMingLiU" pitchFamily="18" charset="-120"/>
              </a:rPr>
              <a:t>The </a:t>
            </a:r>
            <a:r>
              <a:rPr lang="zh-CN" altLang="ko-KR" b="1" dirty="0" smtClean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inline</a:t>
            </a:r>
            <a:r>
              <a:rPr lang="zh-CN" altLang="ko-KR" b="1" dirty="0" smtClean="0">
                <a:ea typeface="PMingLiU" pitchFamily="18" charset="-120"/>
              </a:rPr>
              <a:t> qualifier should be used</a:t>
            </a:r>
            <a:br>
              <a:rPr lang="zh-CN" altLang="ko-KR" b="1" dirty="0" smtClean="0">
                <a:ea typeface="PMingLiU" pitchFamily="18" charset="-120"/>
              </a:rPr>
            </a:br>
            <a:r>
              <a:rPr lang="zh-CN" altLang="ko-KR" b="1" dirty="0" smtClean="0">
                <a:ea typeface="PMingLiU" pitchFamily="18" charset="-120"/>
              </a:rPr>
              <a:t>only with small, frequently used functions.</a:t>
            </a:r>
            <a:r>
              <a:rPr lang="en-US" altLang="zh-CN" b="1" dirty="0" smtClean="0">
                <a:ea typeface="PMingLiU" pitchFamily="18" charset="-120"/>
              </a:rPr>
              <a:t/>
            </a:r>
            <a:br>
              <a:rPr lang="en-US" altLang="zh-CN" b="1" dirty="0" smtClean="0">
                <a:ea typeface="PMingLiU" pitchFamily="18" charset="-120"/>
              </a:rPr>
            </a:br>
            <a:r>
              <a:rPr lang="en-US" altLang="zh-CN" b="1" dirty="0" smtClean="0">
                <a:ea typeface="PMingLiU" pitchFamily="18" charset="-120"/>
              </a:rPr>
              <a:t/>
            </a:r>
            <a:br>
              <a:rPr lang="en-US" altLang="zh-CN" b="1" dirty="0" smtClean="0">
                <a:ea typeface="PMingLiU" pitchFamily="18" charset="-120"/>
              </a:rPr>
            </a:br>
            <a:r>
              <a:rPr lang="zh-CN" altLang="en-US" sz="3100" b="1" dirty="0"/>
              <a:t>内联函数通常用于都很小，经常使用的函数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29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89029"/>
            <a:ext cx="8540609" cy="646288"/>
          </a:xfrm>
        </p:spPr>
        <p:txBody>
          <a:bodyPr/>
          <a:lstStyle/>
          <a:p>
            <a:pPr eaLnBrk="1" hangingPunct="1"/>
            <a:r>
              <a:rPr lang="zh-CN" altLang="ko-KR" sz="3600" dirty="0" smtClean="0"/>
              <a:t>Inline Function V.S. Macro</a:t>
            </a:r>
          </a:p>
        </p:txBody>
      </p:sp>
      <p:sp>
        <p:nvSpPr>
          <p:cNvPr id="14541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484179"/>
            <a:ext cx="8540609" cy="4967471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Similarities </a:t>
            </a:r>
            <a:r>
              <a:rPr lang="zh-CN" altLang="en-US" b="1" dirty="0" smtClean="0"/>
              <a:t>相似之处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/>
              <a:t>Each occurrence is </a:t>
            </a:r>
            <a:r>
              <a:rPr lang="en-US" altLang="zh-CN" b="1" i="1" dirty="0" smtClean="0">
                <a:solidFill>
                  <a:schemeClr val="tx1"/>
                </a:solidFill>
              </a:rPr>
              <a:t>replaced</a:t>
            </a:r>
            <a:r>
              <a:rPr lang="en-US" altLang="zh-CN" b="1" dirty="0" smtClean="0"/>
              <a:t> with the definition.</a:t>
            </a:r>
            <a:br>
              <a:rPr lang="en-US" altLang="zh-CN" b="1" dirty="0" smtClean="0"/>
            </a:br>
            <a:r>
              <a:rPr lang="zh-CN" altLang="en-US" sz="2600" b="1" dirty="0"/>
              <a:t>调用时，使用定义替换</a:t>
            </a:r>
            <a:endParaRPr lang="en-US" altLang="zh-CN" sz="2600" b="1" dirty="0"/>
          </a:p>
          <a:p>
            <a:pPr lvl="1" eaLnBrk="1" hangingPunct="1"/>
            <a:r>
              <a:rPr lang="en-US" altLang="zh-CN" b="1" dirty="0" smtClean="0"/>
              <a:t>The overhead of a function call is avoided so that the program may execute </a:t>
            </a:r>
            <a:r>
              <a:rPr lang="en-US" altLang="zh-CN" b="1" i="1" dirty="0" smtClean="0">
                <a:solidFill>
                  <a:schemeClr val="tx1"/>
                </a:solidFill>
              </a:rPr>
              <a:t>more efficiently</a:t>
            </a:r>
            <a:r>
              <a:rPr lang="en-US" altLang="zh-CN" b="1" dirty="0" smtClean="0"/>
              <a:t>.</a:t>
            </a:r>
            <a:br>
              <a:rPr lang="en-US" altLang="zh-CN" b="1" dirty="0" smtClean="0"/>
            </a:br>
            <a:r>
              <a:rPr lang="zh-CN" altLang="en-US" sz="2600" b="1" dirty="0"/>
              <a:t>减少调用开销，提高程序效率</a:t>
            </a:r>
            <a:endParaRPr lang="en-US" altLang="zh-CN" sz="2600" b="1" dirty="0"/>
          </a:p>
          <a:p>
            <a:pPr lvl="1" eaLnBrk="1" hangingPunct="1"/>
            <a:r>
              <a:rPr lang="en-US" altLang="zh-CN" b="1" dirty="0" smtClean="0"/>
              <a:t>The size of the executable image can become quite </a:t>
            </a:r>
            <a:r>
              <a:rPr lang="en-US" altLang="zh-CN" b="1" i="1" dirty="0" smtClean="0">
                <a:solidFill>
                  <a:schemeClr val="tx1"/>
                </a:solidFill>
              </a:rPr>
              <a:t>large</a:t>
            </a:r>
            <a:r>
              <a:rPr lang="en-US" altLang="zh-CN" b="1" dirty="0" smtClean="0"/>
              <a:t> if the expansions are large or there are many expansions.</a:t>
            </a:r>
            <a:br>
              <a:rPr lang="en-US" altLang="zh-CN" b="1" dirty="0" smtClean="0"/>
            </a:br>
            <a:r>
              <a:rPr lang="zh-CN" altLang="en-US" sz="2400" b="1" dirty="0"/>
              <a:t>如果</a:t>
            </a:r>
            <a:r>
              <a:rPr lang="zh-CN" altLang="en-US" sz="2400" b="1" dirty="0" smtClean="0"/>
              <a:t>扩展较大</a:t>
            </a:r>
            <a:r>
              <a:rPr lang="zh-CN" altLang="en-US" sz="2400" b="1" dirty="0"/>
              <a:t>或</a:t>
            </a:r>
            <a:r>
              <a:rPr lang="zh-CN" altLang="en-US" sz="2400" b="1" dirty="0" smtClean="0"/>
              <a:t>有较多扩展，</a:t>
            </a:r>
            <a:r>
              <a:rPr lang="zh-CN" altLang="en-US" sz="2600" b="1" dirty="0" smtClean="0"/>
              <a:t>可</a:t>
            </a:r>
            <a:r>
              <a:rPr lang="zh-CN" altLang="en-US" sz="2600" b="1" dirty="0"/>
              <a:t>执行</a:t>
            </a:r>
            <a:r>
              <a:rPr lang="zh-CN" altLang="en-US" sz="2600" b="1" dirty="0" smtClean="0"/>
              <a:t>映像会变得</a:t>
            </a:r>
            <a:r>
              <a:rPr lang="zh-CN" altLang="en-US" sz="2600" b="1" dirty="0"/>
              <a:t>相当</a:t>
            </a:r>
            <a:r>
              <a:rPr lang="zh-CN" altLang="en-US" sz="2600" b="1" dirty="0" smtClean="0"/>
              <a:t>大</a:t>
            </a:r>
            <a:endParaRPr lang="en-US" altLang="zh-CN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139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42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ko-KR" smtClean="0"/>
              <a:t> 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23638" y="765375"/>
            <a:ext cx="7848128" cy="586787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300" b="1" dirty="0">
                <a:solidFill>
                  <a:srgbClr val="990000"/>
                </a:solidFill>
              </a:rPr>
              <a:t>Get Name</a:t>
            </a:r>
            <a:r>
              <a:rPr lang="en-US" altLang="zh-CN" sz="2300" b="1" dirty="0"/>
              <a:t>						                                              Get first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300" b="1" dirty="0"/>
              <a:t>	Get middle name or initial </a:t>
            </a:r>
            <a:r>
              <a:rPr lang="zh-CN" altLang="en-US" sz="2300" b="1" dirty="0"/>
              <a:t>首字母</a:t>
            </a:r>
            <a:endParaRPr lang="en-US" altLang="zh-CN" sz="23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300" b="1" dirty="0"/>
              <a:t>	Get last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300" b="1" dirty="0">
                <a:solidFill>
                  <a:srgbClr val="990000"/>
                </a:solidFill>
              </a:rPr>
              <a:t>Write Data in Proper Formats	</a:t>
            </a:r>
            <a:r>
              <a:rPr lang="en-US" altLang="zh-CN" sz="2300" b="1" dirty="0"/>
              <a:t>	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/>
              <a:t>Write first name, blank, middle name, blank,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/>
              <a:t>    last name, blank, social security number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/>
              <a:t>Write last name, comma, first name, blank,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/>
              <a:t>    middle name, blank, social security number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/>
              <a:t>Write last name, comma, blank, first name,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/>
              <a:t>    blank, middle initial, period, blank,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/>
              <a:t>	social security number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/>
              <a:t>Write first name, blank, middle initial, period, 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b="1" dirty="0"/>
              <a:t>    blank, last name</a:t>
            </a:r>
            <a:endParaRPr lang="en-US" altLang="zh-CN" sz="23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1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Inline Function V.S. Macro</a:t>
            </a:r>
          </a:p>
        </p:txBody>
      </p:sp>
      <p:sp>
        <p:nvSpPr>
          <p:cNvPr id="14643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484180"/>
            <a:ext cx="8767387" cy="495266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Dissimilarities </a:t>
            </a:r>
            <a:r>
              <a:rPr lang="zh-CN" altLang="en-US" b="1" dirty="0" smtClean="0"/>
              <a:t>不同之处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/>
              <a:t>A macro is expanded by the </a:t>
            </a:r>
            <a:r>
              <a:rPr lang="en-US" altLang="zh-CN" b="1" i="1" dirty="0" smtClean="0">
                <a:solidFill>
                  <a:schemeClr val="tx1"/>
                </a:solidFill>
              </a:rPr>
              <a:t>preprocessor</a:t>
            </a:r>
            <a:r>
              <a:rPr lang="en-US" altLang="zh-CN" b="1" dirty="0" smtClean="0"/>
              <a:t>, an inline function is expanded by the </a:t>
            </a:r>
            <a:r>
              <a:rPr lang="en-US" altLang="zh-CN" b="1" i="1" dirty="0" smtClean="0">
                <a:solidFill>
                  <a:schemeClr val="tx1"/>
                </a:solidFill>
              </a:rPr>
              <a:t>compiler</a:t>
            </a:r>
            <a:r>
              <a:rPr lang="en-US" altLang="zh-CN" b="1" dirty="0" smtClean="0"/>
              <a:t>.</a:t>
            </a:r>
            <a:br>
              <a:rPr lang="en-US" altLang="zh-CN" b="1" dirty="0" smtClean="0"/>
            </a:br>
            <a:r>
              <a:rPr lang="zh-CN" altLang="en-US" sz="2000" b="1" dirty="0"/>
              <a:t>宏是由预处理器扩展，内联函数由编译器扩展。</a:t>
            </a:r>
            <a:endParaRPr lang="en-US" altLang="zh-CN" sz="2000" b="1" dirty="0"/>
          </a:p>
          <a:p>
            <a:pPr lvl="1" eaLnBrk="1" hangingPunct="1"/>
            <a:r>
              <a:rPr lang="en-US" altLang="zh-CN" b="1" dirty="0" smtClean="0"/>
              <a:t>Macro expansions do text substitution </a:t>
            </a:r>
            <a:r>
              <a:rPr lang="en-US" altLang="zh-CN" b="1" i="1" dirty="0" smtClean="0">
                <a:solidFill>
                  <a:schemeClr val="tx1"/>
                </a:solidFill>
              </a:rPr>
              <a:t>without regard to the semantics</a:t>
            </a:r>
            <a:r>
              <a:rPr lang="en-US" altLang="zh-CN" b="1" dirty="0" smtClean="0"/>
              <a:t> of the code; but inline function expansions </a:t>
            </a:r>
            <a:r>
              <a:rPr lang="en-US" altLang="zh-CN" b="1" i="1" dirty="0" smtClean="0">
                <a:solidFill>
                  <a:schemeClr val="tx1"/>
                </a:solidFill>
              </a:rPr>
              <a:t>take into account the semantics</a:t>
            </a:r>
            <a:r>
              <a:rPr lang="en-US" altLang="zh-CN" b="1" dirty="0" smtClean="0"/>
              <a:t>.</a:t>
            </a:r>
            <a:br>
              <a:rPr lang="en-US" altLang="zh-CN" b="1" dirty="0" smtClean="0"/>
            </a:br>
            <a:r>
              <a:rPr lang="zh-CN" altLang="en-US" sz="2000" b="1" dirty="0"/>
              <a:t>宏展开做文本替换而不考虑代码的语义；但内联函数的扩展考虑语义。</a:t>
            </a:r>
            <a:endParaRPr lang="en-US" altLang="zh-CN" sz="2000" b="1" dirty="0"/>
          </a:p>
          <a:p>
            <a:pPr lvl="2" eaLnBrk="1" hangingPunct="1"/>
            <a:r>
              <a:rPr lang="en-US" altLang="zh-CN" b="1" dirty="0" err="1" smtClean="0"/>
              <a:t>Macro:No</a:t>
            </a:r>
            <a:r>
              <a:rPr lang="en-US" altLang="zh-CN" b="1" dirty="0" smtClean="0"/>
              <a:t> type-safety checking.</a:t>
            </a:r>
            <a:r>
              <a:rPr lang="zh-CN" altLang="en-US" sz="2300" b="1" dirty="0"/>
              <a:t>没有类型安全检查</a:t>
            </a:r>
            <a:endParaRPr lang="en-US" altLang="zh-CN" b="1" dirty="0" smtClean="0"/>
          </a:p>
          <a:p>
            <a:r>
              <a:rPr lang="zh-CN" altLang="en-US" b="1" dirty="0" smtClean="0"/>
              <a:t>Inline functions are </a:t>
            </a:r>
            <a:r>
              <a:rPr lang="zh-CN" altLang="en-US" b="1" i="1" dirty="0" smtClean="0">
                <a:solidFill>
                  <a:schemeClr val="tx1"/>
                </a:solidFill>
              </a:rPr>
              <a:t>generally preferable</a:t>
            </a:r>
            <a:r>
              <a:rPr lang="zh-CN" altLang="en-US" b="1" dirty="0" smtClean="0"/>
              <a:t> to macros.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2300" b="1" dirty="0"/>
              <a:t>与宏相比通常选择内联函数</a:t>
            </a:r>
            <a:endParaRPr lang="zh-CN" altLang="en-US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44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605" y="267277"/>
            <a:ext cx="8228790" cy="759301"/>
          </a:xfrm>
        </p:spPr>
        <p:txBody>
          <a:bodyPr tIns="0"/>
          <a:lstStyle/>
          <a:p>
            <a:pPr eaLnBrk="1" hangingPunct="1"/>
            <a:r>
              <a:rPr lang="zh-CN" altLang="ko-KR" sz="2400">
                <a:ea typeface="PMingLiU" pitchFamily="18" charset="-120"/>
              </a:rPr>
              <a:t> </a:t>
            </a:r>
            <a:r>
              <a:rPr lang="zh-CN" altLang="ko-KR" sz="4600">
                <a:ea typeface="PMingLiU" pitchFamily="18" charset="-120"/>
              </a:rPr>
              <a:t>Default Arguments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125" y="1295873"/>
            <a:ext cx="8633750" cy="468538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ea typeface="PMingLiU" pitchFamily="18" charset="-120"/>
              </a:rPr>
              <a:t>Default argument </a:t>
            </a:r>
            <a:r>
              <a:rPr lang="zh-CN" altLang="en-US" b="1" dirty="0" smtClean="0"/>
              <a:t>缺省参数</a:t>
            </a:r>
            <a:endParaRPr lang="en-US" altLang="zh-CN" b="1" dirty="0" smtClean="0">
              <a:ea typeface="PMingLiU" pitchFamily="18" charset="-120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A default value to be passed to a parameter</a:t>
            </a:r>
            <a:r>
              <a:rPr lang="zh-CN" altLang="en-US" sz="3100" b="1" dirty="0"/>
              <a:t> </a:t>
            </a:r>
            <a:r>
              <a:rPr lang="zh-CN" altLang="en-US" sz="2000" b="1" dirty="0"/>
              <a:t>传递缺省值</a:t>
            </a:r>
            <a:endParaRPr lang="en-US" altLang="zh-CN" sz="2000" b="1" dirty="0">
              <a:ea typeface="PMingLiU" pitchFamily="18" charset="-120"/>
            </a:endParaRPr>
          </a:p>
          <a:p>
            <a:pPr lvl="2" eaLnBrk="1" hangingPunct="1"/>
            <a:r>
              <a:rPr lang="en-US" altLang="zh-CN" b="1" dirty="0" smtClean="0">
                <a:ea typeface="PMingLiU" pitchFamily="18" charset="-120"/>
              </a:rPr>
              <a:t>Used when the function call does not specify an argument for that </a:t>
            </a:r>
            <a:r>
              <a:rPr lang="en-US" altLang="zh-CN" b="1" dirty="0" smtClean="0">
                <a:ea typeface="PMingLiU" pitchFamily="18" charset="-120"/>
              </a:rPr>
              <a:t>parameter </a:t>
            </a:r>
            <a:r>
              <a:rPr lang="zh-CN" altLang="en-US" sz="2000" b="1" dirty="0" smtClean="0">
                <a:latin typeface="+mn-ea"/>
              </a:rPr>
              <a:t>函数</a:t>
            </a:r>
            <a:r>
              <a:rPr lang="zh-CN" altLang="en-US" sz="2000" b="1" dirty="0">
                <a:latin typeface="+mn-ea"/>
              </a:rPr>
              <a:t>调用无需</a:t>
            </a:r>
            <a:r>
              <a:rPr lang="zh-CN" altLang="en-US" sz="2000" b="1" dirty="0" smtClean="0">
                <a:latin typeface="+mn-ea"/>
              </a:rPr>
              <a:t>传特定值</a:t>
            </a:r>
            <a:endParaRPr lang="en-US" altLang="zh-CN" sz="2000" b="1" dirty="0">
              <a:latin typeface="+mn-ea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Must be the rightmost argument(s) in a function</a:t>
            </a:r>
            <a:r>
              <a:rPr lang="en-US" altLang="zh-CN" b="1" dirty="0" smtClean="0">
                <a:latin typeface="Arial" pitchFamily="34" charset="0"/>
                <a:ea typeface="PMingLiU" pitchFamily="18" charset="-120"/>
              </a:rPr>
              <a:t>'</a:t>
            </a:r>
            <a:r>
              <a:rPr lang="en-US" altLang="zh-CN" b="1" dirty="0" smtClean="0">
                <a:ea typeface="PMingLiU" pitchFamily="18" charset="-120"/>
              </a:rPr>
              <a:t>s parameter list </a:t>
            </a:r>
            <a:r>
              <a:rPr lang="en-US" altLang="zh-CN" b="1" dirty="0" smtClean="0">
                <a:ea typeface="PMingLiU" pitchFamily="18" charset="-120"/>
              </a:rPr>
              <a:t> </a:t>
            </a:r>
            <a:r>
              <a:rPr lang="zh-CN" altLang="en-US" sz="2300" b="1" dirty="0" smtClean="0">
                <a:latin typeface="+mn-ea"/>
              </a:rPr>
              <a:t>必须</a:t>
            </a:r>
            <a:r>
              <a:rPr lang="zh-CN" altLang="en-US" sz="2300" b="1" dirty="0">
                <a:latin typeface="+mn-ea"/>
              </a:rPr>
              <a:t>位于参数列表的最右边</a:t>
            </a:r>
            <a:endParaRPr lang="en-US" altLang="zh-CN" sz="2300" b="1" dirty="0">
              <a:latin typeface="+mn-ea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Should be specified with the first occurrence of the function name </a:t>
            </a:r>
            <a:r>
              <a:rPr lang="zh-CN" altLang="en-US" sz="2300" b="1" dirty="0"/>
              <a:t>应在第一次出现函数名时指定</a:t>
            </a:r>
            <a:endParaRPr lang="en-US" altLang="zh-CN" sz="2300" b="1" dirty="0">
              <a:ea typeface="PMingLiU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CN" b="1" dirty="0" smtClean="0">
                <a:ea typeface="PMingLiU" pitchFamily="18" charset="-120"/>
              </a:rPr>
              <a:t>Typically the function </a:t>
            </a:r>
            <a:r>
              <a:rPr lang="en-US" altLang="zh-CN" b="1" dirty="0" smtClean="0">
                <a:ea typeface="PMingLiU" pitchFamily="18" charset="-120"/>
              </a:rPr>
              <a:t>prototype </a:t>
            </a:r>
            <a:r>
              <a:rPr lang="zh-CN" altLang="en-US" sz="2300" b="1" dirty="0" smtClean="0">
                <a:latin typeface="+mn-ea"/>
              </a:rPr>
              <a:t>通常</a:t>
            </a:r>
            <a:r>
              <a:rPr lang="zh-CN" altLang="en-US" sz="2300" b="1" dirty="0">
                <a:latin typeface="+mn-ea"/>
              </a:rPr>
              <a:t>在函数原型中设定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01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ko-KR" smtClean="0"/>
              <a:t>Default Arguments</a:t>
            </a: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30501" y="1247191"/>
            <a:ext cx="8265236" cy="5032114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</a:rPr>
              <a:t>// 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function prototype that specifies default arguments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boxVolume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(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length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= 1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width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= 1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height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= 1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0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main()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// no arguments--use default values for all dimensions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&lt;&lt; "The default box volume is: " &lt;&lt;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boxVolume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();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zh-CN" sz="10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// specify length; default width and height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&lt;&lt; "\n\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nThe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volume of a box with length 10,\n"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     &lt;&lt; "width 1 and height 1 is: " &lt;&lt;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boxVolume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( 10 );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zh-CN" sz="10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// specify length and width; default height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&lt;&lt; "\n\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nThe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volume of a box with length 10,\n"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     &lt;&lt; "width 5 and height 1 is: " &lt;&lt;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boxVolume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( 10, 5 );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zh-CN" sz="10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// specify all arguments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&lt;&lt; "\n\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nThe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volume of a box with length 10,\n"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	     &lt;&lt; "width 5 and height 2 is: " &lt;&lt;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boxVolume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( 10, 5, 2 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</a:rPr>
              <a:t>)  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17344" y="1247191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EX1_31.cpp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 flipV="1">
            <a:off x="3010876" y="1724979"/>
            <a:ext cx="3427988" cy="457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38867" y="1955803"/>
            <a:ext cx="1753477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Default arguments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5600600" y="1801918"/>
            <a:ext cx="838267" cy="38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4229806" y="1724979"/>
            <a:ext cx="2209058" cy="457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4991130" y="2986427"/>
            <a:ext cx="609466" cy="2288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600596" y="3063369"/>
            <a:ext cx="3124267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Calling function with no arguments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5068073" y="3859115"/>
            <a:ext cx="609466" cy="228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677541" y="3936059"/>
            <a:ext cx="3124267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Calling function with one argument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5219937" y="4851267"/>
            <a:ext cx="498101" cy="226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677539" y="4926186"/>
            <a:ext cx="3276128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Calling function with two arguments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 flipV="1">
            <a:off x="5525681" y="5764456"/>
            <a:ext cx="214629" cy="2288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677539" y="5841395"/>
            <a:ext cx="3353070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Calling function with three arguments</a:t>
            </a:r>
          </a:p>
        </p:txBody>
      </p:sp>
    </p:spTree>
    <p:extLst>
      <p:ext uri="{BB962C8B-B14F-4D97-AF65-F5344CB8AC3E}">
        <p14:creationId xmlns:p14="http://schemas.microsoft.com/office/powerpoint/2010/main" val="252474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 autoUpdateAnimBg="0"/>
      <p:bldP spid="9" grpId="0" animBg="1"/>
      <p:bldP spid="10" grpId="0" animBg="1"/>
      <p:bldP spid="11" grpId="0" animBg="1"/>
      <p:bldP spid="12" grpId="0" animBg="1" autoUpdateAnimBg="0"/>
      <p:bldP spid="13" grpId="0" animBg="1"/>
      <p:bldP spid="14" grpId="0" animBg="1" autoUpdateAnimBg="0"/>
      <p:bldP spid="15" grpId="0" animBg="1"/>
      <p:bldP spid="16" grpId="0" animBg="1" autoUpdateAnimBg="0"/>
      <p:bldP spid="17" grpId="0" animBg="1"/>
      <p:bldP spid="18" grpId="0" animBg="1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ko-KR" smtClean="0"/>
              <a:t>Default Arguments</a:t>
            </a: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30501" y="1316121"/>
            <a:ext cx="8265236" cy="1224918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// function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boxVolume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calculates the volume of a box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boxVolume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(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length,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width, </a:t>
            </a:r>
            <a:r>
              <a:rPr lang="en-US" altLang="zh-CN" sz="16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 height 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	return length * width * height;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6573" y="3277299"/>
            <a:ext cx="4395467" cy="260991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The default box volume is: 1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The volume of a box with length 10,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width 1 and height 1 is: 10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The volume of a box with length 10,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width 5 and height 1 is: 50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9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The volume of a box with length 10,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width 5 and height 2 is: </a:t>
            </a:r>
            <a:r>
              <a:rPr lang="en-US" altLang="zh-CN" sz="16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100</a:t>
            </a: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521268" y="5661248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EX1_31.cpp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46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ko-KR" smtClean="0"/>
              <a:t>Default Arguments</a:t>
            </a: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30501" y="1316121"/>
            <a:ext cx="8265236" cy="469048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&lt;string&gt;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void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fo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(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,   float f = 12.6,	char c = '\n', string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msg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= "Error" 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main()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fo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( 14, 48.3f, '\t', "OK"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fo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( 14, 48.3f, '\t'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fo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( 14, 48.3f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fo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( 14 );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11273" y="5589240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EX1_32.cpp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26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ko-KR" smtClean="0"/>
              <a:t>Default Arguments</a:t>
            </a:r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346242" y="2142242"/>
            <a:ext cx="8265236" cy="115413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//***** ERROR: Invalid mix of default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// and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nondefault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values ***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void g(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val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= 0, float s, char t = '\n', string </a:t>
            </a:r>
            <a:r>
              <a:rPr lang="en-US" altLang="zh-CN" dirty="0" err="1">
                <a:solidFill>
                  <a:srgbClr val="000000"/>
                </a:solidFill>
                <a:latin typeface="Comic Sans MS" pitchFamily="66" charset="0"/>
              </a:rPr>
              <a:t>msg</a:t>
            </a: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 = "error" );</a:t>
            </a:r>
          </a:p>
        </p:txBody>
      </p:sp>
      <p:sp>
        <p:nvSpPr>
          <p:cNvPr id="155653" name="AutoShape 5"/>
          <p:cNvSpPr>
            <a:spLocks noChangeArrowheads="1"/>
          </p:cNvSpPr>
          <p:nvPr/>
        </p:nvSpPr>
        <p:spPr bwMode="auto">
          <a:xfrm>
            <a:off x="1368769" y="3641584"/>
            <a:ext cx="5408243" cy="2923857"/>
          </a:xfrm>
          <a:prstGeom prst="irregularSeal1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6602" tIns="58301" rIns="116602" bIns="58301" anchor="ctr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dirty="0">
                <a:solidFill>
                  <a:srgbClr val="000000"/>
                </a:solidFill>
                <a:latin typeface="Comic Sans MS" pitchFamily="66" charset="0"/>
              </a:rPr>
              <a:t>Default arguments may only be provided for trailing arguments </a:t>
            </a:r>
            <a:r>
              <a:rPr lang="en-US" altLang="zh-CN" dirty="0" smtClean="0">
                <a:solidFill>
                  <a:srgbClr val="000000"/>
                </a:solidFill>
                <a:latin typeface="Comic Sans MS" pitchFamily="66" charset="0"/>
              </a:rPr>
              <a:t>only</a:t>
            </a:r>
            <a:br>
              <a:rPr lang="en-US" altLang="zh-CN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zh-CN" altLang="en-US" dirty="0" smtClean="0">
                <a:solidFill>
                  <a:srgbClr val="000000"/>
                </a:solidFill>
                <a:latin typeface="Comic Sans MS" pitchFamily="66" charset="0"/>
              </a:rPr>
              <a:t>只能放最后</a:t>
            </a:r>
            <a:endParaRPr lang="zh-CN" alt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85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605" y="267277"/>
            <a:ext cx="8228790" cy="759301"/>
          </a:xfrm>
        </p:spPr>
        <p:txBody>
          <a:bodyPr tIns="0"/>
          <a:lstStyle/>
          <a:p>
            <a:pPr eaLnBrk="1" hangingPunct="1"/>
            <a:r>
              <a:rPr lang="zh-CN" altLang="ko-KR" sz="2400" dirty="0">
                <a:ea typeface="PMingLiU" pitchFamily="18" charset="-120"/>
              </a:rPr>
              <a:t> </a:t>
            </a:r>
            <a:r>
              <a:rPr lang="zh-CN" altLang="ko-KR" sz="4600" dirty="0">
                <a:ea typeface="PMingLiU" pitchFamily="18" charset="-120"/>
              </a:rPr>
              <a:t>Function Overloading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6408" y="1295872"/>
            <a:ext cx="7999987" cy="4324974"/>
          </a:xfrm>
        </p:spPr>
        <p:txBody>
          <a:bodyPr/>
          <a:lstStyle/>
          <a:p>
            <a:r>
              <a:rPr lang="en-US" altLang="zh-CN" b="1" dirty="0" smtClean="0">
                <a:ea typeface="PMingLiU" pitchFamily="18" charset="-120"/>
              </a:rPr>
              <a:t>Overloaded functions </a:t>
            </a:r>
            <a:r>
              <a:rPr lang="zh-CN" altLang="en-US" b="1" dirty="0" smtClean="0"/>
              <a:t>函数重载</a:t>
            </a:r>
            <a:endParaRPr lang="en-US" altLang="zh-CN" b="1" dirty="0" smtClean="0">
              <a:ea typeface="PMingLiU" pitchFamily="18" charset="-120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Overloaded functions have</a:t>
            </a:r>
          </a:p>
          <a:p>
            <a:pPr lvl="2" eaLnBrk="1" hangingPunct="1"/>
            <a:r>
              <a:rPr lang="en-US" altLang="zh-CN" b="1" dirty="0" smtClean="0">
                <a:ea typeface="PMingLiU" pitchFamily="18" charset="-120"/>
              </a:rPr>
              <a:t>Same </a:t>
            </a:r>
            <a:r>
              <a:rPr lang="en-US" altLang="zh-CN" b="1" dirty="0" smtClean="0">
                <a:ea typeface="PMingLiU" pitchFamily="18" charset="-120"/>
              </a:rPr>
              <a:t>name </a:t>
            </a:r>
            <a:r>
              <a:rPr lang="zh-CN" altLang="en-US" sz="2400" b="1" dirty="0" smtClean="0"/>
              <a:t>相同的函数名</a:t>
            </a:r>
            <a:endParaRPr lang="en-US" altLang="zh-CN" sz="2400" b="1" dirty="0" smtClean="0">
              <a:ea typeface="PMingLiU" pitchFamily="18" charset="-120"/>
            </a:endParaRPr>
          </a:p>
          <a:p>
            <a:pPr lvl="2" eaLnBrk="1" hangingPunct="1"/>
            <a:r>
              <a:rPr lang="en-US" altLang="zh-CN" b="1" dirty="0" smtClean="0">
                <a:ea typeface="PMingLiU" pitchFamily="18" charset="-120"/>
              </a:rPr>
              <a:t>Different sets of </a:t>
            </a:r>
            <a:r>
              <a:rPr lang="en-US" altLang="zh-CN" b="1" dirty="0" smtClean="0">
                <a:ea typeface="PMingLiU" pitchFamily="18" charset="-120"/>
              </a:rPr>
              <a:t>parameters </a:t>
            </a:r>
            <a:r>
              <a:rPr lang="zh-CN" altLang="en-US" sz="2400" b="1" dirty="0" smtClean="0"/>
              <a:t>不同</a:t>
            </a:r>
            <a:r>
              <a:rPr lang="zh-CN" altLang="en-US" sz="2400" b="1" dirty="0" smtClean="0"/>
              <a:t>的参数集</a:t>
            </a:r>
            <a:endParaRPr lang="en-US" altLang="zh-CN" sz="2400" b="1" dirty="0" smtClean="0">
              <a:ea typeface="PMingLiU" pitchFamily="18" charset="-120"/>
            </a:endParaRPr>
          </a:p>
          <a:p>
            <a:pPr lvl="1" eaLnBrk="1" hangingPunct="1"/>
            <a:r>
              <a:rPr lang="en-US" altLang="zh-CN" b="1" dirty="0" smtClean="0">
                <a:ea typeface="PMingLiU" pitchFamily="18" charset="-120"/>
              </a:rPr>
              <a:t>Commonly used to create several functions of the same name that perform similar tasks, but on different data types</a:t>
            </a:r>
            <a:br>
              <a:rPr lang="en-US" altLang="zh-CN" b="1" dirty="0" smtClean="0">
                <a:ea typeface="PMingLiU" pitchFamily="18" charset="-120"/>
              </a:rPr>
            </a:br>
            <a:r>
              <a:rPr lang="zh-CN" altLang="en-US" b="1" dirty="0" smtClean="0"/>
              <a:t>常用于创建的名称相同，执行类似任务的</a:t>
            </a:r>
            <a:r>
              <a:rPr lang="zh-CN" altLang="en-US" b="1" dirty="0" smtClean="0"/>
              <a:t>多个函数，</a:t>
            </a:r>
            <a:r>
              <a:rPr lang="zh-CN" altLang="en-US" b="1" dirty="0" smtClean="0"/>
              <a:t>但</a:t>
            </a:r>
            <a:r>
              <a:rPr lang="zh-CN" altLang="en-US" b="1" dirty="0" smtClean="0"/>
              <a:t>对应不同</a:t>
            </a:r>
            <a:r>
              <a:rPr lang="zh-CN" altLang="en-US" b="1" dirty="0" smtClean="0"/>
              <a:t>的数据类型</a:t>
            </a:r>
            <a:endParaRPr lang="en-US" altLang="zh-CN" b="1" dirty="0" smtClean="0">
              <a:ea typeface="PMingLiU" pitchFamily="18" charset="-12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40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62417" y="384166"/>
            <a:ext cx="8540609" cy="584733"/>
          </a:xfrm>
        </p:spPr>
        <p:txBody>
          <a:bodyPr/>
          <a:lstStyle/>
          <a:p>
            <a:pPr eaLnBrk="1" hangingPunct="1"/>
            <a:r>
              <a:rPr lang="zh-CN" altLang="ko-KR" sz="3200" dirty="0">
                <a:ea typeface="PMingLiU" pitchFamily="18" charset="-120"/>
              </a:rPr>
              <a:t>Function Overloading</a:t>
            </a:r>
            <a:endParaRPr lang="zh-CN" altLang="ko-KR" dirty="0" smtClean="0"/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10420" y="1052736"/>
            <a:ext cx="8265236" cy="565074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square(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x ) {  //for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values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"square of integer " &lt;&lt; x &lt;&lt; " is 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 x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* x;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double square( double y ) {  //for double values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"square of double " &lt;&lt; y &lt;&lt; " is 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 y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* y;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main()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square( 7 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;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// calls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version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 smtClean="0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&lt;&lt; square( 7.5 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 smtClean="0">
                <a:solidFill>
                  <a:srgbClr val="000000"/>
                </a:solidFill>
                <a:latin typeface="Comic Sans MS" pitchFamily="66" charset="0"/>
              </a:rPr>
              <a:t>; 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// calls double version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60232" y="6241816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EX1_33.cpp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666662" y="1588576"/>
            <a:ext cx="2681005" cy="3282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47668" y="1396221"/>
            <a:ext cx="3427988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Defining a </a:t>
            </a:r>
            <a:r>
              <a:rPr lang="en-US" altLang="zh-CN" b="1">
                <a:solidFill>
                  <a:srgbClr val="0033CC"/>
                </a:solidFill>
                <a:latin typeface="Courier New" pitchFamily="49" charset="0"/>
                <a:ea typeface="PMingLiU" pitchFamily="18" charset="-120"/>
              </a:rPr>
              <a:t>square</a:t>
            </a: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 function for </a:t>
            </a:r>
            <a:r>
              <a:rPr lang="en-US" altLang="zh-CN" b="1">
                <a:solidFill>
                  <a:srgbClr val="0033CC"/>
                </a:solidFill>
                <a:latin typeface="Courier New" pitchFamily="49" charset="0"/>
                <a:ea typeface="PMingLiU" pitchFamily="18" charset="-120"/>
              </a:rPr>
              <a:t>int</a:t>
            </a: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s</a:t>
            </a:r>
            <a:endParaRPr lang="en-US" altLang="zh-CN">
              <a:solidFill>
                <a:srgbClr val="0033CC"/>
              </a:solidFill>
              <a:latin typeface="Lucida Console" pitchFamily="49" charset="0"/>
              <a:ea typeface="PMingLiU" pitchFamily="18" charset="-12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131839" y="2942752"/>
            <a:ext cx="1790057" cy="4142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921897" y="2750394"/>
            <a:ext cx="3885592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Defining a </a:t>
            </a:r>
            <a:r>
              <a:rPr lang="en-US" altLang="zh-CN" b="1">
                <a:solidFill>
                  <a:srgbClr val="0033CC"/>
                </a:solidFill>
                <a:latin typeface="Courier New" pitchFamily="49" charset="0"/>
                <a:ea typeface="PMingLiU" pitchFamily="18" charset="-120"/>
              </a:rPr>
              <a:t>square</a:t>
            </a: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 function for </a:t>
            </a:r>
            <a:r>
              <a:rPr lang="en-US" altLang="zh-CN" b="1">
                <a:solidFill>
                  <a:srgbClr val="0033CC"/>
                </a:solidFill>
                <a:latin typeface="Courier New" pitchFamily="49" charset="0"/>
                <a:ea typeface="PMingLiU" pitchFamily="18" charset="-120"/>
              </a:rPr>
              <a:t>double</a:t>
            </a: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s</a:t>
            </a:r>
            <a:endParaRPr lang="en-US" altLang="zh-CN">
              <a:solidFill>
                <a:srgbClr val="0033CC"/>
              </a:solidFill>
              <a:latin typeface="Lucida Console" pitchFamily="49" charset="0"/>
              <a:ea typeface="PMingLiU" pitchFamily="18" charset="-12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131838" y="4775509"/>
            <a:ext cx="2659445" cy="385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791281" y="4581128"/>
            <a:ext cx="2972407" cy="579406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Output confirms that the proper function was called in each case</a:t>
            </a:r>
            <a:endParaRPr lang="en-US" altLang="zh-CN">
              <a:solidFill>
                <a:srgbClr val="0033CC"/>
              </a:solidFill>
              <a:latin typeface="Lucida Console" pitchFamily="49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713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 autoUpdateAnimBg="0"/>
      <p:bldP spid="9" grpId="0" animBg="1"/>
      <p:bldP spid="10" grpId="0" animBg="1" autoUpdateAnimBg="0"/>
      <p:bldP spid="11" grpId="0" animBg="1"/>
      <p:bldP spid="12" grpId="0" animBg="1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605" y="269302"/>
            <a:ext cx="8228790" cy="757275"/>
          </a:xfrm>
        </p:spPr>
        <p:txBody>
          <a:bodyPr tIns="0"/>
          <a:lstStyle/>
          <a:p>
            <a:pPr eaLnBrk="1" hangingPunct="1"/>
            <a:r>
              <a:rPr lang="zh-CN" altLang="ko-KR" sz="2400">
                <a:ea typeface="PMingLiU" pitchFamily="18" charset="-120"/>
              </a:rPr>
              <a:t> </a:t>
            </a:r>
            <a:r>
              <a:rPr lang="zh-CN" altLang="ko-KR" sz="4600">
                <a:ea typeface="PMingLiU" pitchFamily="18" charset="-120"/>
              </a:rPr>
              <a:t>Function Overloading (Cont.)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6408" y="1295872"/>
            <a:ext cx="7999987" cy="52506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ea typeface="PMingLiU" pitchFamily="18" charset="-120"/>
              </a:rPr>
              <a:t>How the compiler differentiates overloaded functions</a:t>
            </a:r>
            <a:r>
              <a:rPr lang="zh-CN" altLang="en-US" b="1" dirty="0" smtClean="0"/>
              <a:t>编译器如何区分重载函数</a:t>
            </a:r>
            <a:r>
              <a:rPr lang="en-US" altLang="zh-CN" b="1" dirty="0" smtClean="0">
                <a:ea typeface="PMingLiU" pitchFamily="18" charset="-12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600" b="1" dirty="0">
                <a:ea typeface="PMingLiU" pitchFamily="18" charset="-120"/>
              </a:rPr>
              <a:t>Overloaded functions are distinguished by their </a:t>
            </a:r>
            <a:r>
              <a:rPr lang="en-US" altLang="zh-CN" sz="2600" b="1" dirty="0" smtClean="0">
                <a:solidFill>
                  <a:srgbClr val="0000FF"/>
                </a:solidFill>
                <a:ea typeface="PMingLiU" pitchFamily="18" charset="-120"/>
              </a:rPr>
              <a:t>signatures </a:t>
            </a:r>
            <a:r>
              <a:rPr lang="zh-CN" altLang="en-US" sz="2600" b="1" dirty="0" smtClean="0"/>
              <a:t>重载</a:t>
            </a:r>
            <a:r>
              <a:rPr lang="zh-CN" altLang="en-US" sz="2600" b="1" dirty="0"/>
              <a:t>函数是由其特征的区别</a:t>
            </a:r>
            <a:endParaRPr lang="en-US" altLang="zh-CN" sz="2600" b="1" dirty="0">
              <a:solidFill>
                <a:srgbClr val="0000FF"/>
              </a:solidFill>
              <a:ea typeface="PMingLiU" pitchFamily="18" charset="-120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ea typeface="PMingLiU" pitchFamily="18" charset="-120"/>
              </a:rPr>
              <a:t>Signature</a:t>
            </a:r>
            <a:r>
              <a:rPr lang="en-US" altLang="zh-CN" sz="2000" b="1" dirty="0">
                <a:ea typeface="PMingLiU" pitchFamily="18" charset="-120"/>
              </a:rPr>
              <a:t> is a combination of a function</a:t>
            </a:r>
            <a:r>
              <a:rPr lang="en-US" altLang="zh-CN" sz="2000" b="1" dirty="0">
                <a:latin typeface="Arial" pitchFamily="34" charset="0"/>
                <a:ea typeface="PMingLiU" pitchFamily="18" charset="-120"/>
              </a:rPr>
              <a:t>'</a:t>
            </a:r>
            <a:r>
              <a:rPr lang="en-US" altLang="zh-CN" sz="2000" b="1" dirty="0">
                <a:ea typeface="PMingLiU" pitchFamily="18" charset="-120"/>
              </a:rPr>
              <a:t>s name and its parameter types (in order</a:t>
            </a:r>
            <a:r>
              <a:rPr lang="en-US" altLang="zh-CN" sz="2000" b="1" dirty="0" smtClean="0">
                <a:ea typeface="PMingLiU" pitchFamily="18" charset="-120"/>
              </a:rPr>
              <a:t>) </a:t>
            </a:r>
            <a:r>
              <a:rPr lang="zh-CN" altLang="en-US" sz="2000" b="1" dirty="0" smtClean="0">
                <a:latin typeface="+mn-ea"/>
              </a:rPr>
              <a:t>特征</a:t>
            </a:r>
            <a:r>
              <a:rPr lang="zh-CN" altLang="en-US" sz="2000" b="1" dirty="0">
                <a:latin typeface="+mn-ea"/>
              </a:rPr>
              <a:t>包含</a:t>
            </a:r>
            <a:r>
              <a:rPr lang="zh-CN" altLang="en-US" sz="2000" b="1" dirty="0" smtClean="0">
                <a:latin typeface="+mn-ea"/>
              </a:rPr>
              <a:t>函数名和</a:t>
            </a:r>
            <a:r>
              <a:rPr lang="zh-CN" altLang="en-US" sz="2000" b="1" dirty="0">
                <a:latin typeface="+mn-ea"/>
              </a:rPr>
              <a:t>参数类型</a:t>
            </a:r>
            <a:endParaRPr lang="en-US" altLang="zh-CN" sz="2000" b="1" dirty="0">
              <a:latin typeface="+mn-ea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600" b="1" dirty="0">
                <a:ea typeface="PMingLiU" pitchFamily="18" charset="-120"/>
              </a:rPr>
              <a:t>Name mangling or name decoration </a:t>
            </a:r>
            <a:r>
              <a:rPr lang="en-US" altLang="zh-CN" sz="2600" b="1" dirty="0" smtClean="0">
                <a:ea typeface="PMingLiU" pitchFamily="18" charset="-120"/>
              </a:rPr>
              <a:t/>
            </a:r>
            <a:br>
              <a:rPr lang="en-US" altLang="zh-CN" sz="2600" b="1" dirty="0" smtClean="0">
                <a:ea typeface="PMingLiU" pitchFamily="18" charset="-120"/>
              </a:rPr>
            </a:br>
            <a:r>
              <a:rPr lang="zh-CN" altLang="en-US" sz="2600" b="1" dirty="0" smtClean="0">
                <a:latin typeface="+mn-ea"/>
              </a:rPr>
              <a:t>（</a:t>
            </a:r>
            <a:r>
              <a:rPr lang="en-US" altLang="zh-CN" sz="2600" b="1" dirty="0" smtClean="0">
                <a:latin typeface="+mn-ea"/>
              </a:rPr>
              <a:t>名</a:t>
            </a:r>
            <a:r>
              <a:rPr lang="zh-CN" altLang="en-US" sz="2600" b="1" dirty="0" smtClean="0">
                <a:latin typeface="+mn-ea"/>
              </a:rPr>
              <a:t>字</a:t>
            </a:r>
            <a:r>
              <a:rPr lang="en-US" altLang="zh-CN" sz="2600" b="1" dirty="0" err="1" smtClean="0">
                <a:latin typeface="+mn-ea"/>
              </a:rPr>
              <a:t>重整或名</a:t>
            </a:r>
            <a:r>
              <a:rPr lang="zh-CN" altLang="en-US" sz="2600" b="1" dirty="0" smtClean="0">
                <a:latin typeface="+mn-ea"/>
              </a:rPr>
              <a:t>字</a:t>
            </a:r>
            <a:r>
              <a:rPr lang="en-US" altLang="zh-CN" sz="2600" b="1" dirty="0" err="1" smtClean="0">
                <a:latin typeface="+mn-ea"/>
              </a:rPr>
              <a:t>修饰</a:t>
            </a:r>
            <a:r>
              <a:rPr lang="zh-CN" altLang="en-US" sz="2600" b="1" dirty="0">
                <a:latin typeface="+mn-ea"/>
              </a:rPr>
              <a:t>）</a:t>
            </a:r>
            <a:endParaRPr lang="en-US" altLang="zh-CN" sz="2600" b="1" dirty="0">
              <a:latin typeface="+mn-ea"/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 b="1" dirty="0">
                <a:ea typeface="PMingLiU" pitchFamily="18" charset="-120"/>
                <a:sym typeface="Arial" pitchFamily="34" charset="0"/>
              </a:rPr>
              <a:t>Compiler encodes each function identifier with the </a:t>
            </a:r>
            <a:r>
              <a:rPr lang="en-US" altLang="zh-CN" sz="2000" b="1" dirty="0">
                <a:solidFill>
                  <a:srgbClr val="FF0000"/>
                </a:solidFill>
                <a:ea typeface="PMingLiU" pitchFamily="18" charset="-120"/>
                <a:sym typeface="Arial" pitchFamily="34" charset="0"/>
              </a:rPr>
              <a:t>number and types</a:t>
            </a:r>
            <a:r>
              <a:rPr lang="en-US" altLang="zh-CN" sz="2000" b="1" dirty="0">
                <a:ea typeface="PMingLiU" pitchFamily="18" charset="-120"/>
                <a:sym typeface="Arial" pitchFamily="34" charset="0"/>
              </a:rPr>
              <a:t> of its parameters to enable type-safe linkage</a:t>
            </a:r>
            <a:br>
              <a:rPr lang="en-US" altLang="zh-CN" sz="2000" b="1" dirty="0">
                <a:ea typeface="PMingLiU" pitchFamily="18" charset="-120"/>
                <a:sym typeface="Arial" pitchFamily="34" charset="0"/>
              </a:rPr>
            </a:br>
            <a:r>
              <a:rPr lang="zh-CN" altLang="en-US" sz="2400" b="1" dirty="0"/>
              <a:t>编译器</a:t>
            </a:r>
            <a:r>
              <a:rPr lang="zh-CN" altLang="en-US" sz="2400" b="1" dirty="0" smtClean="0"/>
              <a:t>通过函数</a:t>
            </a:r>
            <a:r>
              <a:rPr lang="zh-CN" altLang="en-US" sz="2400" b="1" dirty="0"/>
              <a:t>参数的数量和类型来区别</a:t>
            </a:r>
            <a:endParaRPr lang="en-US" altLang="zh-CN" sz="2400" b="1" dirty="0">
              <a:ea typeface="PMingLiU" pitchFamily="18" charset="-120"/>
              <a:sym typeface="Arial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67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8" y="650585"/>
            <a:ext cx="8540609" cy="523178"/>
          </a:xfrm>
        </p:spPr>
        <p:txBody>
          <a:bodyPr/>
          <a:lstStyle/>
          <a:p>
            <a:pPr eaLnBrk="1" hangingPunct="1"/>
            <a:r>
              <a:rPr lang="zh-CN" altLang="ko-KR" sz="2800" dirty="0">
                <a:ea typeface="PMingLiU" pitchFamily="18" charset="-120"/>
              </a:rPr>
              <a:t>Function Overloading</a:t>
            </a:r>
            <a:endParaRPr lang="zh-CN" altLang="ko-KR" dirty="0" smtClean="0"/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30501" y="1316121"/>
            <a:ext cx="8265236" cy="4653549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// Name mangling.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square(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x ) {// function square for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values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x * x;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double square( double y ) {// function square for double values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y * y;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// function that receives arguments of types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//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, float, char and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&amp;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void nothing1(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a, float b, char c,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&amp;d 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// empty function body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149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03160" y="5508005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EX1_34.cpp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15535" y="2513278"/>
            <a:ext cx="2743604" cy="348573"/>
          </a:xfrm>
          <a:prstGeom prst="rect">
            <a:avLst/>
          </a:prstGeom>
          <a:solidFill>
            <a:srgbClr val="F0F5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Overloaded </a:t>
            </a:r>
            <a:r>
              <a:rPr lang="en-US" altLang="zh-CN" b="1">
                <a:solidFill>
                  <a:srgbClr val="0033CC"/>
                </a:solidFill>
                <a:latin typeface="Courier New" pitchFamily="49" charset="0"/>
                <a:ea typeface="PMingLiU" pitchFamily="18" charset="-120"/>
              </a:rPr>
              <a:t>square</a:t>
            </a: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 functions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2627783" y="2285485"/>
            <a:ext cx="3387751" cy="45659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2987823" y="2742078"/>
            <a:ext cx="3027711" cy="39888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41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ko-KR" smtClean="0"/>
              <a:t> 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91242" y="1840545"/>
            <a:ext cx="7848128" cy="231136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300" b="1" dirty="0">
                <a:solidFill>
                  <a:srgbClr val="990000"/>
                </a:solidFill>
              </a:rPr>
              <a:t>Middle initial</a:t>
            </a:r>
            <a:r>
              <a:rPr lang="en-US" altLang="zh-CN" sz="2300" b="1" dirty="0"/>
              <a:t>				Level 2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600" b="1" dirty="0"/>
              <a:t>Set initial to </a:t>
            </a:r>
            <a:r>
              <a:rPr lang="en-US" altLang="zh-CN" sz="2600" b="1" dirty="0" err="1"/>
              <a:t>middleName.substr</a:t>
            </a:r>
            <a:r>
              <a:rPr lang="en-US" altLang="zh-CN" sz="2600" b="1" dirty="0"/>
              <a:t>(0, 1) + period</a:t>
            </a:r>
          </a:p>
          <a:p>
            <a:pPr>
              <a:buFont typeface="Wingdings" pitchFamily="2" charset="2"/>
              <a:buNone/>
            </a:pPr>
            <a:r>
              <a:rPr lang="en-US" altLang="zh-CN" sz="2300" b="1" dirty="0">
                <a:solidFill>
                  <a:srgbClr val="990000"/>
                </a:solidFill>
              </a:rPr>
              <a:t>Close files</a:t>
            </a:r>
            <a:endParaRPr lang="en-US" altLang="zh-CN" sz="2300" b="1" dirty="0"/>
          </a:p>
          <a:p>
            <a:pPr lvl="1">
              <a:buFont typeface="Wingdings" pitchFamily="2" charset="2"/>
              <a:buNone/>
            </a:pPr>
            <a:r>
              <a:rPr lang="en-US" altLang="zh-CN" sz="2600" b="1" dirty="0" err="1"/>
              <a:t>inData.close</a:t>
            </a:r>
            <a:r>
              <a:rPr lang="en-US" altLang="zh-CN" sz="2600" b="1" dirty="0"/>
              <a:t>()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600" b="1" dirty="0" err="1"/>
              <a:t>outData.close</a:t>
            </a:r>
            <a:r>
              <a:rPr lang="en-US" altLang="zh-CN" sz="2600" b="1" dirty="0"/>
              <a:t>()</a:t>
            </a:r>
            <a:endParaRPr lang="en-US" altLang="zh-CN" b="1" dirty="0" smtClean="0">
              <a:latin typeface="Helvetica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072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8" y="650585"/>
            <a:ext cx="8540609" cy="523178"/>
          </a:xfrm>
        </p:spPr>
        <p:txBody>
          <a:bodyPr/>
          <a:lstStyle/>
          <a:p>
            <a:pPr eaLnBrk="1" hangingPunct="1"/>
            <a:r>
              <a:rPr lang="zh-CN" altLang="ko-KR" sz="2800" dirty="0">
                <a:ea typeface="PMingLiU" pitchFamily="18" charset="-120"/>
              </a:rPr>
              <a:t>Function Overloading</a:t>
            </a:r>
            <a:endParaRPr lang="zh-CN" altLang="ko-KR" dirty="0" smtClean="0"/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530501" y="1316121"/>
            <a:ext cx="8265236" cy="3028489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// function that receives arguments of types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// char,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, float &amp; and double &amp;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nothing2( char a,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b, float &amp;c, double &amp;d 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main() 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 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11273" y="5589240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EX1_34.cpp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6573" y="4549640"/>
            <a:ext cx="3603379" cy="1698894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@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square$qi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@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square$qd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@nothing1$qifcri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@nothing2$qcirfrd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_main</a:t>
            </a:r>
            <a:endParaRPr lang="en-US" altLang="zh-CN" sz="18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1331639" y="6050905"/>
            <a:ext cx="1853355" cy="435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33462" y="6368813"/>
            <a:ext cx="4648942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>
                <a:solidFill>
                  <a:srgbClr val="0033CC"/>
                </a:solidFill>
                <a:latin typeface="Courier New" pitchFamily="49" charset="0"/>
                <a:ea typeface="PMingLiU" pitchFamily="18" charset="-120"/>
              </a:rPr>
              <a:t>main</a:t>
            </a: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 is not mangled because it cannot be overloaded</a:t>
            </a:r>
            <a:endParaRPr lang="en-US" altLang="zh-CN">
              <a:solidFill>
                <a:srgbClr val="0033CC"/>
              </a:solidFill>
              <a:latin typeface="Lucida Console" pitchFamily="49" charset="0"/>
              <a:ea typeface="PMingLiU" pitchFamily="18" charset="-12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 flipV="1">
            <a:off x="2770919" y="5167951"/>
            <a:ext cx="9840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305467" y="5050513"/>
            <a:ext cx="3504931" cy="348573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ea typeface="PMingLiU" pitchFamily="18" charset="-120"/>
              </a:rPr>
              <a:t>Mangled names of overloaded functions</a:t>
            </a:r>
          </a:p>
        </p:txBody>
      </p:sp>
    </p:spTree>
    <p:extLst>
      <p:ext uri="{BB962C8B-B14F-4D97-AF65-F5344CB8AC3E}">
        <p14:creationId xmlns:p14="http://schemas.microsoft.com/office/powerpoint/2010/main" val="3505399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 autoUpdateAnimBg="0"/>
      <p:bldP spid="10" grpId="0" animBg="1"/>
      <p:bldP spid="11" grpId="0" animBg="1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ko-KR" smtClean="0"/>
              <a:t>Overloading Functions</a:t>
            </a:r>
          </a:p>
        </p:txBody>
      </p:sp>
      <p:sp>
        <p:nvSpPr>
          <p:cNvPr id="157700" name="Rectangle 3"/>
          <p:cNvSpPr>
            <a:spLocks noChangeArrowheads="1"/>
          </p:cNvSpPr>
          <p:nvPr/>
        </p:nvSpPr>
        <p:spPr bwMode="auto">
          <a:xfrm>
            <a:off x="346242" y="1500379"/>
            <a:ext cx="4225758" cy="4358084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iomanip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void print(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a);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void print(double a);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main()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x = 8;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double y = 8;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print(x);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print(y);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4932040" y="1500378"/>
            <a:ext cx="4049976" cy="2696090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void print(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a)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a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void print(double a)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showpoint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 a 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69137" y="5229200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EX1_35.cpp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2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424" y="188307"/>
            <a:ext cx="5833450" cy="156046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Match resolution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0000"/>
                </a:solidFill>
              </a:rPr>
              <a:t>Parameter type</a:t>
            </a:r>
          </a:p>
          <a:p>
            <a:pPr lvl="1" eaLnBrk="1" hangingPunct="1"/>
            <a:endParaRPr lang="en-US" altLang="zh-CN" b="1" dirty="0" smtClean="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403189" y="1557075"/>
            <a:ext cx="7200191" cy="4539603"/>
          </a:xfrm>
          <a:prstGeom prst="rect">
            <a:avLst/>
          </a:prstGeom>
          <a:solidFill>
            <a:schemeClr val="accent1">
              <a:alpha val="70195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89969" tIns="46784" rIns="89969" bIns="46784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void print(int);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void print(const char*);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void print(double);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void print(long);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void print(char);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800">
              <a:latin typeface="Comic Sans MS" pitchFamily="66" charset="0"/>
              <a:ea typeface="Gulim" pitchFamily="34" charset="-127"/>
            </a:endParaRP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void h(char c, int i, short s, float f)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{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	print(c);	// exact match: invoke print(char)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	print(i);	// exact match: invoke print(int)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	print(s);	// integral promotion: invoke print(int)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	print(f);	// float to double promotion: print(double)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800">
              <a:latin typeface="Comic Sans MS" pitchFamily="66" charset="0"/>
              <a:ea typeface="Gulim" pitchFamily="34" charset="-127"/>
            </a:endParaRP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	print('a');    // exact match: invoke print(char)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	print(49);     // exact match: invoke print(int)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	print(0);       // exact match: invoke print(int)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	print("a");  // exact match: invoke print(const char*)</a:t>
            </a:r>
          </a:p>
          <a:p>
            <a:pPr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0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422" y="188307"/>
            <a:ext cx="4897992" cy="156046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Match resolution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0000"/>
                </a:solidFill>
              </a:rPr>
              <a:t>Parameter number</a:t>
            </a:r>
          </a:p>
          <a:p>
            <a:pPr lvl="1" eaLnBrk="1" hangingPunct="1"/>
            <a:endParaRPr lang="en-US" altLang="zh-CN" b="1" dirty="0" smtClean="0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07315" y="1196659"/>
            <a:ext cx="8965818" cy="5302077"/>
          </a:xfrm>
          <a:prstGeom prst="rect">
            <a:avLst/>
          </a:prstGeom>
          <a:solidFill>
            <a:schemeClr val="accent1">
              <a:alpha val="70195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89969" tIns="46784" rIns="89969" bIns="46784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int pow(int, int);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double pow(double, double);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complex pow(double, complex);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complex pow(complex, int);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complex pow(complex, double);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complex pow(complex, complex);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void k(complex z)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	int i = pow(2,2);		// invoke pow(int,int)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	double d = pow(2.0,2.0);	// invoke pow(double,double)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	complex z2 = pow(2,z);	// invoke pow(double,complex)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	complex z3 = pow(z,2);	// invoke pow(complex,int)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	complex z4 = pow(z,z);	// invoke pow(complex,complex)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	double d = pow(2.0,2);	// error: pow(int(2.0),2)  or 						//pow(2.0,double(2))?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42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422" y="188307"/>
            <a:ext cx="4897992" cy="1988194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Match resolution</a:t>
            </a:r>
          </a:p>
          <a:p>
            <a:pPr lvl="1" eaLnBrk="1" hangingPunct="1"/>
            <a:r>
              <a:rPr lang="en-US" altLang="zh-CN" b="1" dirty="0" smtClean="0"/>
              <a:t>Function type</a:t>
            </a:r>
            <a:r>
              <a:rPr lang="en-US" altLang="zh-CN" b="1" dirty="0" smtClean="0"/>
              <a:t>?</a:t>
            </a:r>
            <a:br>
              <a:rPr lang="en-US" altLang="zh-CN" b="1" dirty="0" smtClean="0"/>
            </a:br>
            <a:r>
              <a:rPr lang="zh-CN" altLang="en-US" b="1" dirty="0" smtClean="0"/>
              <a:t>返回类型</a:t>
            </a:r>
            <a:endParaRPr lang="en-US" altLang="zh-CN" b="1" dirty="0" smtClean="0"/>
          </a:p>
          <a:p>
            <a:pPr lvl="1" eaLnBrk="1" hangingPunct="1"/>
            <a:endParaRPr lang="en-US" altLang="zh-CN" b="1" dirty="0" smtClean="0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652744" y="3154639"/>
            <a:ext cx="1107556" cy="9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5100">
                <a:solidFill>
                  <a:srgbClr val="0033CC"/>
                </a:solidFill>
              </a:rPr>
              <a:t>no!</a:t>
            </a:r>
          </a:p>
        </p:txBody>
      </p:sp>
      <p:sp>
        <p:nvSpPr>
          <p:cNvPr id="160773" name="AutoShape 5"/>
          <p:cNvSpPr>
            <a:spLocks noChangeArrowheads="1"/>
          </p:cNvSpPr>
          <p:nvPr/>
        </p:nvSpPr>
        <p:spPr bwMode="auto">
          <a:xfrm>
            <a:off x="5031633" y="3245756"/>
            <a:ext cx="1166285" cy="1166285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17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ko-KR" smtClean="0"/>
              <a:t>Function Signatures</a:t>
            </a:r>
          </a:p>
        </p:txBody>
      </p:sp>
      <p:sp>
        <p:nvSpPr>
          <p:cNvPr id="161796" name="Rectangle 3"/>
          <p:cNvSpPr>
            <a:spLocks noRot="1" noChangeArrowheads="1"/>
          </p:cNvSpPr>
          <p:nvPr/>
        </p:nvSpPr>
        <p:spPr bwMode="auto">
          <a:xfrm>
            <a:off x="305749" y="1595543"/>
            <a:ext cx="8540609" cy="465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0" tIns="45695" rIns="91390" bIns="45695">
            <a:spAutoFit/>
          </a:bodyPr>
          <a:lstStyle>
            <a:lvl1pPr marL="268288" indent="-268288"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82613" indent="-223838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/>
              <a:t>Overloaded functions must have distinct </a:t>
            </a:r>
            <a:r>
              <a:rPr lang="en-US" altLang="zh-CN" sz="2400" b="1" i="1" dirty="0">
                <a:solidFill>
                  <a:srgbClr val="0033CC"/>
                </a:solidFill>
              </a:rPr>
              <a:t>signatures</a:t>
            </a:r>
            <a:r>
              <a:rPr lang="en-US" altLang="zh-CN" sz="2400" b="1" dirty="0">
                <a:solidFill>
                  <a:srgbClr val="0033CC"/>
                </a:solidFill>
              </a:rPr>
              <a:t>.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/>
              <a:t>A </a:t>
            </a:r>
            <a:r>
              <a:rPr lang="en-US" altLang="zh-CN" sz="2400" b="1" dirty="0" smtClean="0"/>
              <a:t>function‘s </a:t>
            </a:r>
            <a:r>
              <a:rPr lang="en-US" altLang="zh-CN" sz="2400" b="1" i="1" dirty="0">
                <a:solidFill>
                  <a:srgbClr val="0033CC"/>
                </a:solidFill>
              </a:rPr>
              <a:t>signature</a:t>
            </a:r>
            <a:r>
              <a:rPr lang="en-US" altLang="zh-CN" sz="2400" b="1" dirty="0"/>
              <a:t> consists of     </a:t>
            </a:r>
            <a:r>
              <a:rPr lang="zh-CN" altLang="en-US" b="1" dirty="0" smtClean="0"/>
              <a:t>函数特征</a:t>
            </a:r>
            <a:endParaRPr lang="en-US" altLang="zh-CN" b="1" dirty="0"/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</a:pPr>
            <a:r>
              <a:rPr lang="en-US" altLang="zh-CN" b="1" dirty="0"/>
              <a:t>Function name </a:t>
            </a:r>
            <a:r>
              <a:rPr lang="zh-CN" altLang="en-US" sz="2600" b="1" dirty="0"/>
              <a:t>函数</a:t>
            </a:r>
            <a:r>
              <a:rPr lang="zh-CN" altLang="en-US" sz="2600" b="1" dirty="0" smtClean="0"/>
              <a:t>名</a:t>
            </a:r>
            <a:endParaRPr lang="en-US" altLang="zh-CN" b="1" dirty="0"/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</a:pPr>
            <a:r>
              <a:rPr lang="en-US" altLang="zh-CN" b="1" dirty="0"/>
              <a:t>The number, data types, and order of </a:t>
            </a:r>
            <a:r>
              <a:rPr lang="en-US" altLang="zh-CN" b="1" dirty="0" smtClean="0"/>
              <a:t>arguments</a:t>
            </a:r>
            <a:br>
              <a:rPr lang="en-US" altLang="zh-CN" b="1" dirty="0" smtClean="0"/>
            </a:br>
            <a:r>
              <a:rPr lang="zh-CN" altLang="en-US" sz="2000" b="1" dirty="0" smtClean="0"/>
              <a:t>个数</a:t>
            </a:r>
            <a:r>
              <a:rPr lang="zh-CN" altLang="en-US" sz="2000" b="1" dirty="0"/>
              <a:t>、类型、顺序</a:t>
            </a:r>
            <a:endParaRPr lang="en-US" altLang="zh-CN" sz="2000" b="1" dirty="0"/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/>
              <a:t>Functions can not be distinguished by return types alone. </a:t>
            </a:r>
            <a:r>
              <a:rPr lang="en-US" altLang="zh-CN" b="1" dirty="0"/>
              <a:t> 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sz="2600" b="1" dirty="0" smtClean="0"/>
              <a:t>函数</a:t>
            </a:r>
            <a:r>
              <a:rPr lang="zh-CN" altLang="en-US" sz="2600" b="1" dirty="0"/>
              <a:t>不能仅通过返回类型区分。</a:t>
            </a:r>
            <a:endParaRPr lang="en-US" altLang="zh-CN" sz="2600" b="1" dirty="0"/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/>
              <a:t>Examples: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lang="en-US" altLang="zh-CN" sz="2300" b="1" dirty="0">
                <a:latin typeface="Courier New" pitchFamily="49" charset="0"/>
              </a:rPr>
              <a:t>		void m(double, </a:t>
            </a:r>
            <a:r>
              <a:rPr lang="en-US" altLang="zh-CN" sz="2300" b="1" dirty="0" err="1">
                <a:latin typeface="Courier New" pitchFamily="49" charset="0"/>
              </a:rPr>
              <a:t>int</a:t>
            </a:r>
            <a:r>
              <a:rPr lang="en-US" altLang="zh-CN" sz="2300" b="1" dirty="0">
                <a:latin typeface="Courier New" pitchFamily="49" charset="0"/>
              </a:rPr>
              <a:t>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lang="en-US" altLang="zh-CN" sz="2300" b="1" dirty="0">
                <a:latin typeface="Courier New" pitchFamily="49" charset="0"/>
              </a:rPr>
              <a:t>		void m(</a:t>
            </a:r>
            <a:r>
              <a:rPr lang="en-US" altLang="zh-CN" sz="2300" b="1" dirty="0" err="1">
                <a:latin typeface="Courier New" pitchFamily="49" charset="0"/>
              </a:rPr>
              <a:t>int</a:t>
            </a:r>
            <a:r>
              <a:rPr lang="en-US" altLang="zh-CN" sz="2300" b="1" dirty="0">
                <a:latin typeface="Courier New" pitchFamily="49" charset="0"/>
              </a:rPr>
              <a:t>, double);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lang="en-US" altLang="zh-CN" sz="2300" b="1" dirty="0">
                <a:latin typeface="Courier New" pitchFamily="49" charset="0"/>
              </a:rPr>
              <a:t>		double m(</a:t>
            </a:r>
            <a:r>
              <a:rPr lang="en-US" altLang="zh-CN" sz="2300" b="1" dirty="0" err="1">
                <a:latin typeface="Courier New" pitchFamily="49" charset="0"/>
              </a:rPr>
              <a:t>int</a:t>
            </a:r>
            <a:r>
              <a:rPr lang="en-US" altLang="zh-CN" sz="2300" b="1" dirty="0">
                <a:latin typeface="Courier New" pitchFamily="49" charset="0"/>
              </a:rPr>
              <a:t>, double);</a:t>
            </a:r>
          </a:p>
        </p:txBody>
      </p:sp>
      <p:sp>
        <p:nvSpPr>
          <p:cNvPr id="161797" name="AutoShap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500113" y="5632997"/>
            <a:ext cx="366490" cy="45963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>
                <a:solidFill>
                  <a:srgbClr val="0033CC"/>
                </a:solidFill>
                <a:hlinkClick r:id="" action="ppaction://noaction"/>
              </a:rPr>
              <a:t>Agenda</a:t>
            </a: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990128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The new And delete Operators</a:t>
            </a:r>
          </a:p>
        </p:txBody>
      </p:sp>
      <p:sp>
        <p:nvSpPr>
          <p:cNvPr id="16282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978232"/>
            <a:ext cx="8540609" cy="407187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The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new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 </a:t>
            </a:r>
            <a:r>
              <a:rPr lang="zh-CN" altLang="en-US" b="1" dirty="0" smtClean="0">
                <a:solidFill>
                  <a:srgbClr val="FF0000"/>
                </a:solidFill>
              </a:rPr>
              <a:t>delete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/>
              <a:t>operator</a:t>
            </a:r>
            <a:r>
              <a:rPr lang="en-US" altLang="zh-CN" b="1" dirty="0" smtClean="0"/>
              <a:t> are available to manipulate </a:t>
            </a:r>
            <a:r>
              <a:rPr lang="en-US" altLang="zh-CN" b="1" dirty="0" smtClean="0">
                <a:solidFill>
                  <a:schemeClr val="tx1"/>
                </a:solidFill>
              </a:rPr>
              <a:t>free store(heap)</a:t>
            </a:r>
            <a:r>
              <a:rPr lang="en-US" altLang="zh-CN" b="1" dirty="0" smtClean="0"/>
              <a:t>. </a:t>
            </a:r>
            <a:r>
              <a:rPr lang="zh-CN" altLang="en-US" sz="2600" b="1" dirty="0" smtClean="0"/>
              <a:t>操作</a:t>
            </a:r>
            <a:r>
              <a:rPr lang="zh-CN" altLang="en-US" sz="2600" b="1" dirty="0"/>
              <a:t>空的堆内存</a:t>
            </a:r>
            <a:endParaRPr lang="en-US" altLang="zh-CN" sz="2600" b="1" dirty="0"/>
          </a:p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Free store </a:t>
            </a:r>
            <a:r>
              <a:rPr lang="en-US" altLang="zh-CN" b="1" dirty="0" smtClean="0"/>
              <a:t>is a system-provided memory pool for objects whose lifetime is directly managed by the programmer.</a:t>
            </a:r>
            <a:r>
              <a:rPr lang="zh-CN" altLang="en-US" sz="2300" b="1" dirty="0"/>
              <a:t>空的堆内存是由系统提供的，程序直接管理的对象的生命周期的内存池</a:t>
            </a:r>
            <a:endParaRPr lang="en-US" altLang="zh-CN" sz="2300" b="1" dirty="0"/>
          </a:p>
          <a:p>
            <a:r>
              <a:rPr lang="en-US" altLang="zh-CN" b="1" dirty="0" smtClean="0"/>
              <a:t>The programmer creates the object by using </a:t>
            </a: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en-US" altLang="zh-CN" b="1" dirty="0" smtClean="0"/>
              <a:t> and destroys it by using </a:t>
            </a:r>
            <a:r>
              <a:rPr lang="en-US" altLang="zh-CN" b="1" dirty="0" smtClean="0">
                <a:solidFill>
                  <a:srgbClr val="FF0000"/>
                </a:solidFill>
              </a:rPr>
              <a:t>delete</a:t>
            </a:r>
            <a:r>
              <a:rPr lang="en-US" altLang="zh-CN" b="1" dirty="0" smtClean="0"/>
              <a:t>.</a:t>
            </a:r>
            <a:br>
              <a:rPr lang="en-US" altLang="zh-CN" b="1" dirty="0" smtClean="0"/>
            </a:br>
            <a:r>
              <a:rPr lang="zh-CN" altLang="en-US" sz="2600" b="1" dirty="0"/>
              <a:t>程序使用</a:t>
            </a:r>
            <a:r>
              <a:rPr lang="en-US" altLang="zh-CN" sz="2600" b="1" dirty="0">
                <a:solidFill>
                  <a:srgbClr val="FF0000"/>
                </a:solidFill>
              </a:rPr>
              <a:t>new</a:t>
            </a:r>
            <a:r>
              <a:rPr lang="zh-CN" altLang="en-US" sz="2600" b="1" dirty="0"/>
              <a:t>申请创建的对象，通过</a:t>
            </a:r>
            <a:r>
              <a:rPr lang="en-US" altLang="zh-CN" sz="2600" b="1" dirty="0">
                <a:solidFill>
                  <a:srgbClr val="FF0000"/>
                </a:solidFill>
              </a:rPr>
              <a:t>delete</a:t>
            </a:r>
            <a:r>
              <a:rPr lang="zh-CN" altLang="en-US" sz="2600" b="1" dirty="0"/>
              <a:t>释放。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43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5128" y="490005"/>
            <a:ext cx="8540609" cy="540622"/>
          </a:xfrm>
        </p:spPr>
        <p:txBody>
          <a:bodyPr/>
          <a:lstStyle/>
          <a:p>
            <a:pPr eaLnBrk="1" hangingPunct="1"/>
            <a:r>
              <a:rPr lang="zh-CN" altLang="ko-KR" smtClean="0"/>
              <a:t>The new Operators</a:t>
            </a:r>
          </a:p>
        </p:txBody>
      </p:sp>
      <p:sp>
        <p:nvSpPr>
          <p:cNvPr id="16384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6245" y="1040750"/>
            <a:ext cx="8540609" cy="3625565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An appropriate amount of store is allocated from free store to contain the named type</a:t>
            </a:r>
            <a:r>
              <a:rPr lang="en-US" altLang="zh-CN" b="1" dirty="0" smtClean="0"/>
              <a:t>.</a:t>
            </a:r>
            <a:br>
              <a:rPr lang="en-US" altLang="zh-CN" b="1" dirty="0" smtClean="0"/>
            </a:br>
            <a:r>
              <a:rPr lang="zh-CN" altLang="en-US" sz="2400" b="1" dirty="0" smtClean="0"/>
              <a:t>从</a:t>
            </a:r>
            <a:r>
              <a:rPr lang="zh-CN" altLang="en-US" sz="2400" b="1" dirty="0">
                <a:latin typeface="Arial" pitchFamily="34" charset="0"/>
              </a:rPr>
              <a:t>内存空间</a:t>
            </a:r>
            <a:r>
              <a:rPr lang="zh-CN" altLang="en-US" sz="2400" b="1" dirty="0" smtClean="0"/>
              <a:t>分配适合的容量存储指定的</a:t>
            </a:r>
            <a:r>
              <a:rPr lang="zh-CN" altLang="en-US" sz="2400" b="1" dirty="0"/>
              <a:t>类型</a:t>
            </a:r>
            <a:r>
              <a:rPr lang="zh-CN" altLang="en-US" sz="2400" b="1" dirty="0" smtClean="0"/>
              <a:t>数据</a:t>
            </a:r>
            <a:endParaRPr lang="en-US" altLang="zh-CN" sz="2400" b="1" dirty="0" smtClean="0"/>
          </a:p>
          <a:p>
            <a:pPr eaLnBrk="1" hangingPunct="1"/>
            <a:r>
              <a:rPr lang="en-US" altLang="zh-CN" b="1" dirty="0" smtClean="0"/>
              <a:t>The </a:t>
            </a:r>
            <a:r>
              <a:rPr lang="en-US" altLang="zh-CN" b="1" dirty="0" smtClean="0"/>
              <a:t>base address of the object is returned as the value of the </a:t>
            </a:r>
            <a:r>
              <a:rPr lang="en-US" altLang="zh-CN" b="1" dirty="0" smtClean="0">
                <a:solidFill>
                  <a:srgbClr val="C00000"/>
                </a:solidFill>
              </a:rPr>
              <a:t>new</a:t>
            </a:r>
            <a:r>
              <a:rPr lang="en-US" altLang="zh-CN" b="1" dirty="0" smtClean="0"/>
              <a:t> expression.  </a:t>
            </a: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zh-CN" altLang="en-US" sz="2400" b="1" dirty="0" smtClean="0"/>
              <a:t>表达式</a:t>
            </a:r>
            <a:r>
              <a:rPr lang="zh-CN" altLang="en-US" sz="2400" b="1" dirty="0" smtClean="0"/>
              <a:t>返回首地址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The operator </a:t>
            </a:r>
            <a:r>
              <a:rPr lang="en-US" altLang="zh-CN" b="1" dirty="0" smtClean="0">
                <a:solidFill>
                  <a:srgbClr val="C00000"/>
                </a:solidFill>
              </a:rPr>
              <a:t>new </a:t>
            </a:r>
            <a:r>
              <a:rPr lang="en-US" altLang="zh-CN" b="1" dirty="0" smtClean="0"/>
              <a:t>either returns the value </a:t>
            </a:r>
            <a:r>
              <a:rPr lang="en-US" altLang="zh-CN" b="1" dirty="0" smtClean="0">
                <a:solidFill>
                  <a:srgbClr val="4775FF"/>
                </a:solidFill>
              </a:rPr>
              <a:t>0</a:t>
            </a:r>
            <a:r>
              <a:rPr lang="en-US" altLang="zh-CN" b="1" dirty="0" smtClean="0"/>
              <a:t> or throws an appropriate exception when memory is  unavailable</a:t>
            </a:r>
            <a:r>
              <a:rPr lang="en-US" altLang="zh-CN" b="1" dirty="0" smtClean="0"/>
              <a:t>. </a:t>
            </a:r>
            <a:r>
              <a:rPr lang="zh-CN" altLang="en-US" sz="2400" b="1" dirty="0" smtClean="0"/>
              <a:t>当</a:t>
            </a:r>
            <a:r>
              <a:rPr lang="zh-CN" altLang="en-US" sz="2400" b="1" dirty="0"/>
              <a:t>内存不可用</a:t>
            </a:r>
            <a:r>
              <a:rPr lang="zh-CN" altLang="en-US" sz="2400" b="1" dirty="0" smtClean="0"/>
              <a:t>返回</a:t>
            </a:r>
            <a:r>
              <a:rPr lang="zh-CN" altLang="en-US" sz="2400" b="1" dirty="0"/>
              <a:t>值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或抛</a:t>
            </a:r>
            <a:r>
              <a:rPr lang="zh-CN" altLang="en-US" sz="2400" b="1" dirty="0" smtClean="0"/>
              <a:t>出异常</a:t>
            </a:r>
            <a:endParaRPr lang="en-US" altLang="zh-CN" b="1" dirty="0" smtClean="0"/>
          </a:p>
        </p:txBody>
      </p:sp>
      <p:sp>
        <p:nvSpPr>
          <p:cNvPr id="163845" name="Text Box 4"/>
          <p:cNvSpPr txBox="1">
            <a:spLocks noChangeArrowheads="1"/>
          </p:cNvSpPr>
          <p:nvPr/>
        </p:nvSpPr>
        <p:spPr bwMode="auto">
          <a:xfrm>
            <a:off x="1763688" y="4653136"/>
            <a:ext cx="5250422" cy="203349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69" tIns="46784" rIns="89969" bIns="46784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int* 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int* q;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p=new int(5);//allocation and initialization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q=new int[10]; //gets q[0] to q[9] with q=&amp;q[0]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delete 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</a:rPr>
              <a:t>delete []q;</a:t>
            </a:r>
            <a:endParaRPr lang="en-US" altLang="zh-CN" sz="1800"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8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5128" y="490005"/>
            <a:ext cx="8540609" cy="540622"/>
          </a:xfrm>
        </p:spPr>
        <p:txBody>
          <a:bodyPr/>
          <a:lstStyle/>
          <a:p>
            <a:pPr eaLnBrk="1" hangingPunct="1"/>
            <a:r>
              <a:rPr lang="zh-CN" altLang="en-US" smtClean="0"/>
              <a:t>The </a:t>
            </a:r>
            <a:r>
              <a:rPr lang="en-US" altLang="zh-CN" smtClean="0"/>
              <a:t>delete </a:t>
            </a:r>
            <a:r>
              <a:rPr lang="zh-CN" altLang="en-US" smtClean="0"/>
              <a:t> Operators</a:t>
            </a:r>
          </a:p>
        </p:txBody>
      </p:sp>
      <p:sp>
        <p:nvSpPr>
          <p:cNvPr id="16486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6245" y="1316120"/>
            <a:ext cx="8540609" cy="2332912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The operator </a:t>
            </a:r>
            <a:r>
              <a:rPr lang="en-US" altLang="zh-CN" b="1" dirty="0" smtClean="0">
                <a:solidFill>
                  <a:srgbClr val="C00000"/>
                </a:solidFill>
              </a:rPr>
              <a:t>delete</a:t>
            </a:r>
            <a:r>
              <a:rPr lang="en-US" altLang="zh-CN" b="1" dirty="0" smtClean="0"/>
              <a:t> destroys an object created by </a:t>
            </a:r>
            <a:r>
              <a:rPr lang="en-US" altLang="zh-CN" b="1" dirty="0" smtClean="0">
                <a:solidFill>
                  <a:srgbClr val="C00000"/>
                </a:solidFill>
              </a:rPr>
              <a:t>new</a:t>
            </a:r>
            <a:r>
              <a:rPr lang="en-US" altLang="zh-CN" b="1" dirty="0" smtClean="0"/>
              <a:t>.</a:t>
            </a:r>
            <a:br>
              <a:rPr lang="en-US" altLang="zh-CN" b="1" dirty="0" smtClean="0"/>
            </a:br>
            <a:r>
              <a:rPr lang="zh-CN" altLang="en-US" b="1" dirty="0" smtClean="0"/>
              <a:t>用</a:t>
            </a:r>
            <a:r>
              <a:rPr lang="en-US" altLang="zh-CN" b="1" dirty="0" smtClean="0">
                <a:solidFill>
                  <a:srgbClr val="FF0000"/>
                </a:solidFill>
              </a:rPr>
              <a:t>delete</a:t>
            </a:r>
            <a:r>
              <a:rPr lang="zh-CN" altLang="en-US" b="1" dirty="0" smtClean="0"/>
              <a:t>进行</a:t>
            </a:r>
            <a:r>
              <a:rPr lang="zh-CN" altLang="en-US" b="1" dirty="0" smtClean="0"/>
              <a:t>释放 </a:t>
            </a:r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zh-CN" altLang="en-US" b="1" dirty="0" smtClean="0"/>
              <a:t>建立的对象</a:t>
            </a:r>
          </a:p>
          <a:p>
            <a:pPr eaLnBrk="1" hangingPunct="1"/>
            <a:r>
              <a:rPr lang="en-US" altLang="zh-CN" b="1" dirty="0" smtClean="0"/>
              <a:t>In effect returning its allocated storage to free store for reuse.</a:t>
            </a:r>
            <a:r>
              <a:rPr lang="zh-CN" altLang="en-US" sz="2600" b="1" dirty="0" smtClean="0">
                <a:latin typeface="Arial" pitchFamily="34" charset="0"/>
              </a:rPr>
              <a:t>可以把</a:t>
            </a:r>
            <a:r>
              <a:rPr lang="zh-CN" altLang="en-US" sz="2600" b="1" dirty="0">
                <a:latin typeface="Arial" pitchFamily="34" charset="0"/>
              </a:rPr>
              <a:t>先前占用的内存空间释放。</a:t>
            </a:r>
            <a:endParaRPr lang="zh-CN" altLang="en-US" sz="2600" b="1" dirty="0"/>
          </a:p>
        </p:txBody>
      </p:sp>
      <p:sp>
        <p:nvSpPr>
          <p:cNvPr id="164869" name="Text Box 4"/>
          <p:cNvSpPr txBox="1">
            <a:spLocks noChangeArrowheads="1"/>
          </p:cNvSpPr>
          <p:nvPr/>
        </p:nvSpPr>
        <p:spPr bwMode="auto">
          <a:xfrm>
            <a:off x="1449761" y="3789040"/>
            <a:ext cx="6511987" cy="203349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69" tIns="46784" rIns="89969" bIns="46784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dirty="0" err="1">
                <a:latin typeface="Comic Sans MS" pitchFamily="66" charset="0"/>
              </a:rPr>
              <a:t>int</a:t>
            </a:r>
            <a:r>
              <a:rPr lang="en-US" altLang="zh-CN" sz="1800" dirty="0">
                <a:latin typeface="Comic Sans MS" pitchFamily="66" charset="0"/>
              </a:rPr>
              <a:t>* 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dirty="0" err="1">
                <a:latin typeface="Comic Sans MS" pitchFamily="66" charset="0"/>
              </a:rPr>
              <a:t>int</a:t>
            </a:r>
            <a:r>
              <a:rPr lang="en-US" altLang="zh-CN" sz="1800" dirty="0">
                <a:latin typeface="Comic Sans MS" pitchFamily="66" charset="0"/>
              </a:rPr>
              <a:t>* q;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dirty="0">
                <a:latin typeface="Comic Sans MS" pitchFamily="66" charset="0"/>
              </a:rPr>
              <a:t>p=new </a:t>
            </a:r>
            <a:r>
              <a:rPr lang="en-US" altLang="zh-CN" sz="1800" dirty="0" err="1">
                <a:latin typeface="Comic Sans MS" pitchFamily="66" charset="0"/>
              </a:rPr>
              <a:t>int</a:t>
            </a:r>
            <a:r>
              <a:rPr lang="en-US" altLang="zh-CN" sz="1800" dirty="0">
                <a:latin typeface="Comic Sans MS" pitchFamily="66" charset="0"/>
              </a:rPr>
              <a:t>(5);//allocation and initialization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dirty="0">
                <a:latin typeface="Comic Sans MS" pitchFamily="66" charset="0"/>
              </a:rPr>
              <a:t>q=new </a:t>
            </a:r>
            <a:r>
              <a:rPr lang="en-US" altLang="zh-CN" sz="1800" dirty="0" err="1">
                <a:latin typeface="Comic Sans MS" pitchFamily="66" charset="0"/>
              </a:rPr>
              <a:t>int</a:t>
            </a:r>
            <a:r>
              <a:rPr lang="en-US" altLang="zh-CN" sz="1800" dirty="0">
                <a:latin typeface="Comic Sans MS" pitchFamily="66" charset="0"/>
              </a:rPr>
              <a:t>[10]; //gets q[0] to q[9] with q=&amp;q[0]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dirty="0">
                <a:latin typeface="Comic Sans MS" pitchFamily="66" charset="0"/>
              </a:rPr>
              <a:t>delete 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dirty="0">
                <a:latin typeface="Comic Sans MS" pitchFamily="66" charset="0"/>
              </a:rPr>
              <a:t>delete []q;//the original allocation was an array of objects.</a:t>
            </a:r>
            <a:endParaRPr lang="en-US" altLang="zh-CN" sz="1800" dirty="0"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98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ko-KR" smtClean="0"/>
              <a:t>The new And delete Operators</a:t>
            </a:r>
          </a:p>
        </p:txBody>
      </p:sp>
      <p:sp>
        <p:nvSpPr>
          <p:cNvPr id="165892" name="Rectangle 3"/>
          <p:cNvSpPr>
            <a:spLocks noChangeArrowheads="1"/>
          </p:cNvSpPr>
          <p:nvPr/>
        </p:nvSpPr>
        <p:spPr bwMode="auto">
          <a:xfrm>
            <a:off x="346242" y="1500379"/>
            <a:ext cx="4225758" cy="3924119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int* 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int* q;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p = new int;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q = new int;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*p = 40;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*q = *p;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q = 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int* arr = new int [3];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arr[0] = 3;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arr[1] = *p;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arr[2] = 4;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delete q;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delete p;	// Error!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delete [] arr;</a:t>
            </a:r>
          </a:p>
        </p:txBody>
      </p:sp>
      <p:sp>
        <p:nvSpPr>
          <p:cNvPr id="165893" name="Rectangle 7"/>
          <p:cNvSpPr>
            <a:spLocks noChangeArrowheads="1"/>
          </p:cNvSpPr>
          <p:nvPr/>
        </p:nvSpPr>
        <p:spPr bwMode="auto">
          <a:xfrm>
            <a:off x="7649697" y="2526951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165894" name="Group 6"/>
          <p:cNvGrpSpPr>
            <a:grpSpLocks/>
          </p:cNvGrpSpPr>
          <p:nvPr/>
        </p:nvGrpSpPr>
        <p:grpSpPr bwMode="auto">
          <a:xfrm>
            <a:off x="7649697" y="4851422"/>
            <a:ext cx="1271575" cy="1457856"/>
            <a:chOff x="0" y="0"/>
            <a:chExt cx="864" cy="720"/>
          </a:xfrm>
        </p:grpSpPr>
        <p:sp>
          <p:nvSpPr>
            <p:cNvPr id="165913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5914" name="Rectangle 13"/>
            <p:cNvSpPr>
              <a:spLocks noChangeArrowheads="1"/>
            </p:cNvSpPr>
            <p:nvPr/>
          </p:nvSpPr>
          <p:spPr bwMode="auto">
            <a:xfrm>
              <a:off x="0" y="240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5915" name="Rectangle 14"/>
            <p:cNvSpPr>
              <a:spLocks noChangeArrowheads="1"/>
            </p:cNvSpPr>
            <p:nvPr/>
          </p:nvSpPr>
          <p:spPr bwMode="auto">
            <a:xfrm>
              <a:off x="0" y="480"/>
              <a:ext cx="8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grpSp>
        <p:nvGrpSpPr>
          <p:cNvPr id="165895" name="Group 10"/>
          <p:cNvGrpSpPr>
            <a:grpSpLocks/>
          </p:cNvGrpSpPr>
          <p:nvPr/>
        </p:nvGrpSpPr>
        <p:grpSpPr bwMode="auto">
          <a:xfrm>
            <a:off x="5803079" y="2721333"/>
            <a:ext cx="1846618" cy="194381"/>
            <a:chOff x="0" y="0"/>
            <a:chExt cx="912" cy="96"/>
          </a:xfrm>
        </p:grpSpPr>
        <p:sp>
          <p:nvSpPr>
            <p:cNvPr id="165911" name="Line 17"/>
            <p:cNvSpPr>
              <a:spLocks noChangeShapeType="1"/>
            </p:cNvSpPr>
            <p:nvPr/>
          </p:nvSpPr>
          <p:spPr bwMode="auto">
            <a:xfrm>
              <a:off x="48" y="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65912" name="Oval 18"/>
            <p:cNvSpPr>
              <a:spLocks noChangeArrowheads="1"/>
            </p:cNvSpPr>
            <p:nvPr/>
          </p:nvSpPr>
          <p:spPr bwMode="auto">
            <a:xfrm>
              <a:off x="0" y="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grpSp>
        <p:nvGrpSpPr>
          <p:cNvPr id="165896" name="Group 13"/>
          <p:cNvGrpSpPr>
            <a:grpSpLocks/>
          </p:cNvGrpSpPr>
          <p:nvPr/>
        </p:nvGrpSpPr>
        <p:grpSpPr bwMode="auto">
          <a:xfrm>
            <a:off x="5803079" y="3693236"/>
            <a:ext cx="1846618" cy="194381"/>
            <a:chOff x="0" y="0"/>
            <a:chExt cx="912" cy="96"/>
          </a:xfrm>
        </p:grpSpPr>
        <p:sp>
          <p:nvSpPr>
            <p:cNvPr id="165909" name="Line 20"/>
            <p:cNvSpPr>
              <a:spLocks noChangeShapeType="1"/>
            </p:cNvSpPr>
            <p:nvPr/>
          </p:nvSpPr>
          <p:spPr bwMode="auto">
            <a:xfrm>
              <a:off x="48" y="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65910" name="Oval 21"/>
            <p:cNvSpPr>
              <a:spLocks noChangeArrowheads="1"/>
            </p:cNvSpPr>
            <p:nvPr/>
          </p:nvSpPr>
          <p:spPr bwMode="auto">
            <a:xfrm>
              <a:off x="0" y="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grpSp>
        <p:nvGrpSpPr>
          <p:cNvPr id="165897" name="Group 16"/>
          <p:cNvGrpSpPr>
            <a:grpSpLocks/>
          </p:cNvGrpSpPr>
          <p:nvPr/>
        </p:nvGrpSpPr>
        <p:grpSpPr bwMode="auto">
          <a:xfrm>
            <a:off x="5803079" y="5045804"/>
            <a:ext cx="1846618" cy="194381"/>
            <a:chOff x="0" y="0"/>
            <a:chExt cx="912" cy="96"/>
          </a:xfrm>
        </p:grpSpPr>
        <p:sp>
          <p:nvSpPr>
            <p:cNvPr id="165907" name="Line 23"/>
            <p:cNvSpPr>
              <a:spLocks noChangeShapeType="1"/>
            </p:cNvSpPr>
            <p:nvPr/>
          </p:nvSpPr>
          <p:spPr bwMode="auto">
            <a:xfrm>
              <a:off x="48" y="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65908" name="Oval 24"/>
            <p:cNvSpPr>
              <a:spLocks noChangeArrowheads="1"/>
            </p:cNvSpPr>
            <p:nvPr/>
          </p:nvSpPr>
          <p:spPr bwMode="auto">
            <a:xfrm>
              <a:off x="0" y="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sp>
        <p:nvSpPr>
          <p:cNvPr id="165898" name="Text Box 25"/>
          <p:cNvSpPr txBox="1">
            <a:spLocks noChangeArrowheads="1"/>
          </p:cNvSpPr>
          <p:nvPr/>
        </p:nvSpPr>
        <p:spPr bwMode="auto">
          <a:xfrm>
            <a:off x="4622621" y="2545178"/>
            <a:ext cx="402236" cy="51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>
                <a:solidFill>
                  <a:srgbClr val="0033CC"/>
                </a:solidFill>
                <a:ea typeface="PMingLiU" pitchFamily="18" charset="-120"/>
              </a:rPr>
              <a:t>p</a:t>
            </a:r>
          </a:p>
        </p:txBody>
      </p:sp>
      <p:sp>
        <p:nvSpPr>
          <p:cNvPr id="165899" name="Text Box 26"/>
          <p:cNvSpPr txBox="1">
            <a:spLocks noChangeArrowheads="1"/>
          </p:cNvSpPr>
          <p:nvPr/>
        </p:nvSpPr>
        <p:spPr bwMode="auto">
          <a:xfrm>
            <a:off x="4622621" y="3517081"/>
            <a:ext cx="402236" cy="51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>
                <a:solidFill>
                  <a:srgbClr val="0033CC"/>
                </a:solidFill>
                <a:ea typeface="PMingLiU" pitchFamily="18" charset="-120"/>
              </a:rPr>
              <a:t>q</a:t>
            </a:r>
          </a:p>
        </p:txBody>
      </p:sp>
      <p:sp>
        <p:nvSpPr>
          <p:cNvPr id="165900" name="Text Box 27"/>
          <p:cNvSpPr txBox="1">
            <a:spLocks noChangeArrowheads="1"/>
          </p:cNvSpPr>
          <p:nvPr/>
        </p:nvSpPr>
        <p:spPr bwMode="auto">
          <a:xfrm>
            <a:off x="4622622" y="4869649"/>
            <a:ext cx="604215" cy="51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>
                <a:solidFill>
                  <a:srgbClr val="0033CC"/>
                </a:solidFill>
                <a:ea typeface="PMingLiU" pitchFamily="18" charset="-120"/>
              </a:rPr>
              <a:t>arr</a:t>
            </a:r>
          </a:p>
        </p:txBody>
      </p:sp>
      <p:sp>
        <p:nvSpPr>
          <p:cNvPr id="165901" name="Text Box 28"/>
          <p:cNvSpPr txBox="1">
            <a:spLocks noChangeArrowheads="1"/>
          </p:cNvSpPr>
          <p:nvPr/>
        </p:nvSpPr>
        <p:spPr bwMode="auto">
          <a:xfrm>
            <a:off x="5122746" y="1749429"/>
            <a:ext cx="1097442" cy="51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dirty="0">
                <a:solidFill>
                  <a:srgbClr val="0033CC"/>
                </a:solidFill>
                <a:ea typeface="PMingLiU" pitchFamily="18" charset="-120"/>
              </a:rPr>
              <a:t>Stack</a:t>
            </a:r>
          </a:p>
        </p:txBody>
      </p:sp>
      <p:sp>
        <p:nvSpPr>
          <p:cNvPr id="165902" name="Text Box 29"/>
          <p:cNvSpPr txBox="1">
            <a:spLocks noChangeArrowheads="1"/>
          </p:cNvSpPr>
          <p:nvPr/>
        </p:nvSpPr>
        <p:spPr bwMode="auto">
          <a:xfrm>
            <a:off x="7921020" y="1704885"/>
            <a:ext cx="1054922" cy="51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>
                <a:solidFill>
                  <a:srgbClr val="0033CC"/>
                </a:solidFill>
                <a:ea typeface="PMingLiU" pitchFamily="18" charset="-120"/>
              </a:rPr>
              <a:t>Heap</a:t>
            </a:r>
          </a:p>
        </p:txBody>
      </p:sp>
      <p:sp>
        <p:nvSpPr>
          <p:cNvPr id="165903" name="Rectangle 30"/>
          <p:cNvSpPr>
            <a:spLocks noChangeArrowheads="1"/>
          </p:cNvSpPr>
          <p:nvPr/>
        </p:nvSpPr>
        <p:spPr bwMode="auto">
          <a:xfrm>
            <a:off x="5175393" y="2510753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65904" name="Rectangle 31"/>
          <p:cNvSpPr>
            <a:spLocks noChangeArrowheads="1"/>
          </p:cNvSpPr>
          <p:nvPr/>
        </p:nvSpPr>
        <p:spPr bwMode="auto">
          <a:xfrm>
            <a:off x="7655772" y="3494806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65905" name="Rectangle 32"/>
          <p:cNvSpPr>
            <a:spLocks noChangeArrowheads="1"/>
          </p:cNvSpPr>
          <p:nvPr/>
        </p:nvSpPr>
        <p:spPr bwMode="auto">
          <a:xfrm>
            <a:off x="5175393" y="3521129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165906" name="Rectangle 33"/>
          <p:cNvSpPr>
            <a:spLocks noChangeArrowheads="1"/>
          </p:cNvSpPr>
          <p:nvPr/>
        </p:nvSpPr>
        <p:spPr bwMode="auto">
          <a:xfrm>
            <a:off x="5268531" y="4902043"/>
            <a:ext cx="1271575" cy="485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159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810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ko-KR" smtClean="0"/>
              <a:t>C++ Program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64012" y="1225005"/>
            <a:ext cx="8909123" cy="4302674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//*************************************************************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Format Names program</a:t>
            </a:r>
            <a:r>
              <a:rPr lang="en-US" altLang="zh-CN" sz="1800" b="1" dirty="0">
                <a:solidFill>
                  <a:srgbClr val="990000"/>
                </a:solidFill>
                <a:latin typeface="Courier"/>
              </a:rPr>
              <a:t> </a:t>
            </a:r>
            <a:r>
              <a:rPr lang="zh-CN" altLang="en-US" sz="1800" b="1" dirty="0">
                <a:latin typeface="Courier"/>
              </a:rPr>
              <a:t>按格式输入名字</a:t>
            </a:r>
            <a:endParaRPr lang="zh-CN" altLang="ko-KR" sz="1800" b="1" dirty="0">
              <a:latin typeface="Courier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This program reads in a social security number, a first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a middle name or initial, and a last name from file inData. </a:t>
            </a:r>
            <a:r>
              <a:rPr lang="zh-CN" altLang="en-US" sz="1800" b="1" dirty="0" smtClean="0">
                <a:latin typeface="Courier"/>
              </a:rPr>
              <a:t>从</a:t>
            </a:r>
            <a:r>
              <a:rPr lang="zh-CN" altLang="en-US" sz="1800" b="1" dirty="0">
                <a:latin typeface="Courier"/>
              </a:rPr>
              <a:t>文件中读入</a:t>
            </a:r>
            <a:endParaRPr lang="zh-CN" altLang="ko-KR" sz="1800" b="1" dirty="0">
              <a:latin typeface="Courier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The name is written to file outData in three formats:</a:t>
            </a:r>
            <a:r>
              <a:rPr lang="en-US" altLang="zh-CN" sz="1800" b="1" dirty="0">
                <a:solidFill>
                  <a:srgbClr val="990000"/>
                </a:solidFill>
                <a:latin typeface="Courier"/>
              </a:rPr>
              <a:t> </a:t>
            </a:r>
            <a:r>
              <a:rPr lang="zh-CN" altLang="en-US" sz="1800" b="1" dirty="0">
                <a:latin typeface="Courier"/>
              </a:rPr>
              <a:t>写入文件</a:t>
            </a:r>
            <a:endParaRPr lang="zh-CN" altLang="ko-KR" sz="1800" b="1" dirty="0">
              <a:latin typeface="Courier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   1. First name, middle name, last name, and social security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   number.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   2. last name, first name, middle name, and social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   security number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   3. last name, first name, middle initial, and social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   security number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    4.  First name, middle initial, last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800" b="1" dirty="0">
                <a:solidFill>
                  <a:srgbClr val="990000"/>
                </a:solidFill>
                <a:latin typeface="Courier"/>
              </a:rPr>
              <a:t>//*************************************************************</a:t>
            </a:r>
          </a:p>
          <a:p>
            <a:pPr>
              <a:lnSpc>
                <a:spcPct val="90000"/>
              </a:lnSpc>
            </a:pPr>
            <a:endParaRPr lang="zh-CN" altLang="ko-KR" sz="18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7051008" y="5879199"/>
            <a:ext cx="1630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03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Stack and Heap Space</a:t>
            </a:r>
          </a:p>
        </p:txBody>
      </p:sp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1676538" y="1753477"/>
            <a:ext cx="4952663" cy="4343198"/>
            <a:chOff x="0" y="0"/>
            <a:chExt cx="3120" cy="2736"/>
          </a:xfrm>
        </p:grpSpPr>
        <p:sp>
          <p:nvSpPr>
            <p:cNvPr id="16692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120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6922" name="Rectangle 5"/>
            <p:cNvSpPr>
              <a:spLocks noChangeArrowheads="1"/>
            </p:cNvSpPr>
            <p:nvPr/>
          </p:nvSpPr>
          <p:spPr bwMode="auto">
            <a:xfrm>
              <a:off x="0" y="1296"/>
              <a:ext cx="31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6923" name="Rectangle 6"/>
            <p:cNvSpPr>
              <a:spLocks noChangeArrowheads="1"/>
            </p:cNvSpPr>
            <p:nvPr/>
          </p:nvSpPr>
          <p:spPr bwMode="auto">
            <a:xfrm>
              <a:off x="0" y="1680"/>
              <a:ext cx="31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6924" name="Rectangle 7"/>
            <p:cNvSpPr>
              <a:spLocks noChangeArrowheads="1"/>
            </p:cNvSpPr>
            <p:nvPr/>
          </p:nvSpPr>
          <p:spPr bwMode="auto">
            <a:xfrm>
              <a:off x="0" y="2064"/>
              <a:ext cx="31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6925" name="Rectangle 8"/>
            <p:cNvSpPr>
              <a:spLocks noChangeArrowheads="1"/>
            </p:cNvSpPr>
            <p:nvPr/>
          </p:nvSpPr>
          <p:spPr bwMode="auto">
            <a:xfrm>
              <a:off x="1104" y="192"/>
              <a:ext cx="20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6926" name="Rectangle 9"/>
            <p:cNvSpPr>
              <a:spLocks noChangeArrowheads="1"/>
            </p:cNvSpPr>
            <p:nvPr/>
          </p:nvSpPr>
          <p:spPr bwMode="auto">
            <a:xfrm>
              <a:off x="0" y="432"/>
              <a:ext cx="528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6927" name="Rectangle 10"/>
            <p:cNvSpPr>
              <a:spLocks noChangeArrowheads="1"/>
            </p:cNvSpPr>
            <p:nvPr/>
          </p:nvSpPr>
          <p:spPr bwMode="auto">
            <a:xfrm>
              <a:off x="528" y="432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6928" name="Rectangle 11"/>
            <p:cNvSpPr>
              <a:spLocks noChangeArrowheads="1"/>
            </p:cNvSpPr>
            <p:nvPr/>
          </p:nvSpPr>
          <p:spPr bwMode="auto">
            <a:xfrm>
              <a:off x="1584" y="720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166929" name="Line 12"/>
            <p:cNvSpPr>
              <a:spLocks noChangeShapeType="1"/>
            </p:cNvSpPr>
            <p:nvPr/>
          </p:nvSpPr>
          <p:spPr bwMode="auto">
            <a:xfrm>
              <a:off x="0" y="96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166930" name="Line 13"/>
            <p:cNvSpPr>
              <a:spLocks noChangeShapeType="1"/>
            </p:cNvSpPr>
            <p:nvPr/>
          </p:nvSpPr>
          <p:spPr bwMode="auto">
            <a:xfrm>
              <a:off x="2064" y="7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166917" name="Line 14"/>
          <p:cNvSpPr>
            <a:spLocks noChangeShapeType="1"/>
          </p:cNvSpPr>
          <p:nvPr/>
        </p:nvSpPr>
        <p:spPr bwMode="auto">
          <a:xfrm>
            <a:off x="6934943" y="1905338"/>
            <a:ext cx="0" cy="9131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66918" name="Line 15"/>
          <p:cNvSpPr>
            <a:spLocks noChangeShapeType="1"/>
          </p:cNvSpPr>
          <p:nvPr/>
        </p:nvSpPr>
        <p:spPr bwMode="auto">
          <a:xfrm flipV="1">
            <a:off x="7009860" y="3810676"/>
            <a:ext cx="0" cy="18283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6602" tIns="58301" rIns="116602" bIns="58301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66919" name="Text Box 16"/>
          <p:cNvSpPr txBox="1">
            <a:spLocks noChangeArrowheads="1"/>
          </p:cNvSpPr>
          <p:nvPr/>
        </p:nvSpPr>
        <p:spPr bwMode="auto">
          <a:xfrm>
            <a:off x="6993662" y="2022779"/>
            <a:ext cx="1133888" cy="121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33CC"/>
                </a:solidFill>
                <a:ea typeface="PMingLiU" pitchFamily="18" charset="-120"/>
              </a:rPr>
              <a:t>Heap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33CC"/>
                </a:solidFill>
                <a:ea typeface="PMingLiU" pitchFamily="18" charset="-120"/>
              </a:rPr>
              <a:t>Storage</a:t>
            </a:r>
            <a:br>
              <a:rPr lang="en-US" altLang="zh-CN" sz="2400">
                <a:solidFill>
                  <a:srgbClr val="0033CC"/>
                </a:solidFill>
                <a:ea typeface="PMingLiU" pitchFamily="18" charset="-120"/>
              </a:rPr>
            </a:br>
            <a:r>
              <a:rPr lang="zh-CN" altLang="en-US" sz="2400">
                <a:solidFill>
                  <a:srgbClr val="0033CC"/>
                </a:solidFill>
                <a:ea typeface="PMingLiU" pitchFamily="18" charset="-120"/>
              </a:rPr>
              <a:t>堆内存</a:t>
            </a:r>
            <a:endParaRPr lang="en-US" altLang="zh-CN" sz="2400">
              <a:solidFill>
                <a:srgbClr val="0033CC"/>
              </a:solidFill>
              <a:ea typeface="PMingLiU" pitchFamily="18" charset="-120"/>
            </a:endParaRPr>
          </a:p>
        </p:txBody>
      </p:sp>
      <p:sp>
        <p:nvSpPr>
          <p:cNvPr id="166920" name="Text Box 17"/>
          <p:cNvSpPr txBox="1">
            <a:spLocks noChangeArrowheads="1"/>
          </p:cNvSpPr>
          <p:nvPr/>
        </p:nvSpPr>
        <p:spPr bwMode="auto">
          <a:xfrm>
            <a:off x="7147547" y="4308779"/>
            <a:ext cx="1133888" cy="121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33CC"/>
                </a:solidFill>
                <a:ea typeface="PMingLiU" pitchFamily="18" charset="-120"/>
              </a:rPr>
              <a:t>Stack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>
                <a:solidFill>
                  <a:srgbClr val="0033CC"/>
                </a:solidFill>
                <a:ea typeface="PMingLiU" pitchFamily="18" charset="-120"/>
              </a:rPr>
              <a:t>Storage</a:t>
            </a:r>
            <a:br>
              <a:rPr lang="en-US" altLang="zh-CN" sz="2400">
                <a:solidFill>
                  <a:srgbClr val="0033CC"/>
                </a:solidFill>
                <a:ea typeface="PMingLiU" pitchFamily="18" charset="-120"/>
              </a:rPr>
            </a:br>
            <a:r>
              <a:rPr lang="zh-CN" altLang="en-US" sz="2400">
                <a:solidFill>
                  <a:srgbClr val="0033CC"/>
                </a:solidFill>
                <a:ea typeface="PMingLiU" pitchFamily="18" charset="-120"/>
              </a:rPr>
              <a:t>栈内存</a:t>
            </a:r>
            <a:endParaRPr lang="en-US" altLang="zh-CN" sz="2400">
              <a:solidFill>
                <a:srgbClr val="0033CC"/>
              </a:solidFill>
              <a:ea typeface="PMingLiU" pitchFamily="18" charset="-12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160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50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413311"/>
            <a:ext cx="8540609" cy="3849146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ko-KR" b="1" smtClean="0"/>
              <a:t>Actually, C++ is much more simply a </a:t>
            </a:r>
            <a:r>
              <a:rPr lang="zh-CN" altLang="ko-KR" b="1" i="1" smtClean="0">
                <a:solidFill>
                  <a:schemeClr val="tx1"/>
                </a:solidFill>
              </a:rPr>
              <a:t>superset</a:t>
            </a:r>
            <a:r>
              <a:rPr lang="zh-CN" altLang="ko-KR" b="1" smtClean="0"/>
              <a:t> of C. It provides some mechanisms to serve completely different designing  and programming paradigms.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C++</a:t>
            </a:r>
            <a:r>
              <a:rPr lang="zh-CN" altLang="en-US" b="1" smtClean="0"/>
              <a:t>是</a:t>
            </a:r>
            <a:r>
              <a:rPr lang="en-US" altLang="zh-CN" b="1" smtClean="0"/>
              <a:t>C</a:t>
            </a:r>
            <a:r>
              <a:rPr lang="zh-CN" altLang="en-US" b="1" smtClean="0"/>
              <a:t>的一个超集，提供一些机制来提供完全不同的设计和编程范式</a:t>
            </a:r>
            <a:endParaRPr lang="zh-CN" altLang="ko-KR" b="1" smtClean="0"/>
          </a:p>
          <a:p>
            <a:r>
              <a:rPr lang="zh-CN" altLang="ko-KR" b="1" smtClean="0"/>
              <a:t>Above all extensions, the most critical could be abbreviated in two keywords: </a:t>
            </a:r>
            <a:r>
              <a:rPr lang="zh-CN" altLang="ko-KR" b="1" smtClean="0">
                <a:solidFill>
                  <a:srgbClr val="FF0000"/>
                </a:solidFill>
              </a:rPr>
              <a:t>class</a:t>
            </a:r>
            <a:r>
              <a:rPr lang="zh-CN" altLang="ko-KR" b="1" smtClean="0"/>
              <a:t> and </a:t>
            </a:r>
            <a:r>
              <a:rPr lang="zh-CN" altLang="ko-KR" b="1" smtClean="0">
                <a:solidFill>
                  <a:srgbClr val="FF0000"/>
                </a:solidFill>
              </a:rPr>
              <a:t>template</a:t>
            </a:r>
            <a:r>
              <a:rPr lang="en-US" altLang="zh-CN" b="1" smtClean="0">
                <a:solidFill>
                  <a:srgbClr val="FF0000"/>
                </a:solidFill>
              </a:rPr>
              <a:t/>
            </a:r>
            <a:br>
              <a:rPr lang="en-US" altLang="zh-CN" b="1" smtClean="0">
                <a:solidFill>
                  <a:srgbClr val="FF0000"/>
                </a:solidFill>
              </a:rPr>
            </a:br>
            <a:r>
              <a:rPr lang="zh-CN" altLang="en-US" b="1" smtClean="0"/>
              <a:t>以上所有的扩展，最关键的是两关键词：类和模板</a:t>
            </a:r>
          </a:p>
        </p:txBody>
      </p:sp>
      <p:sp>
        <p:nvSpPr>
          <p:cNvPr id="174084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27690"/>
            <a:ext cx="8540609" cy="540622"/>
          </a:xfrm>
          <a:noFill/>
        </p:spPr>
        <p:txBody>
          <a:bodyPr/>
          <a:lstStyle/>
          <a:p>
            <a:pPr eaLnBrk="1" hangingPunct="1"/>
            <a:r>
              <a:rPr lang="zh-CN" altLang="ko-KR" smtClean="0"/>
              <a:t>Points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161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604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Critical Points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05749" y="1844594"/>
            <a:ext cx="8540609" cy="4065799"/>
          </a:xfrm>
          <a:noFill/>
        </p:spPr>
        <p:txBody>
          <a:bodyPr/>
          <a:lstStyle/>
          <a:p>
            <a:pPr defTabSz="716620" eaLnBrk="1" hangingPunct="1"/>
            <a:r>
              <a:rPr lang="zh-CN" altLang="ko-KR" b="1" i="1" smtClean="0">
                <a:solidFill>
                  <a:schemeClr val="tx1"/>
                </a:solidFill>
              </a:rPr>
              <a:t>Macros</a:t>
            </a:r>
            <a:r>
              <a:rPr lang="zh-CN" altLang="ko-KR" b="1" smtClean="0"/>
              <a:t> are almost never necessary in C++.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宏在</a:t>
            </a:r>
            <a:r>
              <a:rPr lang="en-US" altLang="zh-CN" b="1" smtClean="0"/>
              <a:t>C + +</a:t>
            </a:r>
            <a:r>
              <a:rPr lang="zh-CN" altLang="en-US" b="1" smtClean="0"/>
              <a:t>几乎是不需要</a:t>
            </a:r>
            <a:endParaRPr lang="zh-CN" altLang="ko-KR" b="1" smtClean="0"/>
          </a:p>
          <a:p>
            <a:pPr defTabSz="716620"/>
            <a:r>
              <a:rPr lang="zh-CN" altLang="ko-KR" b="1" smtClean="0"/>
              <a:t>Use </a:t>
            </a:r>
            <a:r>
              <a:rPr lang="zh-CN" altLang="ko-KR" b="1" i="1" smtClean="0">
                <a:solidFill>
                  <a:schemeClr val="tx1"/>
                </a:solidFill>
              </a:rPr>
              <a:t>const</a:t>
            </a:r>
            <a:r>
              <a:rPr lang="zh-CN" altLang="ko-KR" b="1" i="1" smtClean="0"/>
              <a:t> </a:t>
            </a:r>
            <a:r>
              <a:rPr lang="zh-CN" altLang="ko-KR" b="1" smtClean="0"/>
              <a:t>or </a:t>
            </a:r>
            <a:r>
              <a:rPr lang="zh-CN" altLang="ko-KR" b="1" i="1" smtClean="0">
                <a:solidFill>
                  <a:schemeClr val="tx1"/>
                </a:solidFill>
              </a:rPr>
              <a:t>enum</a:t>
            </a:r>
            <a:r>
              <a:rPr lang="zh-CN" altLang="ko-KR" b="1" smtClean="0"/>
              <a:t>  to define manifest constants; </a:t>
            </a:r>
            <a:r>
              <a:rPr lang="zh-CN" altLang="ko-KR" b="1" i="1" smtClean="0">
                <a:solidFill>
                  <a:schemeClr val="tx1"/>
                </a:solidFill>
              </a:rPr>
              <a:t>inline</a:t>
            </a:r>
            <a:r>
              <a:rPr lang="zh-CN" altLang="ko-KR" b="1" smtClean="0"/>
              <a:t> to avoid function-calling overhead; </a:t>
            </a:r>
            <a:r>
              <a:rPr lang="zh-CN" altLang="ko-KR" b="1" i="1" smtClean="0">
                <a:solidFill>
                  <a:schemeClr val="tx1"/>
                </a:solidFill>
              </a:rPr>
              <a:t>templates</a:t>
            </a:r>
            <a:r>
              <a:rPr lang="zh-CN" altLang="ko-KR" b="1" smtClean="0"/>
              <a:t> to specify families of functions and types; and </a:t>
            </a:r>
            <a:r>
              <a:rPr lang="zh-CN" altLang="ko-KR" b="1" i="1" smtClean="0">
                <a:solidFill>
                  <a:schemeClr val="tx1"/>
                </a:solidFill>
              </a:rPr>
              <a:t>namespaces</a:t>
            </a:r>
            <a:r>
              <a:rPr lang="zh-CN" altLang="ko-KR" b="1" smtClean="0"/>
              <a:t> to avoid name clashes.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使用常量或枚举定义常量；避免内联函数调用开销过大；模板提供了函数和类型的集合；和命名空间用来避免名字冲突。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162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54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Summary </a:t>
            </a:r>
          </a:p>
        </p:txBody>
      </p:sp>
      <p:sp>
        <p:nvSpPr>
          <p:cNvPr id="17613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389016"/>
            <a:ext cx="8540609" cy="3158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ko-KR" altLang="en-US" b="1" smtClean="0">
                <a:ea typeface="黑体" pitchFamily="49" charset="-122"/>
              </a:rPr>
              <a:t>本章重要内容：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引用类型</a:t>
            </a:r>
          </a:p>
          <a:p>
            <a:pPr eaLnBrk="1" hangingPunct="1"/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函数重载</a:t>
            </a:r>
          </a:p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new </a:t>
            </a: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delete </a:t>
            </a: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操作符</a:t>
            </a:r>
          </a:p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inline </a:t>
            </a: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函数，其与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non-inline</a:t>
            </a: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函数和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Macro</a:t>
            </a: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的区别</a:t>
            </a:r>
          </a:p>
          <a:p>
            <a:pPr eaLnBrk="1" hangingPunct="1"/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命名空间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namespace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163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85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ko-KR" altLang="en-US" smtClean="0"/>
              <a:t>思考题 </a:t>
            </a:r>
          </a:p>
        </p:txBody>
      </p:sp>
      <p:sp>
        <p:nvSpPr>
          <p:cNvPr id="17715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389013"/>
            <a:ext cx="8540609" cy="314249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引用数据类型的主要作用是什么，运行时由它声明的变量会获得新的内存空间吗？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函数重载的匹配规则是什么？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C++ inline</a:t>
            </a: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函数和普通函数以及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ko-KR" altLang="en-US" b="1" smtClean="0">
                <a:latin typeface="黑体" pitchFamily="49" charset="-122"/>
                <a:ea typeface="黑体" pitchFamily="49" charset="-122"/>
              </a:rPr>
              <a:t>中的宏的关系和区别是什么？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37312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164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20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ko-KR" smtClean="0"/>
              <a:t> 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27688" y="1085295"/>
            <a:ext cx="7850153" cy="5406053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#include &lt;fstream&gt;          </a:t>
            </a:r>
            <a:r>
              <a:rPr lang="zh-CN" altLang="ko-KR" sz="1700" b="1" dirty="0" smtClean="0">
                <a:solidFill>
                  <a:srgbClr val="990000"/>
                </a:solidFill>
                <a:latin typeface="Courier"/>
              </a:rPr>
              <a:t>// 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Access </a:t>
            </a:r>
            <a:r>
              <a:rPr lang="zh-CN" altLang="ko-KR" sz="1700" b="1" dirty="0" smtClean="0">
                <a:solidFill>
                  <a:srgbClr val="990000"/>
                </a:solidFill>
                <a:latin typeface="Courier"/>
              </a:rPr>
              <a:t>of</a:t>
            </a:r>
            <a:r>
              <a:rPr lang="en-US" altLang="zh-CN" sz="1700" b="1" dirty="0" smtClean="0">
                <a:solidFill>
                  <a:srgbClr val="990000"/>
                </a:solidFill>
                <a:latin typeface="Courier"/>
              </a:rPr>
              <a:t> </a:t>
            </a:r>
            <a:r>
              <a:rPr lang="zh-CN" altLang="ko-KR" sz="1700" b="1" dirty="0" smtClean="0">
                <a:solidFill>
                  <a:srgbClr val="990000"/>
                </a:solidFill>
                <a:latin typeface="Courier"/>
              </a:rPr>
              <a:t>stream</a:t>
            </a:r>
            <a:r>
              <a:rPr lang="en-US" altLang="zh-CN" sz="1700" b="1" dirty="0" smtClean="0">
                <a:solidFill>
                  <a:srgbClr val="990000"/>
                </a:solidFill>
                <a:latin typeface="Courier"/>
              </a:rPr>
              <a:t> </a:t>
            </a:r>
            <a:r>
              <a:rPr lang="zh-CN" altLang="en-US" sz="1700" b="1" dirty="0">
                <a:latin typeface="Courier"/>
              </a:rPr>
              <a:t>头文件中载入文件流库</a:t>
            </a:r>
            <a:endParaRPr lang="zh-CN" altLang="ko-KR" sz="1700" b="1" dirty="0">
              <a:latin typeface="Courier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#include &lt;string&gt;	</a:t>
            </a:r>
            <a:r>
              <a:rPr lang="en-US" altLang="zh-CN" sz="1700" b="1" dirty="0" smtClean="0">
                <a:latin typeface="Courier"/>
              </a:rPr>
              <a:t>   </a:t>
            </a:r>
            <a:r>
              <a:rPr lang="zh-CN" altLang="ko-KR" sz="1700" b="1" dirty="0" smtClean="0">
                <a:solidFill>
                  <a:srgbClr val="990000"/>
                </a:solidFill>
                <a:latin typeface="Courier"/>
              </a:rPr>
              <a:t>// 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Access string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ko-KR" sz="1700" b="1" dirty="0">
              <a:latin typeface="Courier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Declare and open files</a:t>
            </a:r>
            <a:endParaRPr lang="zh-CN" altLang="ko-KR" sz="1700" b="1" dirty="0">
              <a:latin typeface="Courier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ifstream inData;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ofstream outData;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inData.open(</a:t>
            </a:r>
            <a:r>
              <a:rPr lang="en-US" altLang="zh-CN" sz="1700" b="1" dirty="0">
                <a:latin typeface="Courier"/>
              </a:rPr>
              <a:t>"</a:t>
            </a:r>
            <a:r>
              <a:rPr lang="zh-CN" altLang="ko-KR" sz="1700" b="1" dirty="0">
                <a:latin typeface="Courier"/>
              </a:rPr>
              <a:t>name.dat</a:t>
            </a:r>
            <a:r>
              <a:rPr lang="en-US" altLang="zh-CN" sz="1700" b="1" dirty="0">
                <a:latin typeface="Courier"/>
              </a:rPr>
              <a:t>"</a:t>
            </a:r>
            <a:r>
              <a:rPr lang="zh-CN" altLang="ko-KR" sz="1700" b="1" dirty="0">
                <a:latin typeface="Courier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outData.open(</a:t>
            </a:r>
            <a:r>
              <a:rPr lang="en-US" altLang="zh-CN" sz="1700" b="1" dirty="0">
                <a:latin typeface="Courier"/>
              </a:rPr>
              <a:t>"</a:t>
            </a:r>
            <a:r>
              <a:rPr lang="zh-CN" altLang="ko-KR" sz="1700" b="1" dirty="0">
                <a:latin typeface="Courier"/>
              </a:rPr>
              <a:t>name.out</a:t>
            </a:r>
            <a:r>
              <a:rPr lang="en-US" altLang="zh-CN" sz="1700" b="1" dirty="0">
                <a:latin typeface="Courier"/>
              </a:rPr>
              <a:t>"</a:t>
            </a:r>
            <a:r>
              <a:rPr lang="zh-CN" altLang="ko-KR" sz="1700" b="1" dirty="0">
                <a:latin typeface="Courier"/>
              </a:rPr>
              <a:t>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Declare variables</a:t>
            </a:r>
            <a:endParaRPr lang="zh-CN" altLang="ko-KR" sz="1700" b="1" dirty="0">
              <a:latin typeface="Courier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string socialNum;	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Social security number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string firstName;	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First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string lastName;	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Last name</a:t>
            </a:r>
            <a:endParaRPr lang="zh-CN" altLang="ko-KR" sz="1700" b="1" dirty="0">
              <a:latin typeface="Courier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string middleName;	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Middle name</a:t>
            </a:r>
            <a:endParaRPr lang="zh-CN" altLang="ko-KR" sz="1700" b="1" dirty="0">
              <a:latin typeface="Courier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string initial;	</a:t>
            </a:r>
            <a:r>
              <a:rPr lang="zh-CN" altLang="ko-KR" sz="1700" b="1" dirty="0" smtClean="0">
                <a:solidFill>
                  <a:srgbClr val="990000"/>
                </a:solidFill>
                <a:latin typeface="Courier"/>
              </a:rPr>
              <a:t>// 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Middle initial</a:t>
            </a:r>
            <a:endParaRPr lang="zh-CN" altLang="ko-KR" b="1" dirty="0" smtClean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zh-CN" altLang="ko-KR" b="1" dirty="0" smtClean="0">
              <a:solidFill>
                <a:srgbClr val="990000"/>
              </a:solidFill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>
            <a:off x="7051008" y="5879199"/>
            <a:ext cx="1630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77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ko-KR" smtClean="0"/>
              <a:t> 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91571" y="888890"/>
            <a:ext cx="8496064" cy="5693832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Read in data from file inData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inData &gt;&gt; socialNum &gt;&gt; firstName &gt;&gt; middleName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       &gt;&gt; lastName;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Access middle initial and append a period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initial = middleName.substr(0, 1) +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.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;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Output information in required formats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outData &lt;&lt; firstName &lt;&lt;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&lt;&lt; middleName &lt;&lt;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        &lt;&lt; lastName &lt;&lt;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&lt;&lt; socialNum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outData &lt;&lt; lastName &lt;&lt; </a:t>
            </a:r>
            <a:r>
              <a:rPr lang="en-US" altLang="zh-CN" sz="1700" b="1" dirty="0">
                <a:latin typeface="Courier"/>
              </a:rPr>
              <a:t>"</a:t>
            </a:r>
            <a:r>
              <a:rPr lang="zh-CN" altLang="ko-KR" sz="1700" b="1" dirty="0">
                <a:latin typeface="Courier"/>
              </a:rPr>
              <a:t>, </a:t>
            </a:r>
            <a:r>
              <a:rPr lang="en-US" altLang="zh-CN" sz="1700" b="1" dirty="0">
                <a:latin typeface="Courier"/>
              </a:rPr>
              <a:t>"</a:t>
            </a:r>
            <a:r>
              <a:rPr lang="zh-CN" altLang="ko-KR" sz="1700" b="1" dirty="0">
                <a:latin typeface="Courier"/>
              </a:rPr>
              <a:t> &lt;&lt; firstName &lt;&lt;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        &lt;&lt; middleName &lt;&lt;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&lt;&lt; socialNum 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outData &lt;&lt; lastName &lt;&lt; </a:t>
            </a:r>
            <a:r>
              <a:rPr lang="en-US" altLang="zh-CN" sz="1700" b="1" dirty="0">
                <a:latin typeface="Courier"/>
              </a:rPr>
              <a:t>"</a:t>
            </a:r>
            <a:r>
              <a:rPr lang="zh-CN" altLang="ko-KR" sz="1700" b="1" dirty="0">
                <a:latin typeface="Courier"/>
              </a:rPr>
              <a:t>, </a:t>
            </a:r>
            <a:r>
              <a:rPr lang="en-US" altLang="zh-CN" sz="1700" b="1" dirty="0">
                <a:latin typeface="Courier"/>
              </a:rPr>
              <a:t>"</a:t>
            </a:r>
            <a:r>
              <a:rPr lang="zh-CN" altLang="ko-KR" sz="1700" b="1" dirty="0">
                <a:latin typeface="Courier"/>
              </a:rPr>
              <a:t> &lt;&lt; firstName &lt;&lt;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        &lt;&lt; initial &lt;&lt;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&lt;&lt; socialNum  &lt;&lt; endl;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outData &lt;&lt; firstName &lt;&lt;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&lt;&lt; initial &lt;&lt;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  <a:r>
              <a:rPr lang="en-US" altLang="zh-CN" sz="1700" b="1" dirty="0">
                <a:latin typeface="Courier"/>
              </a:rPr>
              <a:t>'</a:t>
            </a:r>
            <a:r>
              <a:rPr lang="zh-CN" altLang="ko-KR" sz="1700" b="1" dirty="0">
                <a:latin typeface="Courier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        &lt;&lt; lastName;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</a:t>
            </a:r>
            <a:r>
              <a:rPr lang="zh-CN" altLang="ko-KR" sz="1700" b="1" dirty="0">
                <a:solidFill>
                  <a:srgbClr val="990000"/>
                </a:solidFill>
                <a:latin typeface="Courier"/>
              </a:rPr>
              <a:t>// Close files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inData.close();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outData.close();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1700" b="1" dirty="0">
                <a:latin typeface="Courier"/>
              </a:rPr>
              <a:t>}</a:t>
            </a:r>
            <a:r>
              <a:rPr lang="zh-CN" altLang="ko-KR" b="1" dirty="0" smtClean="0">
                <a:latin typeface="Courier New" pitchFamily="49" charset="0"/>
              </a:rPr>
              <a:t> 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7051008" y="5879199"/>
            <a:ext cx="1630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3"/>
          <p:cNvSpPr>
            <a:spLocks noChangeAspect="1" noChangeArrowheads="1"/>
          </p:cNvSpPr>
          <p:nvPr/>
        </p:nvSpPr>
        <p:spPr bwMode="auto">
          <a:xfrm>
            <a:off x="901038" y="982029"/>
            <a:ext cx="7271059" cy="580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1038" y="1111031"/>
            <a:ext cx="7271059" cy="5547098"/>
            <a:chOff x="901038" y="1111031"/>
            <a:chExt cx="7271059" cy="5547098"/>
          </a:xfrm>
        </p:grpSpPr>
        <p:sp>
          <p:nvSpPr>
            <p:cNvPr id="20485" name="AutoShape 4"/>
            <p:cNvSpPr>
              <a:spLocks noChangeArrowheads="1"/>
            </p:cNvSpPr>
            <p:nvPr/>
          </p:nvSpPr>
          <p:spPr bwMode="auto">
            <a:xfrm>
              <a:off x="2007504" y="3304070"/>
              <a:ext cx="1106466" cy="645011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486" name="AutoShape 5"/>
            <p:cNvSpPr>
              <a:spLocks noChangeArrowheads="1"/>
            </p:cNvSpPr>
            <p:nvPr/>
          </p:nvSpPr>
          <p:spPr bwMode="auto">
            <a:xfrm>
              <a:off x="4589256" y="4723095"/>
              <a:ext cx="1106466" cy="645011"/>
            </a:xfrm>
            <a:prstGeom prst="roundRect">
              <a:avLst>
                <a:gd name="adj" fmla="val 16667"/>
              </a:avLst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487" name="AutoShape 6"/>
            <p:cNvSpPr>
              <a:spLocks noChangeArrowheads="1"/>
            </p:cNvSpPr>
            <p:nvPr/>
          </p:nvSpPr>
          <p:spPr bwMode="auto">
            <a:xfrm>
              <a:off x="6327988" y="4594093"/>
              <a:ext cx="1106466" cy="903016"/>
            </a:xfrm>
            <a:prstGeom prst="roundRect">
              <a:avLst>
                <a:gd name="adj" fmla="val 16667"/>
              </a:avLst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G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H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488" name="AutoShape 7"/>
            <p:cNvSpPr>
              <a:spLocks noChangeArrowheads="1"/>
            </p:cNvSpPr>
            <p:nvPr/>
          </p:nvSpPr>
          <p:spPr bwMode="auto">
            <a:xfrm>
              <a:off x="2797836" y="6013118"/>
              <a:ext cx="1106466" cy="645011"/>
            </a:xfrm>
            <a:prstGeom prst="roundRect">
              <a:avLst>
                <a:gd name="adj" fmla="val 16667"/>
              </a:avLst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b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grpSp>
          <p:nvGrpSpPr>
            <p:cNvPr id="20489" name="Group 8"/>
            <p:cNvGrpSpPr>
              <a:grpSpLocks/>
            </p:cNvGrpSpPr>
            <p:nvPr/>
          </p:nvGrpSpPr>
          <p:grpSpPr bwMode="auto">
            <a:xfrm>
              <a:off x="3746235" y="3304070"/>
              <a:ext cx="1107344" cy="645011"/>
              <a:chOff x="0" y="0"/>
              <a:chExt cx="1261" cy="780"/>
            </a:xfrm>
          </p:grpSpPr>
          <p:sp>
            <p:nvSpPr>
              <p:cNvPr id="20531" name="AutoShap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1" cy="78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1700" b="1">
                    <a:solidFill>
                      <a:srgbClr val="0033CC"/>
                    </a:solidFill>
                  </a:rPr>
                  <a:t>步骤 </a:t>
                </a:r>
                <a:r>
                  <a:rPr lang="en-US" altLang="zh-CN" sz="1700" b="1">
                    <a:solidFill>
                      <a:srgbClr val="0033CC"/>
                    </a:solidFill>
                  </a:rPr>
                  <a:t>3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1700" b="1">
                    <a:solidFill>
                      <a:srgbClr val="0033CC"/>
                    </a:solidFill>
                  </a:rPr>
                  <a:t>步骤 </a:t>
                </a:r>
                <a:r>
                  <a:rPr lang="en-US" altLang="zh-CN" sz="1700" b="1">
                    <a:solidFill>
                      <a:srgbClr val="0033CC"/>
                    </a:solidFill>
                  </a:rPr>
                  <a:t>4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endParaRPr lang="en-US" altLang="zh-CN" sz="1700" b="1">
                  <a:solidFill>
                    <a:srgbClr val="0033CC"/>
                  </a:solidFill>
                  <a:latin typeface="Tahoma" pitchFamily="34" charset="0"/>
                </a:endParaRPr>
              </a:p>
            </p:txBody>
          </p:sp>
          <p:sp>
            <p:nvSpPr>
              <p:cNvPr id="20532" name="Rectangle 10"/>
              <p:cNvSpPr>
                <a:spLocks noChangeArrowheads="1"/>
              </p:cNvSpPr>
              <p:nvPr/>
            </p:nvSpPr>
            <p:spPr bwMode="auto">
              <a:xfrm>
                <a:off x="91" y="372"/>
                <a:ext cx="1080" cy="31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</p:grpSp>
        <p:grpSp>
          <p:nvGrpSpPr>
            <p:cNvPr id="20490" name="Group 11"/>
            <p:cNvGrpSpPr>
              <a:grpSpLocks/>
            </p:cNvGrpSpPr>
            <p:nvPr/>
          </p:nvGrpSpPr>
          <p:grpSpPr bwMode="auto">
            <a:xfrm>
              <a:off x="2850525" y="4723095"/>
              <a:ext cx="1107344" cy="645011"/>
              <a:chOff x="0" y="0"/>
              <a:chExt cx="1261" cy="780"/>
            </a:xfrm>
          </p:grpSpPr>
          <p:sp>
            <p:nvSpPr>
              <p:cNvPr id="20529" name="Rectangle 12"/>
              <p:cNvSpPr>
                <a:spLocks noChangeArrowheads="1"/>
              </p:cNvSpPr>
              <p:nvPr/>
            </p:nvSpPr>
            <p:spPr bwMode="auto">
              <a:xfrm>
                <a:off x="76" y="357"/>
                <a:ext cx="1080" cy="31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20530" name="AutoShap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1" cy="78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1700" b="1">
                    <a:solidFill>
                      <a:srgbClr val="0033CC"/>
                    </a:solidFill>
                  </a:rPr>
                  <a:t>步骤 </a:t>
                </a:r>
                <a:r>
                  <a:rPr lang="en-US" altLang="zh-CN" sz="1700" b="1">
                    <a:solidFill>
                      <a:srgbClr val="0033CC"/>
                    </a:solidFill>
                  </a:rPr>
                  <a:t>B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1700" b="1">
                    <a:solidFill>
                      <a:srgbClr val="0033CC"/>
                    </a:solidFill>
                  </a:rPr>
                  <a:t>步骤 </a:t>
                </a:r>
                <a:r>
                  <a:rPr lang="en-US" altLang="zh-CN" sz="1700" b="1">
                    <a:solidFill>
                      <a:srgbClr val="0033CC"/>
                    </a:solidFill>
                  </a:rPr>
                  <a:t>C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endParaRPr lang="en-US" altLang="zh-CN" sz="1700" b="1">
                  <a:solidFill>
                    <a:srgbClr val="0033CC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0491" name="Group 14"/>
            <p:cNvGrpSpPr>
              <a:grpSpLocks/>
            </p:cNvGrpSpPr>
            <p:nvPr/>
          </p:nvGrpSpPr>
          <p:grpSpPr bwMode="auto">
            <a:xfrm>
              <a:off x="6274421" y="3286704"/>
              <a:ext cx="1107344" cy="645011"/>
              <a:chOff x="0" y="0"/>
              <a:chExt cx="1261" cy="780"/>
            </a:xfrm>
          </p:grpSpPr>
          <p:sp>
            <p:nvSpPr>
              <p:cNvPr id="20527" name="AutoShap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1" cy="780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1700" b="1">
                    <a:solidFill>
                      <a:srgbClr val="0033CC"/>
                    </a:solidFill>
                  </a:rPr>
                  <a:t>步骤 </a:t>
                </a:r>
                <a:r>
                  <a:rPr lang="en-US" altLang="zh-CN" sz="1700" b="1">
                    <a:solidFill>
                      <a:srgbClr val="0033CC"/>
                    </a:solidFill>
                  </a:rPr>
                  <a:t>5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zh-CN" altLang="en-US" sz="1700" b="1">
                    <a:solidFill>
                      <a:srgbClr val="0033CC"/>
                    </a:solidFill>
                  </a:rPr>
                  <a:t>步骤 </a:t>
                </a:r>
                <a:r>
                  <a:rPr lang="en-US" altLang="zh-CN" sz="1700" b="1">
                    <a:solidFill>
                      <a:srgbClr val="0033CC"/>
                    </a:solidFill>
                  </a:rPr>
                  <a:t>6</a:t>
                </a:r>
                <a:endParaRPr lang="en-US" altLang="zh-CN" sz="1700" b="1">
                  <a:solidFill>
                    <a:srgbClr val="0033CC"/>
                  </a:solidFill>
                  <a:latin typeface="Tahoma" pitchFamily="34" charset="0"/>
                </a:endParaRPr>
              </a:p>
            </p:txBody>
          </p:sp>
          <p:sp>
            <p:nvSpPr>
              <p:cNvPr id="20528" name="Rectangle 16"/>
              <p:cNvSpPr>
                <a:spLocks noChangeArrowheads="1"/>
              </p:cNvSpPr>
              <p:nvPr/>
            </p:nvSpPr>
            <p:spPr bwMode="auto">
              <a:xfrm>
                <a:off x="91" y="51"/>
                <a:ext cx="1080" cy="31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20492" name="Rectangle 17"/>
            <p:cNvSpPr>
              <a:spLocks noChangeArrowheads="1"/>
            </p:cNvSpPr>
            <p:nvPr/>
          </p:nvSpPr>
          <p:spPr bwMode="auto">
            <a:xfrm>
              <a:off x="2165570" y="3046066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 dirty="0">
                  <a:solidFill>
                    <a:srgbClr val="0033CC"/>
                  </a:solidFill>
                </a:rPr>
                <a:t>子问题 </a:t>
              </a:r>
              <a:r>
                <a:rPr lang="en-US" altLang="zh-CN" sz="1700" b="1" dirty="0">
                  <a:solidFill>
                    <a:srgbClr val="0033CC"/>
                  </a:solidFill>
                </a:rPr>
                <a:t>I</a:t>
              </a:r>
              <a:endParaRPr lang="en-US" altLang="zh-CN" sz="1700" b="1" dirty="0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493" name="AutoShape 18"/>
            <p:cNvSpPr>
              <a:spLocks noChangeArrowheads="1"/>
            </p:cNvSpPr>
            <p:nvPr/>
          </p:nvSpPr>
          <p:spPr bwMode="auto">
            <a:xfrm>
              <a:off x="1217171" y="4723095"/>
              <a:ext cx="1106466" cy="645011"/>
            </a:xfrm>
            <a:prstGeom prst="roundRect">
              <a:avLst>
                <a:gd name="adj" fmla="val 16667"/>
              </a:avLst>
            </a:prstGeom>
            <a:solidFill>
              <a:srgbClr val="C0C0C0">
                <a:alpha val="50195"/>
              </a:srgb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A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494" name="Rectangle 19"/>
            <p:cNvSpPr>
              <a:spLocks noChangeArrowheads="1"/>
            </p:cNvSpPr>
            <p:nvPr/>
          </p:nvSpPr>
          <p:spPr bwMode="auto">
            <a:xfrm>
              <a:off x="3904302" y="3046066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子问题</a:t>
              </a:r>
              <a:r>
                <a:rPr lang="en-US" altLang="zh-CN" sz="1700" b="1">
                  <a:solidFill>
                    <a:srgbClr val="0033CC"/>
                  </a:solidFill>
                </a:rPr>
                <a:t>II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495" name="Rectangle 20"/>
            <p:cNvSpPr>
              <a:spLocks noChangeArrowheads="1"/>
            </p:cNvSpPr>
            <p:nvPr/>
          </p:nvSpPr>
          <p:spPr bwMode="auto">
            <a:xfrm>
              <a:off x="6433366" y="3046066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子问题</a:t>
              </a:r>
              <a:r>
                <a:rPr lang="en-US" altLang="zh-CN" sz="1700" b="1">
                  <a:solidFill>
                    <a:srgbClr val="0033CC"/>
                  </a:solidFill>
                </a:rPr>
                <a:t>III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496" name="AutoShape 21"/>
            <p:cNvSpPr>
              <a:spLocks noChangeArrowheads="1"/>
            </p:cNvSpPr>
            <p:nvPr/>
          </p:nvSpPr>
          <p:spPr bwMode="auto">
            <a:xfrm>
              <a:off x="3588169" y="1627040"/>
              <a:ext cx="1265410" cy="90301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I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II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步骤 </a:t>
              </a:r>
              <a:r>
                <a:rPr lang="en-US" altLang="zh-CN" sz="1700" b="1">
                  <a:solidFill>
                    <a:srgbClr val="0033CC"/>
                  </a:solidFill>
                </a:rPr>
                <a:t>III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2481703" y="2788061"/>
              <a:ext cx="4267796" cy="8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498" name="Line 23"/>
            <p:cNvSpPr>
              <a:spLocks noChangeShapeType="1"/>
            </p:cNvSpPr>
            <p:nvPr/>
          </p:nvSpPr>
          <p:spPr bwMode="auto">
            <a:xfrm>
              <a:off x="4220435" y="2530056"/>
              <a:ext cx="878" cy="5160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499" name="Line 24"/>
            <p:cNvSpPr>
              <a:spLocks noChangeShapeType="1"/>
            </p:cNvSpPr>
            <p:nvPr/>
          </p:nvSpPr>
          <p:spPr bwMode="auto">
            <a:xfrm>
              <a:off x="2481703" y="2788061"/>
              <a:ext cx="878" cy="2580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00" name="Line 25"/>
            <p:cNvSpPr>
              <a:spLocks noChangeShapeType="1"/>
            </p:cNvSpPr>
            <p:nvPr/>
          </p:nvSpPr>
          <p:spPr bwMode="auto">
            <a:xfrm>
              <a:off x="6749499" y="2788061"/>
              <a:ext cx="0" cy="2580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01" name="Rectangle 26"/>
            <p:cNvSpPr>
              <a:spLocks noChangeArrowheads="1"/>
            </p:cNvSpPr>
            <p:nvPr/>
          </p:nvSpPr>
          <p:spPr bwMode="auto">
            <a:xfrm>
              <a:off x="1269860" y="4465090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子问题</a:t>
              </a:r>
              <a:r>
                <a:rPr lang="en-US" altLang="zh-CN" sz="1700" b="1">
                  <a:solidFill>
                    <a:srgbClr val="0033CC"/>
                  </a:solidFill>
                </a:rPr>
                <a:t>1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02" name="Rectangle 27"/>
            <p:cNvSpPr>
              <a:spLocks noChangeArrowheads="1"/>
            </p:cNvSpPr>
            <p:nvPr/>
          </p:nvSpPr>
          <p:spPr bwMode="auto">
            <a:xfrm>
              <a:off x="3008591" y="4465090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子问题</a:t>
              </a:r>
              <a:r>
                <a:rPr lang="en-US" altLang="zh-CN" sz="1700" b="1">
                  <a:solidFill>
                    <a:srgbClr val="0033CC"/>
                  </a:solidFill>
                </a:rPr>
                <a:t>2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03" name="Rectangle 28"/>
            <p:cNvSpPr>
              <a:spLocks noChangeArrowheads="1"/>
            </p:cNvSpPr>
            <p:nvPr/>
          </p:nvSpPr>
          <p:spPr bwMode="auto">
            <a:xfrm>
              <a:off x="4747323" y="4465090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子问题 </a:t>
              </a:r>
              <a:r>
                <a:rPr lang="en-US" altLang="zh-CN" sz="1700" b="1">
                  <a:solidFill>
                    <a:srgbClr val="0033CC"/>
                  </a:solidFill>
                </a:rPr>
                <a:t>3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04" name="Rectangle 29"/>
            <p:cNvSpPr>
              <a:spLocks noChangeArrowheads="1"/>
            </p:cNvSpPr>
            <p:nvPr/>
          </p:nvSpPr>
          <p:spPr bwMode="auto">
            <a:xfrm>
              <a:off x="6486054" y="4336088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子问题</a:t>
              </a:r>
              <a:r>
                <a:rPr lang="en-US" altLang="zh-CN" sz="1700" b="1">
                  <a:solidFill>
                    <a:srgbClr val="0033CC"/>
                  </a:solidFill>
                </a:rPr>
                <a:t>6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05" name="Line 30"/>
            <p:cNvSpPr>
              <a:spLocks noChangeShapeType="1"/>
            </p:cNvSpPr>
            <p:nvPr/>
          </p:nvSpPr>
          <p:spPr bwMode="auto">
            <a:xfrm>
              <a:off x="1849437" y="4207086"/>
              <a:ext cx="1580665" cy="8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06" name="Line 31"/>
            <p:cNvSpPr>
              <a:spLocks noChangeShapeType="1"/>
            </p:cNvSpPr>
            <p:nvPr/>
          </p:nvSpPr>
          <p:spPr bwMode="auto">
            <a:xfrm>
              <a:off x="1849437" y="4207086"/>
              <a:ext cx="0" cy="2580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07" name="Line 32"/>
            <p:cNvSpPr>
              <a:spLocks noChangeShapeType="1"/>
            </p:cNvSpPr>
            <p:nvPr/>
          </p:nvSpPr>
          <p:spPr bwMode="auto">
            <a:xfrm>
              <a:off x="3430102" y="4207086"/>
              <a:ext cx="0" cy="2580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08" name="Line 33"/>
            <p:cNvSpPr>
              <a:spLocks noChangeShapeType="1"/>
            </p:cNvSpPr>
            <p:nvPr/>
          </p:nvSpPr>
          <p:spPr bwMode="auto">
            <a:xfrm>
              <a:off x="2481703" y="3949081"/>
              <a:ext cx="0" cy="2580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09" name="Line 34"/>
            <p:cNvSpPr>
              <a:spLocks noChangeShapeType="1"/>
            </p:cNvSpPr>
            <p:nvPr/>
          </p:nvSpPr>
          <p:spPr bwMode="auto">
            <a:xfrm>
              <a:off x="4220435" y="4207086"/>
              <a:ext cx="948399" cy="8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10" name="Line 35"/>
            <p:cNvSpPr>
              <a:spLocks noChangeShapeType="1"/>
            </p:cNvSpPr>
            <p:nvPr/>
          </p:nvSpPr>
          <p:spPr bwMode="auto">
            <a:xfrm>
              <a:off x="5168834" y="4207086"/>
              <a:ext cx="0" cy="2580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11" name="Line 36"/>
            <p:cNvSpPr>
              <a:spLocks noChangeShapeType="1"/>
            </p:cNvSpPr>
            <p:nvPr/>
          </p:nvSpPr>
          <p:spPr bwMode="auto">
            <a:xfrm>
              <a:off x="4220435" y="3949081"/>
              <a:ext cx="0" cy="2580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12" name="Rectangle 37"/>
            <p:cNvSpPr>
              <a:spLocks noChangeArrowheads="1"/>
            </p:cNvSpPr>
            <p:nvPr/>
          </p:nvSpPr>
          <p:spPr bwMode="auto">
            <a:xfrm>
              <a:off x="2797836" y="5755113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子问题</a:t>
              </a:r>
              <a:r>
                <a:rPr lang="en-US" altLang="zh-CN" sz="1700" b="1">
                  <a:solidFill>
                    <a:srgbClr val="0033CC"/>
                  </a:solidFill>
                </a:rPr>
                <a:t>C</a:t>
              </a:r>
              <a:endParaRPr lang="en-US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13" name="Line 38"/>
            <p:cNvSpPr>
              <a:spLocks noChangeShapeType="1"/>
            </p:cNvSpPr>
            <p:nvPr/>
          </p:nvSpPr>
          <p:spPr bwMode="auto">
            <a:xfrm>
              <a:off x="3430102" y="5368106"/>
              <a:ext cx="0" cy="3870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14" name="Line 39"/>
            <p:cNvSpPr>
              <a:spLocks noChangeShapeType="1"/>
            </p:cNvSpPr>
            <p:nvPr/>
          </p:nvSpPr>
          <p:spPr bwMode="auto">
            <a:xfrm>
              <a:off x="6749499" y="3949081"/>
              <a:ext cx="878" cy="3870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15" name="Line 40"/>
            <p:cNvSpPr>
              <a:spLocks noChangeShapeType="1"/>
            </p:cNvSpPr>
            <p:nvPr/>
          </p:nvSpPr>
          <p:spPr bwMode="auto">
            <a:xfrm>
              <a:off x="1059105" y="2659058"/>
              <a:ext cx="6480727" cy="8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16" name="Line 41"/>
            <p:cNvSpPr>
              <a:spLocks noChangeShapeType="1"/>
            </p:cNvSpPr>
            <p:nvPr/>
          </p:nvSpPr>
          <p:spPr bwMode="auto">
            <a:xfrm>
              <a:off x="1059105" y="4078084"/>
              <a:ext cx="6480727" cy="8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17" name="Line 42"/>
            <p:cNvSpPr>
              <a:spLocks noChangeShapeType="1"/>
            </p:cNvSpPr>
            <p:nvPr/>
          </p:nvSpPr>
          <p:spPr bwMode="auto">
            <a:xfrm>
              <a:off x="1059105" y="5626111"/>
              <a:ext cx="6480727" cy="8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18" name="Rectangle 43"/>
            <p:cNvSpPr>
              <a:spLocks noChangeArrowheads="1"/>
            </p:cNvSpPr>
            <p:nvPr/>
          </p:nvSpPr>
          <p:spPr bwMode="auto">
            <a:xfrm>
              <a:off x="901038" y="2272052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第</a:t>
              </a:r>
              <a:r>
                <a:rPr lang="en-US" altLang="zh-CN" sz="1700" b="1">
                  <a:solidFill>
                    <a:srgbClr val="0033CC"/>
                  </a:solidFill>
                </a:rPr>
                <a:t>0</a:t>
              </a:r>
              <a:r>
                <a:rPr lang="zh-CN" altLang="en-US" sz="1700" b="1">
                  <a:solidFill>
                    <a:srgbClr val="0033CC"/>
                  </a:solidFill>
                </a:rPr>
                <a:t>层</a:t>
              </a:r>
              <a:endParaRPr lang="zh-CN" altLang="en-US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19" name="Rectangle 44"/>
            <p:cNvSpPr>
              <a:spLocks noChangeArrowheads="1"/>
            </p:cNvSpPr>
            <p:nvPr/>
          </p:nvSpPr>
          <p:spPr bwMode="auto">
            <a:xfrm>
              <a:off x="901038" y="3562075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第</a:t>
              </a:r>
              <a:r>
                <a:rPr lang="en-US" altLang="zh-CN" sz="1700" b="1">
                  <a:solidFill>
                    <a:srgbClr val="0033CC"/>
                  </a:solidFill>
                </a:rPr>
                <a:t>1</a:t>
              </a:r>
              <a:r>
                <a:rPr lang="zh-CN" altLang="en-US" sz="1700" b="1">
                  <a:solidFill>
                    <a:srgbClr val="0033CC"/>
                  </a:solidFill>
                </a:rPr>
                <a:t>层</a:t>
              </a:r>
              <a:endParaRPr lang="zh-CN" altLang="en-US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20" name="Rectangle 45"/>
            <p:cNvSpPr>
              <a:spLocks noChangeArrowheads="1"/>
            </p:cNvSpPr>
            <p:nvPr/>
          </p:nvSpPr>
          <p:spPr bwMode="auto">
            <a:xfrm>
              <a:off x="901038" y="4207086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第</a:t>
              </a:r>
              <a:r>
                <a:rPr lang="en-US" altLang="zh-CN" sz="1700" b="1">
                  <a:solidFill>
                    <a:srgbClr val="0033CC"/>
                  </a:solidFill>
                </a:rPr>
                <a:t>2</a:t>
              </a:r>
              <a:r>
                <a:rPr lang="zh-CN" altLang="en-US" sz="1700" b="1">
                  <a:solidFill>
                    <a:srgbClr val="0033CC"/>
                  </a:solidFill>
                </a:rPr>
                <a:t>层</a:t>
              </a:r>
              <a:endParaRPr lang="zh-CN" altLang="en-US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21" name="Rectangle 46"/>
            <p:cNvSpPr>
              <a:spLocks noChangeArrowheads="1"/>
            </p:cNvSpPr>
            <p:nvPr/>
          </p:nvSpPr>
          <p:spPr bwMode="auto">
            <a:xfrm>
              <a:off x="901038" y="5884115"/>
              <a:ext cx="9483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1700" b="1">
                  <a:solidFill>
                    <a:srgbClr val="0033CC"/>
                  </a:solidFill>
                </a:rPr>
                <a:t>第</a:t>
              </a:r>
              <a:r>
                <a:rPr lang="en-US" altLang="zh-CN" sz="1700" b="1">
                  <a:solidFill>
                    <a:srgbClr val="0033CC"/>
                  </a:solidFill>
                </a:rPr>
                <a:t>3</a:t>
              </a:r>
              <a:r>
                <a:rPr lang="zh-CN" altLang="en-US" sz="1700" b="1">
                  <a:solidFill>
                    <a:srgbClr val="0033CC"/>
                  </a:solidFill>
                </a:rPr>
                <a:t>层</a:t>
              </a:r>
              <a:endParaRPr lang="zh-CN" altLang="en-US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22" name="Rectangle 47"/>
            <p:cNvSpPr>
              <a:spLocks noChangeArrowheads="1"/>
            </p:cNvSpPr>
            <p:nvPr/>
          </p:nvSpPr>
          <p:spPr bwMode="auto">
            <a:xfrm>
              <a:off x="7539831" y="1111031"/>
              <a:ext cx="632266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ko-KR" altLang="zh-CN" sz="1700" b="1">
                  <a:solidFill>
                    <a:srgbClr val="0033CC"/>
                  </a:solidFill>
                </a:rPr>
                <a:t>抽象</a:t>
              </a:r>
              <a:endParaRPr lang="ko-KR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23" name="Rectangle 48"/>
            <p:cNvSpPr>
              <a:spLocks noChangeArrowheads="1"/>
            </p:cNvSpPr>
            <p:nvPr/>
          </p:nvSpPr>
          <p:spPr bwMode="auto">
            <a:xfrm>
              <a:off x="7539831" y="6271122"/>
              <a:ext cx="632266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ko-KR" altLang="zh-CN" sz="1700" b="1">
                  <a:solidFill>
                    <a:srgbClr val="0033CC"/>
                  </a:solidFill>
                </a:rPr>
                <a:t>具体</a:t>
              </a:r>
              <a:endParaRPr lang="ko-KR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24" name="Line 49"/>
            <p:cNvSpPr>
              <a:spLocks noChangeShapeType="1"/>
            </p:cNvSpPr>
            <p:nvPr/>
          </p:nvSpPr>
          <p:spPr bwMode="auto">
            <a:xfrm>
              <a:off x="7855964" y="1498038"/>
              <a:ext cx="878" cy="47730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  <p:sp>
          <p:nvSpPr>
            <p:cNvPr id="20525" name="Rectangle 50"/>
            <p:cNvSpPr>
              <a:spLocks noChangeArrowheads="1"/>
            </p:cNvSpPr>
            <p:nvPr/>
          </p:nvSpPr>
          <p:spPr bwMode="auto">
            <a:xfrm>
              <a:off x="3430102" y="1111031"/>
              <a:ext cx="1422599" cy="258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ko-KR" altLang="zh-CN" sz="1700" b="1">
                  <a:solidFill>
                    <a:srgbClr val="0033CC"/>
                  </a:solidFill>
                </a:rPr>
                <a:t>解决这个问题</a:t>
              </a:r>
              <a:endParaRPr lang="ko-KR" altLang="zh-CN" sz="1700" b="1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0526" name="Line 51"/>
            <p:cNvSpPr>
              <a:spLocks noChangeShapeType="1"/>
            </p:cNvSpPr>
            <p:nvPr/>
          </p:nvSpPr>
          <p:spPr bwMode="auto">
            <a:xfrm>
              <a:off x="4220435" y="1369036"/>
              <a:ext cx="878" cy="2580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20483" name="Rectangle 5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253" y="498102"/>
            <a:ext cx="7704366" cy="461655"/>
          </a:xfrm>
          <a:noFill/>
        </p:spPr>
        <p:txBody>
          <a:bodyPr lIns="91416" tIns="45708" rIns="91416" bIns="45708"/>
          <a:lstStyle/>
          <a:p>
            <a:r>
              <a:rPr lang="ko-KR" altLang="en-US" sz="2400"/>
              <a:t>面向过程设计（ </a:t>
            </a:r>
            <a:r>
              <a:rPr lang="zh-CN" altLang="en-US" sz="2400"/>
              <a:t>procedural programming </a:t>
            </a:r>
            <a:r>
              <a:rPr lang="ko-KR" altLang="en-US" sz="2400"/>
              <a:t>）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19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7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686411" y="2385215"/>
            <a:ext cx="7771185" cy="957731"/>
          </a:xfrm>
        </p:spPr>
        <p:txBody>
          <a:bodyPr/>
          <a:lstStyle/>
          <a:p>
            <a:pPr eaLnBrk="1" hangingPunct="1"/>
            <a:r>
              <a:rPr lang="zh-CN" altLang="ko-KR" sz="5600"/>
              <a:t>From C To C++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80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51569"/>
            <a:ext cx="8540609" cy="723241"/>
          </a:xfrm>
        </p:spPr>
        <p:txBody>
          <a:bodyPr/>
          <a:lstStyle/>
          <a:p>
            <a:r>
              <a:rPr lang="zh-CN" altLang="ko-KR" sz="4100"/>
              <a:t>object-oriented programming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4840" y="1484180"/>
            <a:ext cx="8281435" cy="4973635"/>
          </a:xfrm>
        </p:spPr>
        <p:txBody>
          <a:bodyPr/>
          <a:lstStyle/>
          <a:p>
            <a:pPr marL="455479" indent="-455479" defTabSz="1166024">
              <a:lnSpc>
                <a:spcPct val="120000"/>
              </a:lnSpc>
            </a:pPr>
            <a:r>
              <a:rPr lang="zh-CN" altLang="ko-KR" sz="2600" b="1" dirty="0"/>
              <a:t>An object-oriented program is structured as a community of interacting </a:t>
            </a:r>
            <a:r>
              <a:rPr lang="zh-CN" altLang="ko-KR" sz="2600" b="1" dirty="0">
                <a:solidFill>
                  <a:srgbClr val="FF0000"/>
                </a:solidFill>
              </a:rPr>
              <a:t>agents</a:t>
            </a:r>
            <a:r>
              <a:rPr lang="zh-CN" altLang="ko-KR" sz="2600" b="1" dirty="0"/>
              <a:t> called </a:t>
            </a:r>
            <a:r>
              <a:rPr lang="zh-CN" altLang="ko-KR" sz="2600" b="1" dirty="0">
                <a:solidFill>
                  <a:srgbClr val="FF0000"/>
                </a:solidFill>
              </a:rPr>
              <a:t>objects</a:t>
            </a:r>
            <a:r>
              <a:rPr lang="zh-CN" altLang="ko-KR" sz="2600" b="1" dirty="0"/>
              <a:t>. Each object has a role to play. Each object provides a service or performs an action that is used by other members of the community.</a:t>
            </a:r>
            <a:r>
              <a:rPr lang="en-US" altLang="zh-CN" sz="2600" b="1" dirty="0"/>
              <a:t/>
            </a:r>
            <a:br>
              <a:rPr lang="en-US" altLang="zh-CN" sz="2600" b="1" dirty="0"/>
            </a:br>
            <a:r>
              <a:rPr lang="zh-CN" altLang="en-US" sz="2600" b="1" dirty="0"/>
              <a:t>面向对象的程序结构类似一个社区，称为</a:t>
            </a:r>
            <a:r>
              <a:rPr lang="zh-CN" altLang="en-US" sz="2600" b="1" dirty="0">
                <a:solidFill>
                  <a:srgbClr val="FF0000"/>
                </a:solidFill>
              </a:rPr>
              <a:t>对象</a:t>
            </a:r>
            <a:r>
              <a:rPr lang="zh-CN" altLang="en-US" sz="2600" b="1" dirty="0"/>
              <a:t>的</a:t>
            </a:r>
            <a:r>
              <a:rPr lang="zh-CN" altLang="en-US" sz="2600" b="1" dirty="0">
                <a:solidFill>
                  <a:srgbClr val="FF0000"/>
                </a:solidFill>
              </a:rPr>
              <a:t>代理</a:t>
            </a:r>
            <a:r>
              <a:rPr lang="zh-CN" altLang="en-US" sz="2600" b="1" dirty="0"/>
              <a:t>相互作用。每个对象都发挥作用。每个对象提供服务或由社区其他成员的调用服务。</a:t>
            </a:r>
            <a:endParaRPr lang="en-US" altLang="zh-CN" sz="2600" b="1" dirty="0"/>
          </a:p>
          <a:p>
            <a:pPr marL="455479" indent="-455479" defTabSz="1166024">
              <a:lnSpc>
                <a:spcPct val="120000"/>
              </a:lnSpc>
            </a:pPr>
            <a:r>
              <a:rPr lang="zh-CN" altLang="zh-CN" sz="2600" b="1" dirty="0"/>
              <a:t>对象（</a:t>
            </a:r>
            <a:r>
              <a:rPr lang="en-US" altLang="zh-CN" sz="2600" b="1" dirty="0"/>
              <a:t>Object) </a:t>
            </a:r>
            <a:r>
              <a:rPr lang="zh-CN" altLang="en-US" sz="2600" b="1" dirty="0" smtClean="0"/>
              <a:t>是</a:t>
            </a:r>
            <a:r>
              <a:rPr lang="zh-CN" altLang="zh-CN" sz="2600" b="1" dirty="0" smtClean="0"/>
              <a:t>可以</a:t>
            </a:r>
            <a:r>
              <a:rPr lang="zh-CN" altLang="zh-CN" sz="2600" b="1" dirty="0"/>
              <a:t>对</a:t>
            </a:r>
            <a:r>
              <a:rPr lang="zh-CN" altLang="zh-CN" sz="2600" b="1" dirty="0" smtClean="0"/>
              <a:t>其</a:t>
            </a:r>
            <a:r>
              <a:rPr lang="zh-CN" altLang="en-US" sz="2600" b="1" dirty="0" smtClean="0"/>
              <a:t>操作</a:t>
            </a:r>
            <a:r>
              <a:rPr lang="zh-CN" altLang="zh-CN" sz="2600" b="1" dirty="0" smtClean="0"/>
              <a:t>的</a:t>
            </a:r>
            <a:r>
              <a:rPr lang="zh-CN" altLang="en-US" sz="2600" b="1" dirty="0" smtClean="0"/>
              <a:t>实体</a:t>
            </a:r>
            <a:r>
              <a:rPr lang="zh-CN" altLang="zh-CN" sz="2600" b="1" dirty="0" smtClean="0"/>
              <a:t>。</a:t>
            </a:r>
            <a:r>
              <a:rPr lang="zh-CN" altLang="zh-CN" sz="2600" b="1" dirty="0"/>
              <a:t>一个对象有状态、行为和标识三种属性。</a:t>
            </a:r>
            <a:endParaRPr lang="zh-CN" altLang="ko-KR" sz="26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53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52771"/>
            <a:ext cx="8540609" cy="720829"/>
          </a:xfrm>
        </p:spPr>
        <p:txBody>
          <a:bodyPr/>
          <a:lstStyle/>
          <a:p>
            <a:r>
              <a:rPr lang="zh-CN" altLang="ko-KR" sz="4100" dirty="0"/>
              <a:t>Messages and Methods</a:t>
            </a:r>
            <a:r>
              <a:rPr lang="en-US" altLang="zh-CN" sz="4100" dirty="0"/>
              <a:t> </a:t>
            </a:r>
            <a:r>
              <a:rPr lang="zh-CN" altLang="en-US" sz="3600" dirty="0">
                <a:solidFill>
                  <a:srgbClr val="000000"/>
                </a:solidFill>
              </a:rPr>
              <a:t>消息和方法</a:t>
            </a:r>
            <a:endParaRPr lang="zh-CN" altLang="ko-KR" sz="3600" dirty="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4840" y="1316121"/>
            <a:ext cx="8281435" cy="5475303"/>
          </a:xfrm>
        </p:spPr>
        <p:txBody>
          <a:bodyPr/>
          <a:lstStyle/>
          <a:p>
            <a:pPr marL="455479" indent="-455479" defTabSz="1166024">
              <a:spcBef>
                <a:spcPct val="0"/>
              </a:spcBef>
            </a:pPr>
            <a:r>
              <a:rPr lang="zh-CN" altLang="ko-KR" sz="3100" b="1" dirty="0"/>
              <a:t>Action is initiated in object-oriented programming by the transmission of a </a:t>
            </a:r>
            <a:r>
              <a:rPr lang="zh-CN" altLang="ko-KR" sz="3600" b="1" i="1" dirty="0">
                <a:solidFill>
                  <a:srgbClr val="FF0000"/>
                </a:solidFill>
              </a:rPr>
              <a:t>message</a:t>
            </a:r>
            <a:r>
              <a:rPr lang="zh-CN" altLang="ko-KR" sz="3100" b="1" i="1" dirty="0">
                <a:solidFill>
                  <a:srgbClr val="FF0000"/>
                </a:solidFill>
              </a:rPr>
              <a:t> </a:t>
            </a:r>
            <a:r>
              <a:rPr lang="zh-CN" altLang="ko-KR" sz="3100" b="1" dirty="0"/>
              <a:t>to an agent (an object) responsible for the action.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2300" b="1" dirty="0"/>
              <a:t>操作开始于传输代理</a:t>
            </a:r>
            <a:r>
              <a:rPr lang="en-US" altLang="zh-CN" sz="2300" b="1" dirty="0"/>
              <a:t>(</a:t>
            </a:r>
            <a:r>
              <a:rPr lang="zh-CN" altLang="en-US" sz="2300" b="1" dirty="0"/>
              <a:t>对象</a:t>
            </a:r>
            <a:r>
              <a:rPr lang="en-US" altLang="zh-CN" sz="2300" b="1" dirty="0"/>
              <a:t>)</a:t>
            </a:r>
            <a:r>
              <a:rPr lang="zh-CN" altLang="en-US" sz="2300" b="1" dirty="0"/>
              <a:t>负责的操作的</a:t>
            </a:r>
            <a:r>
              <a:rPr lang="zh-CN" altLang="en-US" sz="2300" b="1" dirty="0">
                <a:solidFill>
                  <a:srgbClr val="FF0000"/>
                </a:solidFill>
              </a:rPr>
              <a:t>消息</a:t>
            </a:r>
            <a:r>
              <a:rPr lang="en-US" altLang="zh-CN" sz="2300" b="1" dirty="0">
                <a:solidFill>
                  <a:srgbClr val="FF0000"/>
                </a:solidFill>
              </a:rPr>
              <a:t/>
            </a:r>
            <a:br>
              <a:rPr lang="en-US" altLang="zh-CN" sz="2300" b="1" dirty="0">
                <a:solidFill>
                  <a:srgbClr val="FF0000"/>
                </a:solidFill>
              </a:rPr>
            </a:br>
            <a:r>
              <a:rPr lang="zh-CN" altLang="zh-CN" sz="2300" b="1" dirty="0">
                <a:solidFill>
                  <a:srgbClr val="FF0000"/>
                </a:solidFill>
              </a:rPr>
              <a:t>消息传递 </a:t>
            </a:r>
            <a:r>
              <a:rPr lang="zh-CN" altLang="zh-CN" sz="2300" b="1" dirty="0"/>
              <a:t>指的是一个对象</a:t>
            </a:r>
            <a:r>
              <a:rPr lang="zh-CN" altLang="zh-CN" sz="2300" b="1" dirty="0">
                <a:solidFill>
                  <a:srgbClr val="FF0000"/>
                </a:solidFill>
              </a:rPr>
              <a:t>调用</a:t>
            </a:r>
            <a:r>
              <a:rPr lang="zh-CN" altLang="zh-CN" sz="2300" b="1" dirty="0"/>
              <a:t>了另一个对象的方法（或者称为成员函数）</a:t>
            </a:r>
            <a:endParaRPr lang="zh-CN" altLang="ko-KR" sz="2300" b="1" dirty="0">
              <a:solidFill>
                <a:srgbClr val="FF0000"/>
              </a:solidFill>
            </a:endParaRPr>
          </a:p>
          <a:p>
            <a:pPr marL="455479" indent="-455479" defTabSz="1166024"/>
            <a:r>
              <a:rPr lang="zh-CN" altLang="ko-KR" sz="3100" b="1" dirty="0"/>
              <a:t>In response to a message, the receiver will perform some </a:t>
            </a:r>
            <a:r>
              <a:rPr lang="zh-CN" altLang="ko-KR" sz="3600" b="1" i="1" dirty="0">
                <a:solidFill>
                  <a:srgbClr val="FF0000"/>
                </a:solidFill>
                <a:sym typeface="Arial" pitchFamily="34" charset="0"/>
              </a:rPr>
              <a:t>method</a:t>
            </a:r>
            <a:r>
              <a:rPr lang="zh-CN" altLang="ko-KR" sz="3600" b="1" dirty="0"/>
              <a:t> </a:t>
            </a:r>
            <a:r>
              <a:rPr lang="zh-CN" altLang="ko-KR" sz="3100" b="1" dirty="0"/>
              <a:t>to satisfy the request.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2300" b="1" dirty="0"/>
              <a:t>响应消息时，接收者执行一些</a:t>
            </a:r>
            <a:r>
              <a:rPr lang="zh-CN" altLang="en-US" sz="2300" b="1" dirty="0">
                <a:solidFill>
                  <a:srgbClr val="FF0000"/>
                </a:solidFill>
              </a:rPr>
              <a:t>方法</a:t>
            </a:r>
            <a:r>
              <a:rPr lang="zh-CN" altLang="en-US" sz="2300" b="1" dirty="0"/>
              <a:t>来响应请求。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lang="zh-CN" altLang="zh-CN" sz="2300" b="1" dirty="0">
                <a:solidFill>
                  <a:srgbClr val="FF0000"/>
                </a:solidFill>
              </a:rPr>
              <a:t>方法</a:t>
            </a:r>
            <a:r>
              <a:rPr lang="zh-CN" altLang="zh-CN" sz="2300" b="1" dirty="0"/>
              <a:t> 也称为成员函数，是指对象上的操作，作为类声明的一部分。方法定义了可以对一个对象</a:t>
            </a:r>
            <a:r>
              <a:rPr lang="zh-CN" altLang="zh-CN" sz="2300" b="1" dirty="0" smtClean="0"/>
              <a:t>执行</a:t>
            </a:r>
            <a:r>
              <a:rPr lang="zh-CN" altLang="en-US" sz="2300" b="1" dirty="0" smtClean="0"/>
              <a:t>的</a:t>
            </a:r>
            <a:r>
              <a:rPr lang="zh-CN" altLang="zh-CN" sz="2300" b="1" dirty="0" smtClean="0"/>
              <a:t>那些</a:t>
            </a:r>
            <a:r>
              <a:rPr lang="zh-CN" altLang="zh-CN" sz="2300" b="1" dirty="0"/>
              <a:t>操作。</a:t>
            </a:r>
            <a:endParaRPr lang="zh-CN" altLang="ko-KR" sz="2300" b="1" dirty="0"/>
          </a:p>
          <a:p>
            <a:pPr marL="455479" indent="-455479" defTabSz="1166024">
              <a:lnSpc>
                <a:spcPct val="140000"/>
              </a:lnSpc>
            </a:pPr>
            <a:endParaRPr lang="zh-CN" altLang="ko-KR" sz="6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59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356368"/>
            <a:ext cx="8540609" cy="1113640"/>
          </a:xfrm>
        </p:spPr>
        <p:txBody>
          <a:bodyPr/>
          <a:lstStyle/>
          <a:p>
            <a:r>
              <a:rPr lang="zh-CN" altLang="ko-KR" sz="4100"/>
              <a:t>Messages Versus Procedure Calls</a:t>
            </a:r>
            <a:r>
              <a:rPr lang="en-US" altLang="zh-CN" sz="4100"/>
              <a:t/>
            </a:r>
            <a:br>
              <a:rPr lang="en-US" altLang="zh-CN" sz="4100"/>
            </a:br>
            <a:r>
              <a:rPr lang="zh-CN" altLang="en-US" sz="2600">
                <a:solidFill>
                  <a:srgbClr val="000000"/>
                </a:solidFill>
              </a:rPr>
              <a:t>消息与过程调用</a:t>
            </a:r>
            <a:endParaRPr lang="zh-CN" altLang="ko-KR" sz="2600">
              <a:solidFill>
                <a:srgbClr val="00000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500378"/>
            <a:ext cx="8281435" cy="4715760"/>
          </a:xfrm>
        </p:spPr>
        <p:txBody>
          <a:bodyPr/>
          <a:lstStyle/>
          <a:p>
            <a:pPr marL="455479" indent="-455479" defTabSz="1166024">
              <a:defRPr/>
            </a:pPr>
            <a:r>
              <a:rPr lang="zh-CN" altLang="ko-KR" sz="3100" b="1" dirty="0"/>
              <a:t>In a message, there is a </a:t>
            </a:r>
            <a:r>
              <a:rPr lang="zh-CN" altLang="ko-KR" sz="3600" b="1" i="1" dirty="0">
                <a:solidFill>
                  <a:srgbClr val="FF0000"/>
                </a:solidFill>
              </a:rPr>
              <a:t>designatde receiver</a:t>
            </a:r>
            <a:r>
              <a:rPr lang="zh-CN" altLang="ko-KR" sz="3100" b="1" dirty="0"/>
              <a:t> for that message. The receiver is some object to which the message is sent. In a procedure call, there is no designated receiver.</a:t>
            </a:r>
            <a:r>
              <a:rPr lang="en-US" altLang="zh-CN" sz="3100" b="1" dirty="0"/>
              <a:t> </a:t>
            </a:r>
            <a:r>
              <a:rPr lang="zh-CN" altLang="en-US" sz="2300" b="1" dirty="0"/>
              <a:t>对于消息，需要指定</a:t>
            </a:r>
            <a:r>
              <a:rPr lang="zh-CN" altLang="en-US" sz="2300" b="1" dirty="0">
                <a:solidFill>
                  <a:srgbClr val="C00000"/>
                </a:solidFill>
              </a:rPr>
              <a:t>消息接收者</a:t>
            </a:r>
            <a:r>
              <a:rPr lang="zh-CN" altLang="en-US" sz="2300" b="1" dirty="0"/>
              <a:t>。接收者是一些消息发送的对象。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lang="zh-CN" altLang="en-US" sz="2300" b="1" dirty="0"/>
              <a:t>在面向过程设计中，没有消息接收者。</a:t>
            </a:r>
            <a:endParaRPr lang="zh-CN" altLang="ko-KR" sz="3100" b="1" dirty="0"/>
          </a:p>
          <a:p>
            <a:pPr>
              <a:defRPr/>
            </a:pPr>
            <a:r>
              <a:rPr lang="zh-CN" altLang="ko-KR" sz="3100" b="1" dirty="0"/>
              <a:t>The</a:t>
            </a:r>
            <a:r>
              <a:rPr lang="zh-CN" altLang="ko-KR" sz="3600" b="1" i="1" dirty="0">
                <a:solidFill>
                  <a:srgbClr val="FF0000"/>
                </a:solidFill>
                <a:sym typeface="Arial" pitchFamily="34" charset="0"/>
              </a:rPr>
              <a:t> interpretation</a:t>
            </a:r>
            <a:r>
              <a:rPr lang="zh-CN" altLang="ko-KR" sz="3100" b="1" dirty="0"/>
              <a:t> of the message is determined by the receiver and can vary with different receivers.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lang="zh-CN" altLang="en-US" sz="2300" b="1" dirty="0"/>
              <a:t>消息</a:t>
            </a:r>
            <a:r>
              <a:rPr lang="zh-CN" altLang="en-US" sz="2300" b="1" dirty="0">
                <a:solidFill>
                  <a:srgbClr val="C00000"/>
                </a:solidFill>
              </a:rPr>
              <a:t>解释</a:t>
            </a:r>
            <a:r>
              <a:rPr lang="zh-CN" altLang="en-US" sz="2300" b="1" dirty="0"/>
              <a:t>由接收者决定，不同接收者可以不同。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08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52771"/>
            <a:ext cx="8540609" cy="720829"/>
          </a:xfrm>
        </p:spPr>
        <p:txBody>
          <a:bodyPr/>
          <a:lstStyle/>
          <a:p>
            <a:r>
              <a:rPr lang="zh-CN" altLang="ko-KR" sz="4100" dirty="0"/>
              <a:t>Responsibilities</a:t>
            </a:r>
            <a:r>
              <a:rPr lang="en-US" altLang="zh-CN" sz="4100" dirty="0"/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 任务</a:t>
            </a:r>
            <a:endParaRPr lang="zh-CN" altLang="ko-KR" dirty="0" smtClean="0">
              <a:solidFill>
                <a:srgbClr val="000000"/>
              </a:solidFill>
            </a:endParaRP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5" y="1316121"/>
            <a:ext cx="8358377" cy="5259867"/>
          </a:xfrm>
        </p:spPr>
        <p:txBody>
          <a:bodyPr/>
          <a:lstStyle/>
          <a:p>
            <a:pPr marL="455479" indent="-455479" defTabSz="1166024">
              <a:lnSpc>
                <a:spcPct val="130000"/>
              </a:lnSpc>
              <a:defRPr/>
            </a:pPr>
            <a:r>
              <a:rPr lang="zh-CN" altLang="ko-KR" sz="2600" b="1" dirty="0"/>
              <a:t>A traditional program often operates by acting on data structures. In contrast, an object-oriented program requests data structures (objects) to perform a service. The difference between the two can by summarized by the following sayings</a:t>
            </a:r>
            <a:r>
              <a:rPr lang="en-US" altLang="zh-CN" sz="2600" b="1" dirty="0"/>
              <a:t> </a:t>
            </a:r>
            <a:r>
              <a:rPr lang="zh-CN" altLang="en-US" sz="2600" b="1" dirty="0"/>
              <a:t>传统的程序通常通过作用于数据结构。相反，面向对象的程序请求数据结构</a:t>
            </a:r>
            <a:r>
              <a:rPr lang="en-US" altLang="zh-CN" sz="2600" b="1" dirty="0"/>
              <a:t>(</a:t>
            </a:r>
            <a:r>
              <a:rPr lang="zh-CN" altLang="en-US" sz="2600" b="1" dirty="0"/>
              <a:t>对象</a:t>
            </a:r>
            <a:r>
              <a:rPr lang="en-US" altLang="zh-CN" sz="2600" b="1" dirty="0"/>
              <a:t>)</a:t>
            </a:r>
            <a:r>
              <a:rPr lang="zh-CN" altLang="en-US" sz="2600" b="1" dirty="0"/>
              <a:t>来执行服务。对比以下的说法</a:t>
            </a:r>
            <a:endParaRPr lang="zh-CN" altLang="ko-KR" sz="2600" b="1" dirty="0"/>
          </a:p>
          <a:p>
            <a:pPr marL="777349" indent="-777349" defTabSz="1166024">
              <a:lnSpc>
                <a:spcPct val="140000"/>
              </a:lnSpc>
              <a:buNone/>
              <a:defRPr/>
            </a:pPr>
            <a:r>
              <a:rPr lang="zh-CN" altLang="ko-KR" sz="3100" b="1" i="1" u="sng" dirty="0">
                <a:latin typeface="Simplified Arabic" pitchFamily="18" charset="-78"/>
              </a:rPr>
              <a:t>Ask what you can do to your data structures.</a:t>
            </a:r>
          </a:p>
          <a:p>
            <a:pPr marL="777349" indent="-777349" defTabSz="1166024">
              <a:lnSpc>
                <a:spcPct val="140000"/>
              </a:lnSpc>
              <a:buNone/>
              <a:defRPr/>
            </a:pPr>
            <a:r>
              <a:rPr lang="zh-CN" altLang="ko-KR" sz="3100" b="1" i="1" u="sng" dirty="0">
                <a:latin typeface="Simplified Arabic" pitchFamily="18" charset="-78"/>
              </a:rPr>
              <a:t>Ask what your data structures can do for you.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00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14303"/>
            <a:ext cx="8540609" cy="797771"/>
          </a:xfrm>
        </p:spPr>
        <p:txBody>
          <a:bodyPr/>
          <a:lstStyle/>
          <a:p>
            <a:r>
              <a:rPr lang="zh-CN" altLang="ko-KR" sz="4600" dirty="0"/>
              <a:t>Classes and Instances</a:t>
            </a:r>
            <a:r>
              <a:rPr lang="en-US" altLang="zh-CN" sz="4600" dirty="0"/>
              <a:t>  </a:t>
            </a:r>
            <a:r>
              <a:rPr lang="zh-CN" altLang="en-US" sz="3100" dirty="0">
                <a:solidFill>
                  <a:srgbClr val="000000"/>
                </a:solidFill>
              </a:rPr>
              <a:t>类和实例</a:t>
            </a:r>
            <a:endParaRPr lang="zh-CN" altLang="ko-KR" sz="3100" dirty="0">
              <a:solidFill>
                <a:srgbClr val="000000"/>
              </a:solidFill>
            </a:endParaRP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591495"/>
            <a:ext cx="8281435" cy="4967471"/>
          </a:xfrm>
        </p:spPr>
        <p:txBody>
          <a:bodyPr/>
          <a:lstStyle/>
          <a:p>
            <a:pPr marL="455479" indent="-455479" defTabSz="1166024">
              <a:lnSpc>
                <a:spcPct val="120000"/>
              </a:lnSpc>
            </a:pPr>
            <a:r>
              <a:rPr lang="zh-CN" altLang="ko-KR" sz="3100" b="1" dirty="0"/>
              <a:t>All objects are instances of  a class. The method  invoked by an object in response to a message is determined by the class of the object. All objects of a given class use the same method in response to similar messages.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2600" b="1" dirty="0"/>
              <a:t>所有的</a:t>
            </a:r>
            <a:r>
              <a:rPr lang="zh-CN" altLang="en-US" sz="2600" b="1" dirty="0">
                <a:solidFill>
                  <a:srgbClr val="FF0000"/>
                </a:solidFill>
              </a:rPr>
              <a:t>对象</a:t>
            </a:r>
            <a:r>
              <a:rPr lang="zh-CN" altLang="en-US" sz="2600" b="1" dirty="0"/>
              <a:t>都是</a:t>
            </a:r>
            <a:r>
              <a:rPr lang="zh-CN" altLang="en-US" sz="2600" b="1" dirty="0">
                <a:solidFill>
                  <a:srgbClr val="FF0000"/>
                </a:solidFill>
              </a:rPr>
              <a:t>类</a:t>
            </a:r>
            <a:r>
              <a:rPr lang="zh-CN" altLang="en-US" sz="2600" b="1" dirty="0"/>
              <a:t>的实例。通过对象对消息的响应从而确定对象的类。</a:t>
            </a:r>
            <a:r>
              <a:rPr lang="en-US" altLang="zh-CN" sz="2600" b="1" dirty="0"/>
              <a:t/>
            </a:r>
            <a:br>
              <a:rPr lang="en-US" altLang="zh-CN" sz="2600" b="1" dirty="0"/>
            </a:br>
            <a:r>
              <a:rPr lang="zh-CN" altLang="en-US" sz="2600" b="1" dirty="0"/>
              <a:t>相同类的对象使用相同的方法响应相似的消息。</a:t>
            </a:r>
            <a:endParaRPr lang="zh-CN" altLang="ko-KR" sz="26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05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293600"/>
            <a:ext cx="8540609" cy="1249301"/>
          </a:xfrm>
        </p:spPr>
        <p:txBody>
          <a:bodyPr/>
          <a:lstStyle/>
          <a:p>
            <a:r>
              <a:rPr lang="zh-CN" altLang="ko-KR" sz="4600"/>
              <a:t>Class hierarchies</a:t>
            </a:r>
            <a:r>
              <a:rPr lang="en-US" altLang="zh-CN" sz="4600"/>
              <a:t>—</a:t>
            </a:r>
            <a:r>
              <a:rPr lang="zh-CN" altLang="ko-KR" sz="4600"/>
              <a:t>inheritance</a:t>
            </a:r>
            <a:r>
              <a:rPr lang="en-US" altLang="zh-CN" sz="4600"/>
              <a:t/>
            </a:r>
            <a:br>
              <a:rPr lang="en-US" altLang="zh-CN" sz="4600"/>
            </a:br>
            <a:r>
              <a:rPr lang="zh-CN" altLang="en-US" smtClean="0"/>
              <a:t>类的层次结构</a:t>
            </a:r>
            <a:r>
              <a:rPr lang="en-US" altLang="zh-CN" smtClean="0"/>
              <a:t>-</a:t>
            </a:r>
            <a:r>
              <a:rPr lang="zh-CN" altLang="en-US" smtClean="0"/>
              <a:t>继承</a:t>
            </a:r>
            <a:endParaRPr lang="zh-CN" altLang="ko-KR" smtClean="0"/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500378"/>
            <a:ext cx="8281435" cy="4801280"/>
          </a:xfrm>
        </p:spPr>
        <p:txBody>
          <a:bodyPr/>
          <a:lstStyle/>
          <a:p>
            <a:pPr marL="455479" indent="-455479" defTabSz="1166024">
              <a:lnSpc>
                <a:spcPct val="120000"/>
              </a:lnSpc>
            </a:pPr>
            <a:r>
              <a:rPr lang="zh-CN" altLang="ko-KR" sz="3100" b="1" dirty="0"/>
              <a:t>Classes can be organized into a hierarchical inheritance structure. A child class (or subclass) will inherit attributes from a parent class higher in the tree. An abstract parent class is a class for which there are no direct instances; it is used only to create subclass.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2300" b="1" dirty="0"/>
              <a:t>类可以组织成一个层次</a:t>
            </a:r>
            <a:r>
              <a:rPr lang="zh-CN" altLang="en-US" sz="2300" b="1" dirty="0">
                <a:solidFill>
                  <a:srgbClr val="FF0000"/>
                </a:solidFill>
              </a:rPr>
              <a:t>继承</a:t>
            </a:r>
            <a:r>
              <a:rPr lang="zh-CN" altLang="en-US" sz="2300" b="1" dirty="0"/>
              <a:t>结构。子类将继承位于类树更高层次的父类的属性。抽象父类是没有直接实例的类；它只用于创建子类。</a:t>
            </a:r>
            <a:endParaRPr lang="zh-CN" altLang="ko-KR" sz="23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71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251" y="406989"/>
            <a:ext cx="7489737" cy="641861"/>
          </a:xfrm>
        </p:spPr>
        <p:txBody>
          <a:bodyPr/>
          <a:lstStyle/>
          <a:p>
            <a:r>
              <a:rPr lang="zh-CN" altLang="ko-KR" sz="3600"/>
              <a:t>Class and Object 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968" y="1342447"/>
            <a:ext cx="8496064" cy="4444259"/>
          </a:xfrm>
        </p:spPr>
        <p:txBody>
          <a:bodyPr/>
          <a:lstStyle/>
          <a:p>
            <a:pPr marL="455479" indent="-455479" defTabSz="1166024">
              <a:lnSpc>
                <a:spcPct val="140000"/>
              </a:lnSpc>
            </a:pPr>
            <a:r>
              <a:rPr lang="zh-CN" altLang="en-US" sz="3100" b="1" dirty="0">
                <a:cs typeface="Times New Roman" pitchFamily="18" charset="0"/>
              </a:rPr>
              <a:t>Class: is a user-defined data type that represents an ADT in C++ that have attributes (data members) and behaviors (member functions) that operate on the data members.</a:t>
            </a:r>
            <a:r>
              <a:rPr lang="en-US" altLang="zh-CN" sz="3100" b="1" dirty="0">
                <a:cs typeface="Times New Roman" pitchFamily="18" charset="0"/>
              </a:rPr>
              <a:t/>
            </a:r>
            <a:br>
              <a:rPr lang="en-US" altLang="zh-CN" sz="3100" b="1" dirty="0">
                <a:cs typeface="Times New Roman" pitchFamily="18" charset="0"/>
              </a:rPr>
            </a:br>
            <a:r>
              <a:rPr lang="zh-CN" altLang="en-US" sz="2600" b="1" dirty="0"/>
              <a:t>类：是用户定义的数据类型，是</a:t>
            </a:r>
            <a:r>
              <a:rPr lang="en-US" altLang="zh-CN" sz="2600" b="1" dirty="0"/>
              <a:t>C++</a:t>
            </a:r>
            <a:r>
              <a:rPr lang="zh-CN" altLang="en-US" sz="2600" b="1" dirty="0"/>
              <a:t>中一种</a:t>
            </a:r>
            <a:r>
              <a:rPr lang="zh-CN" altLang="en-US" sz="2600" b="1" dirty="0">
                <a:solidFill>
                  <a:srgbClr val="FF0000"/>
                </a:solidFill>
              </a:rPr>
              <a:t>抽象数据类型</a:t>
            </a:r>
            <a:r>
              <a:rPr lang="zh-CN" altLang="en-US" sz="2600" b="1" dirty="0"/>
              <a:t>，具有</a:t>
            </a:r>
            <a:r>
              <a:rPr lang="zh-CN" altLang="en-US" sz="2600" b="1" dirty="0">
                <a:solidFill>
                  <a:srgbClr val="FF0000"/>
                </a:solidFill>
              </a:rPr>
              <a:t>属性</a:t>
            </a:r>
            <a:r>
              <a:rPr lang="zh-CN" altLang="en-US" sz="2600" b="1" dirty="0"/>
              <a:t>（数据成员）和</a:t>
            </a:r>
            <a:r>
              <a:rPr lang="zh-CN" altLang="en-US" sz="2600" b="1" dirty="0">
                <a:solidFill>
                  <a:srgbClr val="FF0000"/>
                </a:solidFill>
              </a:rPr>
              <a:t>行为</a:t>
            </a:r>
            <a:r>
              <a:rPr lang="zh-CN" altLang="en-US" sz="2600" b="1" dirty="0"/>
              <a:t>（成员函数），行为用于对数据成员进行操作。</a:t>
            </a:r>
            <a:endParaRPr lang="zh-CN" altLang="en-US" sz="2600" b="1" dirty="0"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4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55251" y="457607"/>
            <a:ext cx="7775235" cy="540622"/>
          </a:xfrm>
        </p:spPr>
        <p:txBody>
          <a:bodyPr/>
          <a:lstStyle/>
          <a:p>
            <a:r>
              <a:rPr lang="zh-CN" altLang="ko-KR" smtClean="0"/>
              <a:t>Class and Object 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968" y="1342444"/>
            <a:ext cx="8496064" cy="4653546"/>
          </a:xfrm>
        </p:spPr>
        <p:txBody>
          <a:bodyPr/>
          <a:lstStyle/>
          <a:p>
            <a:pPr marL="455479" indent="-455479" defTabSz="1166024">
              <a:lnSpc>
                <a:spcPct val="140000"/>
              </a:lnSpc>
            </a:pPr>
            <a:r>
              <a:rPr lang="zh-CN" altLang="en-US" sz="2600" b="1" dirty="0"/>
              <a:t>Variables of the class type are called class </a:t>
            </a:r>
            <a:r>
              <a:rPr lang="zh-CN" altLang="en-US" sz="2600" b="1" dirty="0">
                <a:solidFill>
                  <a:srgbClr val="FF0000"/>
                </a:solidFill>
              </a:rPr>
              <a:t>objects(</a:t>
            </a:r>
            <a:r>
              <a:rPr lang="ko-KR" altLang="en-US" sz="2600" b="1" dirty="0">
                <a:solidFill>
                  <a:srgbClr val="FF0000"/>
                </a:solidFill>
              </a:rPr>
              <a:t>对象</a:t>
            </a:r>
            <a:r>
              <a:rPr lang="zh-CN" altLang="en-US" sz="2600" b="1" dirty="0">
                <a:solidFill>
                  <a:srgbClr val="FF0000"/>
                </a:solidFill>
              </a:rPr>
              <a:t>)</a:t>
            </a:r>
            <a:r>
              <a:rPr lang="zh-CN" altLang="en-US" sz="2600" b="1" dirty="0"/>
              <a:t> or class </a:t>
            </a:r>
            <a:r>
              <a:rPr lang="zh-CN" altLang="en-US" sz="2600" b="1" dirty="0">
                <a:solidFill>
                  <a:srgbClr val="FF0000"/>
                </a:solidFill>
              </a:rPr>
              <a:t>instances(</a:t>
            </a:r>
            <a:r>
              <a:rPr lang="ko-KR" altLang="en-US" sz="2600" b="1" dirty="0">
                <a:solidFill>
                  <a:srgbClr val="FF0000"/>
                </a:solidFill>
              </a:rPr>
              <a:t>实例</a:t>
            </a:r>
            <a:r>
              <a:rPr lang="zh-CN" altLang="en-US" sz="2600" b="1" dirty="0">
                <a:solidFill>
                  <a:srgbClr val="FF0000"/>
                </a:solidFill>
              </a:rPr>
              <a:t>).</a:t>
            </a:r>
            <a:r>
              <a:rPr lang="en-US" altLang="zh-CN" sz="2600" b="1" dirty="0">
                <a:solidFill>
                  <a:srgbClr val="FF0000"/>
                </a:solidFill>
              </a:rPr>
              <a:t/>
            </a:r>
            <a:br>
              <a:rPr lang="en-US" altLang="zh-CN" sz="2600" b="1" dirty="0">
                <a:solidFill>
                  <a:srgbClr val="FF0000"/>
                </a:solidFill>
              </a:rPr>
            </a:br>
            <a:r>
              <a:rPr lang="zh-CN" altLang="en-US" sz="2600" b="1" dirty="0"/>
              <a:t>类的变量称为类的</a:t>
            </a:r>
            <a:r>
              <a:rPr lang="zh-CN" altLang="en-US" sz="2600" b="1" dirty="0">
                <a:solidFill>
                  <a:srgbClr val="C00000"/>
                </a:solidFill>
              </a:rPr>
              <a:t>对象、</a:t>
            </a:r>
            <a:r>
              <a:rPr lang="zh-CN" altLang="en-US" sz="2600" b="1" dirty="0"/>
              <a:t>类的</a:t>
            </a:r>
            <a:r>
              <a:rPr lang="zh-CN" altLang="en-US" sz="2600" b="1" dirty="0">
                <a:solidFill>
                  <a:srgbClr val="C00000"/>
                </a:solidFill>
              </a:rPr>
              <a:t>实例</a:t>
            </a:r>
            <a:r>
              <a:rPr lang="zh-CN" altLang="en-US" sz="2600" b="1" dirty="0"/>
              <a:t>。</a:t>
            </a:r>
            <a:endParaRPr lang="zh-CN" altLang="en-US" sz="2600" b="1" dirty="0">
              <a:solidFill>
                <a:srgbClr val="FF0000"/>
              </a:solidFill>
            </a:endParaRPr>
          </a:p>
          <a:p>
            <a:pPr marL="455479" indent="-455479" defTabSz="1166024">
              <a:lnSpc>
                <a:spcPct val="140000"/>
              </a:lnSpc>
            </a:pPr>
            <a:r>
              <a:rPr lang="zh-CN" altLang="en-US" sz="2600" b="1" dirty="0"/>
              <a:t>Software that uses the class is called a </a:t>
            </a:r>
            <a:r>
              <a:rPr lang="zh-CN" altLang="en-US" sz="2600" b="1" dirty="0">
                <a:solidFill>
                  <a:srgbClr val="FF0000"/>
                </a:solidFill>
              </a:rPr>
              <a:t>client(</a:t>
            </a:r>
            <a:r>
              <a:rPr lang="ko-KR" altLang="en-US" sz="2600" b="1" dirty="0">
                <a:solidFill>
                  <a:srgbClr val="FF0000"/>
                </a:solidFill>
              </a:rPr>
              <a:t>客户代码</a:t>
            </a:r>
            <a:r>
              <a:rPr lang="zh-CN" altLang="en-US" sz="2600" b="1" dirty="0">
                <a:solidFill>
                  <a:srgbClr val="FF0000"/>
                </a:solidFill>
              </a:rPr>
              <a:t>). </a:t>
            </a:r>
            <a:r>
              <a:rPr lang="zh-CN" altLang="en-US" sz="2600" b="1" dirty="0"/>
              <a:t>Client code uses public member functions to handle its class objects.</a:t>
            </a:r>
            <a:r>
              <a:rPr lang="en-US" altLang="zh-CN" sz="2600" b="1" dirty="0"/>
              <a:t/>
            </a:r>
            <a:br>
              <a:rPr lang="en-US" altLang="zh-CN" sz="2600" b="1" dirty="0"/>
            </a:br>
            <a:r>
              <a:rPr lang="zh-CN" altLang="en-US" sz="2600" b="1" dirty="0"/>
              <a:t>使用类的软件称为</a:t>
            </a:r>
            <a:r>
              <a:rPr lang="zh-CN" altLang="en-US" sz="2600" b="1" dirty="0">
                <a:solidFill>
                  <a:srgbClr val="C00000"/>
                </a:solidFill>
              </a:rPr>
              <a:t>客户代码</a:t>
            </a:r>
            <a:r>
              <a:rPr lang="zh-CN" altLang="en-US" sz="2600" b="1" dirty="0"/>
              <a:t>。客户代码</a:t>
            </a:r>
            <a:r>
              <a:rPr lang="zh-CN" altLang="en-US" sz="2600" b="1" dirty="0" smtClean="0"/>
              <a:t>使用类的公有</a:t>
            </a:r>
            <a:r>
              <a:rPr lang="zh-CN" altLang="en-US" sz="2600" b="1" dirty="0"/>
              <a:t>函数来处理类的对象。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2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1864" y="453556"/>
            <a:ext cx="8913173" cy="641862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/>
              <a:t>Object-Oriented Design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05871" y="1133891"/>
            <a:ext cx="8083004" cy="212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A technique for developing a program in which the solution is expressed in terms of objects </a:t>
            </a:r>
            <a:r>
              <a:rPr lang="en-US" altLang="zh-CN" sz="2400" b="1" dirty="0">
                <a:solidFill>
                  <a:srgbClr val="0033CC"/>
                </a:solidFill>
                <a:latin typeface="Arial Narrow" pitchFamily="34" charset="0"/>
              </a:rPr>
              <a:t>--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 self-contained entities composed of data and operations on that data </a:t>
            </a:r>
            <a:r>
              <a:rPr lang="zh-CN" altLang="en-US" sz="2400" b="1" dirty="0">
                <a:latin typeface="Arial" pitchFamily="34" charset="0"/>
              </a:rPr>
              <a:t>一种</a:t>
            </a:r>
            <a:r>
              <a:rPr lang="zh-CN" altLang="en-US" sz="2600" b="1" dirty="0"/>
              <a:t>程序开发技术，</a:t>
            </a:r>
            <a:r>
              <a:rPr lang="zh-CN" altLang="en-US" sz="2600" b="1" dirty="0" smtClean="0"/>
              <a:t>解决对象</a:t>
            </a:r>
            <a:r>
              <a:rPr lang="zh-CN" altLang="en-US" sz="2600" b="1" dirty="0"/>
              <a:t>的</a:t>
            </a:r>
            <a:r>
              <a:rPr lang="zh-CN" altLang="en-US" sz="2600" b="1" dirty="0" smtClean="0"/>
              <a:t>表示，独立的</a:t>
            </a:r>
            <a:r>
              <a:rPr lang="zh-CN" altLang="en-US" sz="2600" b="1" dirty="0"/>
              <a:t>实体对象的数据组成及数据的操作</a:t>
            </a:r>
            <a:endParaRPr lang="en-US" altLang="zh-CN" sz="2400" b="1" dirty="0">
              <a:latin typeface="Arial" pitchFamily="34" charset="0"/>
            </a:endParaRP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5193615" y="3731708"/>
            <a:ext cx="2822572" cy="2824596"/>
          </a:xfrm>
          <a:prstGeom prst="ellipse">
            <a:avLst/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825104" y="4045551"/>
            <a:ext cx="1316120" cy="396861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825104" y="5657294"/>
            <a:ext cx="1316120" cy="41305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4825104" y="4576049"/>
            <a:ext cx="1316120" cy="44748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254610" y="4594273"/>
            <a:ext cx="1587444" cy="9617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6321429" y="4652995"/>
            <a:ext cx="1523459" cy="69861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06" tIns="34915" rIns="73006" bIns="34915">
            <a:spAutoFit/>
          </a:bodyPr>
          <a:lstStyle>
            <a:lvl1pPr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Private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000" b="1">
              <a:solidFill>
                <a:srgbClr val="0033CC"/>
              </a:solidFill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205763" y="4084025"/>
            <a:ext cx="419133" cy="344216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06" tIns="34915" rIns="73006" bIns="34915">
            <a:spAutoFit/>
          </a:bodyPr>
          <a:lstStyle>
            <a:lvl1pPr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  <a:latin typeface="Courier New" pitchFamily="49" charset="0"/>
              </a:rPr>
              <a:t>&lt;&lt;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116672" y="4614522"/>
            <a:ext cx="607489" cy="38457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06" tIns="34915" rIns="73006" bIns="34915">
            <a:spAutoFit/>
          </a:bodyPr>
          <a:lstStyle>
            <a:lvl1pPr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>
                <a:solidFill>
                  <a:srgbClr val="0033CC"/>
                </a:solidFill>
              </a:rPr>
              <a:t> </a:t>
            </a:r>
            <a:r>
              <a:rPr lang="en-US" altLang="zh-CN" sz="2000" b="1">
                <a:solidFill>
                  <a:srgbClr val="0033CC"/>
                </a:solidFill>
              </a:rPr>
              <a:t>setf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258411" y="4952665"/>
            <a:ext cx="706655" cy="60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06" tIns="34915" rIns="73006" bIns="34915">
            <a:spAutoFit/>
          </a:bodyPr>
          <a:lstStyle>
            <a:lvl1pPr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0033CC"/>
                </a:solidFill>
                <a:latin typeface="Arial Black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0033CC"/>
                </a:solidFill>
                <a:latin typeface="Arial Black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0033CC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077194" y="3733736"/>
            <a:ext cx="2824598" cy="2824597"/>
          </a:xfrm>
          <a:prstGeom prst="ellipse">
            <a:avLst/>
          </a:prstGeom>
          <a:solidFill>
            <a:srgbClr val="99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708681" y="4045552"/>
            <a:ext cx="1316120" cy="398886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708681" y="5657294"/>
            <a:ext cx="1316120" cy="41305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708681" y="4578075"/>
            <a:ext cx="1316120" cy="445456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140215" y="4596300"/>
            <a:ext cx="1587444" cy="96178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207034" y="4655019"/>
            <a:ext cx="1523459" cy="69861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06" tIns="34915" rIns="73006" bIns="34915">
            <a:spAutoFit/>
          </a:bodyPr>
          <a:lstStyle>
            <a:lvl1pPr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Private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000" b="1">
              <a:solidFill>
                <a:srgbClr val="0033CC"/>
              </a:solidFill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127816" y="4086048"/>
            <a:ext cx="419133" cy="344216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06" tIns="34915" rIns="73006" bIns="34915">
            <a:spAutoFit/>
          </a:bodyPr>
          <a:lstStyle>
            <a:lvl1pPr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  <a:latin typeface="Courier New" pitchFamily="49" charset="0"/>
              </a:rPr>
              <a:t>&gt;&gt;</a:t>
            </a:r>
            <a:endParaRPr lang="en-US" altLang="zh-CN" sz="1700" b="1">
              <a:solidFill>
                <a:srgbClr val="0033CC"/>
              </a:solidFill>
              <a:latin typeface="Arial Black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002279" y="4616545"/>
            <a:ext cx="548196" cy="38457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06" tIns="34915" rIns="73006" bIns="34915">
            <a:spAutoFit/>
          </a:bodyPr>
          <a:lstStyle>
            <a:lvl1pPr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000" b="1">
                <a:solidFill>
                  <a:srgbClr val="0033CC"/>
                </a:solidFill>
              </a:rPr>
              <a:t> </a:t>
            </a:r>
            <a:r>
              <a:rPr lang="en-US" altLang="zh-CN" sz="2000" b="1">
                <a:solidFill>
                  <a:srgbClr val="0033CC"/>
                </a:solidFill>
              </a:rPr>
              <a:t>get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144014" y="4954691"/>
            <a:ext cx="704631" cy="60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06" tIns="34915" rIns="73006" bIns="34915">
            <a:spAutoFit/>
          </a:bodyPr>
          <a:lstStyle>
            <a:lvl1pPr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452438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243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0033CC"/>
                </a:solidFill>
                <a:latin typeface="Arial Black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0033CC"/>
                </a:solidFill>
                <a:latin typeface="Arial Black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100" b="1">
                <a:solidFill>
                  <a:srgbClr val="0033CC"/>
                </a:solidFill>
                <a:latin typeface="Arial Black" pitchFamily="34" charset="0"/>
              </a:rPr>
              <a:t>.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899012" y="5669441"/>
            <a:ext cx="894740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ignore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2117943" y="3259932"/>
            <a:ext cx="629965" cy="46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990000"/>
                </a:solidFill>
                <a:latin typeface="Arial" pitchFamily="34" charset="0"/>
              </a:rPr>
              <a:t>cin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6155396" y="3259932"/>
            <a:ext cx="844280" cy="46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990000"/>
                </a:solidFill>
                <a:latin typeface="Arial" pitchFamily="34" charset="0"/>
              </a:rPr>
              <a:t>cout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4974939" y="5669441"/>
            <a:ext cx="876993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000" b="1">
                <a:solidFill>
                  <a:srgbClr val="0033CC"/>
                </a:solidFill>
              </a:rPr>
              <a:t>   </a:t>
            </a:r>
            <a:r>
              <a:rPr lang="en-US" altLang="zh-CN" sz="2000" b="1">
                <a:solidFill>
                  <a:srgbClr val="0033CC"/>
                </a:solidFill>
              </a:rPr>
              <a:t>setw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DB73FCB2-3A00-47EF-8190-12D3D8B6BB74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28</a:t>
            </a:fld>
            <a:endParaRPr lang="en-US" altLang="zh-CN" sz="140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50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945" y="492030"/>
            <a:ext cx="8913173" cy="641861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/>
              <a:t>More about OOD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5126" y="1370791"/>
            <a:ext cx="8724867" cy="524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>
            <a:lvl1pPr marL="268288" indent="-268288"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Languages supporting OOD include:  C++, Java, Smalltalk, Eiffel, CLOS, and Object-Pascal  </a:t>
            </a:r>
            <a:r>
              <a:rPr lang="zh-CN" altLang="en-US" sz="2400" b="1" dirty="0">
                <a:latin typeface="Arial" pitchFamily="34" charset="0"/>
              </a:rPr>
              <a:t>多种语言支持</a:t>
            </a:r>
            <a:endParaRPr lang="en-US" altLang="zh-CN" sz="2400" b="1" dirty="0"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Arial" pitchFamily="34" charset="0"/>
              <a:buChar char="•"/>
            </a:pPr>
            <a:endParaRPr lang="en-US" altLang="zh-CN" sz="8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A </a:t>
            </a:r>
            <a:r>
              <a:rPr lang="en-US" altLang="zh-CN" sz="2400" b="1" i="1" dirty="0">
                <a:solidFill>
                  <a:srgbClr val="990000"/>
                </a:solidFill>
                <a:latin typeface="Arial" pitchFamily="34" charset="0"/>
              </a:rPr>
              <a:t>class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 is a programmer-defined data type and objects are variables of that type 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</a:rPr>
              <a:t>类</a:t>
            </a:r>
            <a:r>
              <a:rPr lang="zh-CN" altLang="en-US" sz="2400" b="1" dirty="0">
                <a:latin typeface="Arial" pitchFamily="34" charset="0"/>
              </a:rPr>
              <a:t>是数据类型，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</a:rPr>
              <a:t>对象</a:t>
            </a:r>
            <a:r>
              <a:rPr lang="zh-CN" altLang="en-US" sz="2400" b="1" dirty="0">
                <a:latin typeface="Arial" pitchFamily="34" charset="0"/>
              </a:rPr>
              <a:t>是变量</a:t>
            </a:r>
            <a:endParaRPr lang="en-US" altLang="zh-CN" sz="2400" b="1" dirty="0"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Arial" pitchFamily="34" charset="0"/>
              <a:buChar char="•"/>
            </a:pPr>
            <a:endParaRPr lang="en-US" altLang="zh-CN" sz="8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In C++, </a:t>
            </a:r>
            <a:r>
              <a:rPr lang="en-US" altLang="zh-CN" sz="2400" b="1" dirty="0" err="1">
                <a:solidFill>
                  <a:srgbClr val="990000"/>
                </a:solidFill>
                <a:latin typeface="Arial" pitchFamily="34" charset="0"/>
              </a:rPr>
              <a:t>cin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 is an object of a data type (class) named </a:t>
            </a:r>
            <a:r>
              <a:rPr lang="en-US" altLang="zh-CN" sz="2400" b="1" dirty="0" err="1">
                <a:solidFill>
                  <a:srgbClr val="0033CC"/>
                </a:solidFill>
                <a:latin typeface="Arial" pitchFamily="34" charset="0"/>
              </a:rPr>
              <a:t>istream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, and </a:t>
            </a:r>
            <a:r>
              <a:rPr lang="en-US" altLang="zh-CN" sz="2400" b="1" dirty="0" err="1">
                <a:solidFill>
                  <a:srgbClr val="990000"/>
                </a:solidFill>
                <a:latin typeface="Arial" pitchFamily="34" charset="0"/>
              </a:rPr>
              <a:t>cout</a:t>
            </a:r>
            <a:r>
              <a:rPr lang="en-US" altLang="zh-CN" sz="2400" b="1" dirty="0">
                <a:solidFill>
                  <a:srgbClr val="3399FF"/>
                </a:solidFill>
                <a:latin typeface="Arial" pitchFamily="34" charset="0"/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is an object of a class </a:t>
            </a:r>
            <a:r>
              <a:rPr lang="en-US" altLang="zh-CN" sz="2400" b="1" dirty="0" err="1">
                <a:solidFill>
                  <a:srgbClr val="0033CC"/>
                </a:solidFill>
                <a:latin typeface="Arial" pitchFamily="34" charset="0"/>
              </a:rPr>
              <a:t>ostream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.  Header files </a:t>
            </a:r>
            <a:r>
              <a:rPr lang="en-US" altLang="zh-CN" sz="2400" b="1" dirty="0" err="1">
                <a:solidFill>
                  <a:srgbClr val="0033CC"/>
                </a:solidFill>
                <a:latin typeface="Arial" pitchFamily="34" charset="0"/>
              </a:rPr>
              <a:t>iostream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 and </a:t>
            </a:r>
            <a:r>
              <a:rPr lang="en-US" altLang="zh-CN" sz="2400" b="1" dirty="0" err="1">
                <a:solidFill>
                  <a:srgbClr val="0033CC"/>
                </a:solidFill>
                <a:latin typeface="Arial" pitchFamily="34" charset="0"/>
              </a:rPr>
              <a:t>fstream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 contain definitions of stream classes </a:t>
            </a:r>
            <a:r>
              <a:rPr lang="en-US" altLang="zh-CN" sz="2300" b="1" dirty="0" err="1">
                <a:solidFill>
                  <a:srgbClr val="990000"/>
                </a:solidFill>
                <a:latin typeface="Arial" pitchFamily="34" charset="0"/>
              </a:rPr>
              <a:t>cin</a:t>
            </a:r>
            <a:r>
              <a:rPr lang="zh-CN" altLang="en-US" sz="2300" b="1" dirty="0">
                <a:latin typeface="Arial" pitchFamily="34" charset="0"/>
              </a:rPr>
              <a:t>输入流类的对象</a:t>
            </a:r>
            <a:r>
              <a:rPr lang="zh-CN" altLang="en-US" sz="2300" b="1" dirty="0">
                <a:solidFill>
                  <a:srgbClr val="990000"/>
                </a:solidFill>
                <a:latin typeface="Arial" pitchFamily="34" charset="0"/>
              </a:rPr>
              <a:t>、</a:t>
            </a:r>
            <a:r>
              <a:rPr lang="en-US" altLang="zh-CN" sz="2300" b="1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altLang="zh-CN" sz="2300" b="1" dirty="0" err="1">
                <a:solidFill>
                  <a:srgbClr val="990000"/>
                </a:solidFill>
                <a:latin typeface="Arial" pitchFamily="34" charset="0"/>
              </a:rPr>
              <a:t>cout</a:t>
            </a:r>
            <a:r>
              <a:rPr lang="zh-CN" altLang="en-US" sz="2300" b="1" dirty="0">
                <a:latin typeface="Arial" pitchFamily="34" charset="0"/>
              </a:rPr>
              <a:t>输出流类的对象。头文件中包含了流类的定义</a:t>
            </a:r>
            <a:endParaRPr lang="en-US" altLang="zh-CN" sz="2300" b="1" dirty="0"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Arial" pitchFamily="34" charset="0"/>
              <a:buChar char="•"/>
            </a:pPr>
            <a:endParaRPr lang="en-US" altLang="zh-CN" sz="8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</a:pP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A class generally contains </a:t>
            </a: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private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 data and </a:t>
            </a: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public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 operations (called </a:t>
            </a:r>
            <a:r>
              <a:rPr lang="en-US" altLang="zh-CN" sz="2400" b="1" i="1" dirty="0">
                <a:solidFill>
                  <a:srgbClr val="990000"/>
                </a:solidFill>
                <a:latin typeface="Arial" pitchFamily="34" charset="0"/>
              </a:rPr>
              <a:t>member functions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)   </a:t>
            </a:r>
            <a:r>
              <a:rPr lang="zh-CN" altLang="en-US" sz="2400" b="1" dirty="0">
                <a:latin typeface="Arial" pitchFamily="34" charset="0"/>
              </a:rPr>
              <a:t>类通常包括</a:t>
            </a:r>
            <a:r>
              <a:rPr lang="zh-CN" altLang="en-US" sz="2400" b="1" dirty="0">
                <a:solidFill>
                  <a:srgbClr val="C00000"/>
                </a:solidFill>
                <a:latin typeface="Arial" pitchFamily="34" charset="0"/>
              </a:rPr>
              <a:t>私有</a:t>
            </a:r>
            <a:r>
              <a:rPr lang="zh-CN" altLang="en-US" sz="2400" b="1" dirty="0">
                <a:latin typeface="Arial" pitchFamily="34" charset="0"/>
              </a:rPr>
              <a:t>数据，</a:t>
            </a:r>
            <a:r>
              <a:rPr lang="zh-CN" altLang="en-US" sz="2400" b="1" dirty="0">
                <a:solidFill>
                  <a:srgbClr val="C00000"/>
                </a:solidFill>
                <a:latin typeface="Arial" pitchFamily="34" charset="0"/>
              </a:rPr>
              <a:t>公有</a:t>
            </a:r>
            <a:r>
              <a:rPr lang="zh-CN" altLang="en-US" sz="2400" b="1" dirty="0">
                <a:latin typeface="Arial" pitchFamily="34" charset="0"/>
              </a:rPr>
              <a:t>操作（成员函数）</a:t>
            </a:r>
            <a:endParaRPr lang="en-US" altLang="zh-CN" sz="2400" b="1" dirty="0">
              <a:latin typeface="Arial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29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85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473803"/>
            <a:ext cx="8540609" cy="876739"/>
          </a:xfrm>
        </p:spPr>
        <p:txBody>
          <a:bodyPr/>
          <a:lstStyle/>
          <a:p>
            <a:pPr eaLnBrk="1" hangingPunct="1"/>
            <a:r>
              <a:rPr lang="zh-CN" altLang="ko-KR" sz="5100"/>
              <a:t>Agenda</a:t>
            </a:r>
          </a:p>
        </p:txBody>
      </p:sp>
      <p:sp>
        <p:nvSpPr>
          <p:cNvPr id="410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90128" y="2154388"/>
            <a:ext cx="7807632" cy="1992404"/>
          </a:xfrm>
        </p:spPr>
        <p:txBody>
          <a:bodyPr/>
          <a:lstStyle/>
          <a:p>
            <a:pPr eaLnBrk="1" hangingPunct="1"/>
            <a:r>
              <a:rPr lang="zh-CN" altLang="ko-KR" b="1" dirty="0" smtClean="0">
                <a:hlinkClick r:id="rId2" action="ppaction://hlinksldjump"/>
              </a:rPr>
              <a:t>Overview of C++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概述</a:t>
            </a:r>
            <a:endParaRPr lang="zh-CN" altLang="ko-KR" b="1" dirty="0" smtClean="0"/>
          </a:p>
          <a:p>
            <a:pPr eaLnBrk="1" hangingPunct="1"/>
            <a:r>
              <a:rPr lang="zh-CN" altLang="ko-KR" b="1" dirty="0" smtClean="0">
                <a:hlinkClick r:id="rId3" action="ppaction://hlinksldjump"/>
              </a:rPr>
              <a:t>History Notes of C++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发展史</a:t>
            </a:r>
            <a:endParaRPr lang="zh-CN" altLang="ko-KR" b="1" dirty="0" smtClean="0"/>
          </a:p>
          <a:p>
            <a:pPr eaLnBrk="1" hangingPunct="1"/>
            <a:r>
              <a:rPr lang="zh-CN" altLang="ko-KR" b="1" dirty="0" smtClean="0">
                <a:hlinkClick r:id="rId4" action="ppaction://hlinksldjump"/>
              </a:rPr>
              <a:t>C++</a:t>
            </a:r>
            <a:r>
              <a:rPr lang="en-US" altLang="zh-CN" b="1" dirty="0" smtClean="0">
                <a:hlinkClick r:id="rId4" action="ppaction://hlinksldjump"/>
              </a:rPr>
              <a:t>‘</a:t>
            </a:r>
            <a:r>
              <a:rPr lang="zh-CN" altLang="ko-KR" b="1" dirty="0" smtClean="0">
                <a:hlinkClick r:id="rId4" action="ppaction://hlinksldjump"/>
              </a:rPr>
              <a:t> Extensions in procedural programming</a:t>
            </a:r>
            <a:r>
              <a:rPr lang="en-US" altLang="zh-CN" b="1" dirty="0" smtClean="0"/>
              <a:t> C++</a:t>
            </a:r>
            <a:r>
              <a:rPr lang="zh-CN" altLang="en-US" b="1" dirty="0" smtClean="0"/>
              <a:t>对结构化程序设计的扩展</a:t>
            </a:r>
            <a:endParaRPr lang="zh-CN" altLang="ko-KR" b="1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70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945" y="728928"/>
            <a:ext cx="8913173" cy="641862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/>
              <a:t>Object-Oriented Design (OOD)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3555" y="1674512"/>
            <a:ext cx="8536560" cy="404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990000"/>
                </a:solidFill>
                <a:latin typeface="Arial" pitchFamily="34" charset="0"/>
              </a:rPr>
              <a:t>Focus</a:t>
            </a:r>
            <a:r>
              <a:rPr lang="en-US" altLang="zh-CN" sz="2600" b="1" dirty="0">
                <a:solidFill>
                  <a:srgbClr val="FF3300"/>
                </a:solidFill>
                <a:latin typeface="Arial" pitchFamily="34" charset="0"/>
              </a:rPr>
              <a:t> </a:t>
            </a:r>
            <a:r>
              <a:rPr lang="en-US" altLang="zh-CN" sz="2600" b="1" dirty="0">
                <a:solidFill>
                  <a:srgbClr val="0033CC"/>
                </a:solidFill>
                <a:latin typeface="Arial" pitchFamily="34" charset="0"/>
              </a:rPr>
              <a:t>is on entities called objects and operations on those objects, all bundled together</a:t>
            </a: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600" b="1" dirty="0">
                <a:solidFill>
                  <a:srgbClr val="C00000"/>
                </a:solidFill>
              </a:rPr>
              <a:t>重点</a:t>
            </a:r>
            <a:r>
              <a:rPr lang="zh-CN" altLang="en-US" sz="2600" b="1" dirty="0">
                <a:solidFill>
                  <a:srgbClr val="000000"/>
                </a:solidFill>
              </a:rPr>
              <a:t>在于</a:t>
            </a:r>
            <a:r>
              <a:rPr lang="zh-CN" altLang="en-US" sz="2600" b="1" dirty="0">
                <a:solidFill>
                  <a:srgbClr val="C00000"/>
                </a:solidFill>
              </a:rPr>
              <a:t>对象实体</a:t>
            </a:r>
            <a:r>
              <a:rPr lang="zh-CN" altLang="en-US" sz="2600" b="1" dirty="0">
                <a:solidFill>
                  <a:srgbClr val="000000"/>
                </a:solidFill>
              </a:rPr>
              <a:t>和</a:t>
            </a:r>
            <a:r>
              <a:rPr lang="zh-CN" altLang="en-US" sz="2600" b="1" dirty="0">
                <a:solidFill>
                  <a:srgbClr val="C00000"/>
                </a:solidFill>
              </a:rPr>
              <a:t>对象操作</a:t>
            </a:r>
            <a:r>
              <a:rPr lang="zh-CN" altLang="en-US" sz="2600" b="1" dirty="0">
                <a:solidFill>
                  <a:srgbClr val="000000"/>
                </a:solidFill>
              </a:rPr>
              <a:t>，两者是捆绑在一起的</a:t>
            </a: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b="1" dirty="0">
              <a:solidFill>
                <a:srgbClr val="0033CC"/>
              </a:solidFill>
              <a:latin typeface="Arial" pitchFamily="34" charset="0"/>
            </a:endParaRP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990000"/>
                </a:solidFill>
                <a:latin typeface="Arial" pitchFamily="34" charset="0"/>
              </a:rPr>
              <a:t>Begins</a:t>
            </a:r>
            <a:r>
              <a:rPr lang="en-US" altLang="zh-CN" sz="2600" b="1" dirty="0">
                <a:solidFill>
                  <a:srgbClr val="99FFCC"/>
                </a:solidFill>
                <a:latin typeface="Arial" pitchFamily="34" charset="0"/>
              </a:rPr>
              <a:t> </a:t>
            </a:r>
            <a:r>
              <a:rPr lang="en-US" altLang="zh-CN" sz="2600" b="1" dirty="0">
                <a:solidFill>
                  <a:srgbClr val="0033CC"/>
                </a:solidFill>
                <a:latin typeface="Arial" pitchFamily="34" charset="0"/>
              </a:rPr>
              <a:t>by identifying the major objects in the problem,  and choosing appropriate operations on those objects 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2600" b="1" dirty="0">
                <a:solidFill>
                  <a:srgbClr val="000000"/>
                </a:solidFill>
              </a:rPr>
              <a:t>首先确定问题的主要对象，并选择对这些对象适当的</a:t>
            </a:r>
            <a:r>
              <a:rPr lang="zh-CN" altLang="en-US" sz="2600" b="1" dirty="0" smtClean="0">
                <a:solidFill>
                  <a:srgbClr val="000000"/>
                </a:solidFill>
              </a:rPr>
              <a:t>操作作为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开始</a:t>
            </a:r>
            <a:endParaRPr lang="en-US" altLang="zh-CN" b="1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B4C392F2-80EB-4570-97B4-C183474EF73F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30</a:t>
            </a:fld>
            <a:endParaRPr lang="en-US" altLang="zh-CN" sz="140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49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945" y="728928"/>
            <a:ext cx="8913173" cy="641862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/>
              <a:t>Object-Oriented Design (OOD)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3555" y="1674514"/>
            <a:ext cx="8536560" cy="441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pPr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3100" b="1" dirty="0">
                <a:solidFill>
                  <a:srgbClr val="990000"/>
                </a:solidFill>
                <a:latin typeface="Arial" pitchFamily="34" charset="0"/>
              </a:rPr>
              <a:t>Units</a:t>
            </a:r>
            <a:r>
              <a:rPr lang="en-US" altLang="zh-CN" sz="3100" b="1" dirty="0">
                <a:solidFill>
                  <a:srgbClr val="0033CC"/>
                </a:solidFill>
                <a:latin typeface="Arial" pitchFamily="34" charset="0"/>
              </a:rPr>
              <a:t> are </a:t>
            </a:r>
            <a:r>
              <a:rPr lang="en-US" altLang="zh-CN" sz="3100" b="1" i="1" dirty="0">
                <a:solidFill>
                  <a:srgbClr val="0033CC"/>
                </a:solidFill>
                <a:latin typeface="Arial" pitchFamily="34" charset="0"/>
              </a:rPr>
              <a:t>objects</a:t>
            </a:r>
            <a:r>
              <a:rPr lang="en-US" altLang="zh-CN" sz="3100" b="1" dirty="0">
                <a:solidFill>
                  <a:srgbClr val="0033CC"/>
                </a:solidFill>
                <a:latin typeface="Arial" pitchFamily="34" charset="0"/>
              </a:rPr>
              <a:t>; programs are collections of objects that communicate with each other</a:t>
            </a: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600" b="1" dirty="0">
                <a:solidFill>
                  <a:srgbClr val="C00000"/>
                </a:solidFill>
              </a:rPr>
              <a:t>单位</a:t>
            </a:r>
            <a:r>
              <a:rPr lang="zh-CN" altLang="en-US" sz="2600" b="1" dirty="0">
                <a:solidFill>
                  <a:srgbClr val="000000"/>
                </a:solidFill>
              </a:rPr>
              <a:t>是对象；程序是相互通迅的对象的集合</a:t>
            </a: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1600" b="1" dirty="0">
              <a:solidFill>
                <a:srgbClr val="0033CC"/>
              </a:solidFill>
              <a:latin typeface="Arial" pitchFamily="34" charset="0"/>
            </a:endParaRP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3100" b="1" dirty="0">
                <a:solidFill>
                  <a:srgbClr val="990000"/>
                </a:solidFill>
                <a:latin typeface="Arial" pitchFamily="34" charset="0"/>
              </a:rPr>
              <a:t>Data</a:t>
            </a:r>
            <a:r>
              <a:rPr lang="en-US" altLang="zh-CN" sz="3100" b="1" dirty="0">
                <a:solidFill>
                  <a:srgbClr val="0033CC"/>
                </a:solidFill>
                <a:latin typeface="Arial" pitchFamily="34" charset="0"/>
              </a:rPr>
              <a:t> plays a leading role; algorithms are used to implement operations on the objects and to enable object interaction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2600" b="1" dirty="0">
                <a:solidFill>
                  <a:srgbClr val="C00000"/>
                </a:solidFill>
              </a:rPr>
              <a:t>数据</a:t>
            </a:r>
            <a:r>
              <a:rPr lang="zh-CN" altLang="en-US" sz="2600" b="1" dirty="0">
                <a:solidFill>
                  <a:srgbClr val="000000"/>
                </a:solidFill>
              </a:rPr>
              <a:t>起主导作用；算法用来对对象实现操作，并使对象相互作用</a:t>
            </a:r>
            <a:endParaRPr lang="en-US" altLang="zh-CN" sz="2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73D5A71A-2047-4558-B1D9-5C288E35FFD2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31</a:t>
            </a:fld>
            <a:endParaRPr lang="en-US" altLang="zh-CN" sz="140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38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0213" y="581121"/>
            <a:ext cx="7955441" cy="643887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/>
              <a:t>Two Programming Methodologies       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680333" y="1409264"/>
            <a:ext cx="7848128" cy="121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Arial" pitchFamily="34" charset="0"/>
              </a:rPr>
              <a:t>           </a:t>
            </a: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Functional 		   	 </a:t>
            </a:r>
            <a:r>
              <a:rPr lang="en-US" altLang="zh-CN" sz="2400" b="1" dirty="0" smtClean="0">
                <a:solidFill>
                  <a:srgbClr val="990000"/>
                </a:solidFill>
                <a:latin typeface="Arial" pitchFamily="34" charset="0"/>
              </a:rPr>
              <a:t>   </a:t>
            </a: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Object-Oriented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       Decomposition		          </a:t>
            </a:r>
            <a:r>
              <a:rPr lang="en-US" altLang="zh-CN" sz="2400" b="1" dirty="0" smtClean="0">
                <a:solidFill>
                  <a:srgbClr val="990000"/>
                </a:solidFill>
                <a:latin typeface="Arial" pitchFamily="34" charset="0"/>
              </a:rPr>
              <a:t>           Design</a:t>
            </a:r>
            <a:endParaRPr lang="en-US" altLang="zh-CN" sz="2400" b="1" dirty="0">
              <a:solidFill>
                <a:srgbClr val="99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Arial" pitchFamily="34" charset="0"/>
              </a:rPr>
              <a:t>       </a:t>
            </a:r>
            <a:r>
              <a:rPr lang="zh-CN" altLang="en-US" sz="2400" b="1" dirty="0">
                <a:latin typeface="Arial" pitchFamily="34" charset="0"/>
              </a:rPr>
              <a:t>面向过程的设计                        面向对象的设计</a:t>
            </a:r>
            <a:endParaRPr lang="en-US" altLang="zh-CN" sz="2400" b="1" dirty="0">
              <a:latin typeface="Arial" pitchFamily="34" charset="0"/>
            </a:endParaRP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11819" y="2672737"/>
            <a:ext cx="4025304" cy="356972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670212" y="2871167"/>
            <a:ext cx="1376203" cy="1314096"/>
            <a:chOff x="0" y="0"/>
            <a:chExt cx="867" cy="827"/>
          </a:xfrm>
        </p:grpSpPr>
        <p:sp>
          <p:nvSpPr>
            <p:cNvPr id="33824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86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1800" b="1">
                  <a:solidFill>
                    <a:srgbClr val="0033CC"/>
                  </a:solidFill>
                </a:rPr>
                <a:t>FUNCTION</a:t>
              </a:r>
            </a:p>
          </p:txBody>
        </p:sp>
        <p:sp>
          <p:nvSpPr>
            <p:cNvPr id="33825" name="Rectangle 7"/>
            <p:cNvSpPr>
              <a:spLocks noChangeArrowheads="1"/>
            </p:cNvSpPr>
            <p:nvPr/>
          </p:nvSpPr>
          <p:spPr bwMode="auto">
            <a:xfrm>
              <a:off x="206" y="259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grpSp>
        <p:nvGrpSpPr>
          <p:cNvPr id="33799" name="Group 9"/>
          <p:cNvGrpSpPr>
            <a:grpSpLocks/>
          </p:cNvGrpSpPr>
          <p:nvPr/>
        </p:nvGrpSpPr>
        <p:grpSpPr bwMode="auto">
          <a:xfrm>
            <a:off x="2727409" y="3786378"/>
            <a:ext cx="1376203" cy="1312071"/>
            <a:chOff x="0" y="0"/>
            <a:chExt cx="867" cy="827"/>
          </a:xfrm>
        </p:grpSpPr>
        <p:sp>
          <p:nvSpPr>
            <p:cNvPr id="3382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86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1800" b="1">
                  <a:solidFill>
                    <a:srgbClr val="0033CC"/>
                  </a:solidFill>
                </a:rPr>
                <a:t>FUNCTION</a:t>
              </a:r>
            </a:p>
          </p:txBody>
        </p:sp>
        <p:sp>
          <p:nvSpPr>
            <p:cNvPr id="33823" name="Rectangle 10"/>
            <p:cNvSpPr>
              <a:spLocks noChangeArrowheads="1"/>
            </p:cNvSpPr>
            <p:nvPr/>
          </p:nvSpPr>
          <p:spPr bwMode="auto">
            <a:xfrm>
              <a:off x="206" y="259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grpSp>
        <p:nvGrpSpPr>
          <p:cNvPr id="33800" name="Group 12"/>
          <p:cNvGrpSpPr>
            <a:grpSpLocks/>
          </p:cNvGrpSpPr>
          <p:nvPr/>
        </p:nvGrpSpPr>
        <p:grpSpPr bwMode="auto">
          <a:xfrm>
            <a:off x="670212" y="4701588"/>
            <a:ext cx="1376203" cy="1312071"/>
            <a:chOff x="0" y="0"/>
            <a:chExt cx="867" cy="827"/>
          </a:xfrm>
        </p:grpSpPr>
        <p:sp>
          <p:nvSpPr>
            <p:cNvPr id="3382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86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1800" b="1">
                  <a:solidFill>
                    <a:srgbClr val="0033CC"/>
                  </a:solidFill>
                </a:rPr>
                <a:t>FUNCTION</a:t>
              </a:r>
            </a:p>
          </p:txBody>
        </p:sp>
        <p:sp>
          <p:nvSpPr>
            <p:cNvPr id="33821" name="Rectangle 13"/>
            <p:cNvSpPr>
              <a:spLocks noChangeArrowheads="1"/>
            </p:cNvSpPr>
            <p:nvPr/>
          </p:nvSpPr>
          <p:spPr bwMode="auto">
            <a:xfrm>
              <a:off x="206" y="259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sp>
        <p:nvSpPr>
          <p:cNvPr id="33801" name="Rectangle 14"/>
          <p:cNvSpPr>
            <a:spLocks noChangeArrowheads="1"/>
          </p:cNvSpPr>
          <p:nvPr/>
        </p:nvSpPr>
        <p:spPr bwMode="auto">
          <a:xfrm>
            <a:off x="4729937" y="2672737"/>
            <a:ext cx="4027329" cy="356972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33802" name="Group 16"/>
          <p:cNvGrpSpPr>
            <a:grpSpLocks/>
          </p:cNvGrpSpPr>
          <p:nvPr/>
        </p:nvGrpSpPr>
        <p:grpSpPr bwMode="auto">
          <a:xfrm>
            <a:off x="7238665" y="4015180"/>
            <a:ext cx="1372141" cy="1617815"/>
            <a:chOff x="0" y="0"/>
            <a:chExt cx="864" cy="1019"/>
          </a:xfrm>
        </p:grpSpPr>
        <p:grpSp>
          <p:nvGrpSpPr>
            <p:cNvPr id="33815" name="Group 17"/>
            <p:cNvGrpSpPr>
              <a:grpSpLocks/>
            </p:cNvGrpSpPr>
            <p:nvPr/>
          </p:nvGrpSpPr>
          <p:grpSpPr bwMode="auto">
            <a:xfrm>
              <a:off x="0" y="0"/>
              <a:ext cx="816" cy="1019"/>
              <a:chOff x="0" y="0"/>
              <a:chExt cx="816" cy="1019"/>
            </a:xfrm>
          </p:grpSpPr>
          <p:sp>
            <p:nvSpPr>
              <p:cNvPr id="33817" name="Rectangle 17"/>
              <p:cNvSpPr>
                <a:spLocks noChangeArrowheads="1"/>
              </p:cNvSpPr>
              <p:nvPr/>
            </p:nvSpPr>
            <p:spPr bwMode="auto">
              <a:xfrm>
                <a:off x="38" y="0"/>
                <a:ext cx="67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187" tIns="36094" rIns="72187" bIns="3609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1800" b="1">
                    <a:solidFill>
                      <a:srgbClr val="0033CC"/>
                    </a:solidFill>
                  </a:rPr>
                  <a:t>OBJECT</a:t>
                </a:r>
              </a:p>
            </p:txBody>
          </p:sp>
          <p:sp>
            <p:nvSpPr>
              <p:cNvPr id="33818" name="Oval 18"/>
              <p:cNvSpPr>
                <a:spLocks noChangeArrowheads="1"/>
              </p:cNvSpPr>
              <p:nvPr/>
            </p:nvSpPr>
            <p:spPr bwMode="auto">
              <a:xfrm>
                <a:off x="4" y="259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33819" name="Line 19"/>
              <p:cNvSpPr>
                <a:spLocks noChangeShapeType="1"/>
              </p:cNvSpPr>
              <p:nvPr/>
            </p:nvSpPr>
            <p:spPr bwMode="auto">
              <a:xfrm>
                <a:off x="0" y="639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33816" name="Rectangle 20"/>
            <p:cNvSpPr>
              <a:spLocks noChangeArrowheads="1"/>
            </p:cNvSpPr>
            <p:nvPr/>
          </p:nvSpPr>
          <p:spPr bwMode="auto">
            <a:xfrm>
              <a:off x="38" y="350"/>
              <a:ext cx="826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1700" b="1">
                  <a:solidFill>
                    <a:srgbClr val="0033CC"/>
                  </a:solidFill>
                  <a:latin typeface="Arial" pitchFamily="34" charset="0"/>
                </a:rPr>
                <a:t>Operations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en-US" altLang="zh-CN" sz="1700" b="1">
                <a:solidFill>
                  <a:srgbClr val="0033CC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1700" b="1">
                  <a:solidFill>
                    <a:srgbClr val="0033CC"/>
                  </a:solidFill>
                  <a:latin typeface="Arial" pitchFamily="34" charset="0"/>
                </a:rPr>
                <a:t>     Data</a:t>
              </a:r>
            </a:p>
          </p:txBody>
        </p:sp>
      </p:grpSp>
      <p:grpSp>
        <p:nvGrpSpPr>
          <p:cNvPr id="33803" name="Group 22"/>
          <p:cNvGrpSpPr>
            <a:grpSpLocks/>
          </p:cNvGrpSpPr>
          <p:nvPr/>
        </p:nvGrpSpPr>
        <p:grpSpPr bwMode="auto">
          <a:xfrm>
            <a:off x="5029608" y="4472785"/>
            <a:ext cx="1372141" cy="1617815"/>
            <a:chOff x="0" y="0"/>
            <a:chExt cx="864" cy="1019"/>
          </a:xfrm>
        </p:grpSpPr>
        <p:grpSp>
          <p:nvGrpSpPr>
            <p:cNvPr id="33810" name="Group 23"/>
            <p:cNvGrpSpPr>
              <a:grpSpLocks/>
            </p:cNvGrpSpPr>
            <p:nvPr/>
          </p:nvGrpSpPr>
          <p:grpSpPr bwMode="auto">
            <a:xfrm>
              <a:off x="0" y="0"/>
              <a:ext cx="816" cy="1019"/>
              <a:chOff x="0" y="0"/>
              <a:chExt cx="816" cy="1019"/>
            </a:xfrm>
          </p:grpSpPr>
          <p:sp>
            <p:nvSpPr>
              <p:cNvPr id="33812" name="Rectangle 23"/>
              <p:cNvSpPr>
                <a:spLocks noChangeArrowheads="1"/>
              </p:cNvSpPr>
              <p:nvPr/>
            </p:nvSpPr>
            <p:spPr bwMode="auto">
              <a:xfrm>
                <a:off x="38" y="0"/>
                <a:ext cx="67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187" tIns="36094" rIns="72187" bIns="3609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1800" b="1">
                    <a:solidFill>
                      <a:srgbClr val="0033CC"/>
                    </a:solidFill>
                  </a:rPr>
                  <a:t>OBJECT</a:t>
                </a:r>
              </a:p>
            </p:txBody>
          </p:sp>
          <p:sp>
            <p:nvSpPr>
              <p:cNvPr id="33813" name="Oval 24"/>
              <p:cNvSpPr>
                <a:spLocks noChangeArrowheads="1"/>
              </p:cNvSpPr>
              <p:nvPr/>
            </p:nvSpPr>
            <p:spPr bwMode="auto">
              <a:xfrm>
                <a:off x="4" y="259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33814" name="Line 25"/>
              <p:cNvSpPr>
                <a:spLocks noChangeShapeType="1"/>
              </p:cNvSpPr>
              <p:nvPr/>
            </p:nvSpPr>
            <p:spPr bwMode="auto">
              <a:xfrm>
                <a:off x="0" y="639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33811" name="Rectangle 26"/>
            <p:cNvSpPr>
              <a:spLocks noChangeArrowheads="1"/>
            </p:cNvSpPr>
            <p:nvPr/>
          </p:nvSpPr>
          <p:spPr bwMode="auto">
            <a:xfrm>
              <a:off x="38" y="350"/>
              <a:ext cx="826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1700" b="1">
                  <a:solidFill>
                    <a:srgbClr val="0033CC"/>
                  </a:solidFill>
                  <a:latin typeface="Arial" pitchFamily="34" charset="0"/>
                </a:rPr>
                <a:t>Operations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en-US" altLang="zh-CN" sz="1700" b="1">
                <a:solidFill>
                  <a:srgbClr val="0033CC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1700" b="1">
                  <a:solidFill>
                    <a:srgbClr val="0033CC"/>
                  </a:solidFill>
                  <a:latin typeface="Arial" pitchFamily="34" charset="0"/>
                </a:rPr>
                <a:t>     Data</a:t>
              </a:r>
            </a:p>
          </p:txBody>
        </p:sp>
      </p:grpSp>
      <p:grpSp>
        <p:nvGrpSpPr>
          <p:cNvPr id="33804" name="Group 28"/>
          <p:cNvGrpSpPr>
            <a:grpSpLocks/>
          </p:cNvGrpSpPr>
          <p:nvPr/>
        </p:nvGrpSpPr>
        <p:grpSpPr bwMode="auto">
          <a:xfrm>
            <a:off x="5867876" y="2796250"/>
            <a:ext cx="1372141" cy="1617815"/>
            <a:chOff x="0" y="0"/>
            <a:chExt cx="864" cy="1019"/>
          </a:xfrm>
        </p:grpSpPr>
        <p:grpSp>
          <p:nvGrpSpPr>
            <p:cNvPr id="33805" name="Group 29"/>
            <p:cNvGrpSpPr>
              <a:grpSpLocks/>
            </p:cNvGrpSpPr>
            <p:nvPr/>
          </p:nvGrpSpPr>
          <p:grpSpPr bwMode="auto">
            <a:xfrm>
              <a:off x="0" y="0"/>
              <a:ext cx="816" cy="1019"/>
              <a:chOff x="0" y="0"/>
              <a:chExt cx="816" cy="1019"/>
            </a:xfrm>
          </p:grpSpPr>
          <p:sp>
            <p:nvSpPr>
              <p:cNvPr id="33807" name="Rectangle 29"/>
              <p:cNvSpPr>
                <a:spLocks noChangeArrowheads="1"/>
              </p:cNvSpPr>
              <p:nvPr/>
            </p:nvSpPr>
            <p:spPr bwMode="auto">
              <a:xfrm>
                <a:off x="38" y="0"/>
                <a:ext cx="673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2187" tIns="36094" rIns="72187" bIns="36094">
                <a:spAutoFit/>
              </a:bodyPr>
              <a:lstStyle>
                <a:lvl1pPr defTabSz="717550">
                  <a:buClr>
                    <a:srgbClr val="FF3300"/>
                  </a:buClr>
                  <a:buFont typeface="Wingdings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17550"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85000"/>
                  <a:buFont typeface="Wingdings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Font typeface="Arial" pitchFamily="34" charset="0"/>
                  <a:buNone/>
                </a:pPr>
                <a:r>
                  <a:rPr lang="en-US" altLang="zh-CN" sz="1800" b="1">
                    <a:solidFill>
                      <a:srgbClr val="0033CC"/>
                    </a:solidFill>
                  </a:rPr>
                  <a:t>OBJECT</a:t>
                </a:r>
              </a:p>
            </p:txBody>
          </p:sp>
          <p:sp>
            <p:nvSpPr>
              <p:cNvPr id="33808" name="Oval 30"/>
              <p:cNvSpPr>
                <a:spLocks noChangeArrowheads="1"/>
              </p:cNvSpPr>
              <p:nvPr/>
            </p:nvSpPr>
            <p:spPr bwMode="auto">
              <a:xfrm>
                <a:off x="4" y="259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33809" name="Line 31"/>
              <p:cNvSpPr>
                <a:spLocks noChangeShapeType="1"/>
              </p:cNvSpPr>
              <p:nvPr/>
            </p:nvSpPr>
            <p:spPr bwMode="auto">
              <a:xfrm>
                <a:off x="0" y="639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 sz="1900">
                  <a:solidFill>
                    <a:srgbClr val="0033CC"/>
                  </a:solidFill>
                </a:endParaRPr>
              </a:p>
            </p:txBody>
          </p:sp>
        </p:grpSp>
        <p:sp>
          <p:nvSpPr>
            <p:cNvPr id="33806" name="Rectangle 32"/>
            <p:cNvSpPr>
              <a:spLocks noChangeArrowheads="1"/>
            </p:cNvSpPr>
            <p:nvPr/>
          </p:nvSpPr>
          <p:spPr bwMode="auto">
            <a:xfrm>
              <a:off x="38" y="350"/>
              <a:ext cx="826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187" tIns="36094" rIns="72187" bIns="36094">
              <a:spAutoFit/>
            </a:bodyPr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1700" b="1" dirty="0">
                  <a:solidFill>
                    <a:srgbClr val="0033CC"/>
                  </a:solidFill>
                  <a:latin typeface="Arial" pitchFamily="34" charset="0"/>
                </a:rPr>
                <a:t>Operations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endParaRPr lang="en-US" altLang="zh-CN" sz="1700" b="1" dirty="0">
                <a:solidFill>
                  <a:srgbClr val="0033CC"/>
                </a:solidFill>
                <a:latin typeface="Arial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en-US" altLang="zh-CN" sz="1700" b="1" dirty="0">
                  <a:solidFill>
                    <a:srgbClr val="0033CC"/>
                  </a:solidFill>
                  <a:latin typeface="Arial" pitchFamily="34" charset="0"/>
                </a:rPr>
                <a:t>     Data</a:t>
              </a:r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51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52" y="556822"/>
            <a:ext cx="8953669" cy="720829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4100"/>
              <a:t>What is an object? 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028852" y="2223234"/>
            <a:ext cx="1312813" cy="43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OBJECT</a:t>
            </a: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1625917" y="2826625"/>
            <a:ext cx="2486455" cy="2500629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102130" y="3383513"/>
            <a:ext cx="1534028" cy="138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Operations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b="1" dirty="0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33CC"/>
                </a:solidFill>
              </a:rPr>
              <a:t>    </a:t>
            </a:r>
            <a:endParaRPr lang="en-US" altLang="zh-CN" sz="1800" b="1" dirty="0" smtClean="0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 </a:t>
            </a:r>
            <a:r>
              <a:rPr lang="en-US" altLang="zh-CN" b="1" dirty="0" smtClean="0">
                <a:solidFill>
                  <a:srgbClr val="0033CC"/>
                </a:solidFill>
              </a:rPr>
              <a:t>      </a:t>
            </a:r>
            <a:r>
              <a:rPr lang="en-US" altLang="zh-CN" b="1" dirty="0">
                <a:solidFill>
                  <a:srgbClr val="0033CC"/>
                </a:solidFill>
              </a:rPr>
              <a:t>Data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flipV="1">
            <a:off x="3751957" y="3201212"/>
            <a:ext cx="1295872" cy="303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035681" y="2601869"/>
            <a:ext cx="2668985" cy="264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600" b="1">
                <a:solidFill>
                  <a:srgbClr val="0033CC"/>
                </a:solidFill>
                <a:latin typeface="Arial" pitchFamily="34" charset="0"/>
              </a:rPr>
              <a:t>set of functions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100">
                <a:solidFill>
                  <a:srgbClr val="0033CC"/>
                </a:solidFill>
              </a:rPr>
              <a:t>   </a:t>
            </a:r>
            <a:r>
              <a:rPr lang="zh-CN" altLang="en-US" sz="3100" b="1"/>
              <a:t>一系列</a:t>
            </a:r>
            <a:r>
              <a:rPr lang="en-US" altLang="zh-CN" sz="3100" b="1"/>
              <a:t>函数</a:t>
            </a:r>
            <a:endParaRPr lang="en-US" altLang="zh-CN" sz="2600" b="1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600" b="1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600" b="1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600" b="1">
                <a:solidFill>
                  <a:srgbClr val="0033CC"/>
                </a:solidFill>
                <a:latin typeface="Arial" pitchFamily="34" charset="0"/>
              </a:rPr>
              <a:t>internal state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3100">
                <a:solidFill>
                  <a:srgbClr val="0033CC"/>
                </a:solidFill>
              </a:rPr>
              <a:t>   </a:t>
            </a:r>
            <a:r>
              <a:rPr lang="zh-CN" altLang="en-US" sz="3100" b="1"/>
              <a:t>内部状态</a:t>
            </a:r>
            <a:endParaRPr lang="zh-CN" altLang="en-US" sz="2600" b="1">
              <a:latin typeface="Arial" pitchFamily="34" charset="0"/>
            </a:endParaRPr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3751958" y="4648942"/>
            <a:ext cx="12837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1619841" y="4114395"/>
            <a:ext cx="251480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16602" tIns="58301" rIns="116602" bIns="58301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12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2893" y="222728"/>
            <a:ext cx="8965818" cy="988103"/>
          </a:xfrm>
          <a:noFill/>
        </p:spPr>
        <p:txBody>
          <a:bodyPr lIns="92052" tIns="46027" rIns="92052" bIns="46027" anchor="b"/>
          <a:lstStyle/>
          <a:p>
            <a:r>
              <a:rPr lang="zh-CN" altLang="ko-KR" smtClean="0"/>
              <a:t> </a:t>
            </a:r>
            <a:r>
              <a:rPr lang="zh-CN" altLang="ko-KR" smtClean="0">
                <a:latin typeface="Arial Rounded MT Bold" pitchFamily="34" charset="0"/>
              </a:rPr>
              <a:t/>
            </a:r>
            <a:br>
              <a:rPr lang="zh-CN" altLang="ko-KR" smtClean="0">
                <a:latin typeface="Arial Rounded MT Bold" pitchFamily="34" charset="0"/>
              </a:rPr>
            </a:br>
            <a:endParaRPr lang="zh-CN" altLang="ko-KR" smtClean="0">
              <a:latin typeface="Arial Rounded MT Bold" pitchFamily="34" charset="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53103" y="828146"/>
            <a:ext cx="8755586" cy="70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An object contains data and operations</a:t>
            </a:r>
            <a:endParaRPr lang="en-US" altLang="zh-CN" sz="4300" b="1">
              <a:solidFill>
                <a:srgbClr val="0033CC"/>
              </a:solidFill>
            </a:endParaRPr>
          </a:p>
        </p:txBody>
      </p:sp>
      <p:sp>
        <p:nvSpPr>
          <p:cNvPr id="35845" name="Oval 4"/>
          <p:cNvSpPr>
            <a:spLocks noChangeArrowheads="1"/>
          </p:cNvSpPr>
          <p:nvPr/>
        </p:nvSpPr>
        <p:spPr bwMode="auto">
          <a:xfrm>
            <a:off x="2557327" y="2369020"/>
            <a:ext cx="3913939" cy="3948361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2140217" y="2873193"/>
            <a:ext cx="1826370" cy="40901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2140217" y="4053654"/>
            <a:ext cx="1826370" cy="41103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2140217" y="4729934"/>
            <a:ext cx="1826370" cy="4069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2140217" y="5317126"/>
            <a:ext cx="1826370" cy="413059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2140217" y="3466458"/>
            <a:ext cx="1826370" cy="406986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5851" name="Rectangle 10"/>
          <p:cNvSpPr>
            <a:spLocks noChangeArrowheads="1"/>
          </p:cNvSpPr>
          <p:nvPr/>
        </p:nvSpPr>
        <p:spPr bwMode="auto">
          <a:xfrm>
            <a:off x="4318901" y="3286252"/>
            <a:ext cx="1706906" cy="217868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4369523" y="3310552"/>
            <a:ext cx="1631989" cy="216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</a:rPr>
              <a:t>Private data: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000" b="1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</a:rPr>
              <a:t>accoutNumber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800" b="1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800" b="1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</a:rPr>
              <a:t>balance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800" b="1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zh-CN" altLang="en-US" sz="1800" b="1">
              <a:solidFill>
                <a:srgbClr val="0033CC"/>
              </a:solidFill>
            </a:endParaRPr>
          </a:p>
        </p:txBody>
      </p:sp>
      <p:sp>
        <p:nvSpPr>
          <p:cNvPr id="35853" name="Rectangle 12"/>
          <p:cNvSpPr>
            <a:spLocks noChangeArrowheads="1"/>
          </p:cNvSpPr>
          <p:nvPr/>
        </p:nvSpPr>
        <p:spPr bwMode="auto">
          <a:xfrm>
            <a:off x="2217159" y="2863068"/>
            <a:ext cx="1727536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OpenAccount</a:t>
            </a:r>
          </a:p>
        </p:txBody>
      </p:sp>
      <p:sp>
        <p:nvSpPr>
          <p:cNvPr id="35854" name="Rectangle 13"/>
          <p:cNvSpPr>
            <a:spLocks noChangeArrowheads="1"/>
          </p:cNvSpPr>
          <p:nvPr/>
        </p:nvSpPr>
        <p:spPr bwMode="auto">
          <a:xfrm>
            <a:off x="2281951" y="3452286"/>
            <a:ext cx="2340670" cy="40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err="1">
                <a:solidFill>
                  <a:srgbClr val="0033CC"/>
                </a:solidFill>
              </a:rPr>
              <a:t>WriteCheck</a:t>
            </a:r>
            <a:r>
              <a:rPr lang="zh-CN" altLang="en-US" sz="2000" b="1" dirty="0"/>
              <a:t>开支票</a:t>
            </a:r>
            <a:endParaRPr lang="en-US" altLang="zh-CN" sz="2000" b="1" dirty="0"/>
          </a:p>
        </p:txBody>
      </p:sp>
      <p:sp>
        <p:nvSpPr>
          <p:cNvPr id="35855" name="Rectangle 14"/>
          <p:cNvSpPr>
            <a:spLocks noChangeArrowheads="1"/>
          </p:cNvSpPr>
          <p:nvPr/>
        </p:nvSpPr>
        <p:spPr bwMode="auto">
          <a:xfrm>
            <a:off x="2267777" y="4045551"/>
            <a:ext cx="2196909" cy="40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MakeDeposit</a:t>
            </a:r>
            <a:r>
              <a:rPr lang="zh-CN" altLang="en-US" sz="2000" b="1"/>
              <a:t>存入</a:t>
            </a:r>
            <a:endParaRPr lang="en-US" altLang="zh-CN" sz="2000" b="1"/>
          </a:p>
        </p:txBody>
      </p:sp>
      <p:sp>
        <p:nvSpPr>
          <p:cNvPr id="35856" name="Rectangle 15"/>
          <p:cNvSpPr>
            <a:spLocks noChangeArrowheads="1"/>
          </p:cNvSpPr>
          <p:nvPr/>
        </p:nvSpPr>
        <p:spPr bwMode="auto">
          <a:xfrm>
            <a:off x="2271829" y="4738033"/>
            <a:ext cx="2207033" cy="40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IsOverdrawn</a:t>
            </a:r>
            <a:r>
              <a:rPr lang="zh-CN" altLang="en-US" sz="2000"/>
              <a:t>透支</a:t>
            </a:r>
            <a:endParaRPr lang="en-US" altLang="zh-CN" sz="2000" b="1"/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2350794" y="5307006"/>
            <a:ext cx="2006577" cy="40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GetBalance</a:t>
            </a:r>
            <a:r>
              <a:rPr lang="zh-CN" altLang="en-US" sz="2000"/>
              <a:t>余额</a:t>
            </a:r>
            <a:endParaRPr lang="en-US" altLang="zh-CN" sz="2000" b="1"/>
          </a:p>
        </p:txBody>
      </p:sp>
      <p:sp>
        <p:nvSpPr>
          <p:cNvPr id="35858" name="Rectangle 17"/>
          <p:cNvSpPr>
            <a:spLocks noChangeArrowheads="1"/>
          </p:cNvSpPr>
          <p:nvPr/>
        </p:nvSpPr>
        <p:spPr bwMode="auto">
          <a:xfrm>
            <a:off x="5064030" y="4165016"/>
            <a:ext cx="739052" cy="406984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5859" name="Rectangle 18"/>
          <p:cNvSpPr>
            <a:spLocks noChangeArrowheads="1"/>
          </p:cNvSpPr>
          <p:nvPr/>
        </p:nvSpPr>
        <p:spPr bwMode="auto">
          <a:xfrm>
            <a:off x="5064030" y="4944563"/>
            <a:ext cx="739052" cy="409010"/>
          </a:xfrm>
          <a:prstGeom prst="rect">
            <a:avLst/>
          </a:prstGeom>
          <a:solidFill>
            <a:srgbClr val="FF99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5860" name="Rectangle 19"/>
          <p:cNvSpPr>
            <a:spLocks noChangeArrowheads="1"/>
          </p:cNvSpPr>
          <p:nvPr/>
        </p:nvSpPr>
        <p:spPr bwMode="auto">
          <a:xfrm>
            <a:off x="2537079" y="1723106"/>
            <a:ext cx="3888869" cy="58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0033CC"/>
                </a:solidFill>
                <a:latin typeface="Courier New" pitchFamily="49" charset="0"/>
              </a:rPr>
              <a:t>checkingAccount</a:t>
            </a:r>
            <a:endParaRPr lang="en-US" altLang="zh-CN" sz="3200" b="1">
              <a:solidFill>
                <a:srgbClr val="0033CC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7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" y="755254"/>
            <a:ext cx="8913173" cy="641861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/>
              <a:t>OOD Used with Large Software Projects</a:t>
            </a:r>
            <a:endParaRPr lang="zh-CN" altLang="ko-KR" sz="410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05416" y="1674511"/>
            <a:ext cx="8080979" cy="469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defRPr/>
            </a:pPr>
            <a:r>
              <a:rPr lang="en-US" altLang="zh-CN" sz="3100" b="1" dirty="0">
                <a:solidFill>
                  <a:srgbClr val="0033CC"/>
                </a:solidFill>
                <a:latin typeface="Arial" pitchFamily="34" charset="0"/>
              </a:rPr>
              <a:t>Objects within a program often </a:t>
            </a:r>
            <a:r>
              <a:rPr lang="en-US" altLang="zh-CN" sz="3100" b="1" dirty="0">
                <a:solidFill>
                  <a:srgbClr val="990000"/>
                </a:solidFill>
                <a:latin typeface="Arial" pitchFamily="34" charset="0"/>
              </a:rPr>
              <a:t>model real-life</a:t>
            </a:r>
            <a:r>
              <a:rPr lang="en-US" altLang="zh-CN" sz="3100" b="1" dirty="0">
                <a:solidFill>
                  <a:srgbClr val="0033CC"/>
                </a:solidFill>
                <a:latin typeface="Arial" pitchFamily="34" charset="0"/>
              </a:rPr>
              <a:t> objects in the problem to be solved  </a:t>
            </a:r>
          </a:p>
          <a:p>
            <a:pPr defTabSz="9150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defRPr/>
            </a:pPr>
            <a:r>
              <a:rPr lang="zh-CN" altLang="en-US" sz="2000" dirty="0">
                <a:solidFill>
                  <a:srgbClr val="0033CC"/>
                </a:solidFill>
              </a:rPr>
              <a:t>      </a:t>
            </a:r>
            <a:r>
              <a:rPr lang="zh-CN" altLang="en-US" sz="2600" b="1" dirty="0">
                <a:solidFill>
                  <a:srgbClr val="000000"/>
                </a:solidFill>
              </a:rPr>
              <a:t>程序中的对象常</a:t>
            </a:r>
            <a:r>
              <a:rPr lang="zh-CN" altLang="en-US" sz="2600" b="1" dirty="0">
                <a:solidFill>
                  <a:srgbClr val="C00000"/>
                </a:solidFill>
              </a:rPr>
              <a:t>实时模仿</a:t>
            </a:r>
            <a:r>
              <a:rPr lang="zh-CN" altLang="en-US" sz="2600" b="1" dirty="0">
                <a:solidFill>
                  <a:srgbClr val="000000"/>
                </a:solidFill>
              </a:rPr>
              <a:t>要解决问题中的对象</a:t>
            </a: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Arial" pitchFamily="34" charset="0"/>
              <a:buChar char="•"/>
              <a:defRPr/>
            </a:pPr>
            <a:endParaRPr lang="en-US" altLang="zh-CN" sz="1100" b="1" dirty="0">
              <a:solidFill>
                <a:srgbClr val="0033CC"/>
              </a:solidFill>
              <a:latin typeface="Arial" pitchFamily="34" charset="0"/>
            </a:endParaRP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defRPr/>
            </a:pPr>
            <a:r>
              <a:rPr lang="en-US" altLang="zh-CN" sz="3100" b="1" dirty="0">
                <a:solidFill>
                  <a:srgbClr val="0033CC"/>
                </a:solidFill>
                <a:latin typeface="Arial" pitchFamily="34" charset="0"/>
              </a:rPr>
              <a:t>Many </a:t>
            </a:r>
            <a:r>
              <a:rPr lang="en-US" altLang="zh-CN" sz="3100" b="1" dirty="0">
                <a:solidFill>
                  <a:srgbClr val="990000"/>
                </a:solidFill>
                <a:latin typeface="Arial" pitchFamily="34" charset="0"/>
              </a:rPr>
              <a:t>libraries of pre-written classes and objects</a:t>
            </a:r>
            <a:r>
              <a:rPr lang="en-US" altLang="zh-CN" sz="3100" b="1" dirty="0">
                <a:solidFill>
                  <a:srgbClr val="0033CC"/>
                </a:solidFill>
                <a:latin typeface="Arial" pitchFamily="34" charset="0"/>
              </a:rPr>
              <a:t> are available as-is for re-use in various programs </a:t>
            </a:r>
            <a:endParaRPr lang="en-US" altLang="zh-CN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zh-CN" altLang="en-US" sz="2600" b="1" dirty="0">
                <a:solidFill>
                  <a:srgbClr val="0033CC"/>
                </a:solidFill>
              </a:rPr>
              <a:t>    </a:t>
            </a:r>
            <a:r>
              <a:rPr lang="zh-CN" altLang="en-US" sz="2600" b="1" dirty="0">
                <a:solidFill>
                  <a:srgbClr val="000000"/>
                </a:solidFill>
              </a:rPr>
              <a:t>许多</a:t>
            </a:r>
            <a:r>
              <a:rPr lang="zh-CN" altLang="en-US" sz="2600" b="1" dirty="0">
                <a:solidFill>
                  <a:srgbClr val="C00000"/>
                </a:solidFill>
              </a:rPr>
              <a:t>预先写好的类和对象的库</a:t>
            </a:r>
            <a:r>
              <a:rPr lang="zh-CN" altLang="en-US" sz="2600" b="1" dirty="0">
                <a:solidFill>
                  <a:srgbClr val="000000"/>
                </a:solidFill>
              </a:rPr>
              <a:t>，可以在各种程序中重复使用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BD961864-61BE-4876-9CFA-79BDB8FCD922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35</a:t>
            </a:fld>
            <a:endParaRPr lang="en-US" altLang="zh-CN" sz="140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55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" y="755254"/>
            <a:ext cx="8913173" cy="641861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/>
              <a:t>OOD Used with Large Software Projects</a:t>
            </a:r>
            <a:endParaRPr lang="zh-CN" altLang="ko-KR" sz="410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05416" y="1591495"/>
            <a:ext cx="8080979" cy="472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defRPr/>
            </a:pPr>
            <a:r>
              <a:rPr lang="en-US" altLang="zh-CN" sz="2600" b="1" dirty="0">
                <a:solidFill>
                  <a:srgbClr val="0033CC"/>
                </a:solidFill>
                <a:latin typeface="Arial" pitchFamily="34" charset="0"/>
              </a:rPr>
              <a:t>The OOD concept of </a:t>
            </a:r>
            <a:r>
              <a:rPr lang="en-US" altLang="zh-CN" sz="2600" b="1" dirty="0">
                <a:solidFill>
                  <a:srgbClr val="990000"/>
                </a:solidFill>
                <a:latin typeface="Arial" pitchFamily="34" charset="0"/>
              </a:rPr>
              <a:t>inheritance allows the customization of an existing class</a:t>
            </a:r>
            <a:r>
              <a:rPr lang="en-US" altLang="zh-CN" sz="2600" b="1" dirty="0">
                <a:solidFill>
                  <a:srgbClr val="0033CC"/>
                </a:solidFill>
                <a:latin typeface="Arial" pitchFamily="34" charset="0"/>
              </a:rPr>
              <a:t> to meet particular needs without having to inspect and modify the source code for that class--this can reduce the time and effort needed to design, implement, and maintain large systems </a:t>
            </a:r>
          </a:p>
          <a:p>
            <a:pPr defTabSz="9150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defRPr/>
            </a:pPr>
            <a:r>
              <a:rPr lang="zh-CN" altLang="en-US" sz="2600" b="1" dirty="0">
                <a:solidFill>
                  <a:srgbClr val="C00000"/>
                </a:solidFill>
              </a:rPr>
              <a:t>继承   </a:t>
            </a:r>
            <a:r>
              <a:rPr lang="zh-CN" altLang="en-US" sz="2600" b="1" dirty="0">
                <a:solidFill>
                  <a:srgbClr val="000000"/>
                </a:solidFill>
              </a:rPr>
              <a:t>类之间关系。</a:t>
            </a:r>
            <a:r>
              <a:rPr lang="zh-CN" altLang="zh-CN" sz="2600" b="1" dirty="0">
                <a:solidFill>
                  <a:srgbClr val="660033"/>
                </a:solidFill>
              </a:rPr>
              <a:t>一个类共享了一个或多个其他类定义的结构和行为。</a:t>
            </a:r>
            <a:endParaRPr lang="en-US" altLang="zh-CN" sz="2600" b="1" dirty="0">
              <a:solidFill>
                <a:srgbClr val="660033"/>
              </a:solidFill>
            </a:endParaRPr>
          </a:p>
          <a:p>
            <a:pPr defTabSz="9150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defRPr/>
            </a:pPr>
            <a:r>
              <a:rPr lang="zh-CN" altLang="en-US" sz="2600" b="1" dirty="0">
                <a:solidFill>
                  <a:srgbClr val="000000"/>
                </a:solidFill>
              </a:rPr>
              <a:t>该方法在遇到一些特定的需求时，不需要检查和修改类的代码。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defTabSz="9150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defRPr/>
            </a:pPr>
            <a:r>
              <a:rPr lang="zh-CN" altLang="en-US" sz="2600" b="1" dirty="0">
                <a:solidFill>
                  <a:srgbClr val="000000"/>
                </a:solidFill>
              </a:rPr>
              <a:t>这可减少设计、实施和维护大型系统的时间和工作量。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45E739EC-0AAF-489C-B949-56B960206059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36</a:t>
            </a:fld>
            <a:endParaRPr lang="en-US" altLang="zh-CN" sz="140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65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59290"/>
            <a:ext cx="8540609" cy="507797"/>
          </a:xfrm>
        </p:spPr>
        <p:txBody>
          <a:bodyPr/>
          <a:lstStyle/>
          <a:p>
            <a:r>
              <a:rPr lang="zh-CN" altLang="ko-KR" sz="2700">
                <a:cs typeface="Times New Roman" pitchFamily="18" charset="0"/>
              </a:rPr>
              <a:t>Implementing DATE  with a class</a:t>
            </a:r>
            <a:r>
              <a:rPr lang="en-US" altLang="zh-CN" sz="2700">
                <a:cs typeface="Times New Roman" pitchFamily="18" charset="0"/>
              </a:rPr>
              <a:t> </a:t>
            </a:r>
            <a:r>
              <a:rPr lang="zh-CN" altLang="en-US" sz="2700">
                <a:solidFill>
                  <a:srgbClr val="000000"/>
                </a:solidFill>
                <a:cs typeface="Times New Roman" pitchFamily="18" charset="0"/>
              </a:rPr>
              <a:t> 实现日期类</a:t>
            </a:r>
            <a:endParaRPr lang="zh-CN" altLang="ko-KR" sz="27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684386" y="2205008"/>
            <a:ext cx="3567699" cy="410427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276128" y="2628194"/>
            <a:ext cx="1664386" cy="36851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3276128" y="3695262"/>
            <a:ext cx="1664386" cy="36851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276128" y="4304726"/>
            <a:ext cx="1664386" cy="36851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3276128" y="4839275"/>
            <a:ext cx="1664386" cy="36851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3276128" y="3162740"/>
            <a:ext cx="1664386" cy="36851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393063" y="3195135"/>
            <a:ext cx="1522650" cy="19681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405215" y="3164764"/>
            <a:ext cx="1510501" cy="189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</a:rPr>
              <a:t>Internal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000" b="1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</a:rPr>
              <a:t>year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800" b="1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</a:rPr>
              <a:t>month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800" b="1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</a:rPr>
              <a:t>day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839022" y="2597821"/>
            <a:ext cx="492613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set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3598073" y="3138442"/>
            <a:ext cx="1044240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getYear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3525181" y="3642618"/>
            <a:ext cx="1277729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getMonth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660842" y="4256132"/>
            <a:ext cx="971043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getDay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3525179" y="4833201"/>
            <a:ext cx="1317966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increment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170586" y="3575798"/>
            <a:ext cx="672234" cy="368514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170586" y="4110348"/>
            <a:ext cx="672234" cy="368514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2170586" y="4642871"/>
            <a:ext cx="672234" cy="368514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3276128" y="5414317"/>
            <a:ext cx="1664386" cy="368514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3525180" y="5408244"/>
            <a:ext cx="1360903" cy="4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decrement</a:t>
            </a:r>
          </a:p>
        </p:txBody>
      </p:sp>
      <p:sp>
        <p:nvSpPr>
          <p:cNvPr id="38933" name="AutoShape 21"/>
          <p:cNvSpPr>
            <a:spLocks noChangeArrowheads="1"/>
          </p:cNvSpPr>
          <p:nvPr/>
        </p:nvSpPr>
        <p:spPr bwMode="auto">
          <a:xfrm>
            <a:off x="5867872" y="3430015"/>
            <a:ext cx="2664638" cy="1366741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Tahoma" pitchFamily="34" charset="0"/>
              </a:rPr>
              <a:t>Client code</a:t>
            </a:r>
          </a:p>
        </p:txBody>
      </p:sp>
      <p:grpSp>
        <p:nvGrpSpPr>
          <p:cNvPr id="36886" name="Group 22"/>
          <p:cNvGrpSpPr>
            <a:grpSpLocks/>
          </p:cNvGrpSpPr>
          <p:nvPr/>
        </p:nvGrpSpPr>
        <p:grpSpPr bwMode="auto">
          <a:xfrm>
            <a:off x="3664892" y="1700832"/>
            <a:ext cx="4938490" cy="720829"/>
            <a:chOff x="0" y="0"/>
            <a:chExt cx="3112" cy="454"/>
          </a:xfrm>
        </p:grpSpPr>
        <p:sp>
          <p:nvSpPr>
            <p:cNvPr id="38936" name="Rectangle 23"/>
            <p:cNvSpPr>
              <a:spLocks noChangeArrowheads="1"/>
            </p:cNvSpPr>
            <p:nvPr/>
          </p:nvSpPr>
          <p:spPr bwMode="auto">
            <a:xfrm>
              <a:off x="935" y="0"/>
              <a:ext cx="2177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1689" tIns="35844" rIns="71689" bIns="35844" anchor="ctr"/>
            <a:lstStyle>
              <a:lvl1pPr defTabSz="717550">
                <a:buClr>
                  <a:srgbClr val="FF3300"/>
                </a:buClr>
                <a:buFont typeface="Wingdings" pitchFamily="2" charset="2"/>
                <a:buChar char="l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17550">
                <a:buClr>
                  <a:srgbClr val="FF3300"/>
                </a:buClr>
                <a:buSzPct val="85000"/>
                <a:buFont typeface="Wingdings" pitchFamily="2" charset="2"/>
                <a:buChar char="Ø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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17550"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85000"/>
                <a:buFont typeface="Wingdings" pitchFamily="2" charset="2"/>
                <a:buChar char="v"/>
                <a:defRPr sz="2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r>
                <a:rPr lang="zh-CN" altLang="en-US" sz="4300" b="1">
                  <a:solidFill>
                    <a:srgbClr val="CC0066"/>
                  </a:solidFill>
                  <a:latin typeface="Tahoma" pitchFamily="34" charset="0"/>
                  <a:ea typeface="隶书" pitchFamily="49" charset="-122"/>
                </a:rPr>
                <a:t>类（</a:t>
              </a:r>
              <a:r>
                <a:rPr lang="en-US" altLang="zh-CN" sz="4300" b="1">
                  <a:solidFill>
                    <a:srgbClr val="CC0066"/>
                  </a:solidFill>
                  <a:latin typeface="Tahoma" pitchFamily="34" charset="0"/>
                  <a:ea typeface="隶书" pitchFamily="49" charset="-122"/>
                </a:rPr>
                <a:t>class</a:t>
              </a:r>
              <a:r>
                <a:rPr lang="zh-CN" altLang="en-US" sz="4300" b="1">
                  <a:solidFill>
                    <a:srgbClr val="CC0066"/>
                  </a:solidFill>
                  <a:latin typeface="Tahoma" pitchFamily="34" charset="0"/>
                  <a:ea typeface="隶书" pitchFamily="49" charset="-122"/>
                </a:rPr>
                <a:t>）</a:t>
              </a:r>
            </a:p>
          </p:txBody>
        </p:sp>
        <p:sp>
          <p:nvSpPr>
            <p:cNvPr id="38937" name="Line 24"/>
            <p:cNvSpPr>
              <a:spLocks noChangeShapeType="1"/>
            </p:cNvSpPr>
            <p:nvPr/>
          </p:nvSpPr>
          <p:spPr bwMode="auto">
            <a:xfrm flipV="1">
              <a:off x="0" y="273"/>
              <a:ext cx="980" cy="1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1900">
                <a:solidFill>
                  <a:srgbClr val="0033CC"/>
                </a:solidFill>
              </a:endParaRPr>
            </a:p>
          </p:txBody>
        </p:sp>
      </p:grpSp>
      <p:sp>
        <p:nvSpPr>
          <p:cNvPr id="38935" name="Rectangle 25"/>
          <p:cNvSpPr>
            <a:spLocks noChangeArrowheads="1"/>
          </p:cNvSpPr>
          <p:nvPr/>
        </p:nvSpPr>
        <p:spPr bwMode="auto">
          <a:xfrm>
            <a:off x="1990382" y="1773728"/>
            <a:ext cx="1014741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Tahoma" pitchFamily="34" charset="0"/>
              </a:rPr>
              <a:t>DATE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27" name="矩形 10"/>
          <p:cNvSpPr>
            <a:spLocks noChangeArrowheads="1"/>
          </p:cNvSpPr>
          <p:nvPr/>
        </p:nvSpPr>
        <p:spPr bwMode="auto">
          <a:xfrm>
            <a:off x="7059824" y="5879199"/>
            <a:ext cx="16129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EX1_2.dev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35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17566" y="1040750"/>
            <a:ext cx="7918995" cy="574515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ahoma" pitchFamily="34" charset="0"/>
              </a:rPr>
              <a:t>class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DATE   </a:t>
            </a:r>
            <a:r>
              <a:rPr lang="en-US" altLang="zh-CN" sz="1800" b="1" dirty="0">
                <a:solidFill>
                  <a:srgbClr val="990000"/>
                </a:solidFill>
                <a:latin typeface="Tahoma" pitchFamily="34" charset="0"/>
              </a:rPr>
              <a:t>// </a:t>
            </a:r>
            <a:r>
              <a:rPr lang="en-US" altLang="zh-CN" sz="1800" b="1" dirty="0" err="1">
                <a:solidFill>
                  <a:srgbClr val="990000"/>
                </a:solidFill>
                <a:latin typeface="Tahoma" pitchFamily="34" charset="0"/>
              </a:rPr>
              <a:t>DATE.h</a:t>
            </a:r>
            <a:r>
              <a:rPr lang="en-US" altLang="zh-CN" sz="1800" b="1" dirty="0">
                <a:solidFill>
                  <a:srgbClr val="990000"/>
                </a:solidFill>
                <a:latin typeface="Tahoma" pitchFamily="34" charset="0"/>
              </a:rPr>
              <a:t>----Specification file of class DATE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ahoma" pitchFamily="34" charset="0"/>
              </a:rPr>
              <a:t>{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</a:t>
            </a:r>
            <a:r>
              <a:rPr lang="en-US" altLang="zh-CN" sz="2000" b="1" dirty="0">
                <a:solidFill>
                  <a:srgbClr val="CC0066"/>
                </a:solidFill>
                <a:latin typeface="Tahoma" pitchFamily="34" charset="0"/>
              </a:rPr>
              <a:t>public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: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void Set(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,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,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);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getMonth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()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const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getDay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()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const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getYear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()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const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void Print()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const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void Increment();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	void Decrement();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</a:t>
            </a:r>
            <a:r>
              <a:rPr lang="en-US" altLang="zh-CN" sz="2000" b="1" dirty="0">
                <a:solidFill>
                  <a:srgbClr val="CC0066"/>
                </a:solidFill>
                <a:latin typeface="Tahoma" pitchFamily="34" charset="0"/>
              </a:rPr>
              <a:t>private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: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   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month;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   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day;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   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year;	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CC0066"/>
                </a:solidFill>
                <a:latin typeface="Tahoma" pitchFamily="34" charset="0"/>
              </a:rPr>
              <a:t>};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9674" y="490005"/>
            <a:ext cx="8540609" cy="540622"/>
          </a:xfrm>
          <a:noFill/>
        </p:spPr>
        <p:txBody>
          <a:bodyPr anchor="b"/>
          <a:lstStyle/>
          <a:p>
            <a:r>
              <a:rPr lang="zh-CN" altLang="ko-KR" smtClean="0"/>
              <a:t>Implementing DATE  with a class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7059824" y="5879199"/>
            <a:ext cx="16129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EX1_2.dev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8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r>
              <a:rPr lang="zh-CN" altLang="ko-KR" smtClean="0"/>
              <a:t>Client Code Using DATE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4837" y="1419387"/>
            <a:ext cx="4106296" cy="480282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//client.cpp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#include "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DATE.h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#include &lt;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iostream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using namespace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std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DATE date1, date2; //①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en-US" altLang="zh-CN" sz="2000" b="1" dirty="0" err="1">
                <a:solidFill>
                  <a:srgbClr val="0033CC"/>
                </a:solidFill>
                <a:latin typeface="Tahoma" pitchFamily="34" charset="0"/>
              </a:rPr>
              <a:t>tmp</a:t>
            </a: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 dirty="0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date1.Set( 1949, 10, 1 );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date1.Print();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date1.Increment();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date1.Print();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                        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642869" y="1419388"/>
            <a:ext cx="4106296" cy="480301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date2.Set( 1997, 7, 1 );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date2.Print();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date2.Decrement();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date2.Print();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tmp = date1.getYear();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tmp++;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date1.Set( tmp, 12, 20 );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date1.Print();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>
              <a:solidFill>
                <a:srgbClr val="0033CC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</a:t>
            </a:r>
            <a:r>
              <a:rPr lang="en-US" altLang="zh-CN" sz="2000" b="1">
                <a:solidFill>
                  <a:srgbClr val="990000"/>
                </a:solidFill>
                <a:latin typeface="Tahoma" pitchFamily="34" charset="0"/>
              </a:rPr>
              <a:t>cout &lt;&lt; date1.year;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                              </a:t>
            </a:r>
            <a:r>
              <a:rPr lang="en-US" altLang="zh-CN" sz="2000" b="1">
                <a:solidFill>
                  <a:srgbClr val="990000"/>
                </a:solidFill>
                <a:latin typeface="Tahoma" pitchFamily="34" charset="0"/>
              </a:rPr>
              <a:t>//error?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000" b="1">
              <a:solidFill>
                <a:srgbClr val="99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 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>
                <a:solidFill>
                  <a:srgbClr val="0033CC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39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7059824" y="5879199"/>
            <a:ext cx="16129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EX1_2.dev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3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5128" y="490003"/>
            <a:ext cx="8402923" cy="720829"/>
          </a:xfrm>
        </p:spPr>
        <p:txBody>
          <a:bodyPr/>
          <a:lstStyle/>
          <a:p>
            <a:pPr eaLnBrk="1" hangingPunct="1"/>
            <a:r>
              <a:rPr lang="zh-CN" altLang="ko-KR" sz="4100"/>
              <a:t>Overview of C++</a:t>
            </a: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5" y="1423439"/>
            <a:ext cx="8730751" cy="4314993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Except for minor details, C++ is a </a:t>
            </a:r>
            <a:r>
              <a:rPr lang="zh-CN" altLang="en-US" b="1" i="1" dirty="0" smtClean="0">
                <a:solidFill>
                  <a:srgbClr val="0000FF"/>
                </a:solidFill>
              </a:rPr>
              <a:t>superset</a:t>
            </a:r>
            <a:r>
              <a:rPr lang="zh-CN" altLang="en-US" b="1" i="1" dirty="0" smtClean="0"/>
              <a:t> </a:t>
            </a:r>
            <a:r>
              <a:rPr lang="zh-CN" altLang="en-US" b="1" dirty="0" smtClean="0"/>
              <a:t>of the C programming language.</a:t>
            </a:r>
            <a:r>
              <a:rPr lang="zh-CN" altLang="en-US" sz="2300" b="1" dirty="0"/>
              <a:t>除了小细节，</a:t>
            </a:r>
            <a:r>
              <a:rPr lang="en-US" altLang="zh-CN" sz="2300" b="1" dirty="0"/>
              <a:t>C++</a:t>
            </a:r>
            <a:r>
              <a:rPr lang="zh-CN" altLang="en-US" sz="2300" b="1" dirty="0"/>
              <a:t>是</a:t>
            </a:r>
            <a:r>
              <a:rPr lang="en-US" altLang="zh-CN" sz="2300" b="1" dirty="0"/>
              <a:t>C</a:t>
            </a:r>
            <a:r>
              <a:rPr lang="zh-CN" altLang="en-US" sz="2300" b="1" dirty="0"/>
              <a:t>的超集合</a:t>
            </a:r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It is a better C; supports </a:t>
            </a:r>
            <a:r>
              <a:rPr lang="zh-CN" altLang="en-US" b="1" i="1" dirty="0" smtClean="0">
                <a:solidFill>
                  <a:schemeClr val="tx1"/>
                </a:solidFill>
              </a:rPr>
              <a:t>procedural programming</a:t>
            </a:r>
            <a:r>
              <a:rPr lang="zh-CN" altLang="en-US" b="1" dirty="0" smtClean="0"/>
              <a:t>.      支持过程化的编程</a:t>
            </a:r>
          </a:p>
          <a:p>
            <a:pPr eaLnBrk="1" hangingPunct="1"/>
            <a:r>
              <a:rPr lang="zh-CN" altLang="en-US" b="1" dirty="0" smtClean="0"/>
              <a:t>Supports </a:t>
            </a:r>
            <a:r>
              <a:rPr lang="zh-CN" altLang="en-US" b="1" dirty="0" smtClean="0">
                <a:solidFill>
                  <a:srgbClr val="FF0000"/>
                </a:solidFill>
              </a:rPr>
              <a:t>data abstraction</a:t>
            </a:r>
            <a:r>
              <a:rPr lang="zh-CN" altLang="en-US" b="1" dirty="0" smtClean="0"/>
              <a:t>, </a:t>
            </a:r>
            <a:r>
              <a:rPr lang="zh-CN" altLang="en-US" b="1" i="1" dirty="0" smtClean="0">
                <a:solidFill>
                  <a:schemeClr val="tx1"/>
                </a:solidFill>
              </a:rPr>
              <a:t>object-based programming</a:t>
            </a:r>
            <a:r>
              <a:rPr lang="zh-CN" altLang="en-US" b="1" dirty="0" smtClean="0"/>
              <a:t>.支持数据抽象化，基于对象的编程</a:t>
            </a:r>
            <a:endParaRPr lang="en-US" altLang="zh-CN" b="1" dirty="0" smtClean="0"/>
          </a:p>
          <a:p>
            <a:pPr eaLnBrk="1" hangingPunct="1"/>
            <a:r>
              <a:rPr lang="zh-CN" altLang="en-US" b="1" dirty="0" smtClean="0"/>
              <a:t>Supports </a:t>
            </a:r>
            <a:r>
              <a:rPr lang="zh-CN" altLang="en-US" b="1" i="1" dirty="0" smtClean="0">
                <a:solidFill>
                  <a:schemeClr val="tx1"/>
                </a:solidFill>
              </a:rPr>
              <a:t>object-oriented programming.</a:t>
            </a:r>
            <a:r>
              <a:rPr lang="zh-CN" altLang="en-US" b="1" dirty="0" smtClean="0"/>
              <a:t> 面向对象编程</a:t>
            </a:r>
            <a:endParaRPr lang="zh-CN" altLang="en-US" b="1" i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b="1" dirty="0" smtClean="0"/>
              <a:t>Supports </a:t>
            </a:r>
            <a:r>
              <a:rPr lang="zh-CN" altLang="en-US" b="1" i="1" dirty="0" smtClean="0">
                <a:solidFill>
                  <a:schemeClr val="tx1"/>
                </a:solidFill>
              </a:rPr>
              <a:t>generic programming</a:t>
            </a:r>
            <a:r>
              <a:rPr lang="zh-CN" altLang="en-US" b="1" dirty="0" smtClean="0"/>
              <a:t>.  </a:t>
            </a:r>
            <a:r>
              <a:rPr lang="en-US" altLang="zh-CN" b="1" dirty="0" err="1" smtClean="0"/>
              <a:t>泛型编程</a:t>
            </a:r>
            <a:endParaRPr lang="en-US" altLang="zh-CN" b="1" dirty="0" smtClean="0">
              <a:ea typeface="PMingLiU" pitchFamily="18" charset="-12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17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r>
              <a:rPr lang="zh-CN" altLang="ko-KR" smtClean="0"/>
              <a:t>Results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84382" y="1557072"/>
            <a:ext cx="7848128" cy="443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 dirty="0">
                <a:solidFill>
                  <a:srgbClr val="0033CC"/>
                </a:solidFill>
              </a:rPr>
              <a:t>The following items will be displayed on the monitor.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3200" b="1" dirty="0">
              <a:solidFill>
                <a:srgbClr val="0033CC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 dirty="0" err="1">
                <a:solidFill>
                  <a:srgbClr val="0033CC"/>
                </a:solidFill>
                <a:latin typeface="Courier New" pitchFamily="49" charset="0"/>
              </a:rPr>
              <a:t>Octuber</a:t>
            </a:r>
            <a:r>
              <a:rPr lang="en-US" altLang="zh-CN" sz="3200" b="1" dirty="0">
                <a:solidFill>
                  <a:srgbClr val="0033CC"/>
                </a:solidFill>
                <a:latin typeface="Courier New" pitchFamily="49" charset="0"/>
              </a:rPr>
              <a:t> 1, 1949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 dirty="0" err="1">
                <a:solidFill>
                  <a:srgbClr val="0033CC"/>
                </a:solidFill>
                <a:latin typeface="Courier New" pitchFamily="49" charset="0"/>
              </a:rPr>
              <a:t>Octuber</a:t>
            </a:r>
            <a:r>
              <a:rPr lang="en-US" altLang="zh-CN" sz="32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altLang="zh-CN" sz="3200" b="1" dirty="0" smtClean="0">
                <a:solidFill>
                  <a:srgbClr val="0033CC"/>
                </a:solidFill>
                <a:latin typeface="Courier New" pitchFamily="49" charset="0"/>
              </a:rPr>
              <a:t>2, 1949</a:t>
            </a:r>
            <a:endParaRPr lang="en-US" altLang="zh-CN" sz="3200" b="1" dirty="0">
              <a:solidFill>
                <a:srgbClr val="0033CC"/>
              </a:solidFill>
              <a:latin typeface="Courier New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 dirty="0">
                <a:solidFill>
                  <a:srgbClr val="0033CC"/>
                </a:solidFill>
                <a:latin typeface="Courier New" pitchFamily="49" charset="0"/>
              </a:rPr>
              <a:t>July 1, 1997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 dirty="0">
                <a:solidFill>
                  <a:srgbClr val="0033CC"/>
                </a:solidFill>
                <a:latin typeface="Courier New" pitchFamily="49" charset="0"/>
              </a:rPr>
              <a:t>June 30, 1997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 dirty="0">
                <a:solidFill>
                  <a:srgbClr val="0033CC"/>
                </a:solidFill>
                <a:latin typeface="Courier New" pitchFamily="49" charset="0"/>
              </a:rPr>
              <a:t>December 20, 1990</a:t>
            </a:r>
            <a:endParaRPr lang="en-US" altLang="zh-CN" sz="3200" b="1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41988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03127" y="4715764"/>
            <a:ext cx="459629" cy="619589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7059824" y="5879199"/>
            <a:ext cx="16129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EX1_2.dev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10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13097"/>
            <a:ext cx="8540609" cy="800185"/>
          </a:xfrm>
        </p:spPr>
        <p:txBody>
          <a:bodyPr/>
          <a:lstStyle/>
          <a:p>
            <a:r>
              <a:rPr lang="zh-CN" altLang="ko-KR" sz="4600"/>
              <a:t>Summary</a:t>
            </a:r>
            <a:endParaRPr lang="zh-CN" altLang="ko-KR" smtClean="0"/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318147"/>
            <a:ext cx="8281435" cy="4456306"/>
          </a:xfrm>
        </p:spPr>
        <p:txBody>
          <a:bodyPr/>
          <a:lstStyle/>
          <a:p>
            <a:pPr marL="455479" indent="-455479" defTabSz="1166024">
              <a:lnSpc>
                <a:spcPct val="120000"/>
              </a:lnSpc>
            </a:pPr>
            <a:r>
              <a:rPr lang="zh-CN" altLang="ko-KR" sz="3100" b="1" dirty="0">
                <a:solidFill>
                  <a:schemeClr val="accent2"/>
                </a:solidFill>
              </a:rPr>
              <a:t>Object-oriented programming</a:t>
            </a:r>
            <a:r>
              <a:rPr lang="zh-CN" altLang="ko-KR" sz="3100" b="1" dirty="0"/>
              <a:t> is not simply a few new features added to programming languages. Rather, it is a new way of </a:t>
            </a:r>
            <a:r>
              <a:rPr lang="zh-CN" altLang="ko-KR" sz="3100" b="1" dirty="0">
                <a:solidFill>
                  <a:schemeClr val="accent2"/>
                </a:solidFill>
                <a:sym typeface="Arial" pitchFamily="34" charset="0"/>
              </a:rPr>
              <a:t>thinking</a:t>
            </a:r>
            <a:r>
              <a:rPr lang="zh-CN" altLang="ko-KR" sz="3100" b="1" dirty="0">
                <a:sym typeface="Arial" pitchFamily="34" charset="0"/>
              </a:rPr>
              <a:t> </a:t>
            </a:r>
            <a:r>
              <a:rPr lang="zh-CN" altLang="ko-KR" sz="3100" b="1" dirty="0"/>
              <a:t>about the process of decomposing problems and developing programming solutions.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b="1" dirty="0">
                <a:solidFill>
                  <a:srgbClr val="C00000"/>
                </a:solidFill>
              </a:rPr>
              <a:t>面向对象编程</a:t>
            </a:r>
            <a:r>
              <a:rPr lang="zh-CN" altLang="en-US" b="1" dirty="0"/>
              <a:t>不是一个简单的一些新的功能添加到编程语言。相反，它是一种分解问题和编程的新</a:t>
            </a:r>
            <a:r>
              <a:rPr lang="zh-CN" altLang="en-US" b="1" dirty="0">
                <a:solidFill>
                  <a:srgbClr val="C00000"/>
                </a:solidFill>
              </a:rPr>
              <a:t>思想</a:t>
            </a:r>
            <a:r>
              <a:rPr lang="zh-CN" altLang="en-US" b="1" dirty="0"/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33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13097"/>
            <a:ext cx="8540609" cy="800185"/>
          </a:xfrm>
        </p:spPr>
        <p:txBody>
          <a:bodyPr/>
          <a:lstStyle/>
          <a:p>
            <a:r>
              <a:rPr lang="zh-CN" altLang="ko-KR" sz="4600"/>
              <a:t>Summary</a:t>
            </a:r>
            <a:endParaRPr lang="zh-CN" altLang="ko-KR" smtClean="0"/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318146"/>
            <a:ext cx="8281435" cy="5037704"/>
          </a:xfrm>
        </p:spPr>
        <p:txBody>
          <a:bodyPr/>
          <a:lstStyle/>
          <a:p>
            <a:pPr marL="455479" indent="-455479" defTabSz="1166024">
              <a:lnSpc>
                <a:spcPct val="120000"/>
              </a:lnSpc>
            </a:pPr>
            <a:r>
              <a:rPr lang="zh-CN" altLang="ko-KR" sz="3100" b="1" dirty="0">
                <a:solidFill>
                  <a:schemeClr val="accent2"/>
                </a:solidFill>
              </a:rPr>
              <a:t>Object-oriented programming</a:t>
            </a:r>
            <a:r>
              <a:rPr lang="zh-CN" altLang="ko-KR" sz="3100" b="1" dirty="0"/>
              <a:t> views a program as a collection of loosely connected agents, termed </a:t>
            </a:r>
            <a:r>
              <a:rPr lang="zh-CN" altLang="ko-KR" sz="3100" b="1" dirty="0">
                <a:solidFill>
                  <a:schemeClr val="accent2"/>
                </a:solidFill>
                <a:sym typeface="Arial" pitchFamily="34" charset="0"/>
              </a:rPr>
              <a:t>objects</a:t>
            </a:r>
            <a:r>
              <a:rPr lang="zh-CN" altLang="ko-KR" sz="3100" b="1" dirty="0"/>
              <a:t>. Each object is responsible for specific tasks. It is by the interaction of objects that computation proceeds.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2600" b="1" dirty="0">
                <a:solidFill>
                  <a:srgbClr val="C00000"/>
                </a:solidFill>
              </a:rPr>
              <a:t>面向对象的编程</a:t>
            </a:r>
            <a:r>
              <a:rPr lang="zh-CN" altLang="en-US" sz="2600" b="1" dirty="0"/>
              <a:t>把程序看作为一个松散连接的代理的集合，称为</a:t>
            </a:r>
            <a:r>
              <a:rPr lang="zh-CN" altLang="en-US" sz="2600" b="1" dirty="0">
                <a:solidFill>
                  <a:srgbClr val="C00000"/>
                </a:solidFill>
              </a:rPr>
              <a:t>对象</a:t>
            </a:r>
            <a:r>
              <a:rPr lang="zh-CN" altLang="en-US" sz="2600" b="1" dirty="0"/>
              <a:t>。每个对象完成不同的任务。对象之间相互作用。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2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13097"/>
            <a:ext cx="8540609" cy="800185"/>
          </a:xfrm>
        </p:spPr>
        <p:txBody>
          <a:bodyPr/>
          <a:lstStyle/>
          <a:p>
            <a:r>
              <a:rPr lang="zh-CN" altLang="ko-KR" sz="4600"/>
              <a:t>Summary</a:t>
            </a:r>
            <a:endParaRPr lang="zh-CN" altLang="ko-KR" smtClean="0"/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318149"/>
            <a:ext cx="8281435" cy="4782549"/>
          </a:xfrm>
        </p:spPr>
        <p:txBody>
          <a:bodyPr/>
          <a:lstStyle/>
          <a:p>
            <a:pPr marL="455479" indent="-455479" defTabSz="1166024">
              <a:lnSpc>
                <a:spcPct val="140000"/>
              </a:lnSpc>
              <a:defRPr/>
            </a:pPr>
            <a:r>
              <a:rPr lang="zh-CN" altLang="ko-KR" sz="3100" b="1" dirty="0"/>
              <a:t>An </a:t>
            </a:r>
            <a:r>
              <a:rPr lang="zh-CN" altLang="ko-KR" sz="3100" b="1" dirty="0">
                <a:solidFill>
                  <a:schemeClr val="accent2"/>
                </a:solidFill>
              </a:rPr>
              <a:t>object</a:t>
            </a:r>
            <a:r>
              <a:rPr lang="zh-CN" altLang="ko-KR" sz="3100" b="1" dirty="0"/>
              <a:t> is an</a:t>
            </a:r>
            <a:r>
              <a:rPr lang="zh-CN" altLang="ko-KR" sz="3100" b="1" dirty="0">
                <a:solidFill>
                  <a:schemeClr val="accent2"/>
                </a:solidFill>
              </a:rPr>
              <a:t> encapsulation</a:t>
            </a:r>
            <a:r>
              <a:rPr lang="zh-CN" altLang="ko-KR" sz="3100" b="1" dirty="0"/>
              <a:t> of state(data values) and behavior (operations). Thus, an object is in many ways similar to a special purpose computer.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en-US" altLang="zh-CN" sz="1300" b="1" dirty="0"/>
              <a:t/>
            </a:r>
            <a:br>
              <a:rPr lang="en-US" altLang="zh-CN" sz="1300" b="1" dirty="0"/>
            </a:br>
            <a:r>
              <a:rPr lang="zh-CN" altLang="en-US" b="1" dirty="0">
                <a:solidFill>
                  <a:srgbClr val="C00000"/>
                </a:solidFill>
              </a:rPr>
              <a:t>对象</a:t>
            </a:r>
            <a:r>
              <a:rPr lang="zh-CN" altLang="en-US" b="1" dirty="0"/>
              <a:t>是状态（数据）和行为（操作）的</a:t>
            </a:r>
            <a:r>
              <a:rPr lang="zh-CN" altLang="en-US" b="1" dirty="0">
                <a:solidFill>
                  <a:srgbClr val="C00000"/>
                </a:solidFill>
              </a:rPr>
              <a:t>封装</a:t>
            </a:r>
            <a:r>
              <a:rPr lang="zh-CN" altLang="en-US" b="1" dirty="0"/>
              <a:t>。因此，一个对象在许多方面类似于一台专用计算机。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5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13097"/>
            <a:ext cx="8540609" cy="800185"/>
          </a:xfrm>
        </p:spPr>
        <p:txBody>
          <a:bodyPr/>
          <a:lstStyle/>
          <a:p>
            <a:r>
              <a:rPr lang="zh-CN" altLang="ko-KR" sz="4600"/>
              <a:t>Summary</a:t>
            </a:r>
            <a:endParaRPr lang="zh-CN" altLang="ko-KR" smtClean="0"/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318148"/>
            <a:ext cx="8281435" cy="5112133"/>
          </a:xfrm>
        </p:spPr>
        <p:txBody>
          <a:bodyPr/>
          <a:lstStyle/>
          <a:p>
            <a:pPr marL="777349" indent="-777349" defTabSz="1166024">
              <a:lnSpc>
                <a:spcPct val="140000"/>
              </a:lnSpc>
            </a:pPr>
            <a:r>
              <a:rPr lang="zh-CN" altLang="ko-KR" sz="3100" b="1" dirty="0"/>
              <a:t>The behavior of </a:t>
            </a:r>
            <a:r>
              <a:rPr lang="zh-CN" altLang="ko-KR" sz="3100" b="1" dirty="0">
                <a:solidFill>
                  <a:schemeClr val="accent2"/>
                </a:solidFill>
              </a:rPr>
              <a:t>objects</a:t>
            </a:r>
            <a:r>
              <a:rPr lang="zh-CN" altLang="ko-KR" sz="3100" b="1" dirty="0"/>
              <a:t> is dictated by the object </a:t>
            </a:r>
            <a:r>
              <a:rPr lang="zh-CN" altLang="ko-KR" sz="3100" b="1" dirty="0">
                <a:solidFill>
                  <a:schemeClr val="accent2"/>
                </a:solidFill>
              </a:rPr>
              <a:t>class</a:t>
            </a:r>
            <a:r>
              <a:rPr lang="zh-CN" altLang="ko-KR" sz="3100" b="1" dirty="0"/>
              <a:t>. Every object is an instance of some class. All instances of the same class will behave in a similar fashion in response to a similar request.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2600" b="1" dirty="0">
                <a:solidFill>
                  <a:schemeClr val="tx1"/>
                </a:solidFill>
              </a:rPr>
              <a:t>对象</a:t>
            </a:r>
            <a:r>
              <a:rPr lang="zh-CN" altLang="en-US" sz="2600" b="1" dirty="0"/>
              <a:t>的行为是由对象</a:t>
            </a:r>
            <a:r>
              <a:rPr lang="zh-CN" altLang="en-US" sz="2600" b="1" dirty="0">
                <a:solidFill>
                  <a:schemeClr val="tx1"/>
                </a:solidFill>
              </a:rPr>
              <a:t>类</a:t>
            </a:r>
            <a:r>
              <a:rPr lang="zh-CN" altLang="en-US" sz="2600" b="1" dirty="0"/>
              <a:t>决定。每个对象都是某个类的一个实例。同一类的所有实例将以类似的方式响应一个类似的请求。</a:t>
            </a:r>
            <a:endParaRPr lang="zh-CN" altLang="ko-KR" sz="26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57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13097"/>
            <a:ext cx="8540609" cy="800185"/>
          </a:xfrm>
        </p:spPr>
        <p:txBody>
          <a:bodyPr/>
          <a:lstStyle/>
          <a:p>
            <a:r>
              <a:rPr lang="zh-CN" altLang="ko-KR" sz="4600"/>
              <a:t>Summary</a:t>
            </a:r>
            <a:endParaRPr lang="zh-CN" altLang="ko-KR" smtClean="0"/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318147"/>
            <a:ext cx="8281435" cy="4551981"/>
          </a:xfrm>
        </p:spPr>
        <p:txBody>
          <a:bodyPr/>
          <a:lstStyle/>
          <a:p>
            <a:pPr marL="455479" indent="-455479" defTabSz="1166024">
              <a:lnSpc>
                <a:spcPct val="140000"/>
              </a:lnSpc>
            </a:pPr>
            <a:r>
              <a:rPr lang="zh-CN" altLang="ko-KR" sz="3100" b="1" dirty="0"/>
              <a:t>An </a:t>
            </a:r>
            <a:r>
              <a:rPr lang="zh-CN" altLang="ko-KR" sz="3100" b="1" dirty="0">
                <a:solidFill>
                  <a:schemeClr val="accent2"/>
                </a:solidFill>
              </a:rPr>
              <a:t>object</a:t>
            </a:r>
            <a:r>
              <a:rPr lang="zh-CN" altLang="ko-KR" sz="3100" b="1" dirty="0"/>
              <a:t> will exhibit its behavior by invoking a method in response to a message. The interpretation of the message is decided by the object and may differ from one class of objects to another.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2600" b="1" dirty="0">
                <a:solidFill>
                  <a:srgbClr val="C00000"/>
                </a:solidFill>
              </a:rPr>
              <a:t>对象</a:t>
            </a:r>
            <a:r>
              <a:rPr lang="zh-CN" altLang="en-US" sz="2600" b="1" dirty="0"/>
              <a:t>通过响应消息的</a:t>
            </a:r>
            <a:r>
              <a:rPr lang="zh-CN" altLang="en-US" sz="2600" b="1" dirty="0">
                <a:solidFill>
                  <a:srgbClr val="FF0000"/>
                </a:solidFill>
              </a:rPr>
              <a:t>方法</a:t>
            </a:r>
            <a:r>
              <a:rPr lang="zh-CN" altLang="en-US" sz="2600" b="1" dirty="0"/>
              <a:t>将展示其特性。消息的解释是由对象决定的，不同类的对象有不同的解释。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35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13097"/>
            <a:ext cx="8540609" cy="800185"/>
          </a:xfrm>
        </p:spPr>
        <p:txBody>
          <a:bodyPr/>
          <a:lstStyle/>
          <a:p>
            <a:r>
              <a:rPr lang="zh-CN" altLang="ko-KR" sz="4600"/>
              <a:t>Summary</a:t>
            </a:r>
            <a:endParaRPr lang="zh-CN" altLang="ko-KR" smtClean="0"/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318146"/>
            <a:ext cx="8281435" cy="5219855"/>
          </a:xfrm>
        </p:spPr>
        <p:txBody>
          <a:bodyPr/>
          <a:lstStyle/>
          <a:p>
            <a:pPr marL="574915" indent="-574915" defTabSz="1166024">
              <a:lnSpc>
                <a:spcPct val="140000"/>
              </a:lnSpc>
            </a:pPr>
            <a:r>
              <a:rPr lang="zh-CN" altLang="ko-KR" sz="3100" b="1" dirty="0"/>
              <a:t>Classes can be linked to each other by means of the notion of inheritance. Using inheritance, classes are organized into a hierarchical inheritance tree. Child classes inherit their behavior from the parent classes.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2600" b="1" dirty="0"/>
              <a:t>类是互相关联的，可以</a:t>
            </a:r>
            <a:r>
              <a:rPr lang="zh-CN" altLang="en-US" sz="2600" b="1" dirty="0">
                <a:solidFill>
                  <a:srgbClr val="FF0000"/>
                </a:solidFill>
              </a:rPr>
              <a:t>继承</a:t>
            </a:r>
            <a:r>
              <a:rPr lang="zh-CN" altLang="en-US" sz="2600" b="1" dirty="0"/>
              <a:t>。使用继承，类被组织成层次继承树。子类继承父类的行为。</a:t>
            </a:r>
            <a:endParaRPr lang="zh-CN" altLang="ko-KR" sz="2600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09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13097"/>
            <a:ext cx="8540609" cy="800185"/>
          </a:xfrm>
        </p:spPr>
        <p:txBody>
          <a:bodyPr/>
          <a:lstStyle/>
          <a:p>
            <a:r>
              <a:rPr lang="zh-CN" altLang="ko-KR" sz="4600"/>
              <a:t>Summary</a:t>
            </a:r>
            <a:endParaRPr lang="zh-CN" altLang="ko-KR" smtClean="0"/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39386" y="1318146"/>
            <a:ext cx="8281435" cy="3884106"/>
          </a:xfrm>
        </p:spPr>
        <p:txBody>
          <a:bodyPr/>
          <a:lstStyle/>
          <a:p>
            <a:pPr marL="455479" indent="-455479" defTabSz="1166024">
              <a:lnSpc>
                <a:spcPct val="140000"/>
              </a:lnSpc>
            </a:pPr>
            <a:r>
              <a:rPr lang="zh-CN" altLang="ko-KR" sz="3100" b="1" dirty="0"/>
              <a:t>Designing an object-oriented program is like proganizing a community of individuals. Each member of the community is given certain responsibilities. 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b="1" dirty="0"/>
              <a:t>面向对象的程序设计类似多个个体组织的社区。社区的每个成员承担一定的责任。</a:t>
            </a:r>
          </a:p>
        </p:txBody>
      </p:sp>
      <p:sp>
        <p:nvSpPr>
          <p:cNvPr id="49156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787383" y="581122"/>
            <a:ext cx="550746" cy="619589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91242"/>
            <a:ext cx="8540609" cy="641862"/>
          </a:xfrm>
        </p:spPr>
        <p:txBody>
          <a:bodyPr/>
          <a:lstStyle/>
          <a:p>
            <a:pPr eaLnBrk="1" hangingPunct="1"/>
            <a:r>
              <a:rPr lang="zh-CN" altLang="ko-KR" sz="3600"/>
              <a:t>Overview of C++</a:t>
            </a:r>
          </a:p>
        </p:txBody>
      </p:sp>
      <p:sp>
        <p:nvSpPr>
          <p:cNvPr id="5018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6245" y="1316121"/>
            <a:ext cx="8587179" cy="4685388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Object-Oriented Programming </a:t>
            </a:r>
            <a:r>
              <a:rPr lang="zh-CN" altLang="en-US" sz="3100" b="1"/>
              <a:t>面向对象编程</a:t>
            </a:r>
          </a:p>
          <a:p>
            <a:pPr lvl="1" eaLnBrk="1" hangingPunct="1"/>
            <a:r>
              <a:rPr lang="en-US" altLang="zh-CN" b="1" smtClean="0">
                <a:solidFill>
                  <a:srgbClr val="FF0000"/>
                </a:solidFill>
              </a:rPr>
              <a:t>Encapsulation</a:t>
            </a:r>
            <a:r>
              <a:rPr lang="zh-CN" altLang="en-US" b="1" smtClean="0"/>
              <a:t>（封装）</a:t>
            </a:r>
            <a:r>
              <a:rPr lang="en-US" altLang="zh-CN" b="1" smtClean="0">
                <a:solidFill>
                  <a:srgbClr val="FF0000"/>
                </a:solidFill>
              </a:rPr>
              <a:t>, Inheritance</a:t>
            </a:r>
            <a:r>
              <a:rPr lang="zh-CN" altLang="en-US" b="1" smtClean="0"/>
              <a:t>（继承）</a:t>
            </a:r>
            <a:r>
              <a:rPr lang="en-US" altLang="zh-CN" b="1" smtClean="0">
                <a:solidFill>
                  <a:srgbClr val="FF0000"/>
                </a:solidFill>
              </a:rPr>
              <a:t>, and  Polymorphism</a:t>
            </a:r>
            <a:r>
              <a:rPr lang="zh-CN" altLang="en-US" b="1" smtClean="0"/>
              <a:t>（多态性）</a:t>
            </a:r>
          </a:p>
          <a:p>
            <a:pPr lvl="1" eaLnBrk="1" hangingPunct="1"/>
            <a:r>
              <a:rPr lang="en-US" altLang="zh-CN" b="1" smtClean="0"/>
              <a:t>Classes as an Abstract Data Type </a:t>
            </a:r>
            <a:r>
              <a:rPr lang="zh-CN" altLang="en-US" b="1" smtClean="0"/>
              <a:t>类－</a:t>
            </a:r>
            <a:r>
              <a:rPr lang="zh-CN" altLang="en-US" sz="2600" b="1"/>
              <a:t>抽象数据类型</a:t>
            </a:r>
            <a:endParaRPr lang="en-US" altLang="zh-CN" sz="2600" b="1"/>
          </a:p>
          <a:p>
            <a:pPr lvl="1" eaLnBrk="1" hangingPunct="1"/>
            <a:r>
              <a:rPr lang="en-US" altLang="zh-CN" b="1" smtClean="0"/>
              <a:t>Easy to debug and maintain</a:t>
            </a:r>
            <a:r>
              <a:rPr lang="zh-CN" altLang="en-US" b="1" smtClean="0"/>
              <a:t>调试和维护</a:t>
            </a:r>
            <a:endParaRPr lang="en-US" altLang="zh-CN" b="1" smtClean="0"/>
          </a:p>
          <a:p>
            <a:pPr lvl="1" eaLnBrk="1" hangingPunct="1"/>
            <a:r>
              <a:rPr lang="en-US" altLang="zh-CN" b="1" smtClean="0"/>
              <a:t>Mainstream in software development </a:t>
            </a:r>
            <a:r>
              <a:rPr lang="zh-CN" altLang="en-US" sz="2300" b="1"/>
              <a:t>软件开发主流</a:t>
            </a:r>
            <a:endParaRPr lang="en-US" altLang="zh-CN" sz="2300" b="1"/>
          </a:p>
          <a:p>
            <a:pPr lvl="1" eaLnBrk="1" hangingPunct="1"/>
            <a:r>
              <a:rPr lang="en-US" altLang="zh-CN" b="1" smtClean="0"/>
              <a:t>Software components </a:t>
            </a:r>
            <a:r>
              <a:rPr lang="zh-CN" altLang="en-US" b="1" smtClean="0"/>
              <a:t>软件组合－</a:t>
            </a:r>
            <a:r>
              <a:rPr lang="zh-CN" altLang="zh-CN" sz="2300" b="1"/>
              <a:t>类之间的关系也是对象之间的关系。在这种关系中一个对象或者类包含了其他的对象和类。</a:t>
            </a:r>
            <a:endParaRPr lang="zh-CN" altLang="en-US" sz="2300" b="1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04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528" y="351831"/>
            <a:ext cx="8540609" cy="646288"/>
          </a:xfrm>
        </p:spPr>
        <p:txBody>
          <a:bodyPr/>
          <a:lstStyle/>
          <a:p>
            <a:pPr eaLnBrk="1" hangingPunct="1"/>
            <a:r>
              <a:rPr lang="zh-CN" altLang="ko-KR" sz="3600" dirty="0" smtClean="0"/>
              <a:t>History Notes of C++</a:t>
            </a:r>
          </a:p>
        </p:txBody>
      </p:sp>
      <p:sp>
        <p:nvSpPr>
          <p:cNvPr id="5120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0871" y="1097443"/>
            <a:ext cx="8767387" cy="5521630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Merges notions from Sumula 67 and notions from C</a:t>
            </a:r>
            <a:r>
              <a:rPr lang="zh-CN" altLang="en-US" sz="2000" b="1" dirty="0"/>
              <a:t>合并两种概念</a:t>
            </a:r>
            <a:endParaRPr lang="zh-CN" altLang="en-US" sz="2400" b="1" dirty="0"/>
          </a:p>
          <a:p>
            <a:pPr eaLnBrk="1" hangingPunct="1"/>
            <a:r>
              <a:rPr lang="zh-CN" altLang="en-US" sz="2400" b="1" i="1" dirty="0">
                <a:solidFill>
                  <a:schemeClr val="tx1"/>
                </a:solidFill>
              </a:rPr>
              <a:t>1979,1980,C with Classes,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Bjarne Stroustrup</a:t>
            </a:r>
            <a:r>
              <a:rPr lang="zh-CN" altLang="en-US" sz="2400" b="1" dirty="0"/>
              <a:t> at Bell Labs</a:t>
            </a:r>
          </a:p>
          <a:p>
            <a:pPr eaLnBrk="1" hangingPunct="1"/>
            <a:r>
              <a:rPr lang="zh-CN" altLang="en-US" sz="2400" b="1" i="1" dirty="0">
                <a:solidFill>
                  <a:schemeClr val="tx1"/>
                </a:solidFill>
              </a:rPr>
              <a:t>1983,first C++ </a:t>
            </a:r>
            <a:r>
              <a:rPr lang="zh-CN" altLang="en-US" sz="2400" b="1" dirty="0">
                <a:solidFill>
                  <a:srgbClr val="002060"/>
                </a:solidFill>
              </a:rPr>
              <a:t>complier implemented  </a:t>
            </a:r>
            <a:r>
              <a:rPr lang="zh-CN" altLang="en-US" sz="2300" b="1" dirty="0"/>
              <a:t>实现第一个编译器</a:t>
            </a:r>
            <a:endParaRPr lang="en-US" altLang="zh-CN" sz="2400" b="1" dirty="0"/>
          </a:p>
          <a:p>
            <a:pPr marL="574915" lvl="1" indent="-228751" eaLnBrk="1" hangingPunct="1"/>
            <a:r>
              <a:rPr lang="en-US" altLang="zh-CN" sz="2400" b="1" dirty="0"/>
              <a:t>Keeps C's </a:t>
            </a:r>
            <a:r>
              <a:rPr lang="en-US" altLang="zh-CN" sz="2600" b="1" dirty="0"/>
              <a:t>efficiency</a:t>
            </a:r>
            <a:r>
              <a:rPr lang="zh-CN" altLang="en-US" sz="2300" b="1" dirty="0"/>
              <a:t>效率</a:t>
            </a:r>
            <a:r>
              <a:rPr lang="en-US" altLang="zh-CN" sz="2600" b="1" dirty="0"/>
              <a:t>, flexibility</a:t>
            </a:r>
            <a:r>
              <a:rPr lang="zh-CN" altLang="en-US" sz="2300" b="1" dirty="0"/>
              <a:t>灵活性</a:t>
            </a:r>
            <a:r>
              <a:rPr lang="zh-CN" altLang="en-US" sz="2600" b="1" dirty="0"/>
              <a:t> </a:t>
            </a:r>
            <a:r>
              <a:rPr lang="en-US" altLang="zh-CN" sz="2600" b="1" dirty="0"/>
              <a:t>and philosophy</a:t>
            </a:r>
            <a:r>
              <a:rPr lang="zh-CN" altLang="en-US" sz="2600" b="1" dirty="0"/>
              <a:t>哲学</a:t>
            </a:r>
            <a:r>
              <a:rPr lang="en-US" altLang="zh-CN" sz="2600" b="1" dirty="0"/>
              <a:t>, </a:t>
            </a:r>
            <a:r>
              <a:rPr lang="en-US" altLang="zh-CN" sz="2400" b="1" dirty="0"/>
              <a:t>while enjoying object-oriented programming</a:t>
            </a:r>
            <a:endParaRPr lang="en-US" altLang="zh-CN" sz="2000" b="1" dirty="0"/>
          </a:p>
          <a:p>
            <a:pPr eaLnBrk="1" hangingPunct="1"/>
            <a:r>
              <a:rPr lang="zh-CN" altLang="en-US" sz="2400" b="1" i="1" dirty="0">
                <a:solidFill>
                  <a:srgbClr val="0000FF"/>
                </a:solidFill>
              </a:rPr>
              <a:t>1985, </a:t>
            </a:r>
            <a:r>
              <a:rPr lang="zh-CN" altLang="en-US" sz="2400" b="1" dirty="0"/>
              <a:t>Cfront Release 1.0, The C++ programming language V1.0</a:t>
            </a:r>
          </a:p>
          <a:p>
            <a:pPr eaLnBrk="1" hangingPunct="1"/>
            <a:r>
              <a:rPr lang="zh-CN" altLang="en-US" sz="2400" b="1" i="1" dirty="0">
                <a:solidFill>
                  <a:srgbClr val="0000FF"/>
                </a:solidFill>
              </a:rPr>
              <a:t>1990, </a:t>
            </a:r>
            <a:r>
              <a:rPr lang="zh-CN" altLang="en-US" sz="2400" b="1" dirty="0"/>
              <a:t>Cfront Release 3.0, The C++ programming language V2.0</a:t>
            </a:r>
          </a:p>
          <a:p>
            <a:pPr eaLnBrk="1" hangingPunct="1"/>
            <a:r>
              <a:rPr lang="zh-CN" altLang="en-US" sz="2400" b="1" i="1" dirty="0">
                <a:solidFill>
                  <a:schemeClr val="tx1"/>
                </a:solidFill>
              </a:rPr>
              <a:t>1994,</a:t>
            </a:r>
            <a:r>
              <a:rPr lang="zh-CN" altLang="en-US" sz="2400" b="1" dirty="0"/>
              <a:t> first draft of ANSI/ISO proposed standard</a:t>
            </a:r>
          </a:p>
          <a:p>
            <a:pPr eaLnBrk="1" hangingPunct="1"/>
            <a:r>
              <a:rPr lang="zh-CN" altLang="en-US" sz="2400" b="1" i="1" dirty="0">
                <a:solidFill>
                  <a:schemeClr val="tx1"/>
                </a:solidFill>
              </a:rPr>
              <a:t>1997,</a:t>
            </a:r>
            <a:r>
              <a:rPr lang="zh-CN" altLang="en-US" sz="2400" b="1" dirty="0"/>
              <a:t> final draft passed, The C++ programming language V3.0</a:t>
            </a:r>
          </a:p>
          <a:p>
            <a:pPr eaLnBrk="1" hangingPunct="1"/>
            <a:r>
              <a:rPr lang="zh-CN" altLang="en-US" sz="2400" b="1" i="1" dirty="0">
                <a:solidFill>
                  <a:schemeClr val="tx1"/>
                </a:solidFill>
              </a:rPr>
              <a:t>1998,</a:t>
            </a:r>
            <a:r>
              <a:rPr lang="zh-CN" altLang="en-US" sz="2400" b="1" dirty="0"/>
              <a:t> ANSI/ISO standard, ISO/IEC:98-14882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49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27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5128" y="398886"/>
            <a:ext cx="8540609" cy="718804"/>
          </a:xfrm>
        </p:spPr>
        <p:txBody>
          <a:bodyPr/>
          <a:lstStyle/>
          <a:p>
            <a:pPr eaLnBrk="1" hangingPunct="1"/>
            <a:r>
              <a:rPr lang="zh-CN" altLang="ko-KR" sz="4100"/>
              <a:t>Overview of C++</a:t>
            </a:r>
          </a:p>
        </p:txBody>
      </p:sp>
      <p:sp>
        <p:nvSpPr>
          <p:cNvPr id="614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6242" y="1261452"/>
            <a:ext cx="8635774" cy="4816661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Object-Oriented Programming </a:t>
            </a:r>
            <a:r>
              <a:rPr lang="zh-CN" altLang="en-US" sz="3100" b="1" dirty="0"/>
              <a:t>面向对象编程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0000"/>
                </a:solidFill>
              </a:rPr>
              <a:t>Encapsulation</a:t>
            </a:r>
            <a:r>
              <a:rPr lang="zh-CN" altLang="en-US" b="1" dirty="0" smtClean="0"/>
              <a:t>（封装）</a:t>
            </a:r>
            <a:r>
              <a:rPr lang="en-US" altLang="zh-CN" b="1" dirty="0" smtClean="0">
                <a:solidFill>
                  <a:srgbClr val="FF0000"/>
                </a:solidFill>
              </a:rPr>
              <a:t>, Inheritance</a:t>
            </a:r>
            <a:r>
              <a:rPr lang="zh-CN" altLang="en-US" b="1" dirty="0" smtClean="0"/>
              <a:t>（继承）</a:t>
            </a:r>
            <a:r>
              <a:rPr lang="en-US" altLang="zh-CN" b="1" dirty="0" smtClean="0">
                <a:solidFill>
                  <a:srgbClr val="FF0000"/>
                </a:solidFill>
              </a:rPr>
              <a:t>, and  Polymorphism</a:t>
            </a:r>
            <a:r>
              <a:rPr lang="zh-CN" altLang="en-US" b="1" dirty="0" smtClean="0"/>
              <a:t>（多态性）</a:t>
            </a:r>
          </a:p>
          <a:p>
            <a:pPr lvl="1" eaLnBrk="1" hangingPunct="1"/>
            <a:r>
              <a:rPr lang="en-US" altLang="zh-CN" b="1" dirty="0" smtClean="0"/>
              <a:t>Classes as an Abstract Data Type </a:t>
            </a:r>
            <a:r>
              <a:rPr lang="zh-CN" altLang="en-US" b="1" dirty="0" smtClean="0"/>
              <a:t>类</a:t>
            </a:r>
            <a:r>
              <a:rPr lang="en-US" altLang="zh-CN" b="1" dirty="0" smtClean="0"/>
              <a:t>-</a:t>
            </a:r>
            <a:r>
              <a:rPr lang="zh-CN" altLang="en-US" sz="2600" b="1" dirty="0" smtClean="0"/>
              <a:t>抽象数据类型</a:t>
            </a:r>
            <a:endParaRPr lang="en-US" altLang="zh-CN" sz="2600" b="1" dirty="0"/>
          </a:p>
          <a:p>
            <a:pPr lvl="1" eaLnBrk="1" hangingPunct="1"/>
            <a:r>
              <a:rPr lang="en-US" altLang="zh-CN" b="1" dirty="0" smtClean="0"/>
              <a:t>Easy to debug and maintain </a:t>
            </a:r>
            <a:r>
              <a:rPr lang="zh-CN" altLang="en-US" b="1" dirty="0" smtClean="0"/>
              <a:t>易于调试和维护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/>
              <a:t>Mainstream in software development </a:t>
            </a:r>
            <a:r>
              <a:rPr lang="zh-CN" altLang="en-US" b="1" dirty="0" smtClean="0"/>
              <a:t>软件开发的主流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/>
              <a:t>Software components </a:t>
            </a:r>
            <a:r>
              <a:rPr lang="zh-CN" altLang="en-US" b="1" dirty="0" smtClean="0"/>
              <a:t>软件组件－</a:t>
            </a:r>
            <a:r>
              <a:rPr lang="zh-CN" altLang="zh-CN" sz="2600" b="1" dirty="0"/>
              <a:t>类之间的关系也是对象之间的关系。在这种关系中一个对象或者类包含了其他的对象和类。</a:t>
            </a:r>
            <a:endParaRPr lang="zh-CN" altLang="en-US" sz="26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50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 b="5260"/>
          <a:stretch>
            <a:fillRect/>
          </a:stretch>
        </p:blipFill>
        <p:spPr bwMode="auto">
          <a:xfrm>
            <a:off x="2" y="3"/>
            <a:ext cx="73277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14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3720" y="629713"/>
            <a:ext cx="8457593" cy="564919"/>
          </a:xfrm>
        </p:spPr>
        <p:txBody>
          <a:bodyPr/>
          <a:lstStyle/>
          <a:p>
            <a:r>
              <a:rPr lang="zh-CN" altLang="ko-KR" sz="3100"/>
              <a:t>Development platforms and compliers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164013" y="1700835"/>
            <a:ext cx="8368501" cy="4043527"/>
            <a:chOff x="0" y="0"/>
            <a:chExt cx="3222" cy="1926"/>
          </a:xfrm>
        </p:grpSpPr>
        <p:grpSp>
          <p:nvGrpSpPr>
            <p:cNvPr id="53254" name="Group 4"/>
            <p:cNvGrpSpPr>
              <a:grpSpLocks/>
            </p:cNvGrpSpPr>
            <p:nvPr/>
          </p:nvGrpSpPr>
          <p:grpSpPr bwMode="auto">
            <a:xfrm>
              <a:off x="3" y="3"/>
              <a:ext cx="3216" cy="1920"/>
              <a:chOff x="0" y="0"/>
              <a:chExt cx="3216" cy="1920"/>
            </a:xfrm>
          </p:grpSpPr>
          <p:grpSp>
            <p:nvGrpSpPr>
              <p:cNvPr id="5325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80" cy="384"/>
                <a:chOff x="0" y="0"/>
                <a:chExt cx="580" cy="384"/>
              </a:xfrm>
            </p:grpSpPr>
            <p:sp>
              <p:nvSpPr>
                <p:cNvPr id="53299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9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languages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300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0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57" name="Group 8"/>
              <p:cNvGrpSpPr>
                <a:grpSpLocks/>
              </p:cNvGrpSpPr>
              <p:nvPr/>
            </p:nvGrpSpPr>
            <p:grpSpPr bwMode="auto">
              <a:xfrm>
                <a:off x="580" y="0"/>
                <a:ext cx="1481" cy="384"/>
                <a:chOff x="0" y="0"/>
                <a:chExt cx="1481" cy="384"/>
              </a:xfrm>
            </p:grpSpPr>
            <p:sp>
              <p:nvSpPr>
                <p:cNvPr id="53297" name="Rectangle 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9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Development platform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98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81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58" name="Group 11"/>
              <p:cNvGrpSpPr>
                <a:grpSpLocks/>
              </p:cNvGrpSpPr>
              <p:nvPr/>
            </p:nvGrpSpPr>
            <p:grpSpPr bwMode="auto">
              <a:xfrm>
                <a:off x="2061" y="0"/>
                <a:ext cx="1155" cy="384"/>
                <a:chOff x="0" y="0"/>
                <a:chExt cx="1155" cy="384"/>
              </a:xfrm>
            </p:grpSpPr>
            <p:sp>
              <p:nvSpPr>
                <p:cNvPr id="53295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Compiler</a:t>
                  </a:r>
                </a:p>
              </p:txBody>
            </p:sp>
            <p:sp>
              <p:nvSpPr>
                <p:cNvPr id="53296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5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59" name="Group 14"/>
              <p:cNvGrpSpPr>
                <a:grpSpLocks/>
              </p:cNvGrpSpPr>
              <p:nvPr/>
            </p:nvGrpSpPr>
            <p:grpSpPr bwMode="auto">
              <a:xfrm>
                <a:off x="0" y="384"/>
                <a:ext cx="580" cy="384"/>
                <a:chOff x="0" y="0"/>
                <a:chExt cx="580" cy="384"/>
              </a:xfrm>
            </p:grpSpPr>
            <p:sp>
              <p:nvSpPr>
                <p:cNvPr id="53293" name="Rectangle 1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9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C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94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0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0" name="Group 17"/>
              <p:cNvGrpSpPr>
                <a:grpSpLocks/>
              </p:cNvGrpSpPr>
              <p:nvPr/>
            </p:nvGrpSpPr>
            <p:grpSpPr bwMode="auto">
              <a:xfrm>
                <a:off x="580" y="384"/>
                <a:ext cx="1481" cy="384"/>
                <a:chOff x="0" y="0"/>
                <a:chExt cx="1481" cy="384"/>
              </a:xfrm>
            </p:grpSpPr>
            <p:sp>
              <p:nvSpPr>
                <p:cNvPr id="53291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9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Turbo C  Visual C++  C++Builder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92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81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1" name="Group 20"/>
              <p:cNvGrpSpPr>
                <a:grpSpLocks/>
              </p:cNvGrpSpPr>
              <p:nvPr/>
            </p:nvGrpSpPr>
            <p:grpSpPr bwMode="auto">
              <a:xfrm>
                <a:off x="2061" y="384"/>
                <a:ext cx="1155" cy="384"/>
                <a:chOff x="0" y="0"/>
                <a:chExt cx="1155" cy="384"/>
              </a:xfrm>
            </p:grpSpPr>
            <p:sp>
              <p:nvSpPr>
                <p:cNvPr id="53289" name="Rectangle 2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ko-KR" altLang="zh-CN" sz="2400" b="1">
                      <a:solidFill>
                        <a:srgbClr val="0033CC"/>
                      </a:solidFill>
                    </a:rPr>
                    <a:t>集成在开发平台中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zh-CN" altLang="ko-KR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90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5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2" name="Group 23"/>
              <p:cNvGrpSpPr>
                <a:grpSpLocks/>
              </p:cNvGrpSpPr>
              <p:nvPr/>
            </p:nvGrpSpPr>
            <p:grpSpPr bwMode="auto">
              <a:xfrm>
                <a:off x="0" y="768"/>
                <a:ext cx="580" cy="384"/>
                <a:chOff x="0" y="0"/>
                <a:chExt cx="580" cy="384"/>
              </a:xfrm>
            </p:grpSpPr>
            <p:sp>
              <p:nvSpPr>
                <p:cNvPr id="53287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9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C++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88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0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3" name="Group 26"/>
              <p:cNvGrpSpPr>
                <a:grpSpLocks/>
              </p:cNvGrpSpPr>
              <p:nvPr/>
            </p:nvGrpSpPr>
            <p:grpSpPr bwMode="auto">
              <a:xfrm>
                <a:off x="580" y="768"/>
                <a:ext cx="1481" cy="384"/>
                <a:chOff x="0" y="0"/>
                <a:chExt cx="1481" cy="384"/>
              </a:xfrm>
            </p:grpSpPr>
            <p:sp>
              <p:nvSpPr>
                <p:cNvPr id="53285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9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Turbo C  Visual C++  C++Builder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86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81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4" name="Group 29"/>
              <p:cNvGrpSpPr>
                <a:grpSpLocks/>
              </p:cNvGrpSpPr>
              <p:nvPr/>
            </p:nvGrpSpPr>
            <p:grpSpPr bwMode="auto">
              <a:xfrm>
                <a:off x="2061" y="768"/>
                <a:ext cx="1155" cy="384"/>
                <a:chOff x="0" y="0"/>
                <a:chExt cx="1155" cy="384"/>
              </a:xfrm>
            </p:grpSpPr>
            <p:sp>
              <p:nvSpPr>
                <p:cNvPr id="53283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ko-KR" altLang="zh-CN" sz="2400" b="1">
                      <a:solidFill>
                        <a:srgbClr val="0033CC"/>
                      </a:solidFill>
                    </a:rPr>
                    <a:t>同上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zh-CN" altLang="ko-KR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84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5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5" name="Group 32"/>
              <p:cNvGrpSpPr>
                <a:grpSpLocks/>
              </p:cNvGrpSpPr>
              <p:nvPr/>
            </p:nvGrpSpPr>
            <p:grpSpPr bwMode="auto">
              <a:xfrm>
                <a:off x="0" y="1152"/>
                <a:ext cx="580" cy="384"/>
                <a:chOff x="0" y="0"/>
                <a:chExt cx="580" cy="384"/>
              </a:xfrm>
            </p:grpSpPr>
            <p:sp>
              <p:nvSpPr>
                <p:cNvPr id="53281" name="Rectangle 3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9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Basic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82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0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6" name="Group 35"/>
              <p:cNvGrpSpPr>
                <a:grpSpLocks/>
              </p:cNvGrpSpPr>
              <p:nvPr/>
            </p:nvGrpSpPr>
            <p:grpSpPr bwMode="auto">
              <a:xfrm>
                <a:off x="580" y="1152"/>
                <a:ext cx="1481" cy="384"/>
                <a:chOff x="0" y="0"/>
                <a:chExt cx="1481" cy="384"/>
              </a:xfrm>
            </p:grpSpPr>
            <p:sp>
              <p:nvSpPr>
                <p:cNvPr id="53279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9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Visual Basic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80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81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7" name="Group 38"/>
              <p:cNvGrpSpPr>
                <a:grpSpLocks/>
              </p:cNvGrpSpPr>
              <p:nvPr/>
            </p:nvGrpSpPr>
            <p:grpSpPr bwMode="auto">
              <a:xfrm>
                <a:off x="2061" y="1152"/>
                <a:ext cx="1155" cy="384"/>
                <a:chOff x="0" y="0"/>
                <a:chExt cx="1155" cy="384"/>
              </a:xfrm>
            </p:grpSpPr>
            <p:sp>
              <p:nvSpPr>
                <p:cNvPr id="53277" name="Rectangle 3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ko-KR" altLang="zh-CN" sz="2400" b="1">
                      <a:solidFill>
                        <a:srgbClr val="0033CC"/>
                      </a:solidFill>
                    </a:rPr>
                    <a:t>同上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zh-CN" altLang="ko-KR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78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5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8" name="Group 41"/>
              <p:cNvGrpSpPr>
                <a:grpSpLocks/>
              </p:cNvGrpSpPr>
              <p:nvPr/>
            </p:nvGrpSpPr>
            <p:grpSpPr bwMode="auto">
              <a:xfrm>
                <a:off x="0" y="1536"/>
                <a:ext cx="580" cy="384"/>
                <a:chOff x="0" y="0"/>
                <a:chExt cx="580" cy="384"/>
              </a:xfrm>
            </p:grpSpPr>
            <p:sp>
              <p:nvSpPr>
                <p:cNvPr id="53275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9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Java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76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0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69" name="Group 44"/>
              <p:cNvGrpSpPr>
                <a:grpSpLocks/>
              </p:cNvGrpSpPr>
              <p:nvPr/>
            </p:nvGrpSpPr>
            <p:grpSpPr bwMode="auto">
              <a:xfrm>
                <a:off x="580" y="1536"/>
                <a:ext cx="1481" cy="384"/>
                <a:chOff x="0" y="0"/>
                <a:chExt cx="1481" cy="384"/>
              </a:xfrm>
            </p:grpSpPr>
            <p:sp>
              <p:nvSpPr>
                <p:cNvPr id="5327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9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Visual J++  J++Builder  JCreator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en-US" altLang="zh-CN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74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81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  <p:grpSp>
            <p:nvGrpSpPr>
              <p:cNvPr id="53270" name="Group 47"/>
              <p:cNvGrpSpPr>
                <a:grpSpLocks/>
              </p:cNvGrpSpPr>
              <p:nvPr/>
            </p:nvGrpSpPr>
            <p:grpSpPr bwMode="auto">
              <a:xfrm>
                <a:off x="2061" y="1536"/>
                <a:ext cx="1155" cy="384"/>
                <a:chOff x="0" y="0"/>
                <a:chExt cx="1155" cy="384"/>
              </a:xfrm>
            </p:grpSpPr>
            <p:sp>
              <p:nvSpPr>
                <p:cNvPr id="53271" name="Rectangle 4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69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1689" tIns="35844" rIns="71689" bIns="35844"/>
                <a:lstStyle>
                  <a:lvl1pPr defTabSz="717550">
                    <a:buClr>
                      <a:srgbClr val="FF3300"/>
                    </a:buClr>
                    <a:buFont typeface="Wingdings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17550"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3300"/>
                    </a:buClr>
                    <a:buSzPct val="85000"/>
                    <a:buFont typeface="Wingdings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r>
                    <a:rPr lang="en-US" altLang="zh-CN" sz="2400" b="1">
                      <a:solidFill>
                        <a:srgbClr val="0033CC"/>
                      </a:solidFill>
                    </a:rPr>
                    <a:t>JDK</a:t>
                  </a:r>
                  <a:r>
                    <a:rPr lang="zh-CN" altLang="en-US" sz="2400" b="1">
                      <a:solidFill>
                        <a:srgbClr val="0033CC"/>
                      </a:solidFill>
                    </a:rPr>
                    <a:t>，集成在开发环境中</a:t>
                  </a:r>
                </a:p>
                <a:p>
                  <a:pPr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Font typeface="Arial" pitchFamily="34" charset="0"/>
                    <a:buNone/>
                  </a:pPr>
                  <a:endParaRPr lang="zh-CN" altLang="en-US" sz="2400" b="1">
                    <a:solidFill>
                      <a:srgbClr val="0033CC"/>
                    </a:solidFill>
                  </a:endParaRPr>
                </a:p>
              </p:txBody>
            </p:sp>
            <p:sp>
              <p:nvSpPr>
                <p:cNvPr id="53272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5" cy="384"/>
                </a:xfrm>
                <a:prstGeom prst="rect">
                  <a:avLst/>
                </a:prstGeom>
                <a:noFill/>
                <a:ln w="19050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endParaRPr lang="zh-CN" altLang="en-US">
                    <a:solidFill>
                      <a:srgbClr val="0033CC"/>
                    </a:solidFill>
                  </a:endParaRPr>
                </a:p>
              </p:txBody>
            </p:sp>
          </p:grpSp>
        </p:grpSp>
        <p:sp>
          <p:nvSpPr>
            <p:cNvPr id="53255" name="Rectangle 50"/>
            <p:cNvSpPr>
              <a:spLocks noChangeArrowheads="1"/>
            </p:cNvSpPr>
            <p:nvPr/>
          </p:nvSpPr>
          <p:spPr bwMode="auto">
            <a:xfrm>
              <a:off x="0" y="0"/>
              <a:ext cx="3222" cy="1926"/>
            </a:xfrm>
            <a:prstGeom prst="rect">
              <a:avLst/>
            </a:prstGeom>
            <a:noFill/>
            <a:ln w="190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sp>
        <p:nvSpPr>
          <p:cNvPr id="53252" name="Oval 51"/>
          <p:cNvSpPr>
            <a:spLocks noChangeArrowheads="1"/>
          </p:cNvSpPr>
          <p:nvPr/>
        </p:nvSpPr>
        <p:spPr bwMode="auto">
          <a:xfrm>
            <a:off x="3543404" y="3142490"/>
            <a:ext cx="1982281" cy="7613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3253" name="AutoShape 5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787383" y="949635"/>
            <a:ext cx="366490" cy="619589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2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5128" y="498101"/>
            <a:ext cx="8540609" cy="720829"/>
          </a:xfrm>
        </p:spPr>
        <p:txBody>
          <a:bodyPr/>
          <a:lstStyle/>
          <a:p>
            <a:pPr eaLnBrk="1" hangingPunct="1"/>
            <a:r>
              <a:rPr lang="zh-CN" altLang="ko-KR" sz="4100"/>
              <a:t>Agenda</a:t>
            </a:r>
            <a:endParaRPr lang="zh-CN" altLang="ko-KR" sz="4100">
              <a:solidFill>
                <a:srgbClr val="000000"/>
              </a:solidFill>
            </a:endParaRPr>
          </a:p>
        </p:txBody>
      </p:sp>
      <p:sp>
        <p:nvSpPr>
          <p:cNvPr id="5427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14758" y="1316121"/>
            <a:ext cx="7898747" cy="458414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C++</a:t>
            </a:r>
            <a:r>
              <a:rPr lang="en-US" altLang="zh-CN" b="1" dirty="0" smtClean="0">
                <a:solidFill>
                  <a:schemeClr val="tx1"/>
                </a:solidFill>
              </a:rPr>
              <a:t>'</a:t>
            </a:r>
            <a:r>
              <a:rPr lang="zh-CN" altLang="en-US" b="1" dirty="0" smtClean="0">
                <a:solidFill>
                  <a:schemeClr val="tx1"/>
                </a:solidFill>
              </a:rPr>
              <a:t> Extensions in Procedural Programming</a:t>
            </a:r>
            <a:r>
              <a:rPr lang="zh-CN" altLang="en-US" b="1" dirty="0" smtClean="0"/>
              <a:t>扩展</a:t>
            </a:r>
          </a:p>
          <a:p>
            <a:pPr lvl="1" eaLnBrk="1" hangingPunct="1"/>
            <a:r>
              <a:rPr lang="en-US" altLang="zh-CN" b="1" dirty="0" smtClean="0">
                <a:solidFill>
                  <a:schemeClr val="tx1"/>
                </a:solidFill>
                <a:hlinkClick r:id="" action="ppaction://noaction"/>
              </a:rPr>
              <a:t>Line Comment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/>
              <a:t>行注释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b="1" dirty="0" smtClean="0">
                <a:hlinkClick r:id="rId2" action="ppaction://hlinksldjump"/>
              </a:rPr>
              <a:t>Namespaces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名字空间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>
                <a:hlinkClick r:id="rId2" action="ppaction://hlinksldjump"/>
              </a:rPr>
              <a:t>C++ I/O Basics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基本的</a:t>
            </a:r>
            <a:r>
              <a:rPr lang="en-US" altLang="zh-CN" b="1" dirty="0" smtClean="0"/>
              <a:t>I/O</a:t>
            </a:r>
          </a:p>
          <a:p>
            <a:pPr lvl="1" eaLnBrk="1" hangingPunct="1"/>
            <a:r>
              <a:rPr lang="en-US" altLang="zh-CN" b="1" dirty="0" smtClean="0">
                <a:hlinkClick r:id="rId2" action="ppaction://hlinksldjump"/>
              </a:rPr>
              <a:t>Some C++ Features on Types and Variables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>
                <a:hlinkClick r:id="rId3" action="ppaction://hlinksldjump"/>
              </a:rPr>
              <a:t>Extensions on C++ Functions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功能扩展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>
                <a:hlinkClick r:id="rId4" action="ppaction://hlinksldjump"/>
              </a:rPr>
              <a:t>The new And delete Operator 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>
                <a:hlinkClick r:id="rId2" action="ppaction://hlinksldjump"/>
              </a:rPr>
              <a:t>Exception Handling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异常处理</a:t>
            </a:r>
          </a:p>
        </p:txBody>
      </p:sp>
      <p:sp>
        <p:nvSpPr>
          <p:cNvPr id="54277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44990" y="858519"/>
            <a:ext cx="368514" cy="457605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39837"/>
            <a:ext cx="8540609" cy="544672"/>
          </a:xfrm>
        </p:spPr>
        <p:txBody>
          <a:bodyPr/>
          <a:lstStyle/>
          <a:p>
            <a:pPr marL="437261" indent="-437261" eaLnBrk="1" hangingPunct="1"/>
            <a:r>
              <a:rPr lang="zh-CN" altLang="ko-KR" smtClean="0"/>
              <a:t>Line Comment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000000"/>
                </a:solidFill>
              </a:rPr>
              <a:t>行注释</a:t>
            </a:r>
            <a:endParaRPr lang="zh-CN" altLang="ko-KR" smtClean="0">
              <a:solidFill>
                <a:srgbClr val="000000"/>
              </a:solidFill>
            </a:endParaRPr>
          </a:p>
        </p:txBody>
      </p:sp>
      <p:sp>
        <p:nvSpPr>
          <p:cNvPr id="55300" name="Rectangle 5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1018475" y="1696784"/>
            <a:ext cx="6841801" cy="3853327"/>
          </a:xfrm>
          <a:solidFill>
            <a:schemeClr val="accent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ko-KR" sz="2600" b="1" dirty="0">
                <a:solidFill>
                  <a:srgbClr val="FF0000"/>
                </a:solidFill>
              </a:rPr>
              <a:t>//this is the hello world program of C++ style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600" b="1" dirty="0"/>
              <a:t>#include &lt;iostream&gt;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600" b="1" dirty="0"/>
              <a:t>using namespace std;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600" b="1" dirty="0"/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600" b="1" dirty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600" b="1" dirty="0"/>
              <a:t>	cout</a:t>
            </a:r>
            <a:r>
              <a:rPr lang="en-US" altLang="zh-CN" sz="2600" b="1" dirty="0"/>
              <a:t>&lt;&lt;</a:t>
            </a:r>
            <a:r>
              <a:rPr lang="en-US" altLang="zh-CN" sz="2600" b="1" dirty="0">
                <a:latin typeface="Ebrima" pitchFamily="2" charset="0"/>
              </a:rPr>
              <a:t>"</a:t>
            </a:r>
            <a:r>
              <a:rPr lang="zh-CN" altLang="ko-KR" sz="2600" b="1" dirty="0"/>
              <a:t>hello world!\n</a:t>
            </a:r>
            <a:r>
              <a:rPr lang="en-US" altLang="zh-CN" sz="2600" b="1" dirty="0">
                <a:latin typeface="Ebrima" pitchFamily="2" charset="0"/>
              </a:rPr>
              <a:t> "</a:t>
            </a:r>
            <a:r>
              <a:rPr lang="zh-CN" altLang="ko-KR" sz="2600" b="1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600" b="1" dirty="0"/>
              <a:t>	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600" b="1" dirty="0"/>
              <a:t>}</a:t>
            </a:r>
          </a:p>
        </p:txBody>
      </p:sp>
      <p:sp>
        <p:nvSpPr>
          <p:cNvPr id="55301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062756" y="6001512"/>
            <a:ext cx="275373" cy="619589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8" name="矩形 10"/>
          <p:cNvSpPr>
            <a:spLocks noChangeArrowheads="1"/>
          </p:cNvSpPr>
          <p:nvPr/>
        </p:nvSpPr>
        <p:spPr bwMode="auto">
          <a:xfrm>
            <a:off x="7051007" y="5568752"/>
            <a:ext cx="1630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EX1_3.cpp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21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7730" y="1342443"/>
            <a:ext cx="8208542" cy="4808901"/>
          </a:xfrm>
          <a:noFill/>
        </p:spPr>
        <p:txBody>
          <a:bodyPr lIns="92052" tIns="46027" rIns="92052" bIns="46027"/>
          <a:lstStyle/>
          <a:p>
            <a:pPr>
              <a:lnSpc>
                <a:spcPct val="135000"/>
              </a:lnSpc>
              <a:spcBef>
                <a:spcPct val="10000"/>
              </a:spcBef>
            </a:pPr>
            <a:r>
              <a:rPr lang="zh-CN" altLang="ko-KR" sz="2300" b="1" i="1" dirty="0">
                <a:solidFill>
                  <a:srgbClr val="FF0000"/>
                </a:solidFill>
              </a:rPr>
              <a:t>Namespaces</a:t>
            </a:r>
            <a:r>
              <a:rPr lang="zh-CN" altLang="ko-KR" sz="2300" b="1" dirty="0"/>
              <a:t> are used to prevent name conflicts.</a:t>
            </a:r>
            <a:r>
              <a:rPr lang="zh-CN" altLang="en-US" sz="2300" b="1" dirty="0"/>
              <a:t>防止名字冲突</a:t>
            </a:r>
            <a:endParaRPr lang="zh-CN" altLang="ko-KR" sz="2300" b="1" dirty="0"/>
          </a:p>
          <a:p>
            <a:pPr>
              <a:lnSpc>
                <a:spcPct val="135000"/>
              </a:lnSpc>
              <a:spcBef>
                <a:spcPct val="10000"/>
              </a:spcBef>
            </a:pPr>
            <a:r>
              <a:rPr lang="zh-CN" altLang="ko-KR" sz="2300" b="1" dirty="0"/>
              <a:t>Namespace </a:t>
            </a:r>
            <a:r>
              <a:rPr lang="zh-CN" altLang="ko-KR" sz="2300" b="1" i="1" dirty="0">
                <a:solidFill>
                  <a:srgbClr val="FF0000"/>
                </a:solidFill>
              </a:rPr>
              <a:t>std</a:t>
            </a:r>
            <a:r>
              <a:rPr lang="zh-CN" altLang="ko-KR" sz="2300" b="1" dirty="0"/>
              <a:t> is used routinely to cover the standard C++ definitions, declarations, and so on for standard C++ library.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lang="en-US" altLang="zh-CN" sz="2300" b="1" dirty="0"/>
              <a:t>C++</a:t>
            </a:r>
            <a:r>
              <a:rPr lang="zh-CN" altLang="en-US" sz="2300" b="1" dirty="0"/>
              <a:t>标准程序库中的所有标识符都被定义于一个名为</a:t>
            </a:r>
            <a:r>
              <a:rPr lang="en-US" altLang="zh-CN" sz="2600" b="1" dirty="0" err="1">
                <a:solidFill>
                  <a:srgbClr val="C00000"/>
                </a:solidFill>
              </a:rPr>
              <a:t>std</a:t>
            </a:r>
            <a:r>
              <a:rPr lang="zh-CN" altLang="en-US" sz="2300" b="1" dirty="0"/>
              <a:t>的名字空间中。</a:t>
            </a:r>
            <a:endParaRPr lang="zh-CN" altLang="ko-KR" sz="2300" b="1" dirty="0"/>
          </a:p>
          <a:p>
            <a:r>
              <a:rPr lang="zh-CN" altLang="ko-KR" sz="2300" b="1" dirty="0"/>
              <a:t>The scope of an identifier declared in a namespace definition extends from the point of declaration to the end of the namespace body, and its scope includes the scope of a using directive specifying that namespace.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lang="zh-CN" altLang="en-US" sz="2300" b="1" dirty="0"/>
              <a:t>名字空间中声明的标识符的</a:t>
            </a:r>
            <a:r>
              <a:rPr lang="zh-CN" altLang="en-US" sz="2300" b="1" dirty="0">
                <a:solidFill>
                  <a:srgbClr val="C00000"/>
                </a:solidFill>
              </a:rPr>
              <a:t>作用域</a:t>
            </a:r>
            <a:r>
              <a:rPr lang="zh-CN" altLang="en-US" sz="2300" b="1" dirty="0"/>
              <a:t>，从声明点到整个名字空间，范围包括使用指令指定的命名空间范围。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8642" y="540626"/>
            <a:ext cx="8384699" cy="641861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/>
              <a:t>Namespace</a:t>
            </a:r>
            <a:r>
              <a:rPr lang="en-US" altLang="zh-CN" sz="3600"/>
              <a:t> </a:t>
            </a:r>
            <a:r>
              <a:rPr lang="zh-CN" altLang="en-US" sz="3600">
                <a:solidFill>
                  <a:srgbClr val="000000"/>
                </a:solidFill>
              </a:rPr>
              <a:t>名字空间</a:t>
            </a:r>
            <a:endParaRPr lang="zh-CN" altLang="ko-KR" sz="3600">
              <a:solidFill>
                <a:srgbClr val="0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67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What does the C++ </a:t>
            </a:r>
            <a:r>
              <a:rPr lang="en-US" altLang="zh-CN" smtClean="0"/>
              <a:t>"</a:t>
            </a:r>
            <a:r>
              <a:rPr lang="zh-CN" altLang="ko-KR" smtClean="0"/>
              <a:t>hello world</a:t>
            </a:r>
            <a:r>
              <a:rPr lang="en-US" altLang="zh-CN" smtClean="0"/>
              <a:t>"</a:t>
            </a:r>
            <a:r>
              <a:rPr lang="zh-CN" altLang="ko-KR" smtClean="0"/>
              <a:t> Look like</a:t>
            </a:r>
          </a:p>
        </p:txBody>
      </p:sp>
      <p:sp>
        <p:nvSpPr>
          <p:cNvPr id="57348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899014" y="1409261"/>
            <a:ext cx="4195387" cy="2664637"/>
          </a:xfrm>
          <a:solidFill>
            <a:schemeClr val="accent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ko-KR" sz="2000" b="1" dirty="0">
                <a:latin typeface="Comic Sans MS" pitchFamily="66" charset="0"/>
              </a:rPr>
              <a:t>#include </a:t>
            </a:r>
            <a:r>
              <a:rPr lang="zh-CN" altLang="ko-KR" sz="2000" b="1" dirty="0">
                <a:solidFill>
                  <a:srgbClr val="FF0000"/>
                </a:solidFill>
                <a:latin typeface="Comic Sans MS" pitchFamily="66" charset="0"/>
              </a:rPr>
              <a:t>&lt;iostream&gt;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 dirty="0">
                <a:solidFill>
                  <a:srgbClr val="FF0000"/>
                </a:solidFill>
                <a:latin typeface="Comic Sans MS" pitchFamily="66" charset="0"/>
              </a:rPr>
              <a:t>using namespace std;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 dirty="0">
                <a:latin typeface="Comic Sans MS" pitchFamily="66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 dirty="0">
                <a:latin typeface="Comic Sans MS" pitchFamily="66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 dirty="0">
                <a:latin typeface="Comic Sans MS" pitchFamily="66" charset="0"/>
              </a:rPr>
              <a:t>	</a:t>
            </a:r>
            <a:r>
              <a:rPr lang="zh-CN" altLang="ko-KR" sz="2000" b="1" dirty="0">
                <a:solidFill>
                  <a:srgbClr val="FF0000"/>
                </a:solidFill>
                <a:latin typeface="Comic Sans MS" pitchFamily="66" charset="0"/>
              </a:rPr>
              <a:t>cout&lt;&lt;</a:t>
            </a:r>
            <a:r>
              <a:rPr lang="en-US" altLang="zh-CN" sz="2000" b="1" dirty="0">
                <a:latin typeface="Comic Sans MS" pitchFamily="66" charset="0"/>
              </a:rPr>
              <a:t>"</a:t>
            </a:r>
            <a:r>
              <a:rPr lang="zh-CN" altLang="ko-KR" sz="2000" b="1" dirty="0">
                <a:latin typeface="Comic Sans MS" pitchFamily="66" charset="0"/>
              </a:rPr>
              <a:t>hello world!\n</a:t>
            </a:r>
            <a:r>
              <a:rPr lang="en-US" altLang="zh-CN" sz="2000" b="1" dirty="0">
                <a:latin typeface="Comic Sans MS" pitchFamily="66" charset="0"/>
              </a:rPr>
              <a:t>"</a:t>
            </a:r>
            <a:r>
              <a:rPr lang="zh-CN" altLang="ko-KR" sz="2000" b="1" dirty="0">
                <a:latin typeface="Comic Sans MS" pitchFamily="66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 dirty="0">
                <a:latin typeface="Comic Sans MS" pitchFamily="66" charset="0"/>
              </a:rPr>
              <a:t>	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 dirty="0">
                <a:latin typeface="Comic Sans MS" pitchFamily="66" charset="0"/>
              </a:rPr>
              <a:t>}</a:t>
            </a:r>
          </a:p>
        </p:txBody>
      </p:sp>
      <p:sp>
        <p:nvSpPr>
          <p:cNvPr id="57350" name="Rectangle 5"/>
          <p:cNvSpPr>
            <a:spLocks noRot="1" noChangeArrowheads="1"/>
          </p:cNvSpPr>
          <p:nvPr/>
        </p:nvSpPr>
        <p:spPr bwMode="auto">
          <a:xfrm>
            <a:off x="899014" y="4282455"/>
            <a:ext cx="4195387" cy="2290049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390" tIns="45695" rIns="91390" bIns="45695">
            <a:spAutoFit/>
          </a:bodyPr>
          <a:lstStyle>
            <a:lvl1pPr marL="268288" indent="-268288"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#include &lt;</a:t>
            </a:r>
            <a:r>
              <a:rPr lang="en-US" altLang="zh-CN" sz="2000" dirty="0" err="1">
                <a:latin typeface="Comic Sans MS" pitchFamily="66" charset="0"/>
              </a:rPr>
              <a:t>iostream.h</a:t>
            </a:r>
            <a:r>
              <a:rPr lang="en-US" altLang="zh-CN" sz="2000" dirty="0">
                <a:latin typeface="Comic Sans MS" pitchFamily="66" charset="0"/>
              </a:rPr>
              <a:t>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 err="1">
                <a:latin typeface="Comic Sans MS" pitchFamily="66" charset="0"/>
              </a:rPr>
              <a:t>int</a:t>
            </a:r>
            <a:r>
              <a:rPr lang="en-US" altLang="zh-CN" sz="2000" dirty="0">
                <a:latin typeface="Comic Sans MS" pitchFamily="66" charset="0"/>
              </a:rPr>
              <a:t> main()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</a:rPr>
              <a:t>cout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&lt;&lt;</a:t>
            </a:r>
            <a:r>
              <a:rPr lang="en-US" altLang="zh-CN" sz="2000" dirty="0">
                <a:latin typeface="Comic Sans MS" pitchFamily="66" charset="0"/>
              </a:rPr>
              <a:t>"hello world!\n";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	return 0;</a:t>
            </a:r>
            <a:endParaRPr lang="zh-CN" altLang="en-US" sz="2000" dirty="0">
              <a:latin typeface="Comic Sans MS" pitchFamily="66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}</a:t>
            </a:r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57352" name="矩形 1"/>
          <p:cNvSpPr>
            <a:spLocks noChangeArrowheads="1"/>
          </p:cNvSpPr>
          <p:nvPr/>
        </p:nvSpPr>
        <p:spPr bwMode="auto">
          <a:xfrm>
            <a:off x="5277189" y="1995823"/>
            <a:ext cx="3427987" cy="401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02" tIns="58301" rIns="116602" bIns="58301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300" b="1" dirty="0">
                <a:solidFill>
                  <a:srgbClr val="000000"/>
                </a:solidFill>
              </a:rPr>
              <a:t>当使用</a:t>
            </a:r>
            <a:r>
              <a:rPr lang="en-US" altLang="zh-CN" sz="2300" b="1" dirty="0">
                <a:solidFill>
                  <a:srgbClr val="000000"/>
                </a:solidFill>
              </a:rPr>
              <a:t>&lt;</a:t>
            </a:r>
            <a:r>
              <a:rPr lang="en-US" altLang="zh-CN" sz="2300" b="1" dirty="0" err="1">
                <a:solidFill>
                  <a:srgbClr val="000000"/>
                </a:solidFill>
              </a:rPr>
              <a:t>iostream.h</a:t>
            </a:r>
            <a:r>
              <a:rPr lang="en-US" altLang="zh-CN" sz="2300" b="1" dirty="0">
                <a:solidFill>
                  <a:srgbClr val="000000"/>
                </a:solidFill>
              </a:rPr>
              <a:t>&gt;</a:t>
            </a:r>
            <a:r>
              <a:rPr lang="zh-CN" altLang="en-US" sz="2300" b="1" dirty="0">
                <a:solidFill>
                  <a:srgbClr val="000000"/>
                </a:solidFill>
              </a:rPr>
              <a:t>时，相当于在</a:t>
            </a:r>
            <a:r>
              <a:rPr lang="en-US" altLang="zh-CN" sz="2300" b="1" dirty="0">
                <a:solidFill>
                  <a:srgbClr val="000000"/>
                </a:solidFill>
              </a:rPr>
              <a:t>c</a:t>
            </a:r>
            <a:r>
              <a:rPr lang="zh-CN" altLang="en-US" sz="2300" b="1" dirty="0">
                <a:solidFill>
                  <a:srgbClr val="000000"/>
                </a:solidFill>
              </a:rPr>
              <a:t>中调用库函数，使用的是全局命名空间，也就是早期的</a:t>
            </a:r>
            <a:r>
              <a:rPr lang="en-US" altLang="zh-CN" sz="2300" b="1" dirty="0" err="1">
                <a:solidFill>
                  <a:srgbClr val="000000"/>
                </a:solidFill>
              </a:rPr>
              <a:t>c++</a:t>
            </a:r>
            <a:r>
              <a:rPr lang="zh-CN" altLang="en-US" sz="2300" b="1" dirty="0" smtClean="0">
                <a:solidFill>
                  <a:srgbClr val="000000"/>
                </a:solidFill>
              </a:rPr>
              <a:t>实现</a:t>
            </a:r>
            <a:r>
              <a:rPr lang="en-US" altLang="zh-CN" sz="2300" b="1" dirty="0" smtClean="0">
                <a:solidFill>
                  <a:srgbClr val="000000"/>
                </a:solidFill>
              </a:rPr>
              <a:t>(</a:t>
            </a:r>
            <a:r>
              <a:rPr lang="zh-CN" altLang="en-US" sz="2300" b="1" dirty="0" smtClean="0">
                <a:solidFill>
                  <a:srgbClr val="000000"/>
                </a:solidFill>
              </a:rPr>
              <a:t>现在的编译环境已不再支持，</a:t>
            </a:r>
            <a:r>
              <a:rPr lang="zh-CN" altLang="en-US" sz="2300" b="1" dirty="0" smtClean="0">
                <a:solidFill>
                  <a:srgbClr val="C00000"/>
                </a:solidFill>
              </a:rPr>
              <a:t>找不到文件</a:t>
            </a:r>
            <a:r>
              <a:rPr lang="en-US" altLang="zh-CN" sz="2300" b="1" dirty="0" smtClean="0">
                <a:solidFill>
                  <a:srgbClr val="000000"/>
                </a:solidFill>
              </a:rPr>
              <a:t>)</a:t>
            </a:r>
            <a:r>
              <a:rPr lang="zh-CN" altLang="en-US" sz="2300" b="1" dirty="0" smtClean="0">
                <a:solidFill>
                  <a:srgbClr val="000000"/>
                </a:solidFill>
              </a:rPr>
              <a:t>；</a:t>
            </a:r>
            <a:r>
              <a:rPr lang="zh-CN" altLang="en-US" sz="2300" b="1" dirty="0">
                <a:solidFill>
                  <a:srgbClr val="000000"/>
                </a:solidFill>
              </a:rPr>
              <a:t>当使用</a:t>
            </a:r>
            <a:r>
              <a:rPr lang="en-US" altLang="zh-CN" sz="2300" b="1" dirty="0">
                <a:solidFill>
                  <a:srgbClr val="000000"/>
                </a:solidFill>
              </a:rPr>
              <a:t>&lt;</a:t>
            </a:r>
            <a:r>
              <a:rPr lang="en-US" altLang="zh-CN" sz="2300" b="1" dirty="0" err="1">
                <a:solidFill>
                  <a:srgbClr val="000000"/>
                </a:solidFill>
              </a:rPr>
              <a:t>iostream</a:t>
            </a:r>
            <a:r>
              <a:rPr lang="en-US" altLang="zh-CN" sz="2300" b="1" dirty="0">
                <a:solidFill>
                  <a:srgbClr val="000000"/>
                </a:solidFill>
              </a:rPr>
              <a:t>&gt;</a:t>
            </a:r>
            <a:r>
              <a:rPr lang="zh-CN" altLang="en-US" sz="2300" b="1" dirty="0">
                <a:solidFill>
                  <a:srgbClr val="000000"/>
                </a:solidFill>
              </a:rPr>
              <a:t>的时候，该头文件没有定义全局命名空间，必须使用</a:t>
            </a:r>
            <a:r>
              <a:rPr lang="en-US" altLang="zh-CN" sz="2300" b="1" dirty="0">
                <a:solidFill>
                  <a:srgbClr val="000000"/>
                </a:solidFill>
              </a:rPr>
              <a:t>namespace </a:t>
            </a:r>
            <a:r>
              <a:rPr lang="en-US" altLang="zh-CN" sz="2300" b="1" dirty="0" err="1">
                <a:solidFill>
                  <a:srgbClr val="000000"/>
                </a:solidFill>
              </a:rPr>
              <a:t>std</a:t>
            </a:r>
            <a:r>
              <a:rPr lang="zh-CN" altLang="en-US" sz="2300" b="1" dirty="0">
                <a:solidFill>
                  <a:srgbClr val="000000"/>
                </a:solidFill>
              </a:rPr>
              <a:t>；这样才能正确使用</a:t>
            </a:r>
            <a:r>
              <a:rPr lang="en-US" altLang="zh-CN" sz="2300" b="1" dirty="0" err="1">
                <a:solidFill>
                  <a:srgbClr val="000000"/>
                </a:solidFill>
              </a:rPr>
              <a:t>cout</a:t>
            </a:r>
            <a:r>
              <a:rPr lang="zh-CN" altLang="en-US" sz="2300" b="1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3465043" y="3645024"/>
            <a:ext cx="1630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EX1_4.cpp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478227" y="6115169"/>
            <a:ext cx="1630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EX1_5.cpp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49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80211" y="1413312"/>
            <a:ext cx="8710693" cy="4773580"/>
          </a:xfrm>
        </p:spPr>
        <p:txBody>
          <a:bodyPr/>
          <a:lstStyle/>
          <a:p>
            <a:pPr>
              <a:lnSpc>
                <a:spcPct val="90000"/>
              </a:lnSpc>
              <a:buSzPct val="60000"/>
            </a:pPr>
            <a:r>
              <a:rPr lang="zh-CN" altLang="en-US" sz="2600" b="1" dirty="0"/>
              <a:t>Suppose the codes in header file iostream are  as follows.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latin typeface="Comic Sans MS" pitchFamily="66" charset="0"/>
              </a:rPr>
              <a:t>                  namespace std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latin typeface="Comic Sans MS" pitchFamily="66" charset="0"/>
              </a:rPr>
              <a:t>               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latin typeface="Comic Sans MS" pitchFamily="66" charset="0"/>
              </a:rPr>
              <a:t>                      istream cin;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latin typeface="Comic Sans MS" pitchFamily="66" charset="0"/>
              </a:rPr>
              <a:t>                      ostream cout;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dirty="0">
                <a:latin typeface="Comic Sans MS" pitchFamily="66" charset="0"/>
              </a:rPr>
              <a:t>                   }</a:t>
            </a:r>
            <a:endParaRPr lang="en-US" altLang="zh-CN" sz="2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600" b="1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SzPct val="60000"/>
            </a:pPr>
            <a:r>
              <a:rPr lang="zh-CN" altLang="en-US" sz="2600" b="1" dirty="0"/>
              <a:t>What does it mean if we add the following statement in the .cpp file?   </a:t>
            </a:r>
          </a:p>
          <a:p>
            <a:pPr>
              <a:lnSpc>
                <a:spcPct val="90000"/>
              </a:lnSpc>
              <a:buSzPct val="60000"/>
              <a:buFont typeface="Wingdings" pitchFamily="2" charset="2"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Comic Sans MS" pitchFamily="66" charset="0"/>
              </a:rPr>
              <a:t>                 #include&lt; iostream 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ko-KR" altLang="en-US" sz="26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8642" y="641862"/>
            <a:ext cx="8384699" cy="540621"/>
          </a:xfrm>
          <a:noFill/>
        </p:spPr>
        <p:txBody>
          <a:bodyPr lIns="92052" tIns="46027" rIns="92052" bIns="46027" anchor="b"/>
          <a:lstStyle/>
          <a:p>
            <a:r>
              <a:rPr lang="zh-CN" altLang="ko-KR" smtClean="0"/>
              <a:t>Namespace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856746" y="1866866"/>
            <a:ext cx="3816749" cy="220500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81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17894" y="2034927"/>
            <a:ext cx="4258155" cy="3533241"/>
          </a:xfr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600" b="1">
                <a:latin typeface="Comic Sans MS" pitchFamily="66" charset="0"/>
              </a:rPr>
              <a:t>#include&lt; iostream 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600" b="1">
                <a:latin typeface="Comic Sans MS" pitchFamily="66" charset="0"/>
              </a:rPr>
              <a:t>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600" b="1">
                <a:latin typeface="Comic Sans MS" pitchFamily="66" charset="0"/>
              </a:rPr>
              <a:t>{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600" b="1">
                <a:latin typeface="Comic Sans MS" pitchFamily="66" charset="0"/>
              </a:rPr>
              <a:t>    int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600" b="1">
                <a:latin typeface="Comic Sans MS" pitchFamily="66" charset="0"/>
              </a:rPr>
              <a:t>    cin &gt;&gt; 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600" b="1">
                <a:latin typeface="Comic Sans MS" pitchFamily="66" charset="0"/>
              </a:rPr>
              <a:t>    cout &lt;&lt; a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600" b="1">
                <a:latin typeface="Comic Sans MS" pitchFamily="66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600" b="1">
                <a:latin typeface="Comic Sans MS" pitchFamily="66" charset="0"/>
              </a:rPr>
              <a:t>}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859523" y="2565423"/>
            <a:ext cx="4033403" cy="2437860"/>
          </a:xfrm>
          <a:prstGeom prst="rect">
            <a:avLst/>
          </a:prstGeom>
          <a:solidFill>
            <a:srgbClr val="FF99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900" b="1">
                <a:solidFill>
                  <a:srgbClr val="0033CC"/>
                </a:solidFill>
                <a:latin typeface="Arial" pitchFamily="34" charset="0"/>
              </a:rPr>
              <a:t>After being processed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900" b="1">
                <a:solidFill>
                  <a:srgbClr val="0033CC"/>
                </a:solidFill>
                <a:latin typeface="Arial" pitchFamily="34" charset="0"/>
              </a:rPr>
              <a:t>by the preprocessor,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900" b="1">
                <a:solidFill>
                  <a:srgbClr val="0033CC"/>
                </a:solidFill>
                <a:latin typeface="Arial" pitchFamily="34" charset="0"/>
              </a:rPr>
              <a:t>the code will be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900" b="1">
                <a:solidFill>
                  <a:srgbClr val="0033CC"/>
                </a:solidFill>
                <a:latin typeface="Arial" pitchFamily="34" charset="0"/>
              </a:rPr>
              <a:t>extended as…</a:t>
            </a:r>
            <a:endParaRPr lang="en-US" altLang="zh-CN" b="1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59396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8642" y="641862"/>
            <a:ext cx="8384699" cy="540621"/>
          </a:xfrm>
          <a:noFill/>
        </p:spPr>
        <p:txBody>
          <a:bodyPr lIns="92052" tIns="46027" rIns="92052" bIns="46027" anchor="b"/>
          <a:lstStyle/>
          <a:p>
            <a:r>
              <a:rPr lang="zh-CN" altLang="ko-KR" smtClean="0"/>
              <a:t>Namespace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45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40623" y="1413311"/>
            <a:ext cx="3166788" cy="4693558"/>
          </a:xfr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namespace std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    istream cin;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    ostream cout;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int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{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    int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    cin &gt;&gt; 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    cout &lt;&lt; a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ko-KR" sz="2300" b="1">
                <a:latin typeface="Comic Sans MS" pitchFamily="66" charset="0"/>
              </a:rPr>
              <a:t>}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924067" y="1557072"/>
            <a:ext cx="4952663" cy="4420139"/>
          </a:xfrm>
          <a:prstGeom prst="rect">
            <a:avLst/>
          </a:prstGeom>
          <a:solidFill>
            <a:srgbClr val="FF99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经预处理器处理后，扩展为左边的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代码。根据前面所述的标识符作用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范围规则：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cin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和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是在名字空间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std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内声明的，而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std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是一个块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（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block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），因此在其外当然不能直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接使用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cin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和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。所以左边代码实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际上有语法错误。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因此才出现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pitchFamily="34" charset="0"/>
              </a:rPr>
              <a:t>        </a:t>
            </a:r>
            <a:r>
              <a:rPr lang="en-US" altLang="zh-CN" sz="2400" b="1">
                <a:solidFill>
                  <a:srgbClr val="FF0000"/>
                </a:solidFill>
                <a:latin typeface="Arial" pitchFamily="34" charset="0"/>
              </a:rPr>
              <a:t>using namespace std;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这样的语句来解决这个问题。</a:t>
            </a:r>
          </a:p>
        </p:txBody>
      </p:sp>
      <p:sp>
        <p:nvSpPr>
          <p:cNvPr id="60420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8642" y="641862"/>
            <a:ext cx="8384699" cy="540621"/>
          </a:xfrm>
          <a:noFill/>
        </p:spPr>
        <p:txBody>
          <a:bodyPr lIns="92052" tIns="46027" rIns="92052" bIns="46027" anchor="b"/>
          <a:lstStyle/>
          <a:p>
            <a:r>
              <a:rPr lang="zh-CN" altLang="ko-KR" smtClean="0"/>
              <a:t>Namespace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52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1075" y="1267525"/>
            <a:ext cx="8498089" cy="3444640"/>
          </a:xfrm>
          <a:noFill/>
        </p:spPr>
        <p:txBody>
          <a:bodyPr lIns="92052" tIns="46027" rIns="92052" bIns="46027"/>
          <a:lstStyle/>
          <a:p>
            <a:pPr>
              <a:lnSpc>
                <a:spcPct val="90000"/>
              </a:lnSpc>
            </a:pPr>
            <a:r>
              <a:rPr lang="en-US" altLang="zh-CN" sz="2200" b="1" dirty="0"/>
              <a:t>use a qualified name consisting of the namespace, the scope resolution operator :: and the desired the identifier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/>
          </a:p>
          <a:p>
            <a:pPr>
              <a:lnSpc>
                <a:spcPct val="90000"/>
              </a:lnSpc>
            </a:pPr>
            <a:r>
              <a:rPr lang="en-US" altLang="zh-CN" sz="2200" b="1" dirty="0"/>
              <a:t>write a using declaration</a:t>
            </a:r>
            <a:r>
              <a:rPr lang="en-US" altLang="zh-CN" sz="2400" b="1" dirty="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1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b="1" dirty="0"/>
              <a:t>	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/>
              <a:t>write a using directive locally or </a:t>
            </a:r>
            <a:r>
              <a:rPr lang="en-US" altLang="zh-CN" sz="2200" b="1" dirty="0" smtClean="0"/>
              <a:t>globally</a:t>
            </a:r>
            <a:endParaRPr lang="en-US" altLang="zh-CN" sz="2200" b="1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340671" y="2134140"/>
            <a:ext cx="4578075" cy="56694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marL="268288" indent="-268288"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Comic Sans MS" pitchFamily="66" charset="0"/>
              </a:rPr>
              <a:t>std::cin &gt;&gt;  a;</a:t>
            </a:r>
            <a:endParaRPr lang="en-US" altLang="zh-CN" sz="2400" b="1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340671" y="3213359"/>
            <a:ext cx="4578075" cy="86458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marL="268288" indent="-268288"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Comic Sans MS" pitchFamily="66" charset="0"/>
              </a:rPr>
              <a:t>using  std::</a:t>
            </a:r>
            <a:r>
              <a:rPr lang="zh-CN" altLang="en-US" sz="2400" b="1">
                <a:solidFill>
                  <a:srgbClr val="0033CC"/>
                </a:solidFill>
                <a:latin typeface="Comic Sans MS" pitchFamily="66" charset="0"/>
              </a:rPr>
              <a:t>cin</a:t>
            </a:r>
            <a:r>
              <a:rPr lang="en-US" altLang="zh-CN" sz="2400" b="1">
                <a:solidFill>
                  <a:srgbClr val="0033CC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Comic Sans MS" pitchFamily="66" charset="0"/>
              </a:rPr>
              <a:t>cin &gt;&gt;  a;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411538" y="4725144"/>
            <a:ext cx="4537580" cy="8645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marL="268288" indent="-268288"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Comic Sans MS" pitchFamily="66" charset="0"/>
              </a:rPr>
              <a:t>using  namespace  std ;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Comic Sans MS" pitchFamily="66" charset="0"/>
              </a:rPr>
              <a:t>cin &gt;&gt;  a;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961783" y="400911"/>
            <a:ext cx="7356100" cy="58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007572"/>
                </a:solidFill>
                <a:latin typeface="Arial" pitchFamily="34" charset="0"/>
              </a:rPr>
              <a:t>3 Ways to Use Namespace Identifiers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59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80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52771"/>
            <a:ext cx="8540609" cy="718804"/>
          </a:xfrm>
        </p:spPr>
        <p:txBody>
          <a:bodyPr/>
          <a:lstStyle/>
          <a:p>
            <a:pPr eaLnBrk="1" hangingPunct="1"/>
            <a:r>
              <a:rPr lang="zh-CN" altLang="ko-KR" sz="4100"/>
              <a:t>Overview of C++</a:t>
            </a:r>
          </a:p>
        </p:txBody>
      </p:sp>
      <p:sp>
        <p:nvSpPr>
          <p:cNvPr id="717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528" y="1628800"/>
            <a:ext cx="8587179" cy="2431392"/>
          </a:xfrm>
        </p:spPr>
        <p:txBody>
          <a:bodyPr/>
          <a:lstStyle/>
          <a:p>
            <a:pPr eaLnBrk="1" hangingPunct="1"/>
            <a:r>
              <a:rPr lang="zh-CN" altLang="ko-KR" b="1" dirty="0" smtClean="0">
                <a:solidFill>
                  <a:schemeClr val="tx1"/>
                </a:solidFill>
              </a:rPr>
              <a:t>The most important thing</a:t>
            </a:r>
            <a:r>
              <a:rPr lang="zh-CN" altLang="ko-KR" b="1" dirty="0" smtClean="0"/>
              <a:t> to do when learning C++ is </a:t>
            </a:r>
            <a:r>
              <a:rPr lang="zh-CN" altLang="ko-KR" b="1" dirty="0"/>
              <a:t>to</a:t>
            </a:r>
            <a:r>
              <a:rPr lang="zh-CN" altLang="ko-KR" b="1" dirty="0" smtClean="0">
                <a:solidFill>
                  <a:srgbClr val="FF0000"/>
                </a:solidFill>
              </a:rPr>
              <a:t> </a:t>
            </a:r>
            <a:r>
              <a:rPr lang="zh-CN" altLang="ko-KR" b="1" i="1" dirty="0" smtClean="0">
                <a:solidFill>
                  <a:srgbClr val="FF0000"/>
                </a:solidFill>
              </a:rPr>
              <a:t>focus on concepts</a:t>
            </a:r>
            <a:r>
              <a:rPr lang="zh-CN" altLang="ko-KR" b="1" dirty="0" smtClean="0">
                <a:solidFill>
                  <a:srgbClr val="FF0000"/>
                </a:solidFill>
              </a:rPr>
              <a:t> </a:t>
            </a:r>
            <a:r>
              <a:rPr lang="zh-CN" altLang="ko-KR" b="1" dirty="0" smtClean="0"/>
              <a:t>and not get lost in </a:t>
            </a:r>
            <a:r>
              <a:rPr lang="zh-CN" altLang="ko-KR" b="1" i="1" dirty="0" smtClean="0">
                <a:solidFill>
                  <a:schemeClr val="tx1"/>
                </a:solidFill>
              </a:rPr>
              <a:t>language-technical details</a:t>
            </a:r>
            <a:r>
              <a:rPr lang="zh-CN" altLang="ko-KR" b="1" dirty="0" smtClean="0"/>
              <a:t>.</a:t>
            </a:r>
            <a:r>
              <a:rPr lang="en-US" altLang="zh-CN" b="1" dirty="0" smtClean="0"/>
              <a:t>  </a:t>
            </a:r>
            <a:br>
              <a:rPr lang="en-US" altLang="zh-CN" b="1" dirty="0" smtClean="0"/>
            </a:br>
            <a:r>
              <a:rPr lang="en-US" altLang="zh-CN" sz="1200" b="1" dirty="0" smtClean="0"/>
              <a:t/>
            </a:r>
            <a:br>
              <a:rPr lang="en-US" altLang="zh-CN" sz="1200" b="1" dirty="0" smtClean="0"/>
            </a:br>
            <a:r>
              <a:rPr lang="en-US" altLang="zh-CN" b="1" dirty="0" smtClean="0"/>
              <a:t>C++</a:t>
            </a:r>
            <a:r>
              <a:rPr lang="zh-CN" altLang="en-US" b="1" dirty="0" smtClean="0"/>
              <a:t>语言学习的重点是</a:t>
            </a:r>
            <a:r>
              <a:rPr lang="zh-CN" altLang="en-US" b="1" dirty="0" smtClean="0">
                <a:solidFill>
                  <a:srgbClr val="FF0000"/>
                </a:solidFill>
              </a:rPr>
              <a:t>概念，</a:t>
            </a:r>
            <a:r>
              <a:rPr lang="zh-CN" altLang="en-US" b="1" dirty="0" smtClean="0"/>
              <a:t>不应迷失在</a:t>
            </a:r>
            <a:r>
              <a:rPr lang="zh-CN" altLang="en-US" b="1" dirty="0" smtClean="0">
                <a:solidFill>
                  <a:srgbClr val="FF0000"/>
                </a:solidFill>
              </a:rPr>
              <a:t>语言的技术细节</a:t>
            </a:r>
            <a:endParaRPr lang="zh-CN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54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6" y="671237"/>
            <a:ext cx="8461642" cy="538568"/>
          </a:xfrm>
          <a:noFill/>
        </p:spPr>
        <p:txBody>
          <a:bodyPr lIns="91382" tIns="45691" rIns="91382" bIns="45691"/>
          <a:lstStyle/>
          <a:p>
            <a:r>
              <a:rPr lang="zh-CN" altLang="ko-KR" smtClean="0"/>
              <a:t>Namespaces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439385" y="1263476"/>
            <a:ext cx="8358377" cy="526043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0" tIns="45700" rIns="91400" bIns="45700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namespace mfc {  //vendor 1's namespace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	int inflag;    //vendor 1's inflag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namespace owl {  //vendor 2's namespace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	int inflag;   //vendor 2's inflag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int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          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   mfc::inflag = 3;            //mfc's inflag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   owl::inflag = -823;        //owl's inflag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          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5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44219" y="462684"/>
            <a:ext cx="8461643" cy="538568"/>
          </a:xfrm>
          <a:noFill/>
        </p:spPr>
        <p:txBody>
          <a:bodyPr lIns="91382" tIns="45691" rIns="91382" bIns="45691"/>
          <a:lstStyle/>
          <a:p>
            <a:r>
              <a:rPr lang="zh-CN" altLang="ko-KR" smtClean="0"/>
              <a:t>Namespaces</a:t>
            </a:r>
          </a:p>
        </p:txBody>
      </p: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394837" y="1040747"/>
            <a:ext cx="8358377" cy="568564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00" tIns="45700" rIns="91400" bIns="45700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namespace mfc {  //vendor 1's namespace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	int inflag;    //vendor 1's inflag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namespace owl {  //vendor 2's namespace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	int inflag;   //vendor 2's inflag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using namespace mfc;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using namespace owl;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2400" b="1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int main()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          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   inflag = 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          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766634" y="5942792"/>
            <a:ext cx="2986582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 b="1">
                <a:solidFill>
                  <a:srgbClr val="0033CC"/>
                </a:solidFill>
                <a:latin typeface="Comic Sans MS" pitchFamily="66" charset="0"/>
              </a:rPr>
              <a:t>//</a:t>
            </a:r>
            <a:r>
              <a:rPr lang="zh-CN" altLang="en-US" sz="1800" b="1">
                <a:solidFill>
                  <a:srgbClr val="0033CC"/>
                </a:solidFill>
                <a:latin typeface="Comic Sans MS" pitchFamily="66" charset="0"/>
              </a:rPr>
              <a:t>wrong! </a:t>
            </a:r>
            <a:r>
              <a:rPr lang="en-US" altLang="zh-CN" sz="1800" b="1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zh-CN" altLang="en-US" sz="1800" b="1">
                <a:solidFill>
                  <a:srgbClr val="0033CC"/>
                </a:solidFill>
                <a:latin typeface="Comic Sans MS" pitchFamily="66" charset="0"/>
              </a:rPr>
              <a:t>mbiguous 含糊</a:t>
            </a:r>
            <a:endParaRPr lang="en-US" altLang="zh-CN" sz="1800" b="1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11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27690"/>
            <a:ext cx="8540609" cy="540622"/>
          </a:xfrm>
        </p:spPr>
        <p:txBody>
          <a:bodyPr/>
          <a:lstStyle/>
          <a:p>
            <a:pPr eaLnBrk="1" hangingPunct="1"/>
            <a:r>
              <a:rPr lang="zh-CN" altLang="ko-KR" smtClean="0"/>
              <a:t>Namespaces</a:t>
            </a:r>
          </a:p>
        </p:txBody>
      </p:sp>
      <p:sp>
        <p:nvSpPr>
          <p:cNvPr id="6451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413312"/>
            <a:ext cx="8540609" cy="2209793"/>
          </a:xfrm>
        </p:spPr>
        <p:txBody>
          <a:bodyPr/>
          <a:lstStyle/>
          <a:p>
            <a:pPr eaLnBrk="1" hangingPunct="1"/>
            <a:r>
              <a:rPr lang="zh-CN" altLang="ko-KR" b="1" i="1" smtClean="0">
                <a:solidFill>
                  <a:schemeClr val="tx1"/>
                </a:solidFill>
              </a:rPr>
              <a:t>Namespaces</a:t>
            </a:r>
            <a:r>
              <a:rPr lang="zh-CN" altLang="ko-KR" b="1" smtClean="0"/>
              <a:t> are used to prevent name conflicts.</a:t>
            </a:r>
            <a:r>
              <a:rPr lang="zh-CN" altLang="en-US" sz="2300" b="1"/>
              <a:t>防止</a:t>
            </a:r>
            <a:r>
              <a:rPr lang="zh-CN" altLang="en-US" sz="2000" b="1"/>
              <a:t>冲突</a:t>
            </a:r>
            <a:endParaRPr lang="zh-CN" altLang="ko-KR" sz="2000" b="1"/>
          </a:p>
          <a:p>
            <a:pPr eaLnBrk="1" hangingPunct="1"/>
            <a:r>
              <a:rPr lang="zh-CN" altLang="ko-KR" b="1" smtClean="0"/>
              <a:t>Namespace </a:t>
            </a:r>
            <a:r>
              <a:rPr lang="zh-CN" altLang="ko-KR" b="1" i="1" smtClean="0">
                <a:solidFill>
                  <a:schemeClr val="tx1"/>
                </a:solidFill>
              </a:rPr>
              <a:t>std</a:t>
            </a:r>
            <a:r>
              <a:rPr lang="zh-CN" altLang="ko-KR" b="1" smtClean="0"/>
              <a:t> is used routinely to cover the standard C++ definitions, declarations, and so on for standard C++ library.</a:t>
            </a:r>
            <a:r>
              <a:rPr lang="en-US" altLang="zh-CN" b="1" smtClean="0"/>
              <a:t> </a:t>
            </a:r>
            <a:r>
              <a:rPr lang="zh-CN" altLang="en-US" sz="2300" b="1"/>
              <a:t>标准</a:t>
            </a:r>
            <a:r>
              <a:rPr lang="en-US" altLang="zh-CN" sz="2300" b="1"/>
              <a:t>C++</a:t>
            </a:r>
            <a:r>
              <a:rPr lang="zh-CN" altLang="en-US" sz="2300" b="1"/>
              <a:t>定义、声明等标准</a:t>
            </a:r>
            <a:r>
              <a:rPr lang="en-US" altLang="zh-CN" sz="2300" b="1"/>
              <a:t>C++</a:t>
            </a:r>
            <a:r>
              <a:rPr lang="zh-CN" altLang="en-US" sz="2300" b="1"/>
              <a:t>库</a:t>
            </a:r>
            <a:endParaRPr lang="zh-CN" altLang="ko-KR" sz="2300" b="1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564920" y="3717032"/>
            <a:ext cx="4867621" cy="226212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namespace mfc {  //vendor 1's namespace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int inflag;   //vendor 1's inflag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namespace owl {  //vendor 2's namespace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int inflag;  //vendor 2's inflag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mfc::inflag = 3;  //mfc's inflag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owl::inflag = -823; //owl's inflag</a:t>
            </a:r>
          </a:p>
        </p:txBody>
      </p:sp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5766634" y="4167042"/>
            <a:ext cx="2662614" cy="877131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using mfc::inflag;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inflag = 3;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owl::inflag = -823;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68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4"/>
          <p:cNvSpPr>
            <a:spLocks noChangeArrowheads="1"/>
          </p:cNvSpPr>
          <p:nvPr/>
        </p:nvSpPr>
        <p:spPr bwMode="auto">
          <a:xfrm>
            <a:off x="395536" y="764704"/>
            <a:ext cx="5695764" cy="281612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namespace mfc {  //vendor 1's namespace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int inflag;   //vendor 1's inflag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void g(int);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using mfc::inflag;   //using declaration for inflag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inflag = 100;		//OK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g(8);			//Error!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mfc::g(8);		//OK, full name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using mfc::g;		//using declaration for g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g(8);			//OK</a:t>
            </a:r>
          </a:p>
        </p:txBody>
      </p:sp>
      <p:sp>
        <p:nvSpPr>
          <p:cNvPr id="65540" name="Rectangle 7"/>
          <p:cNvSpPr>
            <a:spLocks noChangeArrowheads="1"/>
          </p:cNvSpPr>
          <p:nvPr/>
        </p:nvSpPr>
        <p:spPr bwMode="auto">
          <a:xfrm>
            <a:off x="3010881" y="3986147"/>
            <a:ext cx="5695764" cy="226212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namespace mfc {  //vendor 1's namespace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int inflag;   //vendor 1's inflag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	void g(int);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using namespace mfc;   //using directive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inflag = 21;		//mfc::inflag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g(-66);		//mfc::g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>
                <a:solidFill>
                  <a:srgbClr val="000000"/>
                </a:solidFill>
                <a:latin typeface="Comic Sans MS" pitchFamily="66" charset="0"/>
              </a:rPr>
              <a:t>owl::inflag=341;	//full name needed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14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990128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Scope Resolution Operator</a:t>
            </a:r>
          </a:p>
        </p:txBody>
      </p:sp>
      <p:sp>
        <p:nvSpPr>
          <p:cNvPr id="6656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978231"/>
            <a:ext cx="8540609" cy="151252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A hidden global name can be referred to using the scope resolution operator </a:t>
            </a:r>
            <a:r>
              <a:rPr lang="zh-CN" altLang="en-US" b="1" i="1" smtClean="0">
                <a:solidFill>
                  <a:srgbClr val="FF0000"/>
                </a:solidFill>
              </a:rPr>
              <a:t>::  </a:t>
            </a:r>
            <a:r>
              <a:rPr lang="zh-CN" altLang="en-US" sz="3100" b="1">
                <a:latin typeface="楷体_GB2312"/>
              </a:rPr>
              <a:t>作用域操作符</a:t>
            </a:r>
            <a:endParaRPr lang="zh-CN" altLang="en-US" b="1" i="1" smtClean="0"/>
          </a:p>
          <a:p>
            <a:pPr eaLnBrk="1" hangingPunct="1"/>
            <a:endParaRPr lang="ko-KR" altLang="en-US" b="1" smtClean="0">
              <a:solidFill>
                <a:srgbClr val="FF0000"/>
              </a:solidFill>
            </a:endParaRP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827584" y="3357121"/>
            <a:ext cx="4081998" cy="2668687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969" tIns="46784" rIns="89969" bIns="46784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x;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dirty="0">
                <a:latin typeface="Comic Sans MS" pitchFamily="66" charset="0"/>
              </a:rPr>
              <a:t>void f2( 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dirty="0"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Comic Sans MS" pitchFamily="66" charset="0"/>
              </a:rPr>
              <a:t>     </a:t>
            </a:r>
            <a:r>
              <a:rPr lang="en-US" altLang="zh-CN" sz="2000" dirty="0" err="1">
                <a:solidFill>
                  <a:srgbClr val="0033CC"/>
                </a:solidFill>
                <a:latin typeface="Comic Sans MS" pitchFamily="66" charset="0"/>
              </a:rPr>
              <a:t>int</a:t>
            </a:r>
            <a:r>
              <a:rPr lang="en-US" altLang="zh-CN" sz="2000" dirty="0">
                <a:solidFill>
                  <a:srgbClr val="0033CC"/>
                </a:solidFill>
                <a:latin typeface="Comic Sans MS" pitchFamily="66" charset="0"/>
              </a:rPr>
              <a:t> x = 1;</a:t>
            </a:r>
            <a:r>
              <a:rPr lang="en-US" altLang="zh-CN" sz="2000" dirty="0">
                <a:latin typeface="Comic Sans MS" pitchFamily="66" charset="0"/>
              </a:rPr>
              <a:t>   // hide global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dirty="0">
                <a:latin typeface="Comic Sans MS" pitchFamily="66" charset="0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::x = 2;</a:t>
            </a:r>
            <a:r>
              <a:rPr lang="en-US" altLang="zh-CN" sz="2000" dirty="0">
                <a:latin typeface="Comic Sans MS" pitchFamily="66" charset="0"/>
              </a:rPr>
              <a:t>      // assign to global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dirty="0">
                <a:latin typeface="Comic Sans MS" pitchFamily="66" charset="0"/>
              </a:rPr>
              <a:t>     </a:t>
            </a:r>
            <a:r>
              <a:rPr lang="en-US" altLang="zh-CN" sz="2000" dirty="0">
                <a:solidFill>
                  <a:srgbClr val="0033CC"/>
                </a:solidFill>
                <a:latin typeface="Comic Sans MS" pitchFamily="66" charset="0"/>
              </a:rPr>
              <a:t>x=2;	</a:t>
            </a:r>
            <a:r>
              <a:rPr lang="en-US" altLang="zh-CN" sz="2000" dirty="0">
                <a:latin typeface="Comic Sans MS" pitchFamily="66" charset="0"/>
              </a:rPr>
              <a:t>  //assign to local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dirty="0">
                <a:latin typeface="Comic Sans MS" pitchFamily="66" charset="0"/>
              </a:rPr>
              <a:t>}</a:t>
            </a:r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6084527" y="3934191"/>
            <a:ext cx="2016702" cy="1800047"/>
          </a:xfrm>
          <a:prstGeom prst="wedgeEllipseCallout">
            <a:avLst>
              <a:gd name="adj1" fmla="val -106380"/>
              <a:gd name="adj2" fmla="val -2275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9969" tIns="46784" rIns="89969" bIns="46784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 latinLnBrk="1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but, there is </a:t>
            </a:r>
          </a:p>
          <a:p>
            <a:pPr algn="ctr" fontAlgn="base" latinLnBrk="1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no way to use</a:t>
            </a:r>
          </a:p>
          <a:p>
            <a:pPr algn="ctr" fontAlgn="base" latinLnBrk="1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 a hidden local </a:t>
            </a:r>
          </a:p>
          <a:p>
            <a:pPr algn="ctr" fontAlgn="base" latinLnBrk="1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1800">
                <a:latin typeface="Comic Sans MS" pitchFamily="66" charset="0"/>
                <a:ea typeface="Gulim" pitchFamily="34" charset="-127"/>
              </a:rPr>
              <a:t>name</a:t>
            </a:r>
          </a:p>
        </p:txBody>
      </p:sp>
      <p:sp>
        <p:nvSpPr>
          <p:cNvPr id="66567" name="AutoShap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787383" y="1040748"/>
            <a:ext cx="366490" cy="45963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>
                <a:solidFill>
                  <a:srgbClr val="0033CC"/>
                </a:solidFill>
                <a:hlinkClick r:id="" action="ppaction://noaction"/>
              </a:rPr>
              <a:t>Agenda</a:t>
            </a: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02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Introduction To C++ I/O</a:t>
            </a:r>
            <a:r>
              <a:rPr lang="zh-CN" altLang="en-US" sz="2600">
                <a:solidFill>
                  <a:srgbClr val="000000"/>
                </a:solidFill>
              </a:rPr>
              <a:t>输入输出介绍</a:t>
            </a:r>
            <a:endParaRPr lang="zh-CN" altLang="ko-KR" sz="2600">
              <a:solidFill>
                <a:srgbClr val="000000"/>
              </a:solidFill>
            </a:endParaRPr>
          </a:p>
        </p:txBody>
      </p:sp>
      <p:sp>
        <p:nvSpPr>
          <p:cNvPr id="6758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694758"/>
            <a:ext cx="8540609" cy="379792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Still  I/O is not directly a part of the C++ language. It is added as a set of types and routines found in a standard library. 没有直接输入输出</a:t>
            </a:r>
          </a:p>
          <a:p>
            <a:pPr eaLnBrk="1" hangingPunct="1"/>
            <a:r>
              <a:rPr lang="zh-CN" altLang="en-US" b="1" dirty="0" smtClean="0"/>
              <a:t>The C++ standard I/O header file is </a:t>
            </a:r>
            <a:r>
              <a:rPr lang="zh-CN" altLang="en-US" b="1" i="1" dirty="0" smtClean="0">
                <a:solidFill>
                  <a:schemeClr val="tx1"/>
                </a:solidFill>
              </a:rPr>
              <a:t>iostream</a:t>
            </a:r>
            <a:r>
              <a:rPr lang="zh-CN" altLang="en-US" b="1" dirty="0" smtClean="0"/>
              <a:t> 头文件</a:t>
            </a:r>
          </a:p>
          <a:p>
            <a:pPr eaLnBrk="1" hangingPunct="1"/>
            <a:r>
              <a:rPr lang="zh-CN" altLang="en-US" b="1" dirty="0" smtClean="0"/>
              <a:t>The iostream library </a:t>
            </a:r>
            <a:r>
              <a:rPr lang="zh-CN" altLang="en-US" b="1" dirty="0" smtClean="0">
                <a:solidFill>
                  <a:srgbClr val="CC3300"/>
                </a:solidFill>
              </a:rPr>
              <a:t>overloads(</a:t>
            </a:r>
            <a:r>
              <a:rPr lang="ko-KR" altLang="en-US" b="1" dirty="0" smtClean="0">
                <a:solidFill>
                  <a:srgbClr val="CC3300"/>
                </a:solidFill>
              </a:rPr>
              <a:t>重载）</a:t>
            </a:r>
            <a:r>
              <a:rPr lang="ko-KR" altLang="en-US" b="1" dirty="0" smtClean="0"/>
              <a:t> </a:t>
            </a:r>
            <a:r>
              <a:rPr lang="zh-CN" altLang="en-US" b="1" dirty="0" smtClean="0"/>
              <a:t>the two bit-shift operators </a:t>
            </a:r>
            <a:r>
              <a:rPr lang="zh-CN" altLang="en-US" b="1" i="1" dirty="0" smtClean="0">
                <a:solidFill>
                  <a:schemeClr val="tx1"/>
                </a:solidFill>
              </a:rPr>
              <a:t>&lt;&lt;</a:t>
            </a:r>
            <a:r>
              <a:rPr lang="zh-CN" altLang="en-US" b="1" dirty="0" smtClean="0"/>
              <a:t>, </a:t>
            </a:r>
            <a:r>
              <a:rPr lang="zh-CN" altLang="en-US" b="1" i="1" dirty="0" smtClean="0">
                <a:solidFill>
                  <a:schemeClr val="tx1"/>
                </a:solidFill>
              </a:rPr>
              <a:t>&gt;&gt;   </a:t>
            </a:r>
            <a:r>
              <a:rPr lang="zh-CN" altLang="zh-CN" sz="2400" b="1" dirty="0" smtClean="0"/>
              <a:t>插入</a:t>
            </a:r>
            <a:r>
              <a:rPr lang="zh-CN" altLang="zh-CN" sz="2400" b="1" dirty="0"/>
              <a:t>运算符</a:t>
            </a:r>
            <a:r>
              <a:rPr lang="en-US" altLang="zh-CN" sz="2400" b="1" dirty="0" smtClean="0"/>
              <a:t>&lt;&lt;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提取</a:t>
            </a:r>
            <a:r>
              <a:rPr lang="zh-CN" altLang="zh-CN" sz="2400" b="1" dirty="0"/>
              <a:t>运算符</a:t>
            </a:r>
            <a:r>
              <a:rPr lang="en-US" altLang="zh-CN" sz="2400" b="1" dirty="0"/>
              <a:t>&gt;&gt;</a:t>
            </a:r>
            <a:endParaRPr lang="zh-CN" altLang="en-US" sz="2400" b="1" i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b="1" dirty="0" smtClean="0"/>
              <a:t>It also declares three standard streams: </a:t>
            </a:r>
            <a:r>
              <a:rPr lang="zh-CN" altLang="en-US" b="1" i="1" dirty="0" smtClean="0">
                <a:solidFill>
                  <a:schemeClr val="tx1"/>
                </a:solidFill>
              </a:rPr>
              <a:t>cout</a:t>
            </a:r>
            <a:r>
              <a:rPr lang="zh-CN" altLang="en-US" b="1" dirty="0" smtClean="0"/>
              <a:t>, </a:t>
            </a:r>
            <a:r>
              <a:rPr lang="zh-CN" altLang="en-US" b="1" i="1" dirty="0" smtClean="0">
                <a:solidFill>
                  <a:schemeClr val="tx1"/>
                </a:solidFill>
              </a:rPr>
              <a:t>cin</a:t>
            </a:r>
            <a:r>
              <a:rPr lang="zh-CN" altLang="en-US" b="1" dirty="0" smtClean="0"/>
              <a:t>, </a:t>
            </a:r>
            <a:r>
              <a:rPr lang="zh-CN" altLang="en-US" b="1" i="1" dirty="0" smtClean="0">
                <a:solidFill>
                  <a:schemeClr val="tx1"/>
                </a:solidFill>
              </a:rPr>
              <a:t>cerr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33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What does the C++ </a:t>
            </a:r>
            <a:r>
              <a:rPr lang="en-US" altLang="zh-CN" smtClean="0"/>
              <a:t>"</a:t>
            </a:r>
            <a:r>
              <a:rPr lang="zh-CN" altLang="ko-KR" smtClean="0"/>
              <a:t>hello world</a:t>
            </a:r>
            <a:r>
              <a:rPr lang="en-US" altLang="zh-CN" smtClean="0"/>
              <a:t>"</a:t>
            </a:r>
            <a:r>
              <a:rPr lang="zh-CN" altLang="ko-KR" smtClean="0"/>
              <a:t> Look like</a:t>
            </a:r>
          </a:p>
        </p:txBody>
      </p:sp>
      <p:sp>
        <p:nvSpPr>
          <p:cNvPr id="68612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805872" y="1409261"/>
            <a:ext cx="4195387" cy="2664637"/>
          </a:xfrm>
          <a:solidFill>
            <a:schemeClr val="accent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ko-KR" sz="2000" b="1">
                <a:latin typeface="Comic Sans MS" pitchFamily="66" charset="0"/>
              </a:rPr>
              <a:t>#include </a:t>
            </a:r>
            <a:r>
              <a:rPr lang="zh-CN" altLang="ko-KR" sz="2000" b="1">
                <a:solidFill>
                  <a:srgbClr val="FF0000"/>
                </a:solidFill>
                <a:latin typeface="Comic Sans MS" pitchFamily="66" charset="0"/>
              </a:rPr>
              <a:t>&lt;iostream&gt;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>
                <a:solidFill>
                  <a:srgbClr val="FF0000"/>
                </a:solidFill>
                <a:latin typeface="Comic Sans MS" pitchFamily="66" charset="0"/>
              </a:rPr>
              <a:t>using namespace std;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>
                <a:latin typeface="Comic Sans MS" pitchFamily="66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>
                <a:latin typeface="Comic Sans MS" pitchFamily="66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>
                <a:latin typeface="Comic Sans MS" pitchFamily="66" charset="0"/>
              </a:rPr>
              <a:t>	</a:t>
            </a:r>
            <a:r>
              <a:rPr lang="zh-CN" altLang="ko-KR" sz="2000" b="1">
                <a:solidFill>
                  <a:srgbClr val="FF0000"/>
                </a:solidFill>
                <a:latin typeface="Comic Sans MS" pitchFamily="66" charset="0"/>
              </a:rPr>
              <a:t>cout&lt;&lt;</a:t>
            </a:r>
            <a:r>
              <a:rPr lang="en-US" altLang="zh-CN" sz="2000" b="1">
                <a:latin typeface="Comic Sans MS" pitchFamily="66" charset="0"/>
              </a:rPr>
              <a:t>"</a:t>
            </a:r>
            <a:r>
              <a:rPr lang="zh-CN" altLang="ko-KR" sz="2000" b="1">
                <a:latin typeface="Comic Sans MS" pitchFamily="66" charset="0"/>
              </a:rPr>
              <a:t>hello world!\n</a:t>
            </a:r>
            <a:r>
              <a:rPr lang="en-US" altLang="zh-CN" sz="2000" b="1">
                <a:latin typeface="Comic Sans MS" pitchFamily="66" charset="0"/>
              </a:rPr>
              <a:t>"</a:t>
            </a:r>
            <a:r>
              <a:rPr lang="zh-CN" altLang="ko-KR" sz="2000" b="1">
                <a:latin typeface="Comic Sans MS" pitchFamily="66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>
                <a:latin typeface="Comic Sans MS" pitchFamily="66" charset="0"/>
              </a:rPr>
              <a:t>	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ko-KR" sz="2000" b="1">
                <a:latin typeface="Comic Sans MS" pitchFamily="66" charset="0"/>
              </a:rPr>
              <a:t>}</a:t>
            </a:r>
          </a:p>
        </p:txBody>
      </p:sp>
      <p:sp>
        <p:nvSpPr>
          <p:cNvPr id="68614" name="Rectangle 5"/>
          <p:cNvSpPr>
            <a:spLocks noRot="1" noChangeArrowheads="1"/>
          </p:cNvSpPr>
          <p:nvPr/>
        </p:nvSpPr>
        <p:spPr bwMode="auto">
          <a:xfrm>
            <a:off x="2460136" y="4292579"/>
            <a:ext cx="4195387" cy="22900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390" tIns="45695" rIns="91390" bIns="45695">
            <a:spAutoFit/>
          </a:bodyPr>
          <a:lstStyle>
            <a:lvl1pPr marL="268288" indent="-268288"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#include &lt;</a:t>
            </a:r>
            <a:r>
              <a:rPr lang="en-US" altLang="zh-CN" sz="2000" dirty="0" err="1">
                <a:latin typeface="Comic Sans MS" pitchFamily="66" charset="0"/>
              </a:rPr>
              <a:t>iostream.h</a:t>
            </a:r>
            <a:r>
              <a:rPr lang="en-US" altLang="zh-CN" sz="2000" dirty="0" smtClean="0">
                <a:latin typeface="Comic Sans MS" pitchFamily="66" charset="0"/>
              </a:rPr>
              <a:t>&gt;   //</a:t>
            </a:r>
            <a:r>
              <a:rPr lang="zh-CN" altLang="en-US" sz="2000" dirty="0" smtClean="0">
                <a:latin typeface="Comic Sans MS" pitchFamily="66" charset="0"/>
              </a:rPr>
              <a:t>旧标准</a:t>
            </a:r>
            <a:endParaRPr lang="en-US" altLang="zh-CN" sz="2000" dirty="0">
              <a:latin typeface="Comic Sans MS" pitchFamily="66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 err="1">
                <a:latin typeface="Comic Sans MS" pitchFamily="66" charset="0"/>
              </a:rPr>
              <a:t>int</a:t>
            </a:r>
            <a:r>
              <a:rPr lang="en-US" altLang="zh-CN" sz="2000" dirty="0">
                <a:latin typeface="Comic Sans MS" pitchFamily="66" charset="0"/>
              </a:rPr>
              <a:t> main()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Comic Sans MS" pitchFamily="66" charset="0"/>
              </a:rPr>
              <a:t>cout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&lt;&lt;</a:t>
            </a:r>
            <a:r>
              <a:rPr lang="en-US" altLang="zh-CN" sz="2000" dirty="0">
                <a:latin typeface="Comic Sans MS" pitchFamily="66" charset="0"/>
              </a:rPr>
              <a:t>"hello world!\n";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	return 0;</a:t>
            </a:r>
            <a:endParaRPr lang="zh-CN" altLang="en-US" sz="2000" dirty="0">
              <a:latin typeface="Comic Sans MS" pitchFamily="66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000" dirty="0">
                <a:latin typeface="Comic Sans MS" pitchFamily="66" charset="0"/>
              </a:rPr>
              <a:t>}</a:t>
            </a:r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80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1328" y="471134"/>
            <a:ext cx="7773211" cy="539244"/>
          </a:xfrm>
          <a:noFill/>
        </p:spPr>
        <p:txBody>
          <a:bodyPr lIns="92052" tIns="46027" rIns="92052" bIns="46027" anchor="b"/>
          <a:lstStyle/>
          <a:p>
            <a:r>
              <a:rPr lang="zh-CN" altLang="ko-KR" smtClean="0"/>
              <a:t>I/O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1078" y="1348519"/>
            <a:ext cx="8629701" cy="1471806"/>
          </a:xfrm>
          <a:noFill/>
        </p:spPr>
        <p:txBody>
          <a:bodyPr lIns="92052" tIns="46027" rIns="92052" bIns="46027"/>
          <a:lstStyle/>
          <a:p>
            <a:r>
              <a:rPr lang="zh-CN" altLang="ko-KR" b="1" smtClean="0"/>
              <a:t>No I/O is built into C++.</a:t>
            </a:r>
          </a:p>
          <a:p>
            <a:r>
              <a:rPr lang="zh-CN" altLang="ko-KR" b="1" smtClean="0"/>
              <a:t>Instead, a library provides input/output streams for I/O.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3707411" y="3604148"/>
            <a:ext cx="1891164" cy="2271826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5942794" y="4049601"/>
            <a:ext cx="933432" cy="647936"/>
          </a:xfrm>
          <a:prstGeom prst="rightArrow">
            <a:avLst>
              <a:gd name="adj1" fmla="val 50000"/>
              <a:gd name="adj2" fmla="val 72038"/>
            </a:avLst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/>
            </a:outerShdw>
          </a:effec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3913942" y="4191338"/>
            <a:ext cx="1641664" cy="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executing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program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794980" y="4952665"/>
            <a:ext cx="1384978" cy="46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ostream</a:t>
            </a:r>
          </a:p>
        </p:txBody>
      </p:sp>
      <p:pic>
        <p:nvPicPr>
          <p:cNvPr id="69640" name="Picture 8" descr="%E6%98%BE%E7%A4%BA%E5%99%A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45" y="3822827"/>
            <a:ext cx="1263476" cy="126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1" name="Picture 9" descr="W0200511014021624396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20" y="3861298"/>
            <a:ext cx="1225005" cy="118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2" name="AutoShape 10"/>
          <p:cNvSpPr>
            <a:spLocks noChangeArrowheads="1"/>
          </p:cNvSpPr>
          <p:nvPr/>
        </p:nvSpPr>
        <p:spPr bwMode="auto">
          <a:xfrm>
            <a:off x="2385215" y="4075924"/>
            <a:ext cx="933434" cy="647936"/>
          </a:xfrm>
          <a:prstGeom prst="rightArrow">
            <a:avLst>
              <a:gd name="adj1" fmla="val 50000"/>
              <a:gd name="adj2" fmla="val 72038"/>
            </a:avLst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/>
            </a:outerShdw>
          </a:effec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2124018" y="4978987"/>
            <a:ext cx="1293847" cy="46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istream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23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7688" y="1028661"/>
            <a:ext cx="7850153" cy="564857"/>
          </a:xfrm>
          <a:noFill/>
        </p:spPr>
        <p:txBody>
          <a:bodyPr lIns="117412" tIns="58707" rIns="117412" bIns="58707" anchor="b"/>
          <a:lstStyle/>
          <a:p>
            <a:r>
              <a:rPr lang="zh-CN" altLang="ko-KR" smtClean="0"/>
              <a:t>&lt;iostream&gt;  Header File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7688" y="1866868"/>
            <a:ext cx="7912921" cy="3231741"/>
          </a:xfrm>
          <a:noFill/>
        </p:spPr>
        <p:txBody>
          <a:bodyPr lIns="117412" tIns="58707" rIns="117412" bIns="58707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/>
              <a:t>Access to a library that defines 3 objects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100" b="1"/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	An </a:t>
            </a:r>
            <a:r>
              <a:rPr lang="en-US" altLang="zh-CN" b="1" smtClean="0">
                <a:solidFill>
                  <a:srgbClr val="990000"/>
                </a:solidFill>
              </a:rPr>
              <a:t>istream</a:t>
            </a:r>
            <a:r>
              <a:rPr lang="en-US" altLang="zh-CN" b="1" smtClean="0"/>
              <a:t> object named </a:t>
            </a:r>
            <a:r>
              <a:rPr lang="en-US" altLang="zh-CN" b="1" smtClean="0">
                <a:solidFill>
                  <a:srgbClr val="990000"/>
                </a:solidFill>
              </a:rPr>
              <a:t>cin </a:t>
            </a:r>
            <a:r>
              <a:rPr lang="en-US" altLang="zh-CN" b="1" smtClean="0"/>
              <a:t>(keyboard)</a:t>
            </a:r>
          </a:p>
          <a:p>
            <a:pPr lvl="1">
              <a:lnSpc>
                <a:spcPct val="90000"/>
              </a:lnSpc>
            </a:pPr>
            <a:endParaRPr lang="en-US" altLang="zh-CN" sz="2300" b="1"/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	An </a:t>
            </a:r>
            <a:r>
              <a:rPr lang="en-US" altLang="zh-CN" b="1" smtClean="0">
                <a:solidFill>
                  <a:srgbClr val="990000"/>
                </a:solidFill>
              </a:rPr>
              <a:t>ostream</a:t>
            </a:r>
            <a:r>
              <a:rPr lang="en-US" altLang="zh-CN" b="1" smtClean="0"/>
              <a:t> object named </a:t>
            </a:r>
            <a:r>
              <a:rPr lang="en-US" altLang="zh-CN" b="1" smtClean="0">
                <a:solidFill>
                  <a:srgbClr val="990000"/>
                </a:solidFill>
              </a:rPr>
              <a:t>cout</a:t>
            </a:r>
            <a:r>
              <a:rPr lang="en-US" altLang="zh-CN" b="1" smtClean="0"/>
              <a:t> (screen)</a:t>
            </a:r>
          </a:p>
          <a:p>
            <a:pPr lvl="1">
              <a:lnSpc>
                <a:spcPct val="90000"/>
              </a:lnSpc>
            </a:pPr>
            <a:endParaRPr lang="en-US" altLang="zh-CN" sz="2300" b="1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b="1" smtClean="0"/>
              <a:t>	An </a:t>
            </a:r>
            <a:r>
              <a:rPr lang="en-US" altLang="zh-CN" b="1" smtClean="0">
                <a:solidFill>
                  <a:srgbClr val="990000"/>
                </a:solidFill>
              </a:rPr>
              <a:t>ostream</a:t>
            </a:r>
            <a:r>
              <a:rPr lang="en-US" altLang="zh-CN" b="1" smtClean="0"/>
              <a:t> object named </a:t>
            </a:r>
            <a:r>
              <a:rPr lang="en-US" altLang="zh-CN" b="1" smtClean="0">
                <a:solidFill>
                  <a:srgbClr val="990000"/>
                </a:solidFill>
              </a:rPr>
              <a:t>cerr </a:t>
            </a:r>
            <a:r>
              <a:rPr lang="en-US" altLang="zh-CN" b="1" smtClean="0"/>
              <a:t>(screen)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1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714755" y="490003"/>
            <a:ext cx="7773209" cy="114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412" tIns="58707" rIns="117412" bIns="58707" anchor="b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4100" b="1">
                <a:solidFill>
                  <a:srgbClr val="000000"/>
                </a:solidFill>
              </a:rPr>
              <a:t>Giving a Value to a Variable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439385" y="2142241"/>
            <a:ext cx="8016185" cy="37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412" tIns="58707" rIns="117412" bIns="58707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In your program you can assign(give) a value to the variable by using the</a:t>
            </a:r>
            <a:r>
              <a:rPr lang="en-US" altLang="zh-CN" b="1">
                <a:solidFill>
                  <a:srgbClr val="0033CC"/>
                </a:solidFill>
              </a:rPr>
              <a:t> </a:t>
            </a:r>
            <a:r>
              <a:rPr lang="en-US" altLang="zh-CN" sz="2600" b="1">
                <a:solidFill>
                  <a:srgbClr val="990000"/>
                </a:solidFill>
              </a:rPr>
              <a:t>assignment operator =</a:t>
            </a:r>
            <a:r>
              <a:rPr lang="en-US" altLang="zh-CN" b="1">
                <a:solidFill>
                  <a:srgbClr val="990000"/>
                </a:solidFill>
              </a:rPr>
              <a:t>     </a:t>
            </a:r>
            <a:r>
              <a:rPr lang="zh-CN" altLang="en-US" sz="2300" b="1">
                <a:solidFill>
                  <a:srgbClr val="000000"/>
                </a:solidFill>
              </a:rPr>
              <a:t>赋值</a:t>
            </a:r>
            <a:endParaRPr lang="en-US" altLang="zh-CN" sz="2300" b="1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b="1">
              <a:solidFill>
                <a:srgbClr val="990000"/>
              </a:solidFill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altLang="zh-CN" sz="2300" b="1">
                <a:solidFill>
                  <a:srgbClr val="0033CC"/>
                </a:solidFill>
                <a:latin typeface="Arial" pitchFamily="34" charset="0"/>
              </a:rPr>
              <a:t>ageOfDog = 12;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b="1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or by another method, such as </a:t>
            </a:r>
            <a:r>
              <a:rPr lang="zh-CN" altLang="en-US" sz="2300" b="1">
                <a:solidFill>
                  <a:srgbClr val="000000"/>
                </a:solidFill>
              </a:rPr>
              <a:t>另一种方式</a:t>
            </a:r>
            <a:endParaRPr lang="en-US" altLang="zh-CN" sz="2300" b="1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>
              <a:solidFill>
                <a:srgbClr val="0033CC"/>
              </a:solidFill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>
                <a:solidFill>
                  <a:srgbClr val="0033CC"/>
                </a:solidFill>
                <a:latin typeface="Courier New" pitchFamily="49" charset="0"/>
              </a:rPr>
              <a:t>	</a:t>
            </a:r>
            <a:r>
              <a:rPr lang="en-US" altLang="zh-CN" sz="2300" b="1">
                <a:solidFill>
                  <a:srgbClr val="0033CC"/>
                </a:solidFill>
                <a:latin typeface="Arial" pitchFamily="34" charset="0"/>
              </a:rPr>
              <a:t>cout &lt;&lt; "How old is your dog?";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300" b="1">
                <a:solidFill>
                  <a:srgbClr val="0033CC"/>
                </a:solidFill>
                <a:latin typeface="Arial" pitchFamily="34" charset="0"/>
              </a:rPr>
              <a:t>	cin  &gt;&gt; ageOfDog;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69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55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552771"/>
            <a:ext cx="8540609" cy="718804"/>
          </a:xfrm>
        </p:spPr>
        <p:txBody>
          <a:bodyPr/>
          <a:lstStyle/>
          <a:p>
            <a:pPr eaLnBrk="1" hangingPunct="1"/>
            <a:r>
              <a:rPr lang="zh-CN" altLang="ko-KR" sz="4100"/>
              <a:t>Overview of C++</a:t>
            </a: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55125" y="1591493"/>
            <a:ext cx="8587180" cy="423790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Your purpose in learning C++ should be:</a:t>
            </a:r>
          </a:p>
          <a:p>
            <a:pPr lvl="1" eaLnBrk="1" hangingPunct="1"/>
            <a:r>
              <a:rPr lang="en-US" altLang="zh-CN" b="1" dirty="0" smtClean="0"/>
              <a:t>Not simply to learn a new syntax for doing things the way you used to. </a:t>
            </a:r>
            <a:r>
              <a:rPr lang="zh-CN" altLang="en-US" b="1" dirty="0" smtClean="0"/>
              <a:t>不仅仅是学习一种新的语法</a:t>
            </a:r>
          </a:p>
          <a:p>
            <a:pPr lvl="1" eaLnBrk="1" hangingPunct="1"/>
            <a:r>
              <a:rPr lang="en-US" altLang="zh-CN" b="1" dirty="0" smtClean="0"/>
              <a:t>But to learn </a:t>
            </a:r>
            <a:r>
              <a:rPr lang="en-US" altLang="zh-CN" b="1" i="1" dirty="0" smtClean="0">
                <a:solidFill>
                  <a:schemeClr val="tx1"/>
                </a:solidFill>
              </a:rPr>
              <a:t>new and better ways</a:t>
            </a:r>
            <a:r>
              <a:rPr lang="en-US" altLang="zh-CN" b="1" dirty="0" smtClean="0"/>
              <a:t> of building systems. </a:t>
            </a:r>
            <a:r>
              <a:rPr lang="zh-CN" altLang="en-US" b="1" dirty="0" smtClean="0"/>
              <a:t>新的、更好的系统构建方法</a:t>
            </a:r>
            <a:endParaRPr lang="en-US" altLang="zh-CN" b="1" dirty="0" smtClean="0"/>
          </a:p>
          <a:p>
            <a:pPr lvl="1" eaLnBrk="1" hangingPunct="1"/>
            <a:r>
              <a:rPr lang="en-US" altLang="zh-CN" b="1" dirty="0" smtClean="0"/>
              <a:t>This has to be done gradually because acquiring any significant new skill takes time and requires practice  </a:t>
            </a:r>
            <a:r>
              <a:rPr lang="zh-CN" altLang="en-US" b="1" dirty="0" smtClean="0"/>
              <a:t>获得任何有用的新技能需要时间</a:t>
            </a:r>
            <a:r>
              <a:rPr lang="zh-CN" altLang="en-US" b="1" dirty="0"/>
              <a:t>、</a:t>
            </a:r>
            <a:r>
              <a:rPr lang="zh-CN" altLang="en-US" b="1" dirty="0" smtClean="0"/>
              <a:t>实践。逐步完成。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39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514299" y="5357625"/>
            <a:ext cx="6649446" cy="104277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775" y="882877"/>
            <a:ext cx="8076929" cy="564857"/>
          </a:xfrm>
          <a:noFill/>
        </p:spPr>
        <p:txBody>
          <a:bodyPr lIns="117412" tIns="58707" rIns="117412" bIns="58707" anchor="b"/>
          <a:lstStyle/>
          <a:p>
            <a:r>
              <a:rPr lang="zh-CN" altLang="ko-KR" smtClean="0"/>
              <a:t>&gt;&gt; Operator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161" y="1715006"/>
            <a:ext cx="7943293" cy="4864496"/>
          </a:xfrm>
          <a:noFill/>
        </p:spPr>
        <p:txBody>
          <a:bodyPr lIns="117412" tIns="58707" rIns="117412" bIns="58707"/>
          <a:lstStyle/>
          <a:p>
            <a:pPr>
              <a:buFont typeface="Wingdings" pitchFamily="2" charset="2"/>
              <a:buNone/>
            </a:pPr>
            <a:r>
              <a:rPr lang="zh-CN" altLang="ko-KR" b="1" smtClean="0">
                <a:solidFill>
                  <a:srgbClr val="990000"/>
                </a:solidFill>
              </a:rPr>
              <a:t>&gt;&gt;</a:t>
            </a:r>
            <a:r>
              <a:rPr lang="zh-CN" altLang="ko-KR" b="1" smtClean="0"/>
              <a:t> is called the input or extraction operator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sz="2300" b="1"/>
              <a:t>输入或</a:t>
            </a:r>
            <a:r>
              <a:rPr lang="zh-CN" altLang="zh-CN" sz="2300" b="1"/>
              <a:t>提取运算符</a:t>
            </a:r>
            <a:endParaRPr lang="zh-CN" altLang="ko-KR" sz="2300" b="1"/>
          </a:p>
          <a:p>
            <a:pPr>
              <a:buFont typeface="Wingdings" pitchFamily="2" charset="2"/>
              <a:buNone/>
            </a:pPr>
            <a:r>
              <a:rPr lang="zh-CN" altLang="ko-KR" b="1" smtClean="0">
                <a:solidFill>
                  <a:srgbClr val="990000"/>
                </a:solidFill>
              </a:rPr>
              <a:t>&gt;&gt; </a:t>
            </a:r>
            <a:r>
              <a:rPr lang="zh-CN" altLang="ko-KR" b="1" smtClean="0"/>
              <a:t>is a binary operator</a:t>
            </a:r>
            <a:r>
              <a:rPr lang="en-US" altLang="zh-CN" b="1" smtClean="0"/>
              <a:t> </a:t>
            </a:r>
            <a:r>
              <a:rPr lang="zh-CN" altLang="en-US" sz="2300" b="1"/>
              <a:t>二元操作符</a:t>
            </a:r>
            <a:endParaRPr lang="zh-CN" altLang="ko-KR" sz="2600" b="1"/>
          </a:p>
          <a:p>
            <a:pPr>
              <a:buFont typeface="Wingdings" pitchFamily="2" charset="2"/>
              <a:buNone/>
            </a:pPr>
            <a:r>
              <a:rPr lang="zh-CN" altLang="ko-KR" b="1" smtClean="0">
                <a:solidFill>
                  <a:srgbClr val="990000"/>
                </a:solidFill>
              </a:rPr>
              <a:t>&gt;&gt;</a:t>
            </a:r>
            <a:r>
              <a:rPr lang="zh-CN" altLang="ko-KR" b="1" smtClean="0"/>
              <a:t> is left associative</a:t>
            </a:r>
            <a:r>
              <a:rPr lang="en-US" altLang="zh-CN" b="1" smtClean="0"/>
              <a:t>  </a:t>
            </a:r>
            <a:r>
              <a:rPr lang="zh-CN" altLang="en-US" sz="2600" b="1"/>
              <a:t>左结合</a:t>
            </a:r>
            <a:endParaRPr lang="zh-CN" altLang="ko-KR" sz="2600" b="1"/>
          </a:p>
          <a:p>
            <a:pPr>
              <a:buFont typeface="Wingdings" pitchFamily="2" charset="2"/>
              <a:buNone/>
            </a:pPr>
            <a:endParaRPr lang="zh-CN" altLang="ko-KR" sz="2600" b="1"/>
          </a:p>
          <a:p>
            <a:pPr>
              <a:buFont typeface="Wingdings" pitchFamily="2" charset="2"/>
              <a:buNone/>
            </a:pPr>
            <a:r>
              <a:rPr lang="zh-CN" altLang="ko-KR" sz="3100" b="1">
                <a:solidFill>
                  <a:srgbClr val="990000"/>
                </a:solidFill>
              </a:rPr>
              <a:t>Expression		</a:t>
            </a:r>
            <a:r>
              <a:rPr lang="en-US" altLang="zh-CN" sz="3100" b="1">
                <a:solidFill>
                  <a:srgbClr val="990000"/>
                </a:solidFill>
              </a:rPr>
              <a:t>   </a:t>
            </a:r>
            <a:r>
              <a:rPr lang="zh-CN" altLang="ko-KR" sz="3100" b="1">
                <a:solidFill>
                  <a:srgbClr val="990000"/>
                </a:solidFill>
              </a:rPr>
              <a:t>Has value</a:t>
            </a:r>
            <a:endParaRPr lang="zh-CN" altLang="ko-KR" b="1" smtClean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ko-KR" b="1" smtClean="0">
                <a:latin typeface="Courier"/>
              </a:rPr>
              <a:t>cin  &gt;&gt; age			cin</a:t>
            </a:r>
            <a:endParaRPr lang="zh-CN" altLang="ko-KR" sz="3600" b="1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ko-KR" sz="3100" b="1">
                <a:solidFill>
                  <a:srgbClr val="990000"/>
                </a:solidFill>
              </a:rPr>
              <a:t>Statement</a:t>
            </a:r>
            <a:endParaRPr lang="zh-CN" altLang="ko-KR" sz="3100" b="1" u="sng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ko-KR" b="1" smtClean="0">
                <a:latin typeface="Courier"/>
              </a:rPr>
              <a:t>cin  &gt;&gt;  age  &gt;&gt;  weight;	</a:t>
            </a:r>
            <a:r>
              <a:rPr lang="zh-CN" altLang="ko-KR" b="1" smtClean="0"/>
              <a:t>	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88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461655"/>
            <a:ext cx="8540609" cy="520374"/>
          </a:xfrm>
          <a:noFill/>
        </p:spPr>
        <p:txBody>
          <a:bodyPr lIns="91382" tIns="45691" rIns="91382" bIns="45691"/>
          <a:lstStyle/>
          <a:p>
            <a:r>
              <a:rPr lang="zh-CN" altLang="ko-KR" sz="2700"/>
              <a:t>I/O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714755" y="1040747"/>
            <a:ext cx="7864326" cy="5501384"/>
          </a:xfrm>
          <a:solidFill>
            <a:schemeClr val="accent1">
              <a:alpha val="5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82" tIns="45691" rIns="91382" bIns="45691"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#include </a:t>
            </a:r>
            <a:r>
              <a:rPr lang="zh-CN" altLang="en-US" sz="2300" b="1" dirty="0">
                <a:solidFill>
                  <a:srgbClr val="FF0000"/>
                </a:solidFill>
                <a:latin typeface="Comic Sans MS" pitchFamily="66" charset="0"/>
              </a:rPr>
              <a:t>&lt;iostream&gt;   //</a:t>
            </a:r>
            <a:r>
              <a:rPr lang="ko-KR" altLang="en-US" sz="2300" b="1" dirty="0">
                <a:solidFill>
                  <a:srgbClr val="FF0000"/>
                </a:solidFill>
                <a:latin typeface="Comic Sans MS" pitchFamily="66" charset="0"/>
              </a:rPr>
              <a:t>看程序</a:t>
            </a:r>
            <a:r>
              <a:rPr lang="zh-CN" altLang="en-US" sz="2300" b="1" dirty="0">
                <a:solidFill>
                  <a:srgbClr val="FF0000"/>
                </a:solidFill>
                <a:latin typeface="Comic Sans MS" pitchFamily="66" charset="0"/>
              </a:rPr>
              <a:t>IO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solidFill>
                  <a:srgbClr val="FF0000"/>
                </a:solidFill>
                <a:latin typeface="Comic Sans MS" pitchFamily="66" charset="0"/>
              </a:rPr>
              <a:t>using namespace std;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int main()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{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  int someInt;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  float someFloat;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  char someChar;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2300" b="1" dirty="0">
              <a:latin typeface="Comic Sans MS" pitchFamily="66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latin typeface="Comic Sans MS" pitchFamily="66" charset="0"/>
              </a:rPr>
              <a:t>cout &lt;&lt;</a:t>
            </a:r>
            <a:r>
              <a:rPr lang="zh-CN" altLang="en-US" sz="2300" b="1" dirty="0">
                <a:latin typeface="Comic Sans MS" pitchFamily="66" charset="0"/>
              </a:rPr>
              <a:t> </a:t>
            </a:r>
            <a:r>
              <a:rPr lang="en-US" altLang="zh-CN" sz="2300" b="1" dirty="0">
                <a:latin typeface="Comic Sans MS" pitchFamily="66" charset="0"/>
              </a:rPr>
              <a:t>"</a:t>
            </a:r>
            <a:r>
              <a:rPr lang="zh-CN" altLang="en-US" sz="2300" b="1" dirty="0">
                <a:latin typeface="Comic Sans MS" pitchFamily="66" charset="0"/>
              </a:rPr>
              <a:t>the answer is: </a:t>
            </a:r>
            <a:r>
              <a:rPr lang="en-US" altLang="zh-CN" sz="2300" b="1" dirty="0">
                <a:latin typeface="Comic Sans MS" pitchFamily="66" charset="0"/>
              </a:rPr>
              <a:t>"</a:t>
            </a:r>
            <a:r>
              <a:rPr lang="zh-CN" altLang="en-US" sz="2300" b="1" dirty="0">
                <a:latin typeface="Comic Sans MS" pitchFamily="66" charset="0"/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  <a:latin typeface="Comic Sans MS" pitchFamily="66" charset="0"/>
              </a:rPr>
              <a:t>&lt;&lt;</a:t>
            </a:r>
            <a:r>
              <a:rPr lang="zh-CN" altLang="en-US" sz="2300" b="1" dirty="0">
                <a:latin typeface="Comic Sans MS" pitchFamily="66" charset="0"/>
              </a:rPr>
              <a:t> 3*4 </a:t>
            </a:r>
            <a:r>
              <a:rPr lang="zh-CN" altLang="en-US" sz="2300" b="1" dirty="0">
                <a:solidFill>
                  <a:srgbClr val="FF0000"/>
                </a:solidFill>
                <a:latin typeface="Comic Sans MS" pitchFamily="66" charset="0"/>
              </a:rPr>
              <a:t>&lt;&lt; endl</a:t>
            </a:r>
            <a:r>
              <a:rPr lang="zh-CN" altLang="en-US" sz="2300" b="1" dirty="0">
                <a:latin typeface="Comic Sans MS" pitchFamily="66" charset="0"/>
              </a:rPr>
              <a:t>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latin typeface="Comic Sans MS" pitchFamily="66" charset="0"/>
              </a:rPr>
              <a:t>cin  &gt;&gt;</a:t>
            </a:r>
            <a:r>
              <a:rPr lang="zh-CN" altLang="en-US" sz="2300" b="1" dirty="0">
                <a:latin typeface="Comic Sans MS" pitchFamily="66" charset="0"/>
              </a:rPr>
              <a:t> someInt  </a:t>
            </a:r>
            <a:r>
              <a:rPr lang="zh-CN" altLang="en-US" sz="2300" b="1" dirty="0">
                <a:solidFill>
                  <a:srgbClr val="FF0000"/>
                </a:solidFill>
                <a:latin typeface="Comic Sans MS" pitchFamily="66" charset="0"/>
              </a:rPr>
              <a:t>&gt;&gt;</a:t>
            </a:r>
            <a:r>
              <a:rPr lang="zh-CN" altLang="en-US" sz="2300" b="1" dirty="0">
                <a:latin typeface="Comic Sans MS" pitchFamily="66" charset="0"/>
              </a:rPr>
              <a:t> someFloat </a:t>
            </a:r>
            <a:r>
              <a:rPr lang="zh-CN" altLang="en-US" sz="2300" b="1" dirty="0">
                <a:solidFill>
                  <a:srgbClr val="FF0000"/>
                </a:solidFill>
                <a:latin typeface="Comic Sans MS" pitchFamily="66" charset="0"/>
              </a:rPr>
              <a:t>&gt;&gt;</a:t>
            </a:r>
            <a:r>
              <a:rPr lang="zh-CN" altLang="en-US" sz="2300" b="1" dirty="0">
                <a:latin typeface="Comic Sans MS" pitchFamily="66" charset="0"/>
              </a:rPr>
              <a:t> someChar 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  return 0;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300" b="1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588224" y="6094639"/>
            <a:ext cx="1630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EX1_6.cpp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24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r>
              <a:rPr lang="zh-CN" altLang="en-US" smtClean="0"/>
              <a:t>cout</a:t>
            </a:r>
            <a:r>
              <a:rPr lang="ko-KR" altLang="en-US" smtClean="0"/>
              <a:t>与输出的实质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18678" y="1342443"/>
            <a:ext cx="8473792" cy="7835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cout &lt;&lt; "the answer is: " &lt;&lt; 3*4 &lt;&lt; endl;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//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该语句在屏幕上输出 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the answer is 12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47029" y="2342696"/>
            <a:ext cx="8402923" cy="19600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1.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计算机对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3*4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求值得整数值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12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2. &lt;&lt;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把字符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't'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、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'h' … 's'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、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':'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、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放入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流中；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3. &lt;&lt;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把整数值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12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转化为字符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'1'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和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'2'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，也放入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流中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4. endl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产生一个换行符，该字符也被放入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流中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5. cout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把这些字符送往显示器</a:t>
            </a:r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 rot="10800000">
            <a:off x="623641" y="4648942"/>
            <a:ext cx="4092123" cy="1546948"/>
          </a:xfrm>
          <a:prstGeom prst="rightArrow">
            <a:avLst>
              <a:gd name="adj1" fmla="val 63037"/>
              <a:gd name="adj2" fmla="val 2818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't' 'h' 'e'…'s' ':' ' ' '1' '2' '\n'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34425" y="4752208"/>
            <a:ext cx="522399" cy="126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ko-KR" altLang="zh-CN" sz="2400" b="1">
                <a:solidFill>
                  <a:srgbClr val="0033CC"/>
                </a:solidFill>
                <a:latin typeface="Arial" pitchFamily="34" charset="0"/>
              </a:rPr>
              <a:t>显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ko-KR" altLang="zh-CN" sz="2400" b="1">
                <a:solidFill>
                  <a:srgbClr val="0033CC"/>
                </a:solidFill>
                <a:latin typeface="Arial" pitchFamily="34" charset="0"/>
              </a:rPr>
              <a:t>示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ko-KR" altLang="zh-CN" sz="2400" b="1">
                <a:solidFill>
                  <a:srgbClr val="0033CC"/>
                </a:solidFill>
                <a:latin typeface="Arial" pitchFamily="34" charset="0"/>
              </a:rPr>
              <a:t>器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136168" y="4428240"/>
            <a:ext cx="1640089" cy="50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数据流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4819025" y="5130844"/>
            <a:ext cx="421159" cy="5365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&lt;&lt;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5327251" y="4968861"/>
            <a:ext cx="3731707" cy="9455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"the anwser is: "  12  '\n'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2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r>
              <a:rPr lang="zh-CN" altLang="en-US" smtClean="0"/>
              <a:t>cout</a:t>
            </a:r>
            <a:r>
              <a:rPr lang="ko-KR" altLang="en-US" smtClean="0"/>
              <a:t>与输出的实质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18678" y="1342443"/>
            <a:ext cx="8473792" cy="5021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cout &lt;&lt; "the answer is: " &lt;&lt; 3*4 &lt;&lt; endl;  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 rot="10800000">
            <a:off x="623641" y="4648942"/>
            <a:ext cx="4092123" cy="1546948"/>
          </a:xfrm>
          <a:prstGeom prst="rightArrow">
            <a:avLst>
              <a:gd name="adj1" fmla="val 63037"/>
              <a:gd name="adj2" fmla="val 2818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't' 'h' 'e'…'s' ':' ' ' '1' '2' '\n'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34425" y="4752208"/>
            <a:ext cx="522399" cy="126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ko-KR" altLang="zh-CN" sz="2400" b="1">
                <a:solidFill>
                  <a:srgbClr val="0033CC"/>
                </a:solidFill>
                <a:latin typeface="Arial" pitchFamily="34" charset="0"/>
              </a:rPr>
              <a:t>显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ko-KR" altLang="zh-CN" sz="2400" b="1">
                <a:solidFill>
                  <a:srgbClr val="0033CC"/>
                </a:solidFill>
                <a:latin typeface="Arial" pitchFamily="34" charset="0"/>
              </a:rPr>
              <a:t>示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ko-KR" altLang="zh-CN" sz="2400" b="1">
                <a:solidFill>
                  <a:srgbClr val="0033CC"/>
                </a:solidFill>
                <a:latin typeface="Arial" pitchFamily="34" charset="0"/>
              </a:rPr>
              <a:t>器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136168" y="4428240"/>
            <a:ext cx="1640089" cy="50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数据流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819025" y="5130844"/>
            <a:ext cx="421159" cy="5365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&lt;&lt;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327251" y="4968861"/>
            <a:ext cx="3731707" cy="9455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"the anwser is: "  12  '\n'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180208" y="2421661"/>
            <a:ext cx="8496064" cy="12229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              cout &lt;&lt; "the answer is: ";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              cout &lt;&lt; 3*4;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              cout &lt;&lt; endl; 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38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465" y="475893"/>
            <a:ext cx="7848128" cy="564857"/>
          </a:xfrm>
          <a:noFill/>
        </p:spPr>
        <p:txBody>
          <a:bodyPr lIns="117412" tIns="58707" rIns="117412" bIns="58707" anchor="b"/>
          <a:lstStyle/>
          <a:p>
            <a:r>
              <a:rPr lang="zh-CN" altLang="ko-KR" smtClean="0"/>
              <a:t>Extraction Operator(&gt;&gt;)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0498" y="1500381"/>
            <a:ext cx="8002012" cy="5159961"/>
          </a:xfrm>
          <a:noFill/>
        </p:spPr>
        <p:txBody>
          <a:bodyPr lIns="117412" tIns="58707" rIns="117412" bIns="58707"/>
          <a:lstStyle/>
          <a:p>
            <a:pPr>
              <a:lnSpc>
                <a:spcPct val="80000"/>
              </a:lnSpc>
            </a:pPr>
            <a:r>
              <a:rPr lang="zh-CN" altLang="ko-KR" sz="2600" b="1" dirty="0"/>
              <a:t>Variable </a:t>
            </a:r>
            <a:r>
              <a:rPr lang="zh-CN" altLang="ko-KR" sz="2600" b="1" dirty="0">
                <a:solidFill>
                  <a:srgbClr val="990000"/>
                </a:solidFill>
              </a:rPr>
              <a:t>cin </a:t>
            </a:r>
            <a:r>
              <a:rPr lang="zh-CN" altLang="ko-KR" sz="2600" b="1" dirty="0"/>
              <a:t>is predefined to denote an </a:t>
            </a:r>
            <a:r>
              <a:rPr lang="zh-CN" altLang="ko-KR" sz="2600" b="1" dirty="0">
                <a:solidFill>
                  <a:srgbClr val="990000"/>
                </a:solidFill>
              </a:rPr>
              <a:t>input stream </a:t>
            </a:r>
            <a:r>
              <a:rPr lang="zh-CN" altLang="ko-KR" sz="2600" b="1" dirty="0"/>
              <a:t>from the</a:t>
            </a:r>
            <a:r>
              <a:rPr lang="zh-CN" altLang="ko-KR" sz="2600" b="1" dirty="0">
                <a:solidFill>
                  <a:srgbClr val="990000"/>
                </a:solidFill>
              </a:rPr>
              <a:t> standard input device</a:t>
            </a:r>
            <a:r>
              <a:rPr lang="zh-CN" altLang="ko-KR" sz="2600" b="1" dirty="0">
                <a:solidFill>
                  <a:schemeClr val="accent2"/>
                </a:solidFill>
              </a:rPr>
              <a:t>(</a:t>
            </a:r>
            <a:r>
              <a:rPr lang="zh-CN" altLang="ko-KR" sz="2600" b="1" dirty="0"/>
              <a:t>the keyboard) </a:t>
            </a:r>
            <a:endParaRPr lang="zh-CN" altLang="ko-KR" sz="3100" b="1" dirty="0"/>
          </a:p>
          <a:p>
            <a:pPr>
              <a:lnSpc>
                <a:spcPct val="80000"/>
              </a:lnSpc>
              <a:buNone/>
            </a:pPr>
            <a:r>
              <a:rPr lang="zh-CN" altLang="en-US" sz="1500" b="1" dirty="0"/>
              <a:t> </a:t>
            </a:r>
            <a:r>
              <a:rPr lang="en-US" altLang="zh-CN" sz="1500" b="1" dirty="0">
                <a:solidFill>
                  <a:srgbClr val="990000"/>
                </a:solidFill>
              </a:rPr>
              <a:t>      </a:t>
            </a:r>
            <a:r>
              <a:rPr lang="zh-CN" altLang="ko-KR" sz="2300" b="1" dirty="0">
                <a:solidFill>
                  <a:srgbClr val="990000"/>
                </a:solidFill>
              </a:rPr>
              <a:t>cin</a:t>
            </a:r>
            <a:r>
              <a:rPr lang="zh-CN" altLang="en-US" sz="2300" b="1" dirty="0"/>
              <a:t>预定义的</a:t>
            </a:r>
            <a:r>
              <a:rPr lang="zh-CN" altLang="en-US" sz="2300" b="1" dirty="0" smtClean="0"/>
              <a:t>变量用来</a:t>
            </a:r>
            <a:r>
              <a:rPr lang="zh-CN" altLang="en-US" sz="2300" b="1" dirty="0"/>
              <a:t>表示从</a:t>
            </a:r>
            <a:r>
              <a:rPr lang="zh-CN" altLang="en-US" sz="2300" b="1" dirty="0">
                <a:solidFill>
                  <a:srgbClr val="C00000"/>
                </a:solidFill>
              </a:rPr>
              <a:t>标准</a:t>
            </a:r>
            <a:r>
              <a:rPr lang="zh-CN" altLang="en-US" sz="2300" b="1" dirty="0" smtClean="0">
                <a:solidFill>
                  <a:srgbClr val="C00000"/>
                </a:solidFill>
              </a:rPr>
              <a:t>输入设备</a:t>
            </a:r>
            <a:r>
              <a:rPr lang="zh-CN" altLang="en-US" sz="2300" b="1" dirty="0"/>
              <a:t>的输入流</a:t>
            </a:r>
            <a:endParaRPr lang="zh-CN" altLang="ko-KR" sz="2300" b="1" dirty="0"/>
          </a:p>
          <a:p>
            <a:pPr>
              <a:lnSpc>
                <a:spcPct val="80000"/>
              </a:lnSpc>
            </a:pPr>
            <a:r>
              <a:rPr lang="zh-CN" altLang="ko-KR" sz="2600" b="1" dirty="0"/>
              <a:t>The extraction operator</a:t>
            </a:r>
            <a:r>
              <a:rPr lang="zh-CN" altLang="ko-KR" sz="2600" b="1" dirty="0">
                <a:solidFill>
                  <a:srgbClr val="990000"/>
                </a:solidFill>
              </a:rPr>
              <a:t>  &gt;&gt;  </a:t>
            </a:r>
            <a:r>
              <a:rPr lang="zh-CN" altLang="ko-KR" sz="2600" b="1" dirty="0"/>
              <a:t>called </a:t>
            </a:r>
            <a:r>
              <a:rPr lang="en-US" altLang="zh-CN" sz="2600" b="1" dirty="0">
                <a:solidFill>
                  <a:srgbClr val="990000"/>
                </a:solidFill>
              </a:rPr>
              <a:t>"</a:t>
            </a:r>
            <a:r>
              <a:rPr lang="zh-CN" altLang="ko-KR" sz="2600" b="1" dirty="0">
                <a:solidFill>
                  <a:srgbClr val="990000"/>
                </a:solidFill>
              </a:rPr>
              <a:t>get from</a:t>
            </a:r>
            <a:r>
              <a:rPr lang="en-US" altLang="zh-CN" sz="2600" b="1" dirty="0">
                <a:solidFill>
                  <a:srgbClr val="990000"/>
                </a:solidFill>
              </a:rPr>
              <a:t>"</a:t>
            </a:r>
            <a:r>
              <a:rPr lang="zh-CN" altLang="ko-KR" sz="2600" b="1" dirty="0"/>
              <a:t> takes 2 operands; the left operand is a stream expression, such as cin--the right operand is a variable of simple type</a:t>
            </a:r>
            <a:r>
              <a:rPr lang="zh-CN" altLang="ko-KR" sz="3100" b="1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500" b="1" dirty="0"/>
              <a:t>      </a:t>
            </a:r>
            <a:r>
              <a:rPr lang="zh-CN" altLang="en-US" sz="2300" b="1" dirty="0"/>
              <a:t>提取运算符</a:t>
            </a:r>
            <a:r>
              <a:rPr lang="en-US" altLang="zh-CN" sz="2300" b="1" dirty="0"/>
              <a:t>&gt;&gt;</a:t>
            </a:r>
            <a:r>
              <a:rPr lang="zh-CN" altLang="en-US" sz="2300" b="1" dirty="0"/>
              <a:t>需要</a:t>
            </a:r>
            <a:r>
              <a:rPr lang="en-US" altLang="zh-CN" sz="2300" b="1" dirty="0"/>
              <a:t>2</a:t>
            </a:r>
            <a:r>
              <a:rPr lang="zh-CN" altLang="en-US" sz="2300" b="1" dirty="0"/>
              <a:t>个操作数；左操作数是一个流的表达式，如 </a:t>
            </a:r>
            <a:r>
              <a:rPr lang="en-US" altLang="zh-CN" sz="2300" b="1" dirty="0" err="1"/>
              <a:t>cin</a:t>
            </a:r>
            <a:r>
              <a:rPr lang="en-US" altLang="zh-CN" sz="2300" b="1" dirty="0"/>
              <a:t>—</a:t>
            </a:r>
            <a:r>
              <a:rPr lang="zh-CN" altLang="en-US" sz="2300" b="1" dirty="0"/>
              <a:t>右操作数是简单类型的变量</a:t>
            </a:r>
            <a:endParaRPr lang="zh-CN" altLang="ko-KR" sz="2300" b="1" dirty="0"/>
          </a:p>
          <a:p>
            <a:r>
              <a:rPr lang="zh-CN" altLang="ko-KR" sz="2600" b="1" dirty="0"/>
              <a:t>Operator  </a:t>
            </a:r>
            <a:r>
              <a:rPr lang="zh-CN" altLang="ko-KR" sz="2600" b="1" dirty="0">
                <a:solidFill>
                  <a:srgbClr val="990000"/>
                </a:solidFill>
              </a:rPr>
              <a:t>&gt;&gt;</a:t>
            </a:r>
            <a:r>
              <a:rPr lang="zh-CN" altLang="ko-KR" sz="2600" b="1" dirty="0"/>
              <a:t>  attempts to </a:t>
            </a:r>
            <a:r>
              <a:rPr lang="zh-CN" altLang="ko-KR" sz="2600" b="1" dirty="0">
                <a:solidFill>
                  <a:srgbClr val="990000"/>
                </a:solidFill>
              </a:rPr>
              <a:t>extract </a:t>
            </a:r>
            <a:r>
              <a:rPr lang="zh-CN" altLang="ko-KR" sz="2600" b="1" dirty="0"/>
              <a:t>the next item from the input stream and </a:t>
            </a:r>
            <a:r>
              <a:rPr lang="zh-CN" altLang="ko-KR" sz="2600" b="1" dirty="0">
                <a:solidFill>
                  <a:srgbClr val="990000"/>
                </a:solidFill>
              </a:rPr>
              <a:t>to store</a:t>
            </a:r>
            <a:r>
              <a:rPr lang="zh-CN" altLang="ko-KR" sz="2600" b="1" dirty="0"/>
              <a:t> its value in the right operand variable </a:t>
            </a:r>
            <a:r>
              <a:rPr lang="en-US" altLang="zh-CN" sz="3100" b="1" dirty="0"/>
              <a:t/>
            </a:r>
            <a:br>
              <a:rPr lang="en-US" altLang="zh-CN" sz="3100" b="1" dirty="0"/>
            </a:br>
            <a:r>
              <a:rPr lang="zh-CN" altLang="en-US" sz="2300" b="1" dirty="0"/>
              <a:t>运算符</a:t>
            </a:r>
            <a:r>
              <a:rPr lang="en-US" altLang="zh-CN" sz="2300" b="1" dirty="0"/>
              <a:t>&gt; &gt;</a:t>
            </a:r>
            <a:r>
              <a:rPr lang="zh-CN" altLang="en-US" sz="2300" b="1" dirty="0"/>
              <a:t>试图从输入流中提取下一个项目，存入右操作数的变量</a:t>
            </a:r>
            <a:endParaRPr lang="zh-CN" altLang="ko-KR" sz="31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31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6408" y="1599595"/>
            <a:ext cx="7848128" cy="4421297"/>
          </a:xfrm>
          <a:noFill/>
        </p:spPr>
        <p:txBody>
          <a:bodyPr lIns="117412" tIns="58707" rIns="117412" bIns="58707"/>
          <a:lstStyle/>
          <a:p>
            <a:pPr>
              <a:buFont typeface="Wingdings" pitchFamily="2" charset="2"/>
              <a:buNone/>
            </a:pPr>
            <a:r>
              <a:rPr lang="zh-CN" altLang="ko-KR" sz="3600" b="1">
                <a:solidFill>
                  <a:srgbClr val="990000"/>
                </a:solidFill>
              </a:rPr>
              <a:t>SYNTAX</a:t>
            </a:r>
            <a:endParaRPr lang="zh-CN" altLang="ko-KR" b="1" smtClean="0">
              <a:solidFill>
                <a:srgbClr val="990000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ko-KR" b="1" smtClean="0"/>
          </a:p>
          <a:p>
            <a:pPr>
              <a:buFont typeface="Wingdings" pitchFamily="2" charset="2"/>
              <a:buNone/>
            </a:pPr>
            <a:endParaRPr lang="zh-CN" altLang="ko-KR" b="1" smtClean="0"/>
          </a:p>
          <a:p>
            <a:pPr>
              <a:buFont typeface="Wingdings" pitchFamily="2" charset="2"/>
              <a:buNone/>
            </a:pPr>
            <a:endParaRPr lang="zh-CN" altLang="ko-KR" sz="1800" b="1"/>
          </a:p>
          <a:p>
            <a:pPr>
              <a:buFont typeface="Wingdings" pitchFamily="2" charset="2"/>
              <a:buNone/>
            </a:pPr>
            <a:r>
              <a:rPr lang="zh-CN" altLang="ko-KR" sz="3600" b="1">
                <a:solidFill>
                  <a:srgbClr val="990000"/>
                </a:solidFill>
              </a:rPr>
              <a:t>These examples yield the same result.</a:t>
            </a:r>
          </a:p>
          <a:p>
            <a:pPr>
              <a:buFont typeface="Wingdings" pitchFamily="2" charset="2"/>
              <a:buNone/>
            </a:pPr>
            <a:r>
              <a:rPr lang="zh-CN" altLang="ko-KR" sz="3100" b="1"/>
              <a:t>	cin  &gt;&gt;  length;</a:t>
            </a:r>
          </a:p>
          <a:p>
            <a:pPr>
              <a:buFont typeface="Wingdings" pitchFamily="2" charset="2"/>
              <a:buNone/>
            </a:pPr>
            <a:r>
              <a:rPr lang="zh-CN" altLang="ko-KR" sz="3100" b="1"/>
              <a:t>	cin  &gt;&gt;  width;</a:t>
            </a:r>
          </a:p>
          <a:p>
            <a:pPr>
              <a:buFont typeface="Wingdings" pitchFamily="2" charset="2"/>
              <a:buNone/>
            </a:pPr>
            <a:r>
              <a:rPr lang="zh-CN" altLang="ko-KR" sz="3100" b="1"/>
              <a:t>	cin  &gt;&gt; length  &gt;&gt; width;</a:t>
            </a:r>
            <a:r>
              <a:rPr lang="zh-CN" altLang="ko-KR" sz="31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09465" y="724944"/>
            <a:ext cx="7848128" cy="564857"/>
          </a:xfrm>
          <a:noFill/>
        </p:spPr>
        <p:txBody>
          <a:bodyPr lIns="117412" tIns="58707" rIns="117412" bIns="58707" anchor="b"/>
          <a:lstStyle/>
          <a:p>
            <a:r>
              <a:rPr lang="zh-CN" altLang="ko-KR" smtClean="0"/>
              <a:t>Input Statements</a:t>
            </a:r>
          </a:p>
        </p:txBody>
      </p:sp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921285" y="2292077"/>
            <a:ext cx="7378374" cy="90306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7829" name="Rectangle 8"/>
          <p:cNvSpPr>
            <a:spLocks noChangeArrowheads="1"/>
          </p:cNvSpPr>
          <p:nvPr/>
        </p:nvSpPr>
        <p:spPr bwMode="auto">
          <a:xfrm>
            <a:off x="3561625" y="2443938"/>
            <a:ext cx="1739303" cy="522399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7830" name="Rectangle 9"/>
          <p:cNvSpPr>
            <a:spLocks noChangeArrowheads="1"/>
          </p:cNvSpPr>
          <p:nvPr/>
        </p:nvSpPr>
        <p:spPr bwMode="auto">
          <a:xfrm>
            <a:off x="1356617" y="2498605"/>
            <a:ext cx="3026920" cy="34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7412" tIns="58707" rIns="117412" bIns="58707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b="1">
                <a:solidFill>
                  <a:srgbClr val="0033CC"/>
                </a:solidFill>
              </a:rPr>
              <a:t>cin  &gt;&gt; </a:t>
            </a:r>
            <a:r>
              <a:rPr lang="en-US" altLang="zh-CN" b="1" i="1">
                <a:solidFill>
                  <a:srgbClr val="0033CC"/>
                </a:solidFill>
              </a:rPr>
              <a:t>Variable</a:t>
            </a:r>
            <a:r>
              <a:rPr lang="en-US" altLang="zh-CN" b="1">
                <a:solidFill>
                  <a:srgbClr val="0033CC"/>
                </a:solidFill>
              </a:rPr>
              <a:t>   &gt;&gt;   </a:t>
            </a:r>
            <a:r>
              <a:rPr lang="en-US" altLang="zh-CN" b="1" i="1">
                <a:solidFill>
                  <a:srgbClr val="0033CC"/>
                </a:solidFill>
              </a:rPr>
              <a:t>Variable</a:t>
            </a:r>
            <a:r>
              <a:rPr lang="en-US" altLang="zh-CN" b="1">
                <a:solidFill>
                  <a:srgbClr val="0033CC"/>
                </a:solidFill>
              </a:rPr>
              <a:t> .</a:t>
            </a:r>
            <a:r>
              <a:rPr lang="en-US" altLang="zh-CN" b="1">
                <a:solidFill>
                  <a:srgbClr val="C0C0C0"/>
                </a:solidFill>
              </a:rPr>
              <a:t> </a:t>
            </a:r>
            <a:r>
              <a:rPr lang="en-US" altLang="zh-CN" b="1">
                <a:solidFill>
                  <a:srgbClr val="0033CC"/>
                </a:solidFill>
              </a:rPr>
              <a:t>. .;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2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cin</a:t>
            </a:r>
            <a:r>
              <a:rPr lang="ko-KR" altLang="en-US" smtClean="0">
                <a:solidFill>
                  <a:schemeClr val="tx1"/>
                </a:solidFill>
              </a:rPr>
              <a:t>与输入的实质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47025" y="1712981"/>
            <a:ext cx="8473792" cy="5669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cin  &gt;&gt; someInt  &gt;&gt; someFloat &gt;&gt; someChar ; 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75376" y="2555298"/>
            <a:ext cx="8402923" cy="2672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1.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键盘输入的字符一个一个进入输入流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cin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里面；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2. 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一个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&gt;&gt;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代表一个输入过程。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&gt;&gt;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从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cin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中一个接一个获取字符，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   这个获取过程在哪里结束取决于变量的数据类型。该获取过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   程结束后，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&gt;&gt;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根据变量的数据类型，把刚才获得的字符序列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   转化成跟变量类型一致的数据；然后把这个数据赋给变量。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3. 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下一个</a:t>
            </a: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&gt;&gt;</a:t>
            </a:r>
            <a:r>
              <a:rPr lang="zh-CN" altLang="en-US" sz="2400" b="1">
                <a:solidFill>
                  <a:srgbClr val="0033CC"/>
                </a:solidFill>
                <a:latin typeface="Arial" pitchFamily="34" charset="0"/>
              </a:rPr>
              <a:t>开始。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91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W0200511014021624396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7" y="2065298"/>
            <a:ext cx="1459881" cy="14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08680" y="436357"/>
            <a:ext cx="7769161" cy="538575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cin</a:t>
            </a:r>
            <a:r>
              <a:rPr lang="ko-KR" altLang="en-US" smtClean="0">
                <a:solidFill>
                  <a:schemeClr val="tx1"/>
                </a:solidFill>
              </a:rPr>
              <a:t>与输入的实质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6884322" y="1852693"/>
            <a:ext cx="1548973" cy="44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b="1">
                <a:solidFill>
                  <a:srgbClr val="0033CC"/>
                </a:solidFill>
                <a:latin typeface="Arial" pitchFamily="34" charset="0"/>
              </a:rPr>
              <a:t>memory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804101" y="2334595"/>
            <a:ext cx="3687161" cy="826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'1' '3' ' ' '3' '.' '1' '4' ' ' '9'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780807" y="2447987"/>
            <a:ext cx="607440" cy="62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Arial" pitchFamily="34" charset="0"/>
              </a:rPr>
              <a:t>&gt;&gt;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6740562" y="2393318"/>
            <a:ext cx="1844593" cy="694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0033CC"/>
                </a:solidFill>
                <a:latin typeface="Arial" pitchFamily="34" charset="0"/>
              </a:rPr>
              <a:t>someInt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1800052" y="3286253"/>
            <a:ext cx="3687161" cy="826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 ' ' '3' '.' '1' '4' ' ' '9'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774731" y="3399640"/>
            <a:ext cx="609466" cy="62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Arial" pitchFamily="34" charset="0"/>
              </a:rPr>
              <a:t>&gt;&gt;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6736516" y="3330798"/>
            <a:ext cx="2207033" cy="708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0033CC"/>
                </a:solidFill>
                <a:latin typeface="Arial" pitchFamily="34" charset="0"/>
              </a:rPr>
              <a:t>someFloat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1814221" y="4286503"/>
            <a:ext cx="3687163" cy="826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 ' ' '9'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5788909" y="4399892"/>
            <a:ext cx="609464" cy="62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FF0000"/>
                </a:solidFill>
                <a:latin typeface="Arial" pitchFamily="34" charset="0"/>
              </a:rPr>
              <a:t>&gt;&gt;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6750685" y="4345225"/>
            <a:ext cx="2205009" cy="694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0033CC"/>
                </a:solidFill>
                <a:latin typeface="Arial" pitchFamily="34" charset="0"/>
              </a:rPr>
              <a:t>someChar</a:t>
            </a:r>
          </a:p>
        </p:txBody>
      </p:sp>
      <p:sp>
        <p:nvSpPr>
          <p:cNvPr id="79886" name="AutoShape 14"/>
          <p:cNvSpPr>
            <a:spLocks noChangeArrowheads="1"/>
          </p:cNvSpPr>
          <p:nvPr/>
        </p:nvSpPr>
        <p:spPr bwMode="auto">
          <a:xfrm>
            <a:off x="1295872" y="2630218"/>
            <a:ext cx="463680" cy="291571"/>
          </a:xfrm>
          <a:prstGeom prst="rightArrow">
            <a:avLst>
              <a:gd name="adj1" fmla="val 50000"/>
              <a:gd name="adj2" fmla="val 397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7412" tIns="58707" rIns="117412" bIns="58707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3114144" y="1745378"/>
            <a:ext cx="1016450" cy="46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600" b="1">
                <a:solidFill>
                  <a:srgbClr val="FF0000"/>
                </a:solidFill>
                <a:latin typeface="Arial" pitchFamily="34" charset="0"/>
              </a:rPr>
              <a:t>cin</a:t>
            </a:r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5554029" y="4928364"/>
            <a:ext cx="429258" cy="639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17412" tIns="58707" rIns="117412" bIns="58707" anchor="b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1900">
              <a:solidFill>
                <a:srgbClr val="0033CC"/>
              </a:solidFill>
            </a:endParaRP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3863323" y="5570227"/>
            <a:ext cx="3000755" cy="42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ko-KR" altLang="zh-CN" b="1">
                <a:solidFill>
                  <a:srgbClr val="FF0000"/>
                </a:solidFill>
                <a:latin typeface="Arial" pitchFamily="34" charset="0"/>
              </a:rPr>
              <a:t>功能：读取、转化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31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3104" y="901098"/>
            <a:ext cx="7773209" cy="564857"/>
          </a:xfrm>
          <a:noFill/>
        </p:spPr>
        <p:txBody>
          <a:bodyPr lIns="117412" tIns="58707" rIns="117412" bIns="58707" anchor="b"/>
          <a:lstStyle/>
          <a:p>
            <a:r>
              <a:rPr lang="zh-CN" altLang="ko-KR" smtClean="0"/>
              <a:t>Keyboard and Screen I/O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943" y="1753478"/>
            <a:ext cx="8915198" cy="1066534"/>
          </a:xfrm>
          <a:noFill/>
        </p:spPr>
        <p:txBody>
          <a:bodyPr lIns="117412" tIns="58707" rIns="117412" bIns="58707"/>
          <a:lstStyle/>
          <a:p>
            <a:pPr>
              <a:buFont typeface="Wingdings" pitchFamily="2" charset="2"/>
              <a:buNone/>
            </a:pPr>
            <a:r>
              <a:rPr lang="ko-KR" altLang="en-US" b="1" smtClean="0"/>
              <a:t>  </a:t>
            </a:r>
            <a:r>
              <a:rPr lang="zh-CN" altLang="en-US" b="1" smtClean="0"/>
              <a:t>#include &lt;iostream&gt; </a:t>
            </a:r>
          </a:p>
          <a:p>
            <a:pPr>
              <a:buFont typeface="Wingdings" pitchFamily="2" charset="2"/>
              <a:buNone/>
            </a:pPr>
            <a:r>
              <a:rPr lang="zh-CN" altLang="en-US" b="1" smtClean="0"/>
              <a:t>          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1814222" y="4861549"/>
            <a:ext cx="4829748" cy="923212"/>
            <a:chOff x="0" y="0"/>
            <a:chExt cx="3043" cy="582"/>
          </a:xfrm>
        </p:grpSpPr>
        <p:sp>
          <p:nvSpPr>
            <p:cNvPr id="809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00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1800" b="1" dirty="0">
                  <a:solidFill>
                    <a:srgbClr val="3399FF"/>
                  </a:solidFill>
                </a:rPr>
                <a:t>        </a:t>
              </a:r>
              <a:r>
                <a:rPr lang="en-US" altLang="zh-CN" sz="1800" b="1" dirty="0" err="1">
                  <a:solidFill>
                    <a:srgbClr val="990000"/>
                  </a:solidFill>
                </a:rPr>
                <a:t>cin</a:t>
              </a:r>
              <a:endParaRPr lang="en-US" altLang="zh-CN" sz="1800" b="1" dirty="0">
                <a:solidFill>
                  <a:srgbClr val="990000"/>
                </a:solidFill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en-US" altLang="zh-CN" b="1" dirty="0">
                <a:solidFill>
                  <a:srgbClr val="0033CC"/>
                </a:solidFill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 dirty="0">
                  <a:solidFill>
                    <a:srgbClr val="0033CC"/>
                  </a:solidFill>
                </a:rPr>
                <a:t>(of  type </a:t>
              </a:r>
              <a:r>
                <a:rPr lang="en-US" altLang="zh-CN" b="1" dirty="0" err="1">
                  <a:solidFill>
                    <a:srgbClr val="0033CC"/>
                  </a:solidFill>
                </a:rPr>
                <a:t>istream</a:t>
              </a:r>
              <a:r>
                <a:rPr lang="en-US" altLang="zh-CN" b="1" dirty="0">
                  <a:solidFill>
                    <a:srgbClr val="0033CC"/>
                  </a:solidFill>
                </a:rPr>
                <a:t>)</a:t>
              </a:r>
            </a:p>
          </p:txBody>
        </p:sp>
        <p:sp>
          <p:nvSpPr>
            <p:cNvPr id="80914" name="Rectangle 6"/>
            <p:cNvSpPr>
              <a:spLocks noChangeArrowheads="1"/>
            </p:cNvSpPr>
            <p:nvPr/>
          </p:nvSpPr>
          <p:spPr bwMode="auto">
            <a:xfrm>
              <a:off x="2016" y="0"/>
              <a:ext cx="102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1800" b="1" dirty="0">
                  <a:solidFill>
                    <a:srgbClr val="990000"/>
                  </a:solidFill>
                </a:rPr>
                <a:t>        </a:t>
              </a:r>
              <a:r>
                <a:rPr lang="en-US" altLang="zh-CN" sz="1800" b="1" dirty="0" err="1">
                  <a:solidFill>
                    <a:srgbClr val="990000"/>
                  </a:solidFill>
                </a:rPr>
                <a:t>cout</a:t>
              </a:r>
              <a:r>
                <a:rPr lang="en-US" altLang="zh-CN" sz="1800" b="1" dirty="0">
                  <a:solidFill>
                    <a:srgbClr val="8CF4EA"/>
                  </a:solidFill>
                </a:rPr>
                <a:t> </a:t>
              </a: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en-US" altLang="zh-CN" b="1" dirty="0">
                <a:solidFill>
                  <a:srgbClr val="0033CC"/>
                </a:solidFill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 dirty="0">
                  <a:solidFill>
                    <a:srgbClr val="0033CC"/>
                  </a:solidFill>
                </a:rPr>
                <a:t>(of  type </a:t>
              </a:r>
              <a:r>
                <a:rPr lang="en-US" altLang="zh-CN" b="1" dirty="0" err="1">
                  <a:solidFill>
                    <a:srgbClr val="0033CC"/>
                  </a:solidFill>
                </a:rPr>
                <a:t>ostream</a:t>
              </a:r>
              <a:r>
                <a:rPr lang="en-US" altLang="zh-CN" b="1" dirty="0">
                  <a:solidFill>
                    <a:srgbClr val="0033CC"/>
                  </a:solidFill>
                </a:rPr>
                <a:t>)</a:t>
              </a:r>
            </a:p>
          </p:txBody>
        </p:sp>
      </p:grpSp>
      <p:grpSp>
        <p:nvGrpSpPr>
          <p:cNvPr id="80901" name="Group 7"/>
          <p:cNvGrpSpPr>
            <a:grpSpLocks/>
          </p:cNvGrpSpPr>
          <p:nvPr/>
        </p:nvGrpSpPr>
        <p:grpSpPr bwMode="auto">
          <a:xfrm>
            <a:off x="386740" y="2727407"/>
            <a:ext cx="8218245" cy="2296124"/>
            <a:chOff x="0" y="0"/>
            <a:chExt cx="5176" cy="1446"/>
          </a:xfrm>
        </p:grpSpPr>
        <p:sp>
          <p:nvSpPr>
            <p:cNvPr id="80903" name="Oval 8"/>
            <p:cNvSpPr>
              <a:spLocks noChangeArrowheads="1"/>
            </p:cNvSpPr>
            <p:nvPr/>
          </p:nvSpPr>
          <p:spPr bwMode="auto">
            <a:xfrm>
              <a:off x="2016" y="14"/>
              <a:ext cx="1192" cy="1432"/>
            </a:xfrm>
            <a:prstGeom prst="ellipse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80904" name="Rectangle 9"/>
            <p:cNvSpPr>
              <a:spLocks noChangeArrowheads="1"/>
            </p:cNvSpPr>
            <p:nvPr/>
          </p:nvSpPr>
          <p:spPr bwMode="auto">
            <a:xfrm>
              <a:off x="0" y="398"/>
              <a:ext cx="1192" cy="47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80905" name="Rectangle 10"/>
            <p:cNvSpPr>
              <a:spLocks noChangeArrowheads="1"/>
            </p:cNvSpPr>
            <p:nvPr/>
          </p:nvSpPr>
          <p:spPr bwMode="auto">
            <a:xfrm>
              <a:off x="82" y="528"/>
              <a:ext cx="63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>
                  <a:solidFill>
                    <a:srgbClr val="0033CC"/>
                  </a:solidFill>
                </a:rPr>
                <a:t>Keyboard</a:t>
              </a:r>
            </a:p>
          </p:txBody>
        </p:sp>
        <p:sp>
          <p:nvSpPr>
            <p:cNvPr id="80906" name="Rectangle 11"/>
            <p:cNvSpPr>
              <a:spLocks noChangeArrowheads="1"/>
            </p:cNvSpPr>
            <p:nvPr/>
          </p:nvSpPr>
          <p:spPr bwMode="auto">
            <a:xfrm>
              <a:off x="4080" y="350"/>
              <a:ext cx="1096" cy="904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80907" name="Rectangle 12"/>
            <p:cNvSpPr>
              <a:spLocks noChangeArrowheads="1"/>
            </p:cNvSpPr>
            <p:nvPr/>
          </p:nvSpPr>
          <p:spPr bwMode="auto">
            <a:xfrm>
              <a:off x="4210" y="528"/>
              <a:ext cx="46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>
                  <a:solidFill>
                    <a:srgbClr val="0033CC"/>
                  </a:solidFill>
                </a:rPr>
                <a:t>Screen</a:t>
              </a:r>
            </a:p>
          </p:txBody>
        </p:sp>
        <p:sp>
          <p:nvSpPr>
            <p:cNvPr id="80908" name="Rectangle 13"/>
            <p:cNvSpPr>
              <a:spLocks noChangeArrowheads="1"/>
            </p:cNvSpPr>
            <p:nvPr/>
          </p:nvSpPr>
          <p:spPr bwMode="auto">
            <a:xfrm>
              <a:off x="2146" y="384"/>
              <a:ext cx="601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 i="1">
                  <a:solidFill>
                    <a:srgbClr val="0033CC"/>
                  </a:solidFill>
                </a:rPr>
                <a:t>executing</a:t>
              </a: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 i="1">
                  <a:solidFill>
                    <a:srgbClr val="0033CC"/>
                  </a:solidFill>
                </a:rPr>
                <a:t>program</a:t>
              </a:r>
            </a:p>
          </p:txBody>
        </p:sp>
        <p:sp>
          <p:nvSpPr>
            <p:cNvPr id="80909" name="AutoShape 14"/>
            <p:cNvSpPr>
              <a:spLocks noChangeArrowheads="1"/>
            </p:cNvSpPr>
            <p:nvPr/>
          </p:nvSpPr>
          <p:spPr bwMode="auto">
            <a:xfrm>
              <a:off x="1310" y="487"/>
              <a:ext cx="588" cy="408"/>
            </a:xfrm>
            <a:prstGeom prst="rightArrow">
              <a:avLst>
                <a:gd name="adj1" fmla="val 50000"/>
                <a:gd name="adj2" fmla="val 72065"/>
              </a:avLst>
            </a:prstGeom>
            <a:solidFill>
              <a:srgbClr val="DBFF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  <p:sp>
          <p:nvSpPr>
            <p:cNvPr id="80910" name="Rectangle 15"/>
            <p:cNvSpPr>
              <a:spLocks noChangeArrowheads="1"/>
            </p:cNvSpPr>
            <p:nvPr/>
          </p:nvSpPr>
          <p:spPr bwMode="auto">
            <a:xfrm>
              <a:off x="82" y="48"/>
              <a:ext cx="65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>
                  <a:solidFill>
                    <a:srgbClr val="0033CC"/>
                  </a:solidFill>
                </a:rPr>
                <a:t>input data</a:t>
              </a:r>
            </a:p>
          </p:txBody>
        </p:sp>
        <p:sp>
          <p:nvSpPr>
            <p:cNvPr id="80911" name="Rectangle 16"/>
            <p:cNvSpPr>
              <a:spLocks noChangeArrowheads="1"/>
            </p:cNvSpPr>
            <p:nvPr/>
          </p:nvSpPr>
          <p:spPr bwMode="auto">
            <a:xfrm>
              <a:off x="4066" y="0"/>
              <a:ext cx="7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>
                  <a:solidFill>
                    <a:srgbClr val="0033CC"/>
                  </a:solidFill>
                </a:rPr>
                <a:t>output data</a:t>
              </a:r>
            </a:p>
          </p:txBody>
        </p:sp>
        <p:sp>
          <p:nvSpPr>
            <p:cNvPr id="80912" name="AutoShape 17"/>
            <p:cNvSpPr>
              <a:spLocks noChangeArrowheads="1"/>
            </p:cNvSpPr>
            <p:nvPr/>
          </p:nvSpPr>
          <p:spPr bwMode="auto">
            <a:xfrm>
              <a:off x="3374" y="487"/>
              <a:ext cx="588" cy="408"/>
            </a:xfrm>
            <a:prstGeom prst="rightArrow">
              <a:avLst>
                <a:gd name="adj1" fmla="val 50000"/>
                <a:gd name="adj2" fmla="val 72065"/>
              </a:avLst>
            </a:prstGeom>
            <a:solidFill>
              <a:srgbClr val="DBFF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>
                <a:solidFill>
                  <a:srgbClr val="0033CC"/>
                </a:solidFill>
              </a:endParaRP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93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55128" y="370542"/>
            <a:ext cx="8540609" cy="641861"/>
          </a:xfrm>
          <a:noFill/>
        </p:spPr>
        <p:txBody>
          <a:bodyPr lIns="91382" tIns="45691" rIns="91382" bIns="45691"/>
          <a:lstStyle/>
          <a:p>
            <a:r>
              <a:rPr lang="zh-CN" altLang="ko-KR" sz="3600"/>
              <a:t>Manipulators</a:t>
            </a:r>
            <a:r>
              <a:rPr lang="en-US" altLang="zh-CN" sz="3600"/>
              <a:t>  </a:t>
            </a:r>
            <a:r>
              <a:rPr lang="zh-CN" altLang="en-US" sz="3600">
                <a:solidFill>
                  <a:srgbClr val="000000"/>
                </a:solidFill>
              </a:rPr>
              <a:t>格式控制</a:t>
            </a:r>
            <a:endParaRPr lang="zh-CN" altLang="ko-KR" sz="36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225005"/>
            <a:ext cx="8540609" cy="4733561"/>
          </a:xfrm>
        </p:spPr>
        <p:txBody>
          <a:bodyPr lIns="91382" tIns="45691" rIns="91382" bIns="45691"/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ko-KR" sz="2600" b="1" dirty="0"/>
              <a:t>Input and output can be formatted using manipulators.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ko-KR" sz="2600" b="1" dirty="0"/>
              <a:t>To use manipulators without arguments</a:t>
            </a:r>
            <a:r>
              <a:rPr lang="zh-CN" altLang="en-US" sz="2600" b="1" dirty="0"/>
              <a:t>参数</a:t>
            </a:r>
            <a:r>
              <a:rPr lang="zh-CN" altLang="ko-KR" sz="2600" b="1" dirty="0"/>
              <a:t>, (e.g., </a:t>
            </a:r>
            <a:r>
              <a:rPr lang="zh-CN" altLang="ko-KR" sz="2600" b="1" i="1" dirty="0">
                <a:solidFill>
                  <a:srgbClr val="FF0000"/>
                </a:solidFill>
              </a:rPr>
              <a:t>endl</a:t>
            </a:r>
            <a:r>
              <a:rPr lang="zh-CN" altLang="ko-KR" sz="2600" b="1" dirty="0"/>
              <a:t>, </a:t>
            </a:r>
            <a:r>
              <a:rPr lang="zh-CN" altLang="ko-KR" sz="2600" b="1" i="1" dirty="0">
                <a:solidFill>
                  <a:srgbClr val="FF0000"/>
                </a:solidFill>
              </a:rPr>
              <a:t>flush</a:t>
            </a:r>
            <a:r>
              <a:rPr lang="en-US" altLang="zh-CN" sz="2600" b="1" dirty="0"/>
              <a:t>[</a:t>
            </a:r>
            <a:r>
              <a:rPr lang="zh-CN" altLang="en-US" sz="2600" b="1" dirty="0"/>
              <a:t>把</a:t>
            </a:r>
            <a:r>
              <a:rPr lang="en-US" altLang="zh-CN" sz="2600" b="1" dirty="0"/>
              <a:t>buffer</a:t>
            </a:r>
            <a:r>
              <a:rPr lang="zh-CN" altLang="en-US" sz="2600" b="1" dirty="0"/>
              <a:t>中的数据送出</a:t>
            </a:r>
            <a:r>
              <a:rPr lang="en-US" altLang="zh-CN" sz="2600" b="1" dirty="0"/>
              <a:t>.]</a:t>
            </a:r>
            <a:r>
              <a:rPr lang="zh-CN" altLang="ko-KR" sz="2600" b="1" dirty="0"/>
              <a:t>, </a:t>
            </a:r>
            <a:r>
              <a:rPr lang="zh-CN" altLang="ko-KR" sz="2600" b="1" i="1" dirty="0">
                <a:solidFill>
                  <a:srgbClr val="FF0000"/>
                </a:solidFill>
              </a:rPr>
              <a:t>dec</a:t>
            </a:r>
            <a:r>
              <a:rPr lang="zh-CN" altLang="ko-KR" sz="2600" b="1" dirty="0"/>
              <a:t>, </a:t>
            </a:r>
            <a:r>
              <a:rPr lang="zh-CN" altLang="ko-KR" sz="2600" b="1" i="1" dirty="0">
                <a:solidFill>
                  <a:srgbClr val="FF0000"/>
                </a:solidFill>
              </a:rPr>
              <a:t>hex</a:t>
            </a:r>
            <a:r>
              <a:rPr lang="zh-CN" altLang="ko-KR" sz="2600" b="1" dirty="0"/>
              <a:t>, </a:t>
            </a:r>
            <a:r>
              <a:rPr lang="zh-CN" altLang="ko-KR" sz="2600" b="1" i="1" dirty="0">
                <a:solidFill>
                  <a:srgbClr val="FF0000"/>
                </a:solidFill>
              </a:rPr>
              <a:t>left</a:t>
            </a:r>
            <a:r>
              <a:rPr lang="zh-CN" altLang="ko-KR" sz="2600" b="1" dirty="0"/>
              <a:t>, </a:t>
            </a:r>
            <a:r>
              <a:rPr lang="zh-CN" altLang="ko-KR" sz="2600" b="1" i="1" dirty="0">
                <a:solidFill>
                  <a:srgbClr val="FF0000"/>
                </a:solidFill>
              </a:rPr>
              <a:t>right</a:t>
            </a:r>
            <a:r>
              <a:rPr lang="zh-CN" altLang="ko-KR" sz="2600" b="1" dirty="0"/>
              <a:t>, </a:t>
            </a:r>
            <a:r>
              <a:rPr lang="zh-CN" altLang="ko-KR" sz="2600" b="1" dirty="0">
                <a:solidFill>
                  <a:srgbClr val="FF0000"/>
                </a:solidFill>
              </a:rPr>
              <a:t>fixed</a:t>
            </a: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zh-CN" altLang="en-US" sz="2600" b="1" dirty="0"/>
              <a:t>定点格式</a:t>
            </a:r>
            <a:r>
              <a:rPr lang="zh-CN" altLang="ko-KR" sz="2600" b="1" dirty="0"/>
              <a:t>, </a:t>
            </a:r>
            <a:r>
              <a:rPr lang="zh-CN" altLang="ko-KR" sz="2600" b="1" dirty="0">
                <a:solidFill>
                  <a:srgbClr val="FF0000"/>
                </a:solidFill>
              </a:rPr>
              <a:t>showpoint </a:t>
            </a:r>
            <a:r>
              <a:rPr lang="zh-CN" altLang="ko-KR" sz="2600" b="1" dirty="0"/>
              <a:t> etc. )  </a:t>
            </a:r>
            <a:r>
              <a:rPr lang="zh-CN" altLang="ko-KR" sz="3600" b="1" i="1" u="sng" dirty="0">
                <a:solidFill>
                  <a:schemeClr val="tx1"/>
                </a:solidFill>
              </a:rPr>
              <a:t>&lt;iostream&gt;</a:t>
            </a:r>
            <a:r>
              <a:rPr lang="zh-CN" altLang="ko-KR" sz="2600" b="1" dirty="0"/>
              <a:t> must be included.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ko-KR" sz="2600" b="1" dirty="0"/>
              <a:t>Manipulators with arguments (e.g., </a:t>
            </a:r>
            <a:r>
              <a:rPr lang="zh-CN" altLang="ko-KR" sz="2600" b="1" i="1" dirty="0">
                <a:solidFill>
                  <a:srgbClr val="FF0000"/>
                </a:solidFill>
              </a:rPr>
              <a:t>setw(n)</a:t>
            </a:r>
            <a:r>
              <a:rPr lang="zh-CN" altLang="ko-KR" sz="2600" b="1" i="1" dirty="0"/>
              <a:t> </a:t>
            </a:r>
            <a:r>
              <a:rPr lang="zh-CN" altLang="ko-KR" sz="2600" b="1" dirty="0"/>
              <a:t>, </a:t>
            </a:r>
            <a:r>
              <a:rPr lang="zh-CN" altLang="ko-KR" sz="2600" b="1" i="1" dirty="0">
                <a:solidFill>
                  <a:srgbClr val="FF0000"/>
                </a:solidFill>
              </a:rPr>
              <a:t>setprecision(n)</a:t>
            </a:r>
            <a:r>
              <a:rPr lang="en-US" altLang="zh-CN" sz="2600" b="1" i="1" dirty="0">
                <a:solidFill>
                  <a:srgbClr val="FF0000"/>
                </a:solidFill>
              </a:rPr>
              <a:t> </a:t>
            </a:r>
            <a:r>
              <a:rPr lang="zh-CN" altLang="en-US" sz="2600" b="1" dirty="0"/>
              <a:t>数的位数</a:t>
            </a:r>
            <a:r>
              <a:rPr lang="zh-CN" altLang="ko-KR" sz="2600" b="1" i="1" dirty="0">
                <a:solidFill>
                  <a:srgbClr val="FF0000"/>
                </a:solidFill>
              </a:rPr>
              <a:t>,</a:t>
            </a:r>
            <a:r>
              <a:rPr lang="zh-CN" altLang="ko-KR" sz="2600" b="1" dirty="0"/>
              <a:t> etc. ) require the header </a:t>
            </a:r>
            <a:r>
              <a:rPr lang="zh-CN" altLang="ko-KR" sz="3600" b="1" i="1" u="sng" dirty="0">
                <a:solidFill>
                  <a:schemeClr val="tx1"/>
                </a:solidFill>
                <a:sym typeface="Arial" pitchFamily="34" charset="0"/>
              </a:rPr>
              <a:t>&lt;iomanip&gt;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79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92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945" y="805871"/>
            <a:ext cx="8913173" cy="641862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 dirty="0"/>
              <a:t>Functional </a:t>
            </a:r>
            <a:r>
              <a:rPr lang="en-US" altLang="zh-CN" sz="3600" dirty="0" smtClean="0"/>
              <a:t> </a:t>
            </a:r>
            <a:r>
              <a:rPr lang="zh-CN" altLang="ko-KR" sz="3600" dirty="0" smtClean="0"/>
              <a:t>Decomposition</a:t>
            </a:r>
            <a:r>
              <a:rPr lang="en-US" altLang="zh-CN" sz="3600" dirty="0" smtClean="0"/>
              <a:t> </a:t>
            </a:r>
            <a:r>
              <a:rPr lang="zh-CN" altLang="en-US" sz="3600" dirty="0">
                <a:solidFill>
                  <a:srgbClr val="000000"/>
                </a:solidFill>
              </a:rPr>
              <a:t>功能分解</a:t>
            </a:r>
            <a:endParaRPr lang="zh-CN" altLang="ko-KR" sz="3600" dirty="0">
              <a:solidFill>
                <a:srgbClr val="000000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07444" y="1903315"/>
            <a:ext cx="7927095" cy="419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>
            <a:lvl1pPr marL="268288" indent="-268288"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A technique for developing a program in which the</a:t>
            </a:r>
            <a:r>
              <a:rPr lang="en-US" altLang="zh-CN" sz="2400" b="1" dirty="0">
                <a:solidFill>
                  <a:srgbClr val="FFFFCC"/>
                </a:solidFill>
                <a:latin typeface="Arial" pitchFamily="34" charset="0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problem is divided into more easily handled </a:t>
            </a:r>
            <a:r>
              <a:rPr lang="en-US" altLang="zh-CN" sz="2400" b="1" dirty="0" err="1">
                <a:solidFill>
                  <a:srgbClr val="990000"/>
                </a:solidFill>
                <a:latin typeface="Arial" pitchFamily="34" charset="0"/>
              </a:rPr>
              <a:t>subproblems</a:t>
            </a: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,</a:t>
            </a:r>
            <a:r>
              <a:rPr lang="en-US" altLang="zh-CN" sz="2400" b="1" dirty="0">
                <a:solidFill>
                  <a:srgbClr val="FFFFCC"/>
                </a:solidFill>
                <a:latin typeface="Arial" pitchFamily="34" charset="0"/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the solutions of which create a solution to the overall problem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en-US" sz="1800" dirty="0">
                <a:solidFill>
                  <a:srgbClr val="0033CC"/>
                </a:solidFill>
              </a:rPr>
              <a:t>  </a:t>
            </a:r>
            <a:r>
              <a:rPr lang="zh-CN" altLang="en-US" sz="1900" b="1" dirty="0">
                <a:solidFill>
                  <a:srgbClr val="0033CC"/>
                </a:solidFill>
              </a:rPr>
              <a:t>把一个复杂问题分解成更容易处理的子问题。找到整体问题的解决方案</a:t>
            </a:r>
            <a:endParaRPr lang="en-US" altLang="zh-CN" sz="19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In functional decomposition, we work </a:t>
            </a: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from the abstract 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(a list of the major steps in our solution) </a:t>
            </a:r>
            <a:r>
              <a:rPr lang="en-US" altLang="zh-CN" sz="2400" b="1" dirty="0">
                <a:solidFill>
                  <a:srgbClr val="990000"/>
                </a:solidFill>
                <a:latin typeface="Arial" pitchFamily="34" charset="0"/>
              </a:rPr>
              <a:t>to the particular 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</a:rPr>
              <a:t>(algorithmic steps that can be translated directly into code in C++ or another language)  </a:t>
            </a:r>
            <a:r>
              <a:rPr lang="zh-CN" altLang="en-US" sz="2000" b="1" dirty="0">
                <a:solidFill>
                  <a:srgbClr val="0033CC"/>
                </a:solidFill>
              </a:rPr>
              <a:t>我们从抽象（解决方案中的大致步骤）到具体（算法步骤，可直接翻译成</a:t>
            </a:r>
            <a:r>
              <a:rPr lang="en-US" altLang="zh-CN" sz="2000" b="1" dirty="0">
                <a:solidFill>
                  <a:srgbClr val="0033CC"/>
                </a:solidFill>
              </a:rPr>
              <a:t>C++</a:t>
            </a:r>
            <a:r>
              <a:rPr lang="zh-CN" altLang="en-US" sz="2000" b="1" dirty="0">
                <a:solidFill>
                  <a:srgbClr val="0033CC"/>
                </a:solidFill>
              </a:rPr>
              <a:t>或其他语言代码）</a:t>
            </a:r>
            <a:endParaRPr lang="en-US" altLang="zh-CN" sz="2000" b="1" dirty="0">
              <a:solidFill>
                <a:srgbClr val="FFFFCC"/>
              </a:solidFill>
              <a:latin typeface="Arial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36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54341" y="540626"/>
            <a:ext cx="8413046" cy="641861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3600">
                <a:solidFill>
                  <a:schemeClr val="tx1"/>
                </a:solidFill>
              </a:rPr>
              <a:t>Manipulators: Fixed and Showpoint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46241" y="1684636"/>
            <a:ext cx="8415072" cy="4010954"/>
          </a:xfrm>
          <a:noFill/>
        </p:spPr>
        <p:txBody>
          <a:bodyPr lIns="92052" tIns="46027" rIns="92052" bIns="46027"/>
          <a:lstStyle/>
          <a:p>
            <a:r>
              <a:rPr lang="zh-CN" altLang="ko-KR" sz="3100" b="1"/>
              <a:t>use the following statement to specify that  (for output sent to the cout stream) decimal format (not scientific notation) be used, and that a decimal point be included (even for floating values with 0 as fractional part) </a:t>
            </a:r>
          </a:p>
          <a:p>
            <a:pPr>
              <a:buFont typeface="Wingdings" pitchFamily="2" charset="2"/>
              <a:buNone/>
            </a:pPr>
            <a:r>
              <a:rPr lang="zh-CN" altLang="en-US" sz="2600" b="1"/>
              <a:t>      显示小数点</a:t>
            </a:r>
            <a:endParaRPr lang="en-US" altLang="zh-CN" sz="2600" b="1"/>
          </a:p>
          <a:p>
            <a:pPr>
              <a:buFont typeface="Wingdings" pitchFamily="2" charset="2"/>
              <a:buNone/>
            </a:pPr>
            <a:endParaRPr lang="zh-CN" altLang="ko-KR" sz="2600" b="1"/>
          </a:p>
          <a:p>
            <a:pPr>
              <a:buFont typeface="Wingdings" pitchFamily="2" charset="2"/>
              <a:buNone/>
            </a:pPr>
            <a:r>
              <a:rPr lang="zh-CN" altLang="ko-KR" sz="3100" b="1"/>
              <a:t>		cout  &lt;&lt;   fixed  &lt;&lt;   showpoint ;</a:t>
            </a:r>
            <a:endParaRPr lang="zh-CN" altLang="ko-KR" sz="26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75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78640" y="641866"/>
            <a:ext cx="8417096" cy="520373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2700">
                <a:solidFill>
                  <a:schemeClr val="tx1"/>
                </a:solidFill>
              </a:rPr>
              <a:t>Manipulators: setprecision(n)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19134" y="1409263"/>
            <a:ext cx="8267261" cy="4515702"/>
          </a:xfrm>
          <a:noFill/>
        </p:spPr>
        <p:txBody>
          <a:bodyPr lIns="92052" tIns="46027" rIns="92052" bIns="46027"/>
          <a:lstStyle/>
          <a:p>
            <a:r>
              <a:rPr lang="zh-CN" altLang="ko-KR" sz="2600" b="1" dirty="0"/>
              <a:t>requires #include &lt;iomanip&gt; and appears in an expression using insertion operator (&lt;&lt;)</a:t>
            </a:r>
            <a:r>
              <a:rPr lang="en-US" altLang="zh-CN" sz="2600" b="1" dirty="0"/>
              <a:t/>
            </a:r>
            <a:br>
              <a:rPr lang="en-US" altLang="zh-CN" sz="2600" b="1" dirty="0"/>
            </a:br>
            <a:r>
              <a:rPr lang="zh-CN" altLang="en-US" sz="2300" b="1" dirty="0">
                <a:solidFill>
                  <a:srgbClr val="FF0000"/>
                </a:solidFill>
              </a:rPr>
              <a:t>头文件</a:t>
            </a:r>
            <a:r>
              <a:rPr lang="zh-CN" altLang="en-US" sz="2300" b="1" dirty="0"/>
              <a:t>中要有</a:t>
            </a:r>
            <a:r>
              <a:rPr lang="zh-CN" altLang="ko-KR" sz="2300" b="1" dirty="0"/>
              <a:t>#include &lt;iomanip&gt;</a:t>
            </a:r>
            <a:endParaRPr lang="zh-CN" altLang="ko-KR" sz="2600" b="1" dirty="0"/>
          </a:p>
          <a:p>
            <a:r>
              <a:rPr lang="zh-CN" altLang="ko-KR" sz="2600" b="1" dirty="0"/>
              <a:t>if fixed has already been specified, argument n determines the number of places displayed after the decimal point for floating point values</a:t>
            </a:r>
            <a:r>
              <a:rPr lang="en-US" altLang="zh-CN" sz="2600" b="1" dirty="0"/>
              <a:t> </a:t>
            </a:r>
            <a:br>
              <a:rPr lang="en-US" altLang="zh-CN" sz="2600" b="1" dirty="0"/>
            </a:br>
            <a:r>
              <a:rPr lang="zh-CN" altLang="en-US" sz="2300" b="1" dirty="0"/>
              <a:t>与</a:t>
            </a:r>
            <a:r>
              <a:rPr lang="zh-CN" altLang="ko-KR" sz="2300" b="1" dirty="0" smtClean="0"/>
              <a:t>fixed</a:t>
            </a:r>
            <a:r>
              <a:rPr lang="zh-CN" altLang="en-US" sz="2300" b="1" dirty="0" smtClean="0">
                <a:solidFill>
                  <a:srgbClr val="FF0000"/>
                </a:solidFill>
              </a:rPr>
              <a:t>组合</a:t>
            </a:r>
            <a:r>
              <a:rPr lang="zh-CN" altLang="en-US" sz="2300" b="1" dirty="0">
                <a:solidFill>
                  <a:srgbClr val="FF0000"/>
                </a:solidFill>
              </a:rPr>
              <a:t>用</a:t>
            </a:r>
            <a:r>
              <a:rPr lang="zh-CN" altLang="en-US" sz="2300" b="1" dirty="0"/>
              <a:t>（定点</a:t>
            </a:r>
            <a:r>
              <a:rPr lang="zh-CN" altLang="en-US" sz="2300" b="1" dirty="0" smtClean="0"/>
              <a:t>）控制</a:t>
            </a:r>
            <a:r>
              <a:rPr lang="zh-CN" altLang="en-US" sz="2300" b="1" dirty="0"/>
              <a:t>输出流显示浮点数</a:t>
            </a:r>
            <a:r>
              <a:rPr lang="zh-CN" altLang="en-US" sz="2300" b="1" dirty="0">
                <a:solidFill>
                  <a:srgbClr val="FF0000"/>
                </a:solidFill>
              </a:rPr>
              <a:t>小数部分位数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lang="zh-CN" altLang="en-US" sz="2300" b="1" dirty="0">
                <a:solidFill>
                  <a:srgbClr val="FF0000"/>
                </a:solidFill>
              </a:rPr>
              <a:t>单独使用</a:t>
            </a:r>
            <a:r>
              <a:rPr lang="zh-CN" altLang="en-US" sz="2300" b="1" dirty="0"/>
              <a:t>（无</a:t>
            </a:r>
            <a:r>
              <a:rPr lang="zh-CN" altLang="ko-KR" sz="2300" b="1" dirty="0"/>
              <a:t>fixed </a:t>
            </a:r>
            <a:r>
              <a:rPr lang="zh-CN" altLang="en-US" sz="2300" b="1" dirty="0"/>
              <a:t>）则设置</a:t>
            </a:r>
            <a:r>
              <a:rPr lang="zh-CN" altLang="en-US" sz="2300" b="1" dirty="0">
                <a:solidFill>
                  <a:srgbClr val="FF0000"/>
                </a:solidFill>
              </a:rPr>
              <a:t>数值有效位数</a:t>
            </a:r>
            <a:endParaRPr lang="zh-CN" altLang="ko-KR" sz="1700" b="1" dirty="0">
              <a:solidFill>
                <a:srgbClr val="FF0000"/>
              </a:solidFill>
            </a:endParaRPr>
          </a:p>
          <a:p>
            <a:r>
              <a:rPr lang="zh-CN" altLang="ko-KR" sz="2600" b="1" dirty="0"/>
              <a:t>remains in effect until explicitly changed by another call to setprecision </a:t>
            </a:r>
            <a:r>
              <a:rPr lang="en-US" altLang="zh-CN" sz="2600" b="1" dirty="0"/>
              <a:t/>
            </a:r>
            <a:br>
              <a:rPr lang="en-US" altLang="zh-CN" sz="2600" b="1" dirty="0"/>
            </a:br>
            <a:r>
              <a:rPr lang="zh-CN" altLang="en-US" sz="2600" b="1" dirty="0" smtClean="0"/>
              <a:t>直到</a:t>
            </a:r>
            <a:r>
              <a:rPr lang="zh-CN" altLang="en-US" sz="2600" b="1" dirty="0"/>
              <a:t>另一项</a:t>
            </a:r>
            <a:r>
              <a:rPr lang="zh-CN" altLang="en-US" sz="2600" b="1" dirty="0" smtClean="0"/>
              <a:t>设置前该设置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一直</a:t>
            </a:r>
            <a:r>
              <a:rPr lang="zh-CN" altLang="en-US" sz="2600" b="1" dirty="0">
                <a:solidFill>
                  <a:srgbClr val="FF0000"/>
                </a:solidFill>
              </a:rPr>
              <a:t>有效</a:t>
            </a:r>
            <a:endParaRPr lang="zh-CN" altLang="ko-KR" sz="2600" b="1" dirty="0">
              <a:solidFill>
                <a:srgbClr val="FF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54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92485" y="297648"/>
            <a:ext cx="7829905" cy="69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ko-KR" sz="2900" b="1">
                <a:solidFill>
                  <a:srgbClr val="0033CC"/>
                </a:solidFill>
                <a:latin typeface="Garamond" pitchFamily="18" charset="0"/>
              </a:rPr>
              <a:t>What is exact output?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67730" y="1267528"/>
            <a:ext cx="8285484" cy="52118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16" tIns="45708" rIns="91416" bIns="45708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#include  &lt;</a:t>
            </a:r>
            <a:r>
              <a:rPr lang="en-US" altLang="zh-CN" sz="2400" b="1" dirty="0" err="1">
                <a:solidFill>
                  <a:srgbClr val="0033CC"/>
                </a:solidFill>
              </a:rPr>
              <a:t>iomanip</a:t>
            </a:r>
            <a:r>
              <a:rPr lang="en-US" altLang="zh-CN" sz="2400" b="1" dirty="0">
                <a:solidFill>
                  <a:srgbClr val="0033CC"/>
                </a:solidFill>
              </a:rPr>
              <a:t> </a:t>
            </a:r>
            <a:r>
              <a:rPr lang="en-US" altLang="zh-CN" sz="1900" b="1" dirty="0">
                <a:solidFill>
                  <a:srgbClr val="0033CC"/>
                </a:solidFill>
              </a:rPr>
              <a:t>&gt;</a:t>
            </a:r>
            <a:r>
              <a:rPr lang="en-US" altLang="zh-CN" sz="2400" b="1" dirty="0">
                <a:solidFill>
                  <a:srgbClr val="0033CC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// for 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setw</a:t>
            </a:r>
            <a:r>
              <a:rPr lang="en-US" altLang="zh-CN" sz="2400" b="1" i="1" dirty="0">
                <a:solidFill>
                  <a:srgbClr val="FF0000"/>
                </a:solidFill>
              </a:rPr>
              <a:t>( ) and 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setprecision</a:t>
            </a:r>
            <a:r>
              <a:rPr lang="en-US" altLang="zh-CN" sz="2400" b="1" i="1" dirty="0">
                <a:solidFill>
                  <a:srgbClr val="FF0000"/>
                </a:solidFill>
              </a:rPr>
              <a:t>( 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#include  &lt;</a:t>
            </a:r>
            <a:r>
              <a:rPr lang="en-US" altLang="zh-CN" sz="2400" b="1" dirty="0" err="1">
                <a:solidFill>
                  <a:srgbClr val="0033CC"/>
                </a:solidFill>
              </a:rPr>
              <a:t>iostream</a:t>
            </a:r>
            <a:r>
              <a:rPr lang="en-US" altLang="zh-CN" sz="2400" b="1" dirty="0">
                <a:solidFill>
                  <a:srgbClr val="0033CC"/>
                </a:solidFill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using  namespace  </a:t>
            </a:r>
            <a:r>
              <a:rPr lang="en-US" altLang="zh-CN" sz="2400" b="1" dirty="0" err="1">
                <a:solidFill>
                  <a:srgbClr val="0033CC"/>
                </a:solidFill>
              </a:rPr>
              <a:t>std</a:t>
            </a:r>
            <a:r>
              <a:rPr lang="en-US" altLang="zh-CN" sz="2400" b="1" dirty="0">
                <a:solidFill>
                  <a:srgbClr val="0033CC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400" b="1" dirty="0">
              <a:solidFill>
                <a:srgbClr val="0033CC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 err="1">
                <a:solidFill>
                  <a:srgbClr val="0033CC"/>
                </a:solidFill>
              </a:rPr>
              <a:t>int</a:t>
            </a:r>
            <a:r>
              <a:rPr lang="en-US" altLang="zh-CN" sz="2400" b="1" dirty="0">
                <a:solidFill>
                  <a:srgbClr val="0033CC"/>
                </a:solidFill>
              </a:rPr>
              <a:t> main ( 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    float   </a:t>
            </a:r>
            <a:r>
              <a:rPr lang="en-US" altLang="zh-CN" sz="2400" b="1" dirty="0" err="1">
                <a:solidFill>
                  <a:srgbClr val="0033CC"/>
                </a:solidFill>
              </a:rPr>
              <a:t>myNumber</a:t>
            </a:r>
            <a:r>
              <a:rPr lang="en-US" altLang="zh-CN" sz="2400" b="1" dirty="0">
                <a:solidFill>
                  <a:srgbClr val="0033CC"/>
                </a:solidFill>
              </a:rPr>
              <a:t>  =  123.4587 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    </a:t>
            </a:r>
            <a:r>
              <a:rPr lang="en-US" altLang="zh-CN" sz="2400" b="1" dirty="0" err="1">
                <a:solidFill>
                  <a:srgbClr val="0033CC"/>
                </a:solidFill>
              </a:rPr>
              <a:t>cout</a:t>
            </a:r>
            <a:r>
              <a:rPr lang="en-US" altLang="zh-CN" sz="2400" b="1" dirty="0">
                <a:solidFill>
                  <a:srgbClr val="0033CC"/>
                </a:solidFill>
              </a:rPr>
              <a:t>  &lt;&lt;  fixed  &lt;&lt;   </a:t>
            </a:r>
            <a:r>
              <a:rPr lang="en-US" altLang="zh-CN" sz="2400" b="1" dirty="0" err="1">
                <a:solidFill>
                  <a:srgbClr val="0033CC"/>
                </a:solidFill>
              </a:rPr>
              <a:t>showpoint</a:t>
            </a:r>
            <a:r>
              <a:rPr lang="en-US" altLang="zh-CN" sz="2400" b="1" dirty="0">
                <a:solidFill>
                  <a:srgbClr val="0033CC"/>
                </a:solidFill>
              </a:rPr>
              <a:t>  ;          </a:t>
            </a:r>
            <a:r>
              <a:rPr lang="en-US" altLang="zh-CN" sz="2400" b="1" i="1" dirty="0">
                <a:solidFill>
                  <a:srgbClr val="FF0000"/>
                </a:solidFill>
              </a:rPr>
              <a:t>// use decimal format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	           				          </a:t>
            </a:r>
            <a:r>
              <a:rPr lang="en-US" altLang="zh-CN" sz="2400" b="1" i="1" dirty="0">
                <a:solidFill>
                  <a:srgbClr val="FF0000"/>
                </a:solidFill>
              </a:rPr>
              <a:t>// print decimal points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    </a:t>
            </a:r>
            <a:r>
              <a:rPr lang="en-US" altLang="zh-CN" sz="2400" b="1" dirty="0" err="1">
                <a:solidFill>
                  <a:srgbClr val="0033CC"/>
                </a:solidFill>
              </a:rPr>
              <a:t>cout</a:t>
            </a:r>
            <a:r>
              <a:rPr lang="en-US" altLang="zh-CN" sz="2400" b="1" dirty="0">
                <a:solidFill>
                  <a:srgbClr val="0033CC"/>
                </a:solidFill>
              </a:rPr>
              <a:t>  &lt;&lt;  "Number is "  &lt;&lt;  </a:t>
            </a:r>
            <a:r>
              <a:rPr lang="en-US" altLang="zh-CN" sz="2400" b="1" dirty="0" err="1">
                <a:solidFill>
                  <a:srgbClr val="0033CC"/>
                </a:solidFill>
              </a:rPr>
              <a:t>setprecision</a:t>
            </a:r>
            <a:r>
              <a:rPr lang="en-US" altLang="zh-CN" sz="2400" b="1" dirty="0">
                <a:solidFill>
                  <a:srgbClr val="0033CC"/>
                </a:solidFill>
              </a:rPr>
              <a:t> ( 3 )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              &lt;&lt;  </a:t>
            </a:r>
            <a:r>
              <a:rPr lang="en-US" altLang="zh-CN" sz="2400" b="1" dirty="0" err="1">
                <a:solidFill>
                  <a:srgbClr val="0033CC"/>
                </a:solidFill>
              </a:rPr>
              <a:t>myNumber</a:t>
            </a:r>
            <a:r>
              <a:rPr lang="en-US" altLang="zh-CN" sz="2400" b="1" dirty="0">
                <a:solidFill>
                  <a:srgbClr val="0033CC"/>
                </a:solidFill>
              </a:rPr>
              <a:t>     &lt;&lt;  </a:t>
            </a:r>
            <a:r>
              <a:rPr lang="en-US" altLang="zh-CN" sz="2400" b="1" dirty="0" err="1">
                <a:solidFill>
                  <a:srgbClr val="0033CC"/>
                </a:solidFill>
              </a:rPr>
              <a:t>endl</a:t>
            </a:r>
            <a:r>
              <a:rPr lang="en-US" altLang="zh-CN" sz="2400" b="1" dirty="0">
                <a:solidFill>
                  <a:srgbClr val="0033CC"/>
                </a:solidFill>
              </a:rPr>
              <a:t> 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2400" b="1" dirty="0">
              <a:solidFill>
                <a:srgbClr val="0033CC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    return  0 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}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634518" y="5590477"/>
            <a:ext cx="4978912" cy="70851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4000" b="1">
                <a:solidFill>
                  <a:srgbClr val="0033CC"/>
                </a:solidFill>
                <a:latin typeface="Arial Rounded MT Bold" pitchFamily="34" charset="0"/>
              </a:rPr>
              <a:t>Number is 123.459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122638" y="1916832"/>
            <a:ext cx="1630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EX1_7.cpp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11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14755" y="490003"/>
            <a:ext cx="7789408" cy="720829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4100">
                <a:solidFill>
                  <a:schemeClr val="tx1"/>
                </a:solidFill>
              </a:rPr>
              <a:t>Manipulator: setw</a:t>
            </a:r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88762" y="1903315"/>
            <a:ext cx="8273336" cy="3718561"/>
          </a:xfrm>
          <a:noFill/>
        </p:spPr>
        <p:txBody>
          <a:bodyPr lIns="92052" tIns="46027" rIns="92052" bIns="46027"/>
          <a:lstStyle/>
          <a:p>
            <a:r>
              <a:rPr lang="en-US" altLang="zh-CN" sz="3100" b="1" dirty="0"/>
              <a:t>"</a:t>
            </a:r>
            <a:r>
              <a:rPr lang="zh-CN" altLang="en-US" sz="3100" b="1" dirty="0"/>
              <a:t>set width</a:t>
            </a:r>
            <a:r>
              <a:rPr lang="en-US" altLang="zh-CN" sz="3100" b="1" dirty="0"/>
              <a:t>"</a:t>
            </a:r>
            <a:r>
              <a:rPr lang="zh-CN" altLang="en-US" sz="3100" b="1" dirty="0"/>
              <a:t> lets us control how many character positions the next data item should occupy when it is output </a:t>
            </a:r>
          </a:p>
          <a:p>
            <a:pPr>
              <a:buSzPct val="125000"/>
              <a:buFont typeface="Wingdings" pitchFamily="2" charset="2"/>
              <a:buNone/>
            </a:pPr>
            <a:r>
              <a:rPr lang="en-US" altLang="zh-CN" sz="3100" b="1" dirty="0"/>
              <a:t>      </a:t>
            </a:r>
            <a:r>
              <a:rPr lang="zh-CN" altLang="en-US" b="1" dirty="0"/>
              <a:t>设置输出字符占据的宽度</a:t>
            </a:r>
          </a:p>
          <a:p>
            <a:r>
              <a:rPr lang="zh-CN" altLang="en-US" sz="3100" b="1" dirty="0"/>
              <a:t>setw is only for formatting numbers and strings, not char type data </a:t>
            </a:r>
          </a:p>
          <a:p>
            <a:pPr>
              <a:buSzPct val="125000"/>
              <a:buNone/>
            </a:pPr>
            <a:r>
              <a:rPr lang="en-US" altLang="ko-KR" sz="3100" b="1" dirty="0"/>
              <a:t>       </a:t>
            </a:r>
            <a:r>
              <a:rPr lang="zh-CN" altLang="en-US" b="1" dirty="0"/>
              <a:t>只适用于数值、字符串，不适用于char变量</a:t>
            </a:r>
            <a:endParaRPr lang="ko-KR" altLang="en-US" b="1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9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0043" y="441409"/>
            <a:ext cx="8431270" cy="720829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4100" dirty="0">
                <a:solidFill>
                  <a:schemeClr val="tx1"/>
                </a:solidFill>
              </a:rPr>
              <a:t>setw(n)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6861" y="1342444"/>
            <a:ext cx="8352304" cy="4851179"/>
          </a:xfrm>
          <a:noFill/>
        </p:spPr>
        <p:txBody>
          <a:bodyPr lIns="92052" tIns="46027" rIns="92052" bIns="46027"/>
          <a:lstStyle/>
          <a:p>
            <a:r>
              <a:rPr lang="zh-CN" altLang="ko-KR" sz="2300" b="1" dirty="0"/>
              <a:t>Requires #include &lt;iomanip&gt; and appears in an expression using insertion operator (&lt;&lt;).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kumimoji="1" lang="zh-CN" altLang="en-US" sz="2300" b="1" dirty="0"/>
              <a:t>头文件必须包含</a:t>
            </a:r>
            <a:r>
              <a:rPr lang="zh-CN" altLang="ko-KR" sz="2300" b="1" dirty="0"/>
              <a:t>#include &lt;iomanip&gt; </a:t>
            </a:r>
          </a:p>
          <a:p>
            <a:r>
              <a:rPr lang="zh-CN" altLang="ko-KR" sz="2300" b="1" dirty="0"/>
              <a:t>Argument n is called the fieldwidth specification, and determines the number of character positions in which to display a right-justified number or string (not char data).  The number of positions used is expanded if n is too narrow. 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kumimoji="1" lang="zh-CN" altLang="en-US" sz="2300" b="1" dirty="0"/>
              <a:t>参数</a:t>
            </a:r>
            <a:r>
              <a:rPr kumimoji="1" lang="en-US" altLang="zh-CN" sz="2300" b="1" dirty="0"/>
              <a:t>n</a:t>
            </a:r>
            <a:r>
              <a:rPr kumimoji="1" lang="zh-CN" altLang="en-US" sz="2300" b="1" dirty="0"/>
              <a:t>指出紧跟其后的输出项占用的字符位置个数，</a:t>
            </a:r>
            <a:r>
              <a:rPr kumimoji="1" lang="zh-CN" altLang="en-US" sz="2300" b="1" dirty="0">
                <a:solidFill>
                  <a:srgbClr val="FF0000"/>
                </a:solidFill>
              </a:rPr>
              <a:t>并向右对齐</a:t>
            </a:r>
            <a:r>
              <a:rPr kumimoji="1" lang="zh-CN" altLang="en-US" sz="2300" b="1" dirty="0"/>
              <a:t>。</a:t>
            </a:r>
            <a:r>
              <a:rPr lang="zh-CN" altLang="en-US" sz="2300" b="1" dirty="0"/>
              <a:t>如果</a:t>
            </a:r>
            <a:r>
              <a:rPr lang="en-US" altLang="zh-CN" sz="2300" b="1" dirty="0"/>
              <a:t>n</a:t>
            </a:r>
            <a:r>
              <a:rPr lang="zh-CN" altLang="en-US" sz="2300" b="1" dirty="0"/>
              <a:t>太窄，</a:t>
            </a:r>
            <a:r>
              <a:rPr kumimoji="1" lang="zh-CN" altLang="en-US" sz="2300" b="1" dirty="0"/>
              <a:t>字符</a:t>
            </a:r>
            <a:r>
              <a:rPr kumimoji="1" lang="zh-CN" altLang="en-US" sz="2300" b="1" dirty="0" smtClean="0"/>
              <a:t>位置个数</a:t>
            </a:r>
            <a:r>
              <a:rPr kumimoji="1" lang="zh-CN" altLang="en-US" sz="2300" b="1" dirty="0"/>
              <a:t>会</a:t>
            </a:r>
            <a:r>
              <a:rPr lang="zh-CN" altLang="en-US" sz="2300" b="1" dirty="0"/>
              <a:t>扩大。</a:t>
            </a:r>
            <a:endParaRPr lang="zh-CN" altLang="ko-KR" sz="2300" b="1" dirty="0"/>
          </a:p>
          <a:p>
            <a:r>
              <a:rPr lang="en-US" altLang="zh-CN" sz="2300" b="1" dirty="0" smtClean="0"/>
              <a:t>“</a:t>
            </a:r>
            <a:r>
              <a:rPr lang="zh-CN" altLang="ko-KR" sz="2300" b="1" dirty="0" smtClean="0"/>
              <a:t>set width</a:t>
            </a:r>
            <a:r>
              <a:rPr lang="en-US" altLang="zh-CN" sz="2300" b="1" dirty="0" smtClean="0"/>
              <a:t>”</a:t>
            </a:r>
            <a:r>
              <a:rPr lang="zh-CN" altLang="ko-KR" sz="2300" b="1" dirty="0" smtClean="0"/>
              <a:t> </a:t>
            </a:r>
            <a:r>
              <a:rPr lang="zh-CN" altLang="ko-KR" sz="2300" b="1" dirty="0"/>
              <a:t>affects only the very next item displayed, and is useful to align columns of output .</a:t>
            </a:r>
            <a:r>
              <a:rPr lang="en-US" altLang="zh-CN" sz="2300" b="1" dirty="0"/>
              <a:t/>
            </a:r>
            <a:br>
              <a:rPr lang="en-US" altLang="zh-CN" sz="2300" b="1" dirty="0"/>
            </a:br>
            <a:r>
              <a:rPr lang="en-US" altLang="zh-CN" sz="2400" b="1" dirty="0" err="1" smtClean="0">
                <a:solidFill>
                  <a:srgbClr val="FF0000"/>
                </a:solidFill>
              </a:rPr>
              <a:t>setw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sz="2300" b="1" dirty="0" smtClean="0">
                <a:solidFill>
                  <a:srgbClr val="FF0000"/>
                </a:solidFill>
              </a:rPr>
              <a:t>设置</a:t>
            </a:r>
            <a:r>
              <a:rPr kumimoji="1" lang="zh-CN" altLang="en-US" sz="2300" b="1" dirty="0">
                <a:solidFill>
                  <a:srgbClr val="FF0000"/>
                </a:solidFill>
              </a:rPr>
              <a:t>仅</a:t>
            </a:r>
            <a:r>
              <a:rPr kumimoji="1" lang="zh-CN" altLang="en-US" sz="2300" b="1" dirty="0" smtClean="0">
                <a:solidFill>
                  <a:srgbClr val="FF0000"/>
                </a:solidFill>
              </a:rPr>
              <a:t>对紧跟其后</a:t>
            </a:r>
            <a:r>
              <a:rPr kumimoji="1" lang="zh-CN" altLang="en-US" sz="2300" b="1" dirty="0">
                <a:solidFill>
                  <a:srgbClr val="FF0000"/>
                </a:solidFill>
              </a:rPr>
              <a:t>的一个输出项有效</a:t>
            </a:r>
            <a:r>
              <a:rPr kumimoji="1" lang="zh-CN" altLang="en-US" sz="2300" b="1" dirty="0"/>
              <a:t>。一旦按指定的宽度</a:t>
            </a:r>
            <a:r>
              <a:rPr kumimoji="1" lang="zh-CN" altLang="en-US" sz="2300" b="1" dirty="0" smtClean="0"/>
              <a:t>输出</a:t>
            </a:r>
            <a:r>
              <a:rPr kumimoji="1" lang="zh-CN" altLang="en-US" sz="2300" b="1" dirty="0"/>
              <a:t>紧跟</a:t>
            </a:r>
            <a:r>
              <a:rPr kumimoji="1" lang="zh-CN" altLang="en-US" sz="2300" b="1" dirty="0" smtClean="0"/>
              <a:t>其后</a:t>
            </a:r>
            <a:r>
              <a:rPr kumimoji="1" lang="zh-CN" altLang="en-US" sz="2300" b="1" dirty="0"/>
              <a:t>的输出项后，又回到原来的缺省输出方式。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89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86738" y="1235128"/>
            <a:ext cx="8370526" cy="53474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708683" y="332067"/>
            <a:ext cx="7773211" cy="6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ko-KR" sz="2700" b="1">
                <a:solidFill>
                  <a:srgbClr val="0033CC"/>
                </a:solidFill>
                <a:latin typeface="Garamond" pitchFamily="18" charset="0"/>
              </a:rPr>
              <a:t>What is exact output?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441406" y="1352569"/>
            <a:ext cx="8473792" cy="535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#include  &lt;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iomanip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&gt;		          </a:t>
            </a:r>
            <a:r>
              <a:rPr lang="en-US" altLang="zh-CN" sz="2000" b="1" i="1" dirty="0">
                <a:solidFill>
                  <a:srgbClr val="FF0000"/>
                </a:solidFill>
                <a:latin typeface="Arial" pitchFamily="34" charset="0"/>
              </a:rPr>
              <a:t>// for </a:t>
            </a:r>
            <a:r>
              <a:rPr lang="en-US" altLang="zh-CN" sz="2000" b="1" i="1" dirty="0" err="1">
                <a:solidFill>
                  <a:srgbClr val="FF0000"/>
                </a:solidFill>
                <a:latin typeface="Arial" pitchFamily="34" charset="0"/>
              </a:rPr>
              <a:t>setw</a:t>
            </a:r>
            <a:r>
              <a:rPr lang="en-US" altLang="zh-CN" sz="2000" b="1" i="1" dirty="0">
                <a:solidFill>
                  <a:srgbClr val="FF0000"/>
                </a:solidFill>
                <a:latin typeface="Arial" pitchFamily="34" charset="0"/>
              </a:rPr>
              <a:t>( )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#include  &lt;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iostream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#include  &lt;string&gt;</a:t>
            </a:r>
            <a:endParaRPr lang="en-US" altLang="zh-CN" sz="18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4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using  namespace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std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4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main (  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myNumber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=  123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yourNumber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=  5 ;</a:t>
            </a:r>
            <a:endParaRPr lang="en-US" altLang="zh-CN" sz="2000" b="1" i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4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&lt;&lt;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setw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( 10 )     &lt;&lt;   "Mine"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	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   &lt;&lt;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setw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( 10 )     &lt;&lt;  "Yours"           &lt;&lt;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endl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         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&lt;&lt;  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Arial" pitchFamily="34" charset="0"/>
              </a:rPr>
              <a:t>setw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( 10 )   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 &lt;&lt;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myNumber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	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   &lt;&lt;  </a:t>
            </a:r>
            <a:r>
              <a:rPr lang="en-US" altLang="zh-CN" sz="2000" b="1" dirty="0" err="1" smtClean="0">
                <a:solidFill>
                  <a:srgbClr val="0033CC"/>
                </a:solidFill>
                <a:latin typeface="Arial" pitchFamily="34" charset="0"/>
              </a:rPr>
              <a:t>setw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( 10 )   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 &lt;&lt;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yourNumber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&lt;&lt;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endl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4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return 0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5304" y="6094639"/>
            <a:ext cx="1630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EX1_8.cpp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9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694509" y="402938"/>
            <a:ext cx="7688168" cy="64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ko-KR" sz="2700" b="1">
                <a:solidFill>
                  <a:srgbClr val="0033CC"/>
                </a:solidFill>
                <a:latin typeface="Garamond" pitchFamily="18" charset="0"/>
              </a:rPr>
              <a:t>OUTPUT 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2235380" y="2101743"/>
            <a:ext cx="5987336" cy="1111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290052" y="1599596"/>
            <a:ext cx="5792954" cy="157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0033CC"/>
                </a:solidFill>
                <a:latin typeface="Courier New" pitchFamily="49" charset="0"/>
              </a:rPr>
              <a:t>12345678901234567890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0033CC"/>
                </a:solidFill>
                <a:latin typeface="Courier New" pitchFamily="49" charset="0"/>
              </a:rPr>
              <a:t>      Mine     Yours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200" b="1">
                <a:solidFill>
                  <a:srgbClr val="0033CC"/>
                </a:solidFill>
                <a:latin typeface="Courier New" pitchFamily="49" charset="0"/>
              </a:rPr>
              <a:t>       123         5</a:t>
            </a:r>
            <a:endParaRPr lang="en-US" altLang="zh-CN" sz="3600" b="1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097696" y="4282455"/>
            <a:ext cx="5115136" cy="77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latin typeface="Arial" pitchFamily="34" charset="0"/>
              </a:rPr>
              <a:t>each is displayed right-justified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>
                <a:solidFill>
                  <a:srgbClr val="0033CC"/>
                </a:solidFill>
                <a:latin typeface="Arial" pitchFamily="34" charset="0"/>
              </a:rPr>
              <a:t>each is located in a total of 10 positions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93267" y="1640091"/>
            <a:ext cx="1395032" cy="46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400" b="1">
                <a:solidFill>
                  <a:srgbClr val="0033CC"/>
                </a:solidFill>
                <a:latin typeface="Arial" pitchFamily="34" charset="0"/>
              </a:rPr>
              <a:t>position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5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13845" y="1107608"/>
            <a:ext cx="8370526" cy="54993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795749" y="404963"/>
            <a:ext cx="7641598" cy="63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ko-KR" sz="2900" b="1">
                <a:solidFill>
                  <a:srgbClr val="0033CC"/>
                </a:solidFill>
                <a:latin typeface="Garamond" pitchFamily="18" charset="0"/>
              </a:rPr>
              <a:t>What is exact output?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24394" y="1196658"/>
            <a:ext cx="8473790" cy="556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#include  &lt;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iomanip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&gt;		      </a:t>
            </a:r>
            <a:r>
              <a:rPr lang="en-US" altLang="zh-CN" sz="2000" b="1" i="1" dirty="0">
                <a:solidFill>
                  <a:srgbClr val="FF0000"/>
                </a:solidFill>
                <a:latin typeface="Arial" pitchFamily="34" charset="0"/>
              </a:rPr>
              <a:t>// for </a:t>
            </a:r>
            <a:r>
              <a:rPr lang="en-US" altLang="zh-CN" sz="2000" b="1" i="1" dirty="0" err="1">
                <a:solidFill>
                  <a:srgbClr val="FF0000"/>
                </a:solidFill>
                <a:latin typeface="Arial" pitchFamily="34" charset="0"/>
              </a:rPr>
              <a:t>setw</a:t>
            </a:r>
            <a:r>
              <a:rPr lang="en-US" altLang="zh-CN" sz="2000" b="1" i="1" dirty="0">
                <a:solidFill>
                  <a:srgbClr val="FF0000"/>
                </a:solidFill>
                <a:latin typeface="Arial" pitchFamily="34" charset="0"/>
              </a:rPr>
              <a:t>( ) and </a:t>
            </a:r>
            <a:r>
              <a:rPr lang="en-US" altLang="zh-CN" sz="2000" b="1" i="1" dirty="0" err="1">
                <a:solidFill>
                  <a:srgbClr val="FF0000"/>
                </a:solidFill>
                <a:latin typeface="Arial" pitchFamily="34" charset="0"/>
              </a:rPr>
              <a:t>setprecision</a:t>
            </a:r>
            <a:r>
              <a:rPr lang="en-US" altLang="zh-CN" sz="2000" b="1" i="1" dirty="0">
                <a:solidFill>
                  <a:srgbClr val="FF0000"/>
                </a:solidFill>
                <a:latin typeface="Arial" pitchFamily="34" charset="0"/>
              </a:rPr>
              <a:t>( )</a:t>
            </a:r>
            <a:endParaRPr lang="en-US" altLang="zh-CN" sz="2000" b="1" dirty="0">
              <a:solidFill>
                <a:srgbClr val="FF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#include  &lt;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iostream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&gt;</a:t>
            </a:r>
            <a:endParaRPr lang="en-US" altLang="zh-CN" sz="18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4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using  namespace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std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4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int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main (  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float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myNumber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=  123.4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float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yourNumber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=  3.14159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4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&lt;&lt;  fixed  &lt;&lt;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showpoint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; 	</a:t>
            </a:r>
            <a:r>
              <a:rPr lang="en-US" altLang="zh-CN" sz="2000" b="1" i="1" dirty="0">
                <a:solidFill>
                  <a:srgbClr val="FF0000"/>
                </a:solidFill>
                <a:latin typeface="Arial" pitchFamily="34" charset="0"/>
              </a:rPr>
              <a:t>// use decimal format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itchFamily="34" charset="0"/>
              </a:rPr>
              <a:t>	           				</a:t>
            </a:r>
            <a:r>
              <a:rPr lang="en-US" altLang="zh-CN" sz="2000" b="1" i="1" dirty="0">
                <a:solidFill>
                  <a:srgbClr val="FF0000"/>
                </a:solidFill>
                <a:latin typeface="Arial" pitchFamily="34" charset="0"/>
              </a:rPr>
              <a:t>// print decimal points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100" b="1" dirty="0">
              <a:solidFill>
                <a:srgbClr val="FF0000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cout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&lt;&lt;  "Numbers are: "  &lt;&lt;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setprecision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( 4 ) &lt;&lt;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endl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         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&lt;&lt;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setw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( 10 )            &lt;&lt;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myNumber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  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   &lt;&lt;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endl</a:t>
            </a:r>
            <a:endParaRPr lang="en-US" altLang="zh-CN" sz="20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	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   &lt;&lt;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setw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( 10 )            &lt;&lt;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yourNumber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</a:t>
            </a:r>
            <a:r>
              <a:rPr lang="en-US" altLang="zh-CN" sz="2000" b="1" dirty="0" smtClean="0">
                <a:solidFill>
                  <a:srgbClr val="0033CC"/>
                </a:solidFill>
                <a:latin typeface="Arial" pitchFamily="34" charset="0"/>
              </a:rPr>
              <a:t>    &lt;&lt;   </a:t>
            </a:r>
            <a:r>
              <a:rPr lang="en-US" altLang="zh-CN" sz="2000" b="1" dirty="0" err="1">
                <a:solidFill>
                  <a:srgbClr val="0033CC"/>
                </a:solidFill>
                <a:latin typeface="Arial" pitchFamily="34" charset="0"/>
              </a:rPr>
              <a:t>endl</a:t>
            </a: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1100" b="1" dirty="0">
              <a:solidFill>
                <a:srgbClr val="0033CC"/>
              </a:solidFill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    return 0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5304" y="6094639"/>
            <a:ext cx="1630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EX1_9.cpp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14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789672" y="417112"/>
            <a:ext cx="7669945" cy="63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 anchor="ctr"/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ko-KR" sz="2900" b="1">
                <a:solidFill>
                  <a:srgbClr val="0033CC"/>
                </a:solidFill>
                <a:latin typeface="Garamond" pitchFamily="18" charset="0"/>
              </a:rPr>
              <a:t>OUTPUT 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844343" y="2158441"/>
            <a:ext cx="4634768" cy="189318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352569" y="2233358"/>
            <a:ext cx="3791086" cy="175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600" b="1">
                <a:solidFill>
                  <a:srgbClr val="0033CC"/>
                </a:solidFill>
                <a:latin typeface="Courier New" pitchFamily="49" charset="0"/>
              </a:rPr>
              <a:t>Numbers are: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600" b="1">
                <a:solidFill>
                  <a:srgbClr val="0033CC"/>
                </a:solidFill>
                <a:latin typeface="Courier New" pitchFamily="49" charset="0"/>
              </a:rPr>
              <a:t>  123.4000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600" b="1">
                <a:solidFill>
                  <a:srgbClr val="0033CC"/>
                </a:solidFill>
                <a:latin typeface="Courier New" pitchFamily="49" charset="0"/>
              </a:rPr>
              <a:t>    3.1416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966084" y="4282454"/>
            <a:ext cx="4800948" cy="144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dirty="0">
                <a:solidFill>
                  <a:srgbClr val="0033CC"/>
                </a:solidFill>
                <a:latin typeface="Arial" pitchFamily="34" charset="0"/>
              </a:rPr>
              <a:t>each is displayed right-justified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dirty="0">
                <a:solidFill>
                  <a:srgbClr val="0033CC"/>
                </a:solidFill>
                <a:latin typeface="Arial" pitchFamily="34" charset="0"/>
              </a:rPr>
              <a:t>rounded if necessary and each 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dirty="0">
                <a:solidFill>
                  <a:srgbClr val="0033CC"/>
                </a:solidFill>
                <a:latin typeface="Arial" pitchFamily="34" charset="0"/>
              </a:rPr>
              <a:t>located in a total of 10 positions with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</a:rPr>
              <a:t>4 places </a:t>
            </a:r>
            <a:r>
              <a:rPr lang="en-US" altLang="zh-CN" dirty="0">
                <a:solidFill>
                  <a:srgbClr val="0033CC"/>
                </a:solidFill>
                <a:latin typeface="Arial" pitchFamily="34" charset="0"/>
              </a:rPr>
              <a:t>after the decimal point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332319" y="1561123"/>
            <a:ext cx="6708165" cy="119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zh-CN" sz="3600" b="1">
                <a:solidFill>
                  <a:srgbClr val="0033CC"/>
                </a:solidFill>
                <a:latin typeface="Courier New" pitchFamily="49" charset="0"/>
              </a:rPr>
              <a:t>12345678901234567890</a:t>
            </a:r>
            <a:endParaRPr lang="en-US" altLang="zh-CN" sz="3200" b="1">
              <a:solidFill>
                <a:srgbClr val="0033CC"/>
              </a:solidFill>
              <a:latin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endParaRPr lang="en-US" altLang="zh-CN" sz="3600" b="1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52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ChangeArrowheads="1"/>
          </p:cNvSpPr>
          <p:nvPr/>
        </p:nvSpPr>
        <p:spPr bwMode="auto">
          <a:xfrm>
            <a:off x="1267525" y="822069"/>
            <a:ext cx="6795231" cy="6011633"/>
          </a:xfrm>
          <a:prstGeom prst="rect">
            <a:avLst/>
          </a:prstGeom>
          <a:solidFill>
            <a:schemeClr val="accent1">
              <a:alpha val="29803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0" tIns="45700" rIns="91400" bIns="45700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iomanip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main()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for(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= 1;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 1000;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*= 10 )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setw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(6)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for(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= 1;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 1000;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*= 10 )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a = 5;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left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setw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(10) &lt;&lt; "Karen"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	 &lt;&lt; right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setw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(6) &lt;&lt; a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double b = 1234.5;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setprecision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(2);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setw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(8) &lt;&lt; b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92164" name="Rectangle 2"/>
          <p:cNvSpPr>
            <a:spLocks noRot="1" noChangeArrowheads="1"/>
          </p:cNvSpPr>
          <p:nvPr/>
        </p:nvSpPr>
        <p:spPr bwMode="auto">
          <a:xfrm>
            <a:off x="255128" y="252103"/>
            <a:ext cx="8540609" cy="53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82" tIns="45691" rIns="91382" bIns="45691" anchor="ctr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zh-CN" altLang="ko-KR" sz="2900" b="1">
                <a:solidFill>
                  <a:srgbClr val="FF0000"/>
                </a:solidFill>
                <a:latin typeface="Garamond" pitchFamily="18" charset="0"/>
              </a:rPr>
              <a:t>Manipulators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89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18360" y="6094639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EX1_10.cpp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33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76945" y="726904"/>
            <a:ext cx="8913173" cy="720829"/>
          </a:xfrm>
          <a:noFill/>
        </p:spPr>
        <p:txBody>
          <a:bodyPr lIns="92052" tIns="46027" rIns="92052" bIns="46027" anchor="b"/>
          <a:lstStyle/>
          <a:p>
            <a:r>
              <a:rPr lang="zh-CN" altLang="ko-KR" sz="4100" dirty="0"/>
              <a:t>Functional </a:t>
            </a:r>
            <a:r>
              <a:rPr lang="en-US" altLang="zh-CN" sz="4100" dirty="0" smtClean="0"/>
              <a:t> </a:t>
            </a:r>
            <a:r>
              <a:rPr lang="zh-CN" altLang="ko-KR" sz="4100" dirty="0" smtClean="0"/>
              <a:t>Decomposition</a:t>
            </a:r>
            <a:endParaRPr lang="zh-CN" altLang="ko-KR" sz="41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5581" y="1674511"/>
            <a:ext cx="8536560" cy="395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2" tIns="46027" rIns="92052" bIns="46027"/>
          <a:lstStyle/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990000"/>
                </a:solidFill>
                <a:latin typeface="Arial" pitchFamily="34" charset="0"/>
              </a:rPr>
              <a:t>Focus</a:t>
            </a:r>
            <a:r>
              <a:rPr lang="en-US" altLang="zh-CN" sz="2600" b="1" dirty="0">
                <a:solidFill>
                  <a:srgbClr val="0033CC"/>
                </a:solidFill>
                <a:latin typeface="Arial" pitchFamily="34" charset="0"/>
              </a:rPr>
              <a:t> is on </a:t>
            </a:r>
            <a:r>
              <a:rPr lang="en-US" altLang="zh-CN" sz="2600" b="1" dirty="0">
                <a:solidFill>
                  <a:srgbClr val="FF0000"/>
                </a:solidFill>
                <a:latin typeface="Arial" pitchFamily="34" charset="0"/>
              </a:rPr>
              <a:t>actions</a:t>
            </a:r>
            <a:r>
              <a:rPr lang="en-US" altLang="zh-CN" sz="2600" b="1" dirty="0">
                <a:solidFill>
                  <a:srgbClr val="0033CC"/>
                </a:solidFill>
                <a:latin typeface="Arial" pitchFamily="34" charset="0"/>
              </a:rPr>
              <a:t> and algorithms </a:t>
            </a: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600" b="1" dirty="0">
                <a:solidFill>
                  <a:srgbClr val="C00000"/>
                </a:solidFill>
              </a:rPr>
              <a:t>重点</a:t>
            </a:r>
            <a:r>
              <a:rPr lang="zh-CN" altLang="en-US" sz="2600" b="1" dirty="0">
                <a:solidFill>
                  <a:srgbClr val="0033CC"/>
                </a:solidFill>
              </a:rPr>
              <a:t>是操作和算法</a:t>
            </a:r>
            <a:endParaRPr lang="en-US" altLang="zh-CN" sz="2600" b="1" dirty="0">
              <a:solidFill>
                <a:srgbClr val="0033CC"/>
              </a:solidFill>
            </a:endParaRPr>
          </a:p>
          <a:p>
            <a:pPr marL="342116" indent="-342116"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2600" b="1" dirty="0">
              <a:solidFill>
                <a:srgbClr val="0033CC"/>
              </a:solidFill>
              <a:latin typeface="Arial" pitchFamily="34" charset="0"/>
            </a:endParaRPr>
          </a:p>
          <a:p>
            <a:pPr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600" b="1" dirty="0">
                <a:solidFill>
                  <a:srgbClr val="990000"/>
                </a:solidFill>
                <a:latin typeface="Arial" pitchFamily="34" charset="0"/>
              </a:rPr>
              <a:t>Begins </a:t>
            </a:r>
            <a:r>
              <a:rPr lang="en-US" altLang="zh-CN" sz="2600" b="1" dirty="0">
                <a:solidFill>
                  <a:srgbClr val="0033CC"/>
                </a:solidFill>
                <a:latin typeface="Arial" pitchFamily="34" charset="0"/>
              </a:rPr>
              <a:t>by breaking the solution into a series of major steps; process continues until each </a:t>
            </a:r>
            <a:r>
              <a:rPr lang="en-US" altLang="zh-CN" sz="2600" b="1" dirty="0" err="1">
                <a:solidFill>
                  <a:srgbClr val="0033CC"/>
                </a:solidFill>
                <a:latin typeface="Arial" pitchFamily="34" charset="0"/>
              </a:rPr>
              <a:t>subproblem</a:t>
            </a:r>
            <a:r>
              <a:rPr lang="en-US" altLang="zh-CN" sz="2600" b="1" dirty="0">
                <a:solidFill>
                  <a:srgbClr val="0033CC"/>
                </a:solidFill>
                <a:latin typeface="Arial" pitchFamily="34" charset="0"/>
              </a:rPr>
              <a:t> cannot be divided further or has an obvious solution</a:t>
            </a:r>
          </a:p>
          <a:p>
            <a:pPr defTabSz="915005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600" b="1" dirty="0">
                <a:solidFill>
                  <a:srgbClr val="C00000"/>
                </a:solidFill>
              </a:rPr>
              <a:t>开始</a:t>
            </a:r>
            <a:r>
              <a:rPr lang="zh-CN" altLang="en-US" sz="2600" b="1" dirty="0">
                <a:solidFill>
                  <a:srgbClr val="0033CC"/>
                </a:solidFill>
              </a:rPr>
              <a:t>于将问题分解成一系列主要的步骤；不断进行分解，直到无法再进一步分解，每个子问题都有</a:t>
            </a:r>
            <a:r>
              <a:rPr lang="zh-CN" altLang="en-US" sz="2600" b="1" dirty="0" smtClean="0">
                <a:solidFill>
                  <a:srgbClr val="0033CC"/>
                </a:solidFill>
              </a:rPr>
              <a:t>明确的</a:t>
            </a:r>
            <a:r>
              <a:rPr lang="zh-CN" altLang="en-US" sz="2600" b="1" dirty="0">
                <a:solidFill>
                  <a:srgbClr val="0033CC"/>
                </a:solidFill>
              </a:rPr>
              <a:t>解决方法</a:t>
            </a:r>
            <a:endParaRPr lang="en-US" altLang="zh-CN" sz="1700" b="1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B6BB5134-A7C5-4EB2-993F-932EEF6CA3C4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</a:t>
            </a:fld>
            <a:endParaRPr lang="en-US" altLang="zh-CN" sz="140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03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Manipulators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1081244" y="1842571"/>
            <a:ext cx="6515092" cy="4025685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zh-CN" sz="1800" b="1" dirty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main()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= 91;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"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= "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"(decimal)\n";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"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= "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oct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"(octal)\n";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"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= " &lt;&lt; hex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&lt;&lt;"(hexadecimal)\n";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cout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"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= "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dec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&lt;&lt; "(decimal)\n";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	return 0;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90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811872" y="5406591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EX1_11.cpp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11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1328" y="939570"/>
            <a:ext cx="7773211" cy="564857"/>
          </a:xfrm>
          <a:noFill/>
        </p:spPr>
        <p:txBody>
          <a:bodyPr lIns="117412" tIns="58707" rIns="117412" bIns="58707" anchor="b"/>
          <a:lstStyle/>
          <a:p>
            <a:r>
              <a:rPr lang="zh-CN" altLang="ko-KR" smtClean="0"/>
              <a:t>Disk Files for I/O</a:t>
            </a:r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>
            <a:off x="228805" y="2575546"/>
            <a:ext cx="8792398" cy="3391832"/>
            <a:chOff x="0" y="0"/>
            <a:chExt cx="5538" cy="2137"/>
          </a:xfrm>
        </p:grpSpPr>
        <p:sp>
          <p:nvSpPr>
            <p:cNvPr id="95238" name="Rectangle 4"/>
            <p:cNvSpPr>
              <a:spLocks noChangeArrowheads="1"/>
            </p:cNvSpPr>
            <p:nvPr/>
          </p:nvSpPr>
          <p:spPr bwMode="auto">
            <a:xfrm>
              <a:off x="998" y="1584"/>
              <a:ext cx="1738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  your variable</a:t>
              </a:r>
              <a:endParaRPr lang="en-US" altLang="zh-CN" b="1">
                <a:solidFill>
                  <a:srgbClr val="0033CC"/>
                </a:solidFill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en-US" altLang="zh-CN" b="1">
                <a:solidFill>
                  <a:srgbClr val="0033CC"/>
                </a:solidFill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>
                  <a:solidFill>
                    <a:srgbClr val="0033CC"/>
                  </a:solidFill>
                </a:rPr>
                <a:t>(of type ifstream)</a:t>
              </a:r>
            </a:p>
          </p:txBody>
        </p:sp>
        <p:sp>
          <p:nvSpPr>
            <p:cNvPr id="95239" name="Rectangle 5"/>
            <p:cNvSpPr>
              <a:spLocks noChangeArrowheads="1"/>
            </p:cNvSpPr>
            <p:nvPr/>
          </p:nvSpPr>
          <p:spPr bwMode="auto">
            <a:xfrm>
              <a:off x="2918" y="1584"/>
              <a:ext cx="1930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defRPr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>
                  <a:solidFill>
                    <a:srgbClr val="990000"/>
                  </a:solidFill>
                </a:rPr>
                <a:t>   your variable</a:t>
              </a:r>
              <a:r>
                <a:rPr lang="en-US" altLang="zh-CN" b="1">
                  <a:solidFill>
                    <a:srgbClr val="0033CC"/>
                  </a:solidFill>
                </a:rPr>
                <a:t> </a:t>
              </a: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en-US" altLang="zh-CN" b="1">
                <a:solidFill>
                  <a:srgbClr val="0033CC"/>
                </a:solidFill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b="1">
                  <a:solidFill>
                    <a:srgbClr val="0033CC"/>
                  </a:solidFill>
                </a:rPr>
                <a:t>(of type ofstream)</a:t>
              </a:r>
            </a:p>
          </p:txBody>
        </p:sp>
        <p:grpSp>
          <p:nvGrpSpPr>
            <p:cNvPr id="95240" name="Group 6"/>
            <p:cNvGrpSpPr>
              <a:grpSpLocks/>
            </p:cNvGrpSpPr>
            <p:nvPr/>
          </p:nvGrpSpPr>
          <p:grpSpPr bwMode="auto">
            <a:xfrm>
              <a:off x="0" y="0"/>
              <a:ext cx="5538" cy="1686"/>
              <a:chOff x="0" y="0"/>
              <a:chExt cx="5538" cy="1686"/>
            </a:xfrm>
          </p:grpSpPr>
          <p:sp>
            <p:nvSpPr>
              <p:cNvPr id="95241" name="Oval 7"/>
              <p:cNvSpPr>
                <a:spLocks noChangeArrowheads="1"/>
              </p:cNvSpPr>
              <p:nvPr/>
            </p:nvSpPr>
            <p:spPr bwMode="auto">
              <a:xfrm>
                <a:off x="2212" y="206"/>
                <a:ext cx="1048" cy="1480"/>
              </a:xfrm>
              <a:prstGeom prst="ellipse">
                <a:avLst/>
              </a:prstGeom>
              <a:solidFill>
                <a:srgbClr val="C0FEF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95242" name="Rectangle 8"/>
              <p:cNvSpPr>
                <a:spLocks noChangeArrowheads="1"/>
              </p:cNvSpPr>
              <p:nvPr/>
            </p:nvSpPr>
            <p:spPr bwMode="auto">
              <a:xfrm>
                <a:off x="4" y="350"/>
                <a:ext cx="1336" cy="1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95243" name="Rectangle 9"/>
              <p:cNvSpPr>
                <a:spLocks noChangeArrowheads="1"/>
              </p:cNvSpPr>
              <p:nvPr/>
            </p:nvSpPr>
            <p:spPr bwMode="auto">
              <a:xfrm>
                <a:off x="0" y="624"/>
                <a:ext cx="1507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b="1">
                    <a:solidFill>
                      <a:srgbClr val="0033CC"/>
                    </a:solidFill>
                  </a:rPr>
                  <a:t>disk file</a:t>
                </a:r>
                <a:endParaRPr lang="en-US" altLang="zh-CN">
                  <a:solidFill>
                    <a:srgbClr val="0033CC"/>
                  </a:solidFill>
                </a:endParaRPr>
              </a:p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600" b="1">
                    <a:solidFill>
                      <a:srgbClr val="CCECFF"/>
                    </a:solidFill>
                  </a:rPr>
                  <a:t>"myInfile.dat"</a:t>
                </a:r>
              </a:p>
            </p:txBody>
          </p:sp>
          <p:sp>
            <p:nvSpPr>
              <p:cNvPr id="95244" name="Rectangle 10"/>
              <p:cNvSpPr>
                <a:spLocks noChangeArrowheads="1"/>
              </p:cNvSpPr>
              <p:nvPr/>
            </p:nvSpPr>
            <p:spPr bwMode="auto">
              <a:xfrm>
                <a:off x="4180" y="350"/>
                <a:ext cx="1288" cy="1048"/>
              </a:xfrm>
              <a:prstGeom prst="rect">
                <a:avLst/>
              </a:prstGeom>
              <a:solidFill>
                <a:srgbClr val="FFCC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95245" name="Rectangle 11"/>
              <p:cNvSpPr>
                <a:spLocks noChangeArrowheads="1"/>
              </p:cNvSpPr>
              <p:nvPr/>
            </p:nvSpPr>
            <p:spPr bwMode="auto">
              <a:xfrm>
                <a:off x="4214" y="624"/>
                <a:ext cx="1324" cy="5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b="1">
                    <a:solidFill>
                      <a:srgbClr val="0033CC"/>
                    </a:solidFill>
                  </a:rPr>
                  <a:t>disk file</a:t>
                </a:r>
                <a:endParaRPr lang="en-US" altLang="zh-CN">
                  <a:solidFill>
                    <a:srgbClr val="0033CC"/>
                  </a:solidFill>
                </a:endParaRPr>
              </a:p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sz="2600" b="1">
                    <a:solidFill>
                      <a:srgbClr val="007572"/>
                    </a:solidFill>
                  </a:rPr>
                  <a:t>"myOut.dat"</a:t>
                </a:r>
              </a:p>
            </p:txBody>
          </p:sp>
          <p:sp>
            <p:nvSpPr>
              <p:cNvPr id="95246" name="Rectangle 12"/>
              <p:cNvSpPr>
                <a:spLocks noChangeArrowheads="1"/>
              </p:cNvSpPr>
              <p:nvPr/>
            </p:nvSpPr>
            <p:spPr bwMode="auto">
              <a:xfrm>
                <a:off x="2246" y="672"/>
                <a:ext cx="601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b="1" i="1">
                    <a:solidFill>
                      <a:srgbClr val="0033CC"/>
                    </a:solidFill>
                  </a:rPr>
                  <a:t>executing</a:t>
                </a:r>
              </a:p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r>
                  <a:rPr lang="en-US" altLang="zh-CN" b="1" i="1">
                    <a:solidFill>
                      <a:srgbClr val="0033CC"/>
                    </a:solidFill>
                  </a:rPr>
                  <a:t>program</a:t>
                </a:r>
              </a:p>
            </p:txBody>
          </p:sp>
          <p:sp>
            <p:nvSpPr>
              <p:cNvPr id="95247" name="AutoShape 13"/>
              <p:cNvSpPr>
                <a:spLocks noChangeArrowheads="1"/>
              </p:cNvSpPr>
              <p:nvPr/>
            </p:nvSpPr>
            <p:spPr bwMode="auto">
              <a:xfrm>
                <a:off x="3426" y="775"/>
                <a:ext cx="588" cy="408"/>
              </a:xfrm>
              <a:prstGeom prst="rightArrow">
                <a:avLst>
                  <a:gd name="adj1" fmla="val 50000"/>
                  <a:gd name="adj2" fmla="val 72065"/>
                </a:avLst>
              </a:prstGeom>
              <a:solidFill>
                <a:srgbClr val="DBFFB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sp>
            <p:nvSpPr>
              <p:cNvPr id="95248" name="AutoShape 14"/>
              <p:cNvSpPr>
                <a:spLocks noChangeArrowheads="1"/>
              </p:cNvSpPr>
              <p:nvPr/>
            </p:nvSpPr>
            <p:spPr bwMode="auto">
              <a:xfrm>
                <a:off x="1507" y="776"/>
                <a:ext cx="586" cy="406"/>
              </a:xfrm>
              <a:prstGeom prst="rightArrow">
                <a:avLst>
                  <a:gd name="adj1" fmla="val 50000"/>
                  <a:gd name="adj2" fmla="val 72174"/>
                </a:avLst>
              </a:prstGeom>
              <a:solidFill>
                <a:srgbClr val="DBFFB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defRPr sz="15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33CC"/>
                  </a:solidFill>
                </a:endParaRPr>
              </a:p>
            </p:txBody>
          </p:sp>
          <p:grpSp>
            <p:nvGrpSpPr>
              <p:cNvPr id="95249" name="Group 15"/>
              <p:cNvGrpSpPr>
                <a:grpSpLocks/>
              </p:cNvGrpSpPr>
              <p:nvPr/>
            </p:nvGrpSpPr>
            <p:grpSpPr bwMode="auto">
              <a:xfrm>
                <a:off x="134" y="0"/>
                <a:ext cx="4849" cy="204"/>
                <a:chOff x="0" y="0"/>
                <a:chExt cx="4849" cy="204"/>
              </a:xfrm>
            </p:grpSpPr>
            <p:sp>
              <p:nvSpPr>
                <p:cNvPr id="95250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3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b="1">
                      <a:solidFill>
                        <a:srgbClr val="0033CC"/>
                      </a:solidFill>
                    </a:rPr>
                    <a:t>input data</a:t>
                  </a:r>
                </a:p>
              </p:txBody>
            </p:sp>
            <p:sp>
              <p:nvSpPr>
                <p:cNvPr id="95251" name="Rectangle 17"/>
                <p:cNvSpPr>
                  <a:spLocks noChangeArrowheads="1"/>
                </p:cNvSpPr>
                <p:nvPr/>
              </p:nvSpPr>
              <p:spPr bwMode="auto">
                <a:xfrm>
                  <a:off x="4128" y="0"/>
                  <a:ext cx="721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defRPr sz="15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None/>
                  </a:pPr>
                  <a:r>
                    <a:rPr lang="en-US" altLang="zh-CN" b="1">
                      <a:solidFill>
                        <a:srgbClr val="0033CC"/>
                      </a:solidFill>
                    </a:rPr>
                    <a:t>output data</a:t>
                  </a:r>
                </a:p>
              </p:txBody>
            </p:sp>
          </p:grpSp>
        </p:grpSp>
      </p:grpSp>
      <p:sp>
        <p:nvSpPr>
          <p:cNvPr id="95236" name="Rectangle 18"/>
          <p:cNvSpPr>
            <a:spLocks noGrp="1" noChangeArrowheads="1"/>
          </p:cNvSpPr>
          <p:nvPr>
            <p:ph type="body" idx="4294967295"/>
          </p:nvPr>
        </p:nvSpPr>
        <p:spPr>
          <a:xfrm>
            <a:off x="151861" y="1676535"/>
            <a:ext cx="8763337" cy="549468"/>
          </a:xfrm>
          <a:noFill/>
        </p:spPr>
        <p:txBody>
          <a:bodyPr lIns="117412" tIns="58707" rIns="117412" bIns="58707"/>
          <a:lstStyle/>
          <a:p>
            <a:pPr>
              <a:buFont typeface="Wingdings" pitchFamily="2" charset="2"/>
              <a:buNone/>
            </a:pPr>
            <a:r>
              <a:rPr lang="ko-KR" altLang="en-US" b="1" smtClean="0"/>
              <a:t> </a:t>
            </a:r>
            <a:r>
              <a:rPr lang="zh-CN" altLang="en-US" b="1" smtClean="0"/>
              <a:t>#include &lt;fstream&gt;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91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69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Files</a:t>
            </a:r>
          </a:p>
        </p:txBody>
      </p:sp>
      <p:sp>
        <p:nvSpPr>
          <p:cNvPr id="9626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500379"/>
            <a:ext cx="8540609" cy="4056460"/>
          </a:xfrm>
        </p:spPr>
        <p:txBody>
          <a:bodyPr/>
          <a:lstStyle/>
          <a:p>
            <a:pPr eaLnBrk="1" hangingPunct="1"/>
            <a:r>
              <a:rPr lang="zh-CN" altLang="ko-KR" b="1" smtClean="0"/>
              <a:t>Technique reading from and writing to (disk) files: to replace </a:t>
            </a:r>
            <a:r>
              <a:rPr lang="zh-CN" altLang="ko-KR" b="1" i="1" smtClean="0">
                <a:solidFill>
                  <a:schemeClr val="tx1"/>
                </a:solidFill>
              </a:rPr>
              <a:t>cin</a:t>
            </a:r>
            <a:r>
              <a:rPr lang="zh-CN" altLang="ko-KR" b="1" smtClean="0"/>
              <a:t> by a variable associated with an input file and to replace </a:t>
            </a:r>
            <a:r>
              <a:rPr lang="zh-CN" altLang="ko-KR" b="1" i="1" smtClean="0">
                <a:solidFill>
                  <a:schemeClr val="tx1"/>
                </a:solidFill>
              </a:rPr>
              <a:t>cout </a:t>
            </a:r>
            <a:r>
              <a:rPr lang="zh-CN" altLang="ko-KR" b="1" smtClean="0"/>
              <a:t>by a variable associated with an output file.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读取和写入（磁盘）文件技术：由一个输入文件相关的变量代替</a:t>
            </a:r>
            <a:r>
              <a:rPr lang="en-US" altLang="zh-CN" b="1" smtClean="0"/>
              <a:t>cin</a:t>
            </a:r>
            <a:r>
              <a:rPr lang="zh-CN" altLang="en-US" b="1" smtClean="0"/>
              <a:t>，一个输出文件相关联的变量代替</a:t>
            </a:r>
            <a:r>
              <a:rPr lang="en-US" altLang="zh-CN" b="1" smtClean="0"/>
              <a:t>cout</a:t>
            </a:r>
            <a:r>
              <a:rPr lang="zh-CN" altLang="en-US" b="1" smtClean="0"/>
              <a:t>。</a:t>
            </a:r>
            <a:endParaRPr lang="zh-CN" altLang="ko-KR" b="1" smtClean="0"/>
          </a:p>
          <a:p>
            <a:pPr eaLnBrk="1" hangingPunct="1"/>
            <a:r>
              <a:rPr lang="zh-CN" altLang="ko-KR" b="1" smtClean="0"/>
              <a:t>Include the header</a:t>
            </a:r>
            <a:r>
              <a:rPr lang="zh-CN" altLang="ko-KR" b="1" i="1" smtClean="0">
                <a:solidFill>
                  <a:schemeClr val="tx1"/>
                </a:solidFill>
              </a:rPr>
              <a:t> fstream </a:t>
            </a:r>
            <a:r>
              <a:rPr lang="zh-CN" altLang="ko-KR" b="1" smtClean="0"/>
              <a:t>to use files. 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包含头文件</a:t>
            </a:r>
            <a:endParaRPr lang="zh-CN" altLang="ko-KR" b="1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92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06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Files</a:t>
            </a:r>
          </a:p>
        </p:txBody>
      </p:sp>
      <p:sp>
        <p:nvSpPr>
          <p:cNvPr id="9728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5749" y="1694762"/>
            <a:ext cx="8540609" cy="3907865"/>
          </a:xfrm>
        </p:spPr>
        <p:txBody>
          <a:bodyPr/>
          <a:lstStyle/>
          <a:p>
            <a:pPr eaLnBrk="1" hangingPunct="1"/>
            <a:r>
              <a:rPr lang="zh-CN" altLang="ko-KR" b="1" smtClean="0"/>
              <a:t>The operator </a:t>
            </a:r>
            <a:r>
              <a:rPr lang="zh-CN" altLang="ko-KR" b="1" i="1" smtClean="0">
                <a:solidFill>
                  <a:schemeClr val="tx1"/>
                </a:solidFill>
              </a:rPr>
              <a:t>&gt;&gt;</a:t>
            </a:r>
            <a:r>
              <a:rPr lang="zh-CN" altLang="ko-KR" b="1" smtClean="0"/>
              <a:t> is used for input in the same way that is used with </a:t>
            </a:r>
            <a:r>
              <a:rPr lang="zh-CN" altLang="ko-KR" b="1" i="1" smtClean="0">
                <a:solidFill>
                  <a:schemeClr val="tx1"/>
                </a:solidFill>
              </a:rPr>
              <a:t>cin</a:t>
            </a:r>
            <a:r>
              <a:rPr lang="zh-CN" altLang="ko-KR" b="1" smtClean="0"/>
              <a:t>, and </a:t>
            </a:r>
            <a:r>
              <a:rPr lang="zh-CN" altLang="ko-KR" b="1" i="1" smtClean="0">
                <a:solidFill>
                  <a:schemeClr val="tx1"/>
                </a:solidFill>
              </a:rPr>
              <a:t>&lt;&lt;</a:t>
            </a:r>
            <a:r>
              <a:rPr lang="zh-CN" altLang="ko-KR" b="1" smtClean="0"/>
              <a:t> is used for output in the same way that it is used with </a:t>
            </a:r>
            <a:r>
              <a:rPr lang="zh-CN" altLang="ko-KR" b="1" i="1" smtClean="0">
                <a:solidFill>
                  <a:schemeClr val="tx1"/>
                </a:solidFill>
              </a:rPr>
              <a:t>cout</a:t>
            </a:r>
            <a:r>
              <a:rPr lang="zh-CN" altLang="ko-KR" b="1" smtClean="0"/>
              <a:t>.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sz="2600" b="1"/>
              <a:t>运算符</a:t>
            </a:r>
            <a:r>
              <a:rPr lang="en-US" altLang="zh-CN" sz="2600" b="1"/>
              <a:t>&gt;&gt;</a:t>
            </a:r>
            <a:r>
              <a:rPr lang="zh-CN" altLang="en-US" sz="2600" b="1"/>
              <a:t>用于输入，和</a:t>
            </a:r>
            <a:r>
              <a:rPr lang="en-US" altLang="zh-CN" sz="2600" b="1"/>
              <a:t>cin</a:t>
            </a:r>
            <a:r>
              <a:rPr lang="zh-CN" altLang="en-US" sz="2600" b="1"/>
              <a:t>的用法相同；</a:t>
            </a:r>
            <a:r>
              <a:rPr lang="en-US" altLang="zh-CN" sz="2600" b="1"/>
              <a:t>&lt;&lt;</a:t>
            </a:r>
            <a:r>
              <a:rPr lang="zh-CN" altLang="en-US" sz="2600" b="1"/>
              <a:t>用于输出，和</a:t>
            </a:r>
            <a:r>
              <a:rPr lang="en-US" altLang="zh-CN" sz="2600" b="1"/>
              <a:t>cout</a:t>
            </a:r>
            <a:r>
              <a:rPr lang="zh-CN" altLang="en-US" sz="2600" b="1"/>
              <a:t>的用法相同。</a:t>
            </a:r>
            <a:endParaRPr lang="zh-CN" altLang="ko-KR" sz="2600" b="1"/>
          </a:p>
          <a:p>
            <a:pPr eaLnBrk="1" hangingPunct="1"/>
            <a:r>
              <a:rPr lang="zh-CN" altLang="ko-KR" b="1" smtClean="0"/>
              <a:t>A variable of type </a:t>
            </a:r>
            <a:r>
              <a:rPr lang="zh-CN" altLang="ko-KR" b="1" i="1" smtClean="0">
                <a:solidFill>
                  <a:schemeClr val="tx1"/>
                </a:solidFill>
              </a:rPr>
              <a:t>ifstream</a:t>
            </a:r>
            <a:r>
              <a:rPr lang="zh-CN" altLang="ko-KR" b="1" smtClean="0"/>
              <a:t> to read from a file; A variable of type </a:t>
            </a:r>
            <a:r>
              <a:rPr lang="zh-CN" altLang="ko-KR" b="1" i="1" smtClean="0">
                <a:solidFill>
                  <a:schemeClr val="tx1"/>
                </a:solidFill>
              </a:rPr>
              <a:t>o</a:t>
            </a:r>
            <a:r>
              <a:rPr lang="en-US" altLang="zh-CN" b="1" i="1" smtClean="0">
                <a:solidFill>
                  <a:schemeClr val="tx1"/>
                </a:solidFill>
              </a:rPr>
              <a:t>f</a:t>
            </a:r>
            <a:r>
              <a:rPr lang="zh-CN" altLang="ko-KR" b="1" i="1" smtClean="0">
                <a:solidFill>
                  <a:schemeClr val="tx1"/>
                </a:solidFill>
              </a:rPr>
              <a:t>stream</a:t>
            </a:r>
            <a:r>
              <a:rPr lang="zh-CN" altLang="ko-KR" b="1" smtClean="0"/>
              <a:t> to write to a file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sz="2600" b="1"/>
              <a:t>类</a:t>
            </a:r>
            <a:r>
              <a:rPr lang="en-US" altLang="zh-CN" sz="2600" b="1"/>
              <a:t>ifstream</a:t>
            </a:r>
            <a:r>
              <a:rPr lang="zh-CN" altLang="en-US" sz="2600" b="1"/>
              <a:t>的变量从文件读取；类</a:t>
            </a:r>
            <a:r>
              <a:rPr lang="en-US" altLang="zh-CN" sz="2600" b="1"/>
              <a:t>ofstream</a:t>
            </a:r>
            <a:r>
              <a:rPr lang="zh-CN" altLang="en-US" sz="2600" b="1"/>
              <a:t>的变量写入文件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93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3638" y="300647"/>
            <a:ext cx="7848128" cy="570018"/>
          </a:xfrm>
          <a:noFill/>
        </p:spPr>
        <p:txBody>
          <a:bodyPr lIns="117412" tIns="58707" rIns="117412" bIns="58707" anchor="b"/>
          <a:lstStyle/>
          <a:p>
            <a:r>
              <a:rPr lang="zh-CN" altLang="ko-KR" smtClean="0"/>
              <a:t>Disk I/O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5871" y="1040749"/>
            <a:ext cx="7659822" cy="5067608"/>
          </a:xfrm>
          <a:noFill/>
        </p:spPr>
        <p:txBody>
          <a:bodyPr lIns="117412" tIns="58707" rIns="117412" bIns="58707"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100" b="1" dirty="0"/>
              <a:t>To use </a:t>
            </a:r>
            <a:r>
              <a:rPr lang="en-US" altLang="zh-CN" sz="3100" b="1" dirty="0">
                <a:solidFill>
                  <a:srgbClr val="990000"/>
                </a:solidFill>
              </a:rPr>
              <a:t>disk I/O</a:t>
            </a:r>
            <a:endParaRPr lang="en-US" altLang="zh-CN" sz="3100" b="1" dirty="0"/>
          </a:p>
          <a:p>
            <a:pPr lvl="1">
              <a:lnSpc>
                <a:spcPct val="120000"/>
              </a:lnSpc>
            </a:pPr>
            <a:r>
              <a:rPr lang="en-US" altLang="zh-CN" sz="2600" b="1" dirty="0">
                <a:solidFill>
                  <a:srgbClr val="990000"/>
                </a:solidFill>
              </a:rPr>
              <a:t>Access</a:t>
            </a:r>
            <a:r>
              <a:rPr lang="en-US" altLang="zh-CN" sz="2600" b="1" dirty="0"/>
              <a:t> #include &lt;</a:t>
            </a:r>
            <a:r>
              <a:rPr lang="en-US" altLang="zh-CN" sz="2600" b="1" dirty="0" err="1"/>
              <a:t>fstream</a:t>
            </a:r>
            <a:r>
              <a:rPr lang="en-US" altLang="zh-CN" sz="2600" b="1" dirty="0"/>
              <a:t>&gt;</a:t>
            </a:r>
            <a:endParaRPr lang="en-US" altLang="zh-CN" sz="2300" b="1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1000" b="1" dirty="0"/>
          </a:p>
          <a:p>
            <a:pPr lvl="1">
              <a:lnSpc>
                <a:spcPct val="80000"/>
              </a:lnSpc>
            </a:pPr>
            <a:r>
              <a:rPr lang="en-US" altLang="zh-CN" sz="2600" b="1" dirty="0">
                <a:solidFill>
                  <a:srgbClr val="990000"/>
                </a:solidFill>
              </a:rPr>
              <a:t>Choose</a:t>
            </a:r>
            <a:r>
              <a:rPr lang="en-US" altLang="zh-CN" sz="2600" b="1" dirty="0"/>
              <a:t> valid identifiers for your </a:t>
            </a:r>
            <a:r>
              <a:rPr lang="en-US" altLang="zh-CN" sz="2600" b="1" dirty="0" err="1"/>
              <a:t>filestreams</a:t>
            </a:r>
            <a:r>
              <a:rPr lang="en-US" altLang="zh-CN" sz="2600" b="1" dirty="0"/>
              <a:t> and declare them	</a:t>
            </a:r>
            <a:r>
              <a:rPr lang="en-US" altLang="zh-CN" sz="2600" b="1" dirty="0" smtClean="0"/>
              <a:t/>
            </a:r>
            <a:br>
              <a:rPr lang="en-US" altLang="zh-CN" sz="2600" b="1" dirty="0" smtClean="0"/>
            </a:br>
            <a:r>
              <a:rPr lang="zh-CN" altLang="en-US" sz="2600" b="1" dirty="0" smtClean="0"/>
              <a:t>选择有效的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文件流标识符</a:t>
            </a:r>
            <a:r>
              <a:rPr lang="zh-CN" altLang="en-US" sz="2600" b="1" dirty="0" smtClean="0"/>
              <a:t>并声明</a:t>
            </a:r>
            <a:endParaRPr lang="en-US" altLang="zh-CN" sz="2300" b="1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1000" b="1" dirty="0"/>
          </a:p>
          <a:p>
            <a:pPr lvl="1">
              <a:lnSpc>
                <a:spcPct val="80000"/>
              </a:lnSpc>
            </a:pPr>
            <a:r>
              <a:rPr lang="en-US" altLang="zh-CN" sz="2600" b="1" dirty="0">
                <a:solidFill>
                  <a:srgbClr val="990000"/>
                </a:solidFill>
              </a:rPr>
              <a:t>Open</a:t>
            </a:r>
            <a:r>
              <a:rPr lang="en-US" altLang="zh-CN" sz="2600" b="1" dirty="0"/>
              <a:t> the files and associate them with disk names </a:t>
            </a:r>
            <a:r>
              <a:rPr lang="zh-CN" altLang="en-US" sz="2600" b="1" dirty="0" smtClean="0"/>
              <a:t>打开</a:t>
            </a:r>
            <a:r>
              <a:rPr lang="zh-CN" altLang="en-US" sz="2600" b="1" dirty="0"/>
              <a:t>相关磁盘文件</a:t>
            </a:r>
            <a:r>
              <a:rPr lang="zh-CN" altLang="en-US" sz="2600" b="1" dirty="0" smtClean="0"/>
              <a:t>名的文件</a:t>
            </a:r>
            <a:endParaRPr lang="en-US" altLang="zh-CN" sz="2300" b="1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1000" b="1" dirty="0"/>
          </a:p>
          <a:p>
            <a:pPr lvl="1">
              <a:lnSpc>
                <a:spcPct val="80000"/>
              </a:lnSpc>
            </a:pPr>
            <a:r>
              <a:rPr lang="en-US" altLang="zh-CN" sz="2600" b="1" dirty="0">
                <a:solidFill>
                  <a:srgbClr val="990000"/>
                </a:solidFill>
              </a:rPr>
              <a:t>Use</a:t>
            </a:r>
            <a:r>
              <a:rPr lang="en-US" altLang="zh-CN" sz="2600" b="1" dirty="0"/>
              <a:t> your </a:t>
            </a:r>
            <a:r>
              <a:rPr lang="en-US" altLang="zh-CN" sz="2600" b="1" dirty="0" err="1"/>
              <a:t>filestream</a:t>
            </a:r>
            <a:r>
              <a:rPr lang="en-US" altLang="zh-CN" sz="2600" b="1" dirty="0"/>
              <a:t> identifiers in your I/O statements(using  &gt;&gt; and &lt;&lt; , manipulators, get, ignore) </a:t>
            </a:r>
            <a:r>
              <a:rPr lang="zh-CN" altLang="en-US" sz="2300" b="1" dirty="0"/>
              <a:t>在输入、输入语句中使用文件流标识符</a:t>
            </a:r>
            <a:endParaRPr lang="en-US" altLang="zh-CN" sz="2300" b="1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zh-CN" sz="1000" b="1" dirty="0"/>
          </a:p>
          <a:p>
            <a:pPr lvl="1">
              <a:lnSpc>
                <a:spcPct val="80000"/>
              </a:lnSpc>
            </a:pPr>
            <a:r>
              <a:rPr lang="en-US" altLang="zh-CN" sz="2600" b="1" dirty="0">
                <a:solidFill>
                  <a:srgbClr val="990000"/>
                </a:solidFill>
              </a:rPr>
              <a:t>Close</a:t>
            </a:r>
            <a:r>
              <a:rPr lang="en-US" altLang="zh-CN" sz="2600" b="1" dirty="0"/>
              <a:t> the files </a:t>
            </a:r>
            <a:r>
              <a:rPr lang="zh-CN" altLang="en-US" sz="2600" b="1" dirty="0"/>
              <a:t>关闭文件</a:t>
            </a:r>
            <a:endParaRPr lang="en-US" altLang="zh-CN" sz="23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94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10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ChangeArrowheads="1"/>
          </p:cNvSpPr>
          <p:nvPr/>
        </p:nvSpPr>
        <p:spPr bwMode="auto">
          <a:xfrm>
            <a:off x="530499" y="1500381"/>
            <a:ext cx="8076931" cy="41326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6602" tIns="58301" rIns="116602" bIns="58301" anchor="ctr"/>
          <a:lstStyle>
            <a:lvl1pPr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465" y="724944"/>
            <a:ext cx="7848128" cy="564857"/>
          </a:xfrm>
          <a:noFill/>
        </p:spPr>
        <p:txBody>
          <a:bodyPr lIns="117412" tIns="58707" rIns="117412" bIns="58707" anchor="b"/>
          <a:lstStyle/>
          <a:p>
            <a:r>
              <a:rPr lang="zh-CN" altLang="ko-KR" smtClean="0"/>
              <a:t>Disk I/O Statements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639" y="1684634"/>
            <a:ext cx="7961516" cy="3855220"/>
          </a:xfrm>
          <a:noFill/>
        </p:spPr>
        <p:txBody>
          <a:bodyPr lIns="117412" tIns="58707" rIns="117412" bIns="58707"/>
          <a:lstStyle/>
          <a:p>
            <a:pPr>
              <a:buFont typeface="Wingdings" pitchFamily="2" charset="2"/>
              <a:buNone/>
            </a:pPr>
            <a:r>
              <a:rPr lang="zh-CN" altLang="ko-KR" sz="2300" b="1" dirty="0">
                <a:latin typeface="Courier"/>
              </a:rPr>
              <a:t>#include &lt;fstream&gt;</a:t>
            </a:r>
            <a:endParaRPr lang="zh-CN" altLang="ko-KR" sz="2600" b="1" dirty="0">
              <a:latin typeface="Courier"/>
            </a:endParaRPr>
          </a:p>
          <a:p>
            <a:pPr>
              <a:buFont typeface="Wingdings" pitchFamily="2" charset="2"/>
              <a:buNone/>
            </a:pPr>
            <a:endParaRPr lang="zh-CN" altLang="ko-KR" sz="1300" b="1" dirty="0">
              <a:latin typeface="Courier"/>
            </a:endParaRPr>
          </a:p>
          <a:p>
            <a:pPr>
              <a:buFont typeface="Wingdings" pitchFamily="2" charset="2"/>
              <a:buNone/>
            </a:pPr>
            <a:r>
              <a:rPr lang="zh-CN" altLang="ko-KR" sz="2300" b="1" dirty="0">
                <a:latin typeface="Courier"/>
              </a:rPr>
              <a:t>ifstream </a:t>
            </a:r>
            <a:r>
              <a:rPr lang="zh-CN" altLang="ko-KR" sz="2300" b="1" dirty="0" smtClean="0">
                <a:latin typeface="Courier"/>
              </a:rPr>
              <a:t> </a:t>
            </a:r>
            <a:r>
              <a:rPr lang="zh-CN" altLang="ko-KR" sz="2300" b="1" dirty="0">
                <a:latin typeface="Courier"/>
              </a:rPr>
              <a:t>myInfile;       </a:t>
            </a:r>
            <a:r>
              <a:rPr lang="zh-CN" altLang="ko-KR" sz="2300" b="1" dirty="0">
                <a:solidFill>
                  <a:srgbClr val="990000"/>
                </a:solidFill>
                <a:latin typeface="Courier"/>
              </a:rPr>
              <a:t>// Declarations</a:t>
            </a:r>
            <a:endParaRPr lang="zh-CN" altLang="ko-KR" sz="2300" b="1" dirty="0">
              <a:latin typeface="Courier"/>
            </a:endParaRPr>
          </a:p>
          <a:p>
            <a:pPr>
              <a:buFont typeface="Wingdings" pitchFamily="2" charset="2"/>
              <a:buNone/>
            </a:pPr>
            <a:r>
              <a:rPr lang="zh-CN" altLang="ko-KR" sz="2300" b="1" dirty="0">
                <a:latin typeface="Courier"/>
              </a:rPr>
              <a:t>ofstream  myOutfile;</a:t>
            </a:r>
            <a:r>
              <a:rPr lang="zh-CN" altLang="ko-KR" sz="2600" b="1" dirty="0">
                <a:latin typeface="Courier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ko-KR" sz="1300" b="1" dirty="0">
                <a:latin typeface="Courier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zh-CN" altLang="ko-KR" sz="2300" b="1" dirty="0">
                <a:latin typeface="Courier"/>
              </a:rPr>
              <a:t>myInfile.open(</a:t>
            </a:r>
            <a:r>
              <a:rPr lang="en-US" altLang="zh-CN" sz="2300" b="1" dirty="0">
                <a:latin typeface="Courier"/>
              </a:rPr>
              <a:t>"</a:t>
            </a:r>
            <a:r>
              <a:rPr lang="zh-CN" altLang="ko-KR" sz="2300" b="1" dirty="0">
                <a:latin typeface="Courier"/>
              </a:rPr>
              <a:t>myIn.dat</a:t>
            </a:r>
            <a:r>
              <a:rPr lang="en-US" altLang="zh-CN" sz="2300" b="1" dirty="0">
                <a:latin typeface="Courier"/>
              </a:rPr>
              <a:t>"</a:t>
            </a:r>
            <a:r>
              <a:rPr lang="zh-CN" altLang="ko-KR" sz="2300" b="1" dirty="0">
                <a:latin typeface="Courier"/>
              </a:rPr>
              <a:t>); </a:t>
            </a:r>
            <a:r>
              <a:rPr lang="zh-CN" altLang="ko-KR" sz="2300" b="1" dirty="0">
                <a:solidFill>
                  <a:srgbClr val="990000"/>
                </a:solidFill>
                <a:latin typeface="Courier"/>
              </a:rPr>
              <a:t>// Open files</a:t>
            </a:r>
          </a:p>
          <a:p>
            <a:pPr>
              <a:buFont typeface="Wingdings" pitchFamily="2" charset="2"/>
              <a:buNone/>
            </a:pPr>
            <a:r>
              <a:rPr lang="zh-CN" altLang="ko-KR" sz="2300" b="1" dirty="0">
                <a:latin typeface="Courier"/>
              </a:rPr>
              <a:t>myOutfile.open(</a:t>
            </a:r>
            <a:r>
              <a:rPr lang="en-US" altLang="zh-CN" sz="2300" b="1" dirty="0">
                <a:latin typeface="Courier"/>
              </a:rPr>
              <a:t>"</a:t>
            </a:r>
            <a:r>
              <a:rPr lang="zh-CN" altLang="ko-KR" sz="2300" b="1" dirty="0">
                <a:latin typeface="Courier"/>
              </a:rPr>
              <a:t>myOut.dat</a:t>
            </a:r>
            <a:r>
              <a:rPr lang="en-US" altLang="zh-CN" sz="2300" b="1" dirty="0">
                <a:latin typeface="Courier"/>
              </a:rPr>
              <a:t>"</a:t>
            </a:r>
            <a:r>
              <a:rPr lang="zh-CN" altLang="ko-KR" sz="2300" b="1" dirty="0">
                <a:latin typeface="Courier"/>
              </a:rPr>
              <a:t>);</a:t>
            </a:r>
            <a:endParaRPr lang="zh-CN" altLang="ko-KR" sz="2600" b="1" dirty="0">
              <a:solidFill>
                <a:srgbClr val="FF3300"/>
              </a:solidFill>
              <a:latin typeface="Courier"/>
            </a:endParaRPr>
          </a:p>
          <a:p>
            <a:pPr>
              <a:buFont typeface="Wingdings" pitchFamily="2" charset="2"/>
              <a:buNone/>
            </a:pPr>
            <a:endParaRPr lang="zh-CN" altLang="ko-KR" sz="1300" b="1" dirty="0">
              <a:latin typeface="Courier"/>
            </a:endParaRPr>
          </a:p>
          <a:p>
            <a:pPr>
              <a:buFont typeface="Wingdings" pitchFamily="2" charset="2"/>
              <a:buNone/>
            </a:pPr>
            <a:r>
              <a:rPr lang="zh-CN" altLang="ko-KR" sz="2300" b="1" dirty="0">
                <a:latin typeface="Courier"/>
              </a:rPr>
              <a:t>myInfile.close();		  </a:t>
            </a:r>
            <a:r>
              <a:rPr lang="zh-CN" altLang="ko-KR" sz="2300" b="1" dirty="0">
                <a:solidFill>
                  <a:srgbClr val="990000"/>
                </a:solidFill>
                <a:latin typeface="Courier"/>
              </a:rPr>
              <a:t>// Close files</a:t>
            </a:r>
            <a:endParaRPr lang="zh-CN" altLang="ko-KR" sz="2300" b="1" i="1" dirty="0">
              <a:latin typeface="Courier"/>
            </a:endParaRPr>
          </a:p>
          <a:p>
            <a:pPr>
              <a:buFont typeface="Wingdings" pitchFamily="2" charset="2"/>
              <a:buNone/>
            </a:pPr>
            <a:r>
              <a:rPr lang="zh-CN" altLang="ko-KR" sz="2300" b="1" dirty="0">
                <a:latin typeface="Courier"/>
              </a:rPr>
              <a:t>myOutfile.close();</a:t>
            </a:r>
            <a:endParaRPr lang="zh-CN" altLang="ko-KR" sz="2600" b="1" dirty="0">
              <a:latin typeface="Courier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95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149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465" y="724944"/>
            <a:ext cx="7848128" cy="564857"/>
          </a:xfrm>
          <a:noFill/>
        </p:spPr>
        <p:txBody>
          <a:bodyPr lIns="117412" tIns="58707" rIns="117412" bIns="58707" anchor="b"/>
          <a:lstStyle/>
          <a:p>
            <a:r>
              <a:rPr lang="zh-CN" altLang="ko-KR" smtClean="0"/>
              <a:t>Opening a File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3642" y="1409261"/>
            <a:ext cx="8265236" cy="4541310"/>
          </a:xfrm>
          <a:noFill/>
        </p:spPr>
        <p:txBody>
          <a:bodyPr lIns="117412" tIns="58707" rIns="117412" bIns="58707"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Opening a file</a:t>
            </a:r>
          </a:p>
          <a:p>
            <a:pPr lvl="1">
              <a:lnSpc>
                <a:spcPct val="80000"/>
              </a:lnSpc>
            </a:pPr>
            <a:r>
              <a:rPr lang="en-US" altLang="zh-CN" sz="3100" b="1" dirty="0">
                <a:solidFill>
                  <a:srgbClr val="990000"/>
                </a:solidFill>
              </a:rPr>
              <a:t>Associates</a:t>
            </a:r>
            <a:r>
              <a:rPr lang="en-US" altLang="zh-CN" sz="3100" b="1" dirty="0"/>
              <a:t> the C++ identifier for your file with the physical(disk</a:t>
            </a:r>
            <a:r>
              <a:rPr lang="zh-CN" altLang="en-US" sz="3100" b="1" dirty="0"/>
              <a:t>) name for the file</a:t>
            </a:r>
          </a:p>
          <a:p>
            <a:pPr lvl="2" indent="-457503">
              <a:lnSpc>
                <a:spcPct val="80000"/>
              </a:lnSpc>
            </a:pPr>
            <a:r>
              <a:rPr lang="zh-CN" altLang="en-US" sz="2600" b="1" dirty="0"/>
              <a:t>If the input file does not exist on disk, open is not successful  </a:t>
            </a:r>
            <a:r>
              <a:rPr kumimoji="1" lang="zh-CN" altLang="en-US" sz="2600" b="1" dirty="0">
                <a:solidFill>
                  <a:srgbClr val="000099"/>
                </a:solidFill>
              </a:rPr>
              <a:t>如果文件不存在，则打开不成功</a:t>
            </a:r>
          </a:p>
          <a:p>
            <a:pPr lvl="2" indent="-457503">
              <a:lnSpc>
                <a:spcPct val="80000"/>
              </a:lnSpc>
            </a:pPr>
            <a:r>
              <a:rPr lang="zh-CN" altLang="en-US" sz="2600" b="1" dirty="0"/>
              <a:t>If the output file does not exist on disk, a new file with that name is created</a:t>
            </a:r>
            <a:r>
              <a:rPr lang="en-US" altLang="zh-CN" sz="2600" b="1" dirty="0"/>
              <a:t/>
            </a:r>
            <a:br>
              <a:rPr lang="en-US" altLang="zh-CN" sz="2600" b="1" dirty="0"/>
            </a:br>
            <a:r>
              <a:rPr kumimoji="1" lang="zh-CN" altLang="en-US" sz="2600" b="1" dirty="0">
                <a:solidFill>
                  <a:srgbClr val="000099"/>
                </a:solidFill>
              </a:rPr>
              <a:t>打开输出文件时，若文件不存在，则建立文件；</a:t>
            </a:r>
            <a:endParaRPr kumimoji="1" lang="en-US" altLang="zh-CN" sz="2600" b="1" dirty="0">
              <a:solidFill>
                <a:srgbClr val="000099"/>
              </a:solidFill>
            </a:endParaRPr>
          </a:p>
          <a:p>
            <a:pPr lvl="2" indent="-457503">
              <a:lnSpc>
                <a:spcPct val="80000"/>
              </a:lnSpc>
            </a:pPr>
            <a:r>
              <a:rPr lang="zh-CN" altLang="en-US" sz="2600" b="1" dirty="0"/>
              <a:t>If the output file already exists, it is erased</a:t>
            </a:r>
            <a:r>
              <a:rPr lang="en-US" altLang="zh-CN" sz="2600" b="1" dirty="0"/>
              <a:t/>
            </a:r>
            <a:br>
              <a:rPr lang="en-US" altLang="zh-CN" sz="2600" b="1" dirty="0"/>
            </a:br>
            <a:r>
              <a:rPr kumimoji="1" lang="zh-CN" altLang="en-US" sz="2600" b="1" dirty="0">
                <a:solidFill>
                  <a:srgbClr val="000099"/>
                </a:solidFill>
              </a:rPr>
              <a:t>若文件存在，则删除原文件的内容，使其成为一个空文件。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96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8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465" y="724944"/>
            <a:ext cx="7848128" cy="564857"/>
          </a:xfrm>
          <a:noFill/>
        </p:spPr>
        <p:txBody>
          <a:bodyPr lIns="117412" tIns="58707" rIns="117412" bIns="58707" anchor="b"/>
          <a:lstStyle/>
          <a:p>
            <a:r>
              <a:rPr lang="ko-KR" altLang="en-US" smtClean="0"/>
              <a:t> </a:t>
            </a:r>
            <a:r>
              <a:rPr lang="zh-CN" altLang="en-US" smtClean="0"/>
              <a:t>Stream Fail State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757" y="1409263"/>
            <a:ext cx="7925070" cy="5079919"/>
          </a:xfrm>
          <a:noFill/>
        </p:spPr>
        <p:txBody>
          <a:bodyPr lIns="117412" tIns="58707" rIns="117412" bIns="58707"/>
          <a:lstStyle/>
          <a:p>
            <a:r>
              <a:rPr lang="en-US" altLang="zh-CN" sz="3100" b="1" dirty="0"/>
              <a:t>When a stream enters the </a:t>
            </a:r>
            <a:r>
              <a:rPr lang="en-US" altLang="zh-CN" sz="3100" b="1" dirty="0">
                <a:solidFill>
                  <a:srgbClr val="990000"/>
                </a:solidFill>
              </a:rPr>
              <a:t>fail state</a:t>
            </a:r>
            <a:r>
              <a:rPr lang="en-US" altLang="zh-CN" sz="3100" b="1" dirty="0"/>
              <a:t>, </a:t>
            </a:r>
            <a:br>
              <a:rPr lang="en-US" altLang="zh-CN" sz="3100" b="1" dirty="0"/>
            </a:br>
            <a:r>
              <a:rPr lang="zh-CN" altLang="en-US" sz="3100" b="1" dirty="0"/>
              <a:t>当文件流进入失败状态</a:t>
            </a:r>
            <a:endParaRPr lang="en-US" altLang="zh-CN" sz="3100" b="1" dirty="0"/>
          </a:p>
          <a:p>
            <a:pPr lvl="1"/>
            <a:r>
              <a:rPr lang="en-US" altLang="zh-CN" sz="3100" b="1" dirty="0"/>
              <a:t>Further I/O operations using that stream have no effect at all  </a:t>
            </a:r>
            <a:br>
              <a:rPr lang="en-US" altLang="zh-CN" sz="3100" b="1" dirty="0"/>
            </a:br>
            <a:r>
              <a:rPr lang="zh-CN" altLang="en-US" b="1" dirty="0"/>
              <a:t>使用该文件流的进一步操作都不起效</a:t>
            </a:r>
            <a:endParaRPr lang="en-US" altLang="zh-CN" b="1" dirty="0"/>
          </a:p>
          <a:p>
            <a:pPr lvl="1"/>
            <a:r>
              <a:rPr lang="en-US" altLang="zh-CN" sz="3100" b="1" dirty="0"/>
              <a:t>The computer does not automatically halt the program or give any error message  </a:t>
            </a:r>
            <a:br>
              <a:rPr lang="en-US" altLang="zh-CN" sz="3100" b="1" dirty="0"/>
            </a:br>
            <a:r>
              <a:rPr lang="zh-CN" altLang="en-US" b="1" dirty="0"/>
              <a:t>计算机不会自动停下来，也不会给出任何错误信息</a:t>
            </a:r>
            <a:endParaRPr lang="en-US" altLang="zh-CN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97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88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465" y="724944"/>
            <a:ext cx="7848128" cy="564857"/>
          </a:xfrm>
          <a:noFill/>
        </p:spPr>
        <p:txBody>
          <a:bodyPr lIns="117412" tIns="58707" rIns="117412" bIns="58707" anchor="b"/>
          <a:lstStyle/>
          <a:p>
            <a:r>
              <a:rPr lang="ko-KR" altLang="en-US" smtClean="0"/>
              <a:t> </a:t>
            </a:r>
            <a:r>
              <a:rPr lang="zh-CN" altLang="en-US" smtClean="0"/>
              <a:t>Stream Fail State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757" y="1409263"/>
            <a:ext cx="7925070" cy="4698296"/>
          </a:xfrm>
          <a:noFill/>
        </p:spPr>
        <p:txBody>
          <a:bodyPr lIns="117412" tIns="58707" rIns="117412" bIns="58707"/>
          <a:lstStyle/>
          <a:p>
            <a:r>
              <a:rPr lang="en-US" altLang="zh-CN" sz="3100" b="1" dirty="0">
                <a:solidFill>
                  <a:srgbClr val="990000"/>
                </a:solidFill>
              </a:rPr>
              <a:t>Possible reasons</a:t>
            </a:r>
            <a:r>
              <a:rPr lang="en-US" altLang="zh-CN" sz="3100" b="1" dirty="0"/>
              <a:t> for entering fail state include </a:t>
            </a:r>
            <a:r>
              <a:rPr lang="zh-CN" altLang="en-US" sz="3100" b="1" dirty="0"/>
              <a:t>可能的原因</a:t>
            </a:r>
            <a:endParaRPr lang="en-US" altLang="zh-CN" sz="3100" b="1" dirty="0"/>
          </a:p>
          <a:p>
            <a:pPr lvl="1"/>
            <a:r>
              <a:rPr lang="en-US" altLang="zh-CN" sz="3100" b="1" dirty="0"/>
              <a:t>Invalid input data (often the wrong type) </a:t>
            </a:r>
            <a:br>
              <a:rPr lang="en-US" altLang="zh-CN" sz="3100" b="1" dirty="0"/>
            </a:br>
            <a:r>
              <a:rPr lang="zh-CN" altLang="en-US" b="1" dirty="0"/>
              <a:t>无效的输入数据</a:t>
            </a:r>
            <a:endParaRPr lang="en-US" altLang="zh-CN" b="1" dirty="0"/>
          </a:p>
          <a:p>
            <a:pPr lvl="1"/>
            <a:r>
              <a:rPr lang="en-US" altLang="zh-CN" sz="3100" b="1" dirty="0"/>
              <a:t>Opening an input file that doesn't exist </a:t>
            </a:r>
            <a:br>
              <a:rPr lang="en-US" altLang="zh-CN" sz="3100" b="1" dirty="0"/>
            </a:br>
            <a:r>
              <a:rPr lang="zh-CN" altLang="en-US" b="1" dirty="0"/>
              <a:t>打开一个不存在的文件</a:t>
            </a:r>
            <a:endParaRPr lang="en-US" altLang="zh-CN" b="1" dirty="0"/>
          </a:p>
          <a:p>
            <a:pPr lvl="1"/>
            <a:r>
              <a:rPr lang="en-US" altLang="zh-CN" sz="3100" b="1" dirty="0"/>
              <a:t>Opening an output file on a disk that is  already full or is write-protected</a:t>
            </a:r>
            <a:r>
              <a:rPr lang="en-US" altLang="zh-CN" sz="2600" b="1" dirty="0"/>
              <a:t>   </a:t>
            </a:r>
            <a:br>
              <a:rPr lang="en-US" altLang="zh-CN" sz="2600" b="1" dirty="0"/>
            </a:br>
            <a:r>
              <a:rPr lang="zh-CN" altLang="en-US" b="1" dirty="0"/>
              <a:t>输出文件时磁盘已满或文件是写保护</a:t>
            </a:r>
            <a:endParaRPr lang="en-US" altLang="zh-CN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98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56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99" y="641862"/>
            <a:ext cx="8540609" cy="540621"/>
          </a:xfrm>
        </p:spPr>
        <p:txBody>
          <a:bodyPr/>
          <a:lstStyle/>
          <a:p>
            <a:pPr eaLnBrk="1" hangingPunct="1"/>
            <a:r>
              <a:rPr lang="zh-CN" altLang="ko-KR" smtClean="0"/>
              <a:t>Testing Whether Files Are Open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1449757" y="1435588"/>
            <a:ext cx="5906344" cy="4983033"/>
          </a:xfrm>
          <a:prstGeom prst="rect">
            <a:avLst/>
          </a:prstGeom>
          <a:solidFill>
            <a:schemeClr val="accent1">
              <a:alpha val="79999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08" tIns="45704" rIns="91408" bIns="45704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iostream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fstream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using namespace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std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main()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ifstream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inFile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ofstream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outFile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j;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inFile.open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( "input.dat" 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if( !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inFile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) {    //</a:t>
            </a:r>
            <a:r>
              <a:rPr lang="zh-CN" altLang="en-US" sz="1800" dirty="0">
                <a:solidFill>
                  <a:srgbClr val="000000"/>
                </a:solidFill>
                <a:latin typeface="Comic Sans MS" pitchFamily="66" charset="0"/>
              </a:rPr>
              <a:t>打开文件不成功，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inFile</a:t>
            </a:r>
            <a:r>
              <a:rPr lang="zh-CN" altLang="en-US" sz="1800" dirty="0">
                <a:solidFill>
                  <a:srgbClr val="000000"/>
                </a:solidFill>
                <a:latin typeface="Comic Sans MS" pitchFamily="66" charset="0"/>
              </a:rPr>
              <a:t>为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0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cerr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 &lt;&lt;"Unable to open input"&lt;&lt; </a:t>
            </a:r>
            <a:r>
              <a:rPr lang="en-US" altLang="zh-CN" sz="1800" dirty="0" err="1">
                <a:solidFill>
                  <a:srgbClr val="000000"/>
                </a:solidFill>
                <a:latin typeface="Comic Sans MS" pitchFamily="66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	exit(0);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	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05732" y="6248534"/>
            <a:ext cx="496077" cy="3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>
            <a:spAutoFit/>
          </a:bodyPr>
          <a:lstStyle>
            <a:lvl1pPr defTabSz="717550">
              <a:buClr>
                <a:srgbClr val="FF3300"/>
              </a:buClr>
              <a:buFont typeface="Wingdings" pitchFamily="2" charset="2"/>
              <a:buChar char="l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17550">
              <a:buClr>
                <a:srgbClr val="FF3300"/>
              </a:buClr>
              <a:buSzPct val="85000"/>
              <a:buFont typeface="Wingdings" pitchFamily="2" charset="2"/>
              <a:buChar char="Ø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17550">
              <a:buClr>
                <a:srgbClr val="FF3300"/>
              </a:buClr>
              <a:buSzPct val="85000"/>
              <a:buFont typeface="Wingdings" pitchFamily="2" charset="2"/>
              <a:buChar char="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17550"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None/>
            </a:pPr>
            <a:fld id="{85CDB9A6-E660-446D-935D-AE720E46A61C}" type="slidenum">
              <a:rPr lang="zh-CN" altLang="en-US" sz="1400">
                <a:solidFill>
                  <a:srgbClr val="0033CC"/>
                </a:solidFill>
                <a:latin typeface="Arial" pitchFamily="34" charset="0"/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Font typeface="Arial" pitchFamily="34" charset="0"/>
                <a:buNone/>
              </a:pPr>
              <a:t>99</a:t>
            </a:fld>
            <a:endParaRPr lang="en-US" altLang="zh-CN" sz="1400" dirty="0">
              <a:solidFill>
                <a:srgbClr val="0033CC"/>
              </a:solidFill>
              <a:latin typeface="Arial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71637" y="5944180"/>
            <a:ext cx="17844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EX1_12.cpp</a:t>
            </a:r>
            <a:endParaRPr lang="zh-CN" alt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71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Garamond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ko-KR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ko-KR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3367</TotalTime>
  <Words>8102</Words>
  <Application>Microsoft Office PowerPoint</Application>
  <PresentationFormat>全屏显示(4:3)</PresentationFormat>
  <Paragraphs>2075</Paragraphs>
  <Slides>164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164</vt:i4>
      </vt:variant>
    </vt:vector>
  </HeadingPairs>
  <TitlesOfParts>
    <vt:vector size="165" baseType="lpstr">
      <vt:lpstr>古瓶荷花</vt:lpstr>
      <vt:lpstr>Lecture Notes on C++ Multi-Paradigm Programming  C++多范式编程</vt:lpstr>
      <vt:lpstr>From C To C++</vt:lpstr>
      <vt:lpstr>Agenda</vt:lpstr>
      <vt:lpstr>Overview of C++</vt:lpstr>
      <vt:lpstr>Overview of C++</vt:lpstr>
      <vt:lpstr>Overview of C++</vt:lpstr>
      <vt:lpstr>Overview of C++</vt:lpstr>
      <vt:lpstr>Functional  Decomposition 功能分解</vt:lpstr>
      <vt:lpstr>Functional  Decomposition</vt:lpstr>
      <vt:lpstr>Functional  Decomposition</vt:lpstr>
      <vt:lpstr>Module Structure Chart 模块结构图</vt:lpstr>
      <vt:lpstr>Names in Multiple Formats</vt:lpstr>
      <vt:lpstr>Algorithm</vt:lpstr>
      <vt:lpstr> </vt:lpstr>
      <vt:lpstr> </vt:lpstr>
      <vt:lpstr>C++ Program</vt:lpstr>
      <vt:lpstr> </vt:lpstr>
      <vt:lpstr> </vt:lpstr>
      <vt:lpstr>面向过程设计（ procedural programming ）</vt:lpstr>
      <vt:lpstr>object-oriented programming</vt:lpstr>
      <vt:lpstr>Messages and Methods 消息和方法</vt:lpstr>
      <vt:lpstr>Messages Versus Procedure Calls 消息与过程调用</vt:lpstr>
      <vt:lpstr>Responsibilities  任务</vt:lpstr>
      <vt:lpstr>Classes and Instances  类和实例</vt:lpstr>
      <vt:lpstr>Class hierarchies—inheritance 类的层次结构-继承</vt:lpstr>
      <vt:lpstr>Class and Object </vt:lpstr>
      <vt:lpstr>Class and Object </vt:lpstr>
      <vt:lpstr>Object-Oriented Design</vt:lpstr>
      <vt:lpstr>More about OOD</vt:lpstr>
      <vt:lpstr>Object-Oriented Design (OOD)</vt:lpstr>
      <vt:lpstr>Object-Oriented Design (OOD)</vt:lpstr>
      <vt:lpstr>Two Programming Methodologies       </vt:lpstr>
      <vt:lpstr>What is an object? </vt:lpstr>
      <vt:lpstr>  </vt:lpstr>
      <vt:lpstr>OOD Used with Large Software Projects</vt:lpstr>
      <vt:lpstr>OOD Used with Large Software Projects</vt:lpstr>
      <vt:lpstr>Implementing DATE  with a class  实现日期类</vt:lpstr>
      <vt:lpstr>Implementing DATE  with a class</vt:lpstr>
      <vt:lpstr>Client Code Using DATE</vt:lpstr>
      <vt:lpstr>Results </vt:lpstr>
      <vt:lpstr>Summary</vt:lpstr>
      <vt:lpstr>Summary</vt:lpstr>
      <vt:lpstr>Summary</vt:lpstr>
      <vt:lpstr>Summary</vt:lpstr>
      <vt:lpstr>Summary</vt:lpstr>
      <vt:lpstr>Summary</vt:lpstr>
      <vt:lpstr>Summary</vt:lpstr>
      <vt:lpstr>Overview of C++</vt:lpstr>
      <vt:lpstr>History Notes of C++</vt:lpstr>
      <vt:lpstr>PowerPoint 演示文稿</vt:lpstr>
      <vt:lpstr>Development platforms and compliers</vt:lpstr>
      <vt:lpstr>Agenda</vt:lpstr>
      <vt:lpstr>Line Comment 行注释</vt:lpstr>
      <vt:lpstr>Namespace 名字空间</vt:lpstr>
      <vt:lpstr>What does the C++ "hello world" Look like</vt:lpstr>
      <vt:lpstr>Namespace</vt:lpstr>
      <vt:lpstr>Namespace</vt:lpstr>
      <vt:lpstr>Namespace</vt:lpstr>
      <vt:lpstr>PowerPoint 演示文稿</vt:lpstr>
      <vt:lpstr>Namespaces</vt:lpstr>
      <vt:lpstr>Namespaces</vt:lpstr>
      <vt:lpstr>Namespaces</vt:lpstr>
      <vt:lpstr>PowerPoint 演示文稿</vt:lpstr>
      <vt:lpstr>Scope Resolution Operator</vt:lpstr>
      <vt:lpstr>Introduction To C++ I/O输入输出介绍</vt:lpstr>
      <vt:lpstr>What does the C++ "hello world" Look like</vt:lpstr>
      <vt:lpstr>I/O</vt:lpstr>
      <vt:lpstr>&lt;iostream&gt;  Header File</vt:lpstr>
      <vt:lpstr>PowerPoint 演示文稿</vt:lpstr>
      <vt:lpstr>&gt;&gt; Operator</vt:lpstr>
      <vt:lpstr>I/O</vt:lpstr>
      <vt:lpstr>cout与输出的实质</vt:lpstr>
      <vt:lpstr>cout与输出的实质</vt:lpstr>
      <vt:lpstr>Extraction Operator(&gt;&gt;)</vt:lpstr>
      <vt:lpstr>Input Statements</vt:lpstr>
      <vt:lpstr>cin与输入的实质</vt:lpstr>
      <vt:lpstr>cin与输入的实质</vt:lpstr>
      <vt:lpstr>Keyboard and Screen I/O</vt:lpstr>
      <vt:lpstr>Manipulators  格式控制</vt:lpstr>
      <vt:lpstr>Manipulators: Fixed and Showpoint</vt:lpstr>
      <vt:lpstr>Manipulators: setprecision(n)</vt:lpstr>
      <vt:lpstr>PowerPoint 演示文稿</vt:lpstr>
      <vt:lpstr>Manipulator: setw</vt:lpstr>
      <vt:lpstr>setw(n)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Manipulators</vt:lpstr>
      <vt:lpstr>Disk Files for I/O</vt:lpstr>
      <vt:lpstr>Files</vt:lpstr>
      <vt:lpstr>Files</vt:lpstr>
      <vt:lpstr>Disk I/O</vt:lpstr>
      <vt:lpstr>Disk I/O Statements</vt:lpstr>
      <vt:lpstr>Opening a File</vt:lpstr>
      <vt:lpstr> Stream Fail State</vt:lpstr>
      <vt:lpstr> Stream Fail State</vt:lpstr>
      <vt:lpstr>Testing Whether Files Are Open</vt:lpstr>
      <vt:lpstr>Files</vt:lpstr>
      <vt:lpstr>Casts</vt:lpstr>
      <vt:lpstr>Casts</vt:lpstr>
      <vt:lpstr>Casts</vt:lpstr>
      <vt:lpstr>Casts</vt:lpstr>
      <vt:lpstr>Casts</vt:lpstr>
      <vt:lpstr>Casts</vt:lpstr>
      <vt:lpstr>Constants</vt:lpstr>
      <vt:lpstr>Data Type bool</vt:lpstr>
      <vt:lpstr>Enumeration </vt:lpstr>
      <vt:lpstr>Declaring Variables</vt:lpstr>
      <vt:lpstr>Structures</vt:lpstr>
      <vt:lpstr>Structures</vt:lpstr>
      <vt:lpstr>The Type string</vt:lpstr>
      <vt:lpstr>Operations on string Variables</vt:lpstr>
      <vt:lpstr>Searching and Comparing Strings</vt:lpstr>
      <vt:lpstr> References and Reference Parameters</vt:lpstr>
      <vt:lpstr> References and Reference Parameters (Cont.) 参数和参数传递</vt:lpstr>
      <vt:lpstr>PowerPoint 演示文稿</vt:lpstr>
      <vt:lpstr>PowerPoint 演示文稿</vt:lpstr>
      <vt:lpstr>PowerPoint 演示文稿</vt:lpstr>
      <vt:lpstr>PowerPoint 演示文稿</vt:lpstr>
      <vt:lpstr>C++  Data Types</vt:lpstr>
      <vt:lpstr> References and Reference Parameters (Cont.)</vt:lpstr>
      <vt:lpstr>References must be initialized</vt:lpstr>
      <vt:lpstr>References must be initialized</vt:lpstr>
      <vt:lpstr>pass-by-value and pass-by-referenc</vt:lpstr>
      <vt:lpstr>pass-by-value and pass-by-referenc</vt:lpstr>
      <vt:lpstr>References and Reference Parameters (Cont.)</vt:lpstr>
      <vt:lpstr>例  利用引用为变量再起名称</vt:lpstr>
      <vt:lpstr>例  在形参中使用引用</vt:lpstr>
      <vt:lpstr>假如形参不使用引用</vt:lpstr>
      <vt:lpstr>与引用相比，这个指针例子又如何？</vt:lpstr>
      <vt:lpstr>PowerPoint 演示文稿</vt:lpstr>
      <vt:lpstr> Inline Functions内联函数</vt:lpstr>
      <vt:lpstr>Inline Function</vt:lpstr>
      <vt:lpstr>Inline Function</vt:lpstr>
      <vt:lpstr>Performance Tip </vt:lpstr>
      <vt:lpstr>Software Engineering Observation </vt:lpstr>
      <vt:lpstr>Inline Function V.S. Macro</vt:lpstr>
      <vt:lpstr>Inline Function V.S. Macro</vt:lpstr>
      <vt:lpstr> Default Arguments</vt:lpstr>
      <vt:lpstr>Default Arguments</vt:lpstr>
      <vt:lpstr>Default Arguments</vt:lpstr>
      <vt:lpstr>Default Arguments</vt:lpstr>
      <vt:lpstr>Default Arguments</vt:lpstr>
      <vt:lpstr> Function Overloading</vt:lpstr>
      <vt:lpstr>Function Overloading</vt:lpstr>
      <vt:lpstr> Function Overloading (Cont.)</vt:lpstr>
      <vt:lpstr>Function Overloading</vt:lpstr>
      <vt:lpstr>Function Overloading</vt:lpstr>
      <vt:lpstr>Overloading Functions</vt:lpstr>
      <vt:lpstr>PowerPoint 演示文稿</vt:lpstr>
      <vt:lpstr>PowerPoint 演示文稿</vt:lpstr>
      <vt:lpstr>PowerPoint 演示文稿</vt:lpstr>
      <vt:lpstr>Function Signatures</vt:lpstr>
      <vt:lpstr>The new And delete Operators</vt:lpstr>
      <vt:lpstr>The new Operators</vt:lpstr>
      <vt:lpstr>The delete  Operators</vt:lpstr>
      <vt:lpstr>The new And delete Operators</vt:lpstr>
      <vt:lpstr>Stack and Heap Space</vt:lpstr>
      <vt:lpstr>Points</vt:lpstr>
      <vt:lpstr>Critical Points</vt:lpstr>
      <vt:lpstr>Summary </vt:lpstr>
      <vt:lpstr>思考题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on C++ Multi-Paradigm Programming C++多范式编程</dc:title>
  <dc:creator>stsluy</dc:creator>
  <cp:lastModifiedBy>stsluy</cp:lastModifiedBy>
  <cp:revision>87</cp:revision>
  <dcterms:created xsi:type="dcterms:W3CDTF">2017-02-15T02:36:56Z</dcterms:created>
  <dcterms:modified xsi:type="dcterms:W3CDTF">2017-02-26T02:49:17Z</dcterms:modified>
</cp:coreProperties>
</file>