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598" r:id="rId5"/>
    <p:sldId id="667" r:id="rId6"/>
    <p:sldId id="663" r:id="rId7"/>
    <p:sldId id="664" r:id="rId8"/>
    <p:sldId id="665" r:id="rId9"/>
    <p:sldId id="668" r:id="rId10"/>
    <p:sldId id="6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88"/>
    <a:srgbClr val="646670"/>
    <a:srgbClr val="016B73"/>
    <a:srgbClr val="013E55"/>
    <a:srgbClr val="0074A9"/>
    <a:srgbClr val="DBE9E8"/>
    <a:srgbClr val="14256F"/>
    <a:srgbClr val="19A3DC"/>
    <a:srgbClr val="CD1D44"/>
    <a:srgbClr val="609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10B87-BDB5-08A1-97EB-46BDFCE34CF7}" v="23" dt="2023-02-20T12:31:13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Gonzalez" userId="9a07629e-acde-4607-a382-401b05389f3f" providerId="ADAL" clId="{66662D2D-BEDD-4034-8759-75B7760AB619}"/>
    <pc:docChg chg="modSld">
      <pc:chgData name="Manuel Gonzalez" userId="9a07629e-acde-4607-a382-401b05389f3f" providerId="ADAL" clId="{66662D2D-BEDD-4034-8759-75B7760AB619}" dt="2023-02-07T19:53:47.366" v="3" actId="6549"/>
      <pc:docMkLst>
        <pc:docMk/>
      </pc:docMkLst>
      <pc:sldChg chg="modSp mod">
        <pc:chgData name="Manuel Gonzalez" userId="9a07629e-acde-4607-a382-401b05389f3f" providerId="ADAL" clId="{66662D2D-BEDD-4034-8759-75B7760AB619}" dt="2023-02-07T19:53:47.366" v="3" actId="6549"/>
        <pc:sldMkLst>
          <pc:docMk/>
          <pc:sldMk cId="1525303465" sldId="598"/>
        </pc:sldMkLst>
        <pc:spChg chg="mod">
          <ac:chgData name="Manuel Gonzalez" userId="9a07629e-acde-4607-a382-401b05389f3f" providerId="ADAL" clId="{66662D2D-BEDD-4034-8759-75B7760AB619}" dt="2023-02-07T19:53:47.366" v="3" actId="6549"/>
          <ac:spMkLst>
            <pc:docMk/>
            <pc:sldMk cId="1525303465" sldId="598"/>
            <ac:spMk id="6" creationId="{3D5F1E2B-2A45-69CF-15D3-CAF685C87F0F}"/>
          </ac:spMkLst>
        </pc:spChg>
      </pc:sldChg>
    </pc:docChg>
  </pc:docChgLst>
  <pc:docChgLst>
    <pc:chgData name="María  Roldán Morales" userId="S::maria.roldan@enartsystems.com::bc3be4fb-b87b-49ed-81f6-992cf32238bc" providerId="AD" clId="Web-{D2310B87-BDB5-08A1-97EB-46BDFCE34CF7}"/>
    <pc:docChg chg="modSld">
      <pc:chgData name="María  Roldán Morales" userId="S::maria.roldan@enartsystems.com::bc3be4fb-b87b-49ed-81f6-992cf32238bc" providerId="AD" clId="Web-{D2310B87-BDB5-08A1-97EB-46BDFCE34CF7}" dt="2023-02-20T12:31:12.803" v="10" actId="20577"/>
      <pc:docMkLst>
        <pc:docMk/>
      </pc:docMkLst>
      <pc:sldChg chg="modSp">
        <pc:chgData name="María  Roldán Morales" userId="S::maria.roldan@enartsystems.com::bc3be4fb-b87b-49ed-81f6-992cf32238bc" providerId="AD" clId="Web-{D2310B87-BDB5-08A1-97EB-46BDFCE34CF7}" dt="2023-02-20T12:31:12.803" v="10" actId="20577"/>
        <pc:sldMkLst>
          <pc:docMk/>
          <pc:sldMk cId="2656619254" sldId="663"/>
        </pc:sldMkLst>
        <pc:spChg chg="mod">
          <ac:chgData name="María  Roldán Morales" userId="S::maria.roldan@enartsystems.com::bc3be4fb-b87b-49ed-81f6-992cf32238bc" providerId="AD" clId="Web-{D2310B87-BDB5-08A1-97EB-46BDFCE34CF7}" dt="2023-02-20T12:31:12.803" v="10" actId="20577"/>
          <ac:spMkLst>
            <pc:docMk/>
            <pc:sldMk cId="2656619254" sldId="663"/>
            <ac:spMk id="6" creationId="{3D5F1E2B-2A45-69CF-15D3-CAF685C87F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75DE0-1806-43C7-9299-EE9FCBB8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A0DA1-DA0F-40CE-93BC-8CC07FC79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272F0-A3F0-4A10-BB2B-7191A630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23D8A-7FA5-4EFA-85FD-E97613F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DED49-708F-4D83-BF97-9FE47DF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2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86771-A5E7-40C9-B74E-0F82E32F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2E868-FDCC-46B9-B132-3AF20ADC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C5815-3011-4BDF-9D99-600DBD25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0D997-7F18-49EB-94CD-37075C67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88B4F-867C-47CA-AEE7-892AFDE9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27722-11B0-46E4-BF2C-3FFE0707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1C1EE-C632-4C82-AB3C-7C6A0CEA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EAA2-A157-43DF-A212-CF4FB0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A7AFD-1A3B-4FAC-BF5D-D027237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45B02-DB1D-4857-97E1-996F427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CB02-7AC8-4323-B7BD-41EE2361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2D99E-090B-431D-B9C5-166B700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E1BE6-E20A-40B5-883A-5FC05D3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77253-C72B-4F22-91C9-048001D9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F3B81-BA33-47FC-96A5-98BDF87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0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E8CA-412D-47B2-8F95-BC8CD5F6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2FEC5-6136-4E09-9173-5888F5BA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3DE01-5CB4-4E3B-AD3A-F38BBED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43C6C-1E0D-484E-BE20-B2B1C624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75058-621E-450E-80FD-E2E46395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5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B896E-DEE6-4E77-866C-DD1D73A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D99A9-6F03-4D1F-B19D-38116C4A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A586-D279-4924-B09F-03A2A054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0D57B-BE46-4F7D-AF3D-5F787071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F685F-D7E8-4302-A99F-8EDEE83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6108D-3841-4082-8E56-CA38E9B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3458-3D0E-432A-99B4-BDB3ECEA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35A39-5A50-45E4-BDBD-B7DF6AF8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BA3C3-FEFF-41DF-81C2-7F232917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9C592C-8838-4511-A830-3F4B655D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B60DE-95A9-4358-AE25-80B84A71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904FFB-5951-434D-983D-76AB8118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92BEE-78AF-4F41-BB31-6A1CF9F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4E8CB8-E62E-4BC7-9B17-1982FDA6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6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3CF2-59AA-44A4-B4D8-96A0C5F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83AC2-009D-457A-8C9C-A0E24EC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F1488-9F94-4557-9214-7853C62F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AAC2C-ECFE-4ACE-B5D0-BE9E15D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8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C9621-968C-4B39-AA8D-FE9E94D2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EEE3D1-6179-48AD-97B9-2F42F138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EF3DC-961F-4980-8613-BBCAE2D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406A-BD69-4D11-9DA3-B84482A1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47F9C-E887-470C-AAA9-22591159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BC0A1-52E2-40BE-8E5C-805C51F2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107E6C-21D3-40CD-BBD4-11D65E2C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B2FFF-0050-41DD-BDCC-0A9FC3E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285B8-DDF5-46B8-9B65-27945DC7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0293-283E-4776-93AB-0BD0D15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8EEF2-6AAA-4F08-9C2A-C949D2E7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E51E6-A589-4E09-BD49-35494019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17DB1-7752-45B9-B316-9C8EA28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25E06-B407-4DF0-A033-5D236DD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ED1A6-8700-4B17-B310-B0D9797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36877D-140D-4CDD-87BB-9D4DFA95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BB5A7-0D7D-4162-B67D-CEAA0FA8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C5E2F-DD97-4D4C-9AFF-08D08005D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EC51-0378-420E-A0D7-3D2ECF77332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7CCF4-2839-4747-A6C5-A8C5A3235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FF24A-0043-4E38-AA53-4E2CA22BB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C008-ED25-428D-BE9A-753F0AC273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9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.ovhcloud.com/es-es/trusted-cloud/security-certifications/" TargetMode="External"/><Relationship Id="rId11" Type="http://schemas.openxmlformats.org/officeDocument/2006/relationships/image" Target="../media/image14.jpe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BD5C0D5-C334-4871-ABFD-2176AFAC9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1" y="2186917"/>
            <a:ext cx="3014493" cy="27485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5071892" y="1581190"/>
            <a:ext cx="44945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cs typeface="Aparajita" panose="020B0502040204020203" pitchFamily="18" charset="0"/>
              </a:rPr>
              <a:t>Suinsit</a:t>
            </a:r>
            <a:r>
              <a:rPr lang="es-E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cs typeface="Aparajita" panose="020B0502040204020203" pitchFamily="18" charset="0"/>
              </a:rPr>
              <a:t> CRM </a:t>
            </a:r>
          </a:p>
          <a:p>
            <a:r>
              <a:rPr lang="es-ES"/>
              <a:t>Plataforma Abierta para la gestión de clientes.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31F5F18-76B1-17EA-AE40-098F0B0F2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936E9E4-9725-20CD-0141-E747DC148215}"/>
              </a:ext>
            </a:extLst>
          </p:cNvPr>
          <p:cNvSpPr txBox="1"/>
          <p:nvPr/>
        </p:nvSpPr>
        <p:spPr>
          <a:xfrm>
            <a:off x="5113575" y="2622976"/>
            <a:ext cx="6141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Le ayuda con la gestión diaria de su empresa y la gestión de clientes automatizando tareas permitiéndole optimizar sus recursos de personal y tecnológicos. </a:t>
            </a:r>
          </a:p>
          <a:p>
            <a:endParaRPr lang="es-ES"/>
          </a:p>
          <a:p>
            <a:r>
              <a:rPr lang="es-ES"/>
              <a:t>Es una solución personalizable que adaptamos a la necesidad de cada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3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156978" y="1214093"/>
            <a:ext cx="5155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err="1"/>
              <a:t>Suinsit</a:t>
            </a:r>
            <a:r>
              <a:rPr lang="es-ES" b="1"/>
              <a:t> </a:t>
            </a:r>
            <a:r>
              <a:rPr lang="es-ES" b="1" err="1"/>
              <a:t>Gester</a:t>
            </a:r>
            <a:r>
              <a:rPr lang="es-ES" b="1"/>
              <a:t> </a:t>
            </a:r>
            <a:r>
              <a:rPr lang="es-ES"/>
              <a:t>, incorpora una serie de módulos básicos que pueden ser adaptados para poder abarcar diferentes sectores (servicios, venta de productos/distribución y fabricación).</a:t>
            </a:r>
          </a:p>
          <a:p>
            <a:pPr algn="just"/>
            <a:endParaRPr lang="es-ES"/>
          </a:p>
          <a:p>
            <a:pPr algn="just"/>
            <a:r>
              <a:rPr lang="es-E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BCB326-80D0-E778-2D51-53484D8E691C}"/>
              </a:ext>
            </a:extLst>
          </p:cNvPr>
          <p:cNvSpPr txBox="1"/>
          <p:nvPr/>
        </p:nvSpPr>
        <p:spPr>
          <a:xfrm>
            <a:off x="4603397" y="172676"/>
            <a:ext cx="23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>
                <a:solidFill>
                  <a:schemeClr val="bg1"/>
                </a:solidFill>
              </a:rPr>
              <a:t>Módulos </a:t>
            </a:r>
            <a:r>
              <a:rPr lang="es-ES" sz="2400" b="1" err="1">
                <a:solidFill>
                  <a:schemeClr val="bg1"/>
                </a:solidFill>
              </a:rPr>
              <a:t>basicos</a:t>
            </a:r>
            <a:endParaRPr lang="es-ES" sz="2400" b="1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E1A6A4-E034-EAE4-E1A7-7F5B5E3B9752}"/>
              </a:ext>
            </a:extLst>
          </p:cNvPr>
          <p:cNvSpPr txBox="1"/>
          <p:nvPr/>
        </p:nvSpPr>
        <p:spPr>
          <a:xfrm>
            <a:off x="6525526" y="1102662"/>
            <a:ext cx="5155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Módulos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Gestión contratos de servicios.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Facturación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Gestión de Cita previa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Gestión Documental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Gestión de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Portal del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Portal de Distribución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Portal de empleados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Firma electrónica y HSM (</a:t>
            </a:r>
            <a:r>
              <a:rPr lang="es-ES" err="1"/>
              <a:t>roadmap</a:t>
            </a:r>
            <a:r>
              <a:rPr lang="es-E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Exportación / Importación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API integración aplicaciones externas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Gestión de almacén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Fabricación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Punto de venta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4785C8B-0925-85EF-C038-BB55B03CA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7711571" y="1495777"/>
            <a:ext cx="433653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¿Qué es Suinsit Office?</a:t>
            </a:r>
          </a:p>
          <a:p>
            <a:endParaRPr lang="es-ES"/>
          </a:p>
          <a:p>
            <a:r>
              <a:rPr lang="es-ES"/>
              <a:t>Es una plataforma </a:t>
            </a:r>
            <a:r>
              <a:rPr lang="es-ES" err="1"/>
              <a:t>cloud</a:t>
            </a:r>
            <a:r>
              <a:rPr lang="es-ES"/>
              <a:t> que integra diferentes módulos para la gestión diaria de las tareas y procedimientos de un despacho profesional. </a:t>
            </a:r>
            <a:endParaRPr lang="es-ES">
              <a:cs typeface="Calibri"/>
            </a:endParaRPr>
          </a:p>
          <a:p>
            <a:endParaRPr lang="es-ES"/>
          </a:p>
          <a:p>
            <a:r>
              <a:rPr lang="es-ES"/>
              <a:t>Incorpora un portal de clientes para que puedan acceder a toda la documentación y tramites proporcionados por el despacho.</a:t>
            </a:r>
            <a:endParaRPr lang="es-ES">
              <a:cs typeface="Calibri"/>
            </a:endParaRPr>
          </a:p>
          <a:p>
            <a:endParaRPr lang="es-ES"/>
          </a:p>
          <a:p>
            <a:r>
              <a:rPr lang="es-ES"/>
              <a:t>Además, puede ser integrada con su web y proporcionar servicios online , aumentando su volumen de clientes.</a:t>
            </a:r>
            <a:endParaRPr lang="es-ES"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02C057-C7EA-9CB7-40EB-696415D14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08" y="1495777"/>
            <a:ext cx="7255025" cy="3444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3FC379A-C591-433A-497C-49568FD77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1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5916454" y="1984224"/>
            <a:ext cx="593542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¿Por qué una plataforma abierta?</a:t>
            </a:r>
          </a:p>
          <a:p>
            <a:endParaRPr lang="es-ES"/>
          </a:p>
          <a:p>
            <a:pPr algn="just"/>
            <a:r>
              <a:rPr lang="es-ES"/>
              <a:t>Gracias a la tecnología No-Code de </a:t>
            </a:r>
            <a:r>
              <a:rPr lang="es-ES" b="1" err="1"/>
              <a:t>Suincode</a:t>
            </a:r>
            <a:r>
              <a:rPr lang="es-ES"/>
              <a:t>, cada instalación puede ser personalizada no solamente añadiendo nuevos campos a una pantalla, sino creando pantallas nuevas e incluso aplicaciones funcionales a medida y en la mayoría de los casos prácticamente en tiempo real sin necesidad de programar código.</a:t>
            </a:r>
            <a:endParaRPr lang="es-ES">
              <a:cs typeface="Calibri"/>
            </a:endParaRPr>
          </a:p>
          <a:p>
            <a:pPr algn="just"/>
            <a:endParaRPr lang="es-ES"/>
          </a:p>
          <a:p>
            <a:pPr algn="just"/>
            <a:r>
              <a:rPr lang="es-ES"/>
              <a:t>Esto le permitirá adaptar la solución a sus necesidades y que pueda crecer a medida que crece su empresa.</a:t>
            </a:r>
            <a:endParaRPr lang="es-ES">
              <a:cs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82CED1-F719-6F4E-878F-B235D543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99" y="1214948"/>
            <a:ext cx="4686573" cy="23597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A0D890C-FA0F-1BEE-DBF4-5EE6AD8D8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93" y="4379126"/>
            <a:ext cx="4762279" cy="23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6D5BF2E-1BE6-66E9-C9E8-F21E83294E58}"/>
              </a:ext>
            </a:extLst>
          </p:cNvPr>
          <p:cNvSpPr/>
          <p:nvPr/>
        </p:nvSpPr>
        <p:spPr>
          <a:xfrm rot="16200000">
            <a:off x="2464564" y="3774317"/>
            <a:ext cx="490558" cy="434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05B42E5-F7C9-FD09-011E-1D24C63B9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4" y="277276"/>
            <a:ext cx="2308013" cy="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204070" y="1982472"/>
            <a:ext cx="5155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Automatizar sus procedimientos internos</a:t>
            </a:r>
          </a:p>
          <a:p>
            <a:endParaRPr lang="es-ES"/>
          </a:p>
          <a:p>
            <a:pPr algn="just"/>
            <a:r>
              <a:rPr lang="es-ES" err="1"/>
              <a:t>Suinsit</a:t>
            </a:r>
            <a:r>
              <a:rPr lang="es-ES"/>
              <a:t> office le permite optimizar las tareas y esos procedimientos de su empresa , automatizando tantos sus tareas internas como aquellas que deban de ejecutar sus clientes desde el portal de clientes.</a:t>
            </a:r>
          </a:p>
          <a:p>
            <a:pPr algn="just"/>
            <a:endParaRPr lang="es-ES"/>
          </a:p>
          <a:p>
            <a:pPr algn="just"/>
            <a:r>
              <a:rPr lang="es-ES"/>
              <a:t>Gracias al motor de procesos y reglas de </a:t>
            </a:r>
            <a:r>
              <a:rPr lang="es-ES" err="1"/>
              <a:t>Suinsit</a:t>
            </a:r>
            <a:r>
              <a:rPr lang="es-ES"/>
              <a:t> , podemos personalizar cada procedimiento interno de su empresa , incorporando nuevas tareas, pantallas y acciones automatizadas que le permitan optimizar sus recursos internos y mejorar sus servicios . </a:t>
            </a: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375AB910-E91A-C2FD-DA7C-E6187EE91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91" y="4185493"/>
            <a:ext cx="5155686" cy="2496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E97AAD-9969-D12D-D6B7-980E19276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406" y="1207582"/>
            <a:ext cx="6256692" cy="222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868D68A-AA1F-8C8C-D6B0-1815FB6F19F1}"/>
              </a:ext>
            </a:extLst>
          </p:cNvPr>
          <p:cNvSpPr/>
          <p:nvPr/>
        </p:nvSpPr>
        <p:spPr>
          <a:xfrm rot="16200000">
            <a:off x="8781479" y="3608692"/>
            <a:ext cx="341428" cy="440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D230DFA-E53D-11E2-C8BE-6770EEC45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ego, interior, juguete, refrigerador&#10;&#10;Descripción generada automáticamente">
            <a:extLst>
              <a:ext uri="{FF2B5EF4-FFF2-40B4-BE49-F238E27FC236}">
                <a16:creationId xmlns:a16="http://schemas.microsoft.com/office/drawing/2014/main" id="{EA6ADE39-12B2-F7E0-76C8-735D5988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3" y="2944783"/>
            <a:ext cx="3241219" cy="1831289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B593C2E-63E8-B715-1F36-5BB8EC897147}"/>
              </a:ext>
            </a:extLst>
          </p:cNvPr>
          <p:cNvSpPr txBox="1"/>
          <p:nvPr/>
        </p:nvSpPr>
        <p:spPr>
          <a:xfrm>
            <a:off x="3354279" y="2359700"/>
            <a:ext cx="62567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/>
              <a:t>Cada instalación de </a:t>
            </a:r>
            <a:r>
              <a:rPr lang="es-ES" sz="1600" err="1"/>
              <a:t>Suinsit</a:t>
            </a:r>
            <a:r>
              <a:rPr lang="es-ES" sz="1600"/>
              <a:t> Office , es completamente independiente y escalable gracias a nuestra arquitectura basada en contenedores </a:t>
            </a:r>
            <a:r>
              <a:rPr lang="es-ES" sz="1600" err="1"/>
              <a:t>dockers</a:t>
            </a:r>
            <a:r>
              <a:rPr lang="es-ES" sz="1600"/>
              <a:t> en </a:t>
            </a:r>
            <a:r>
              <a:rPr lang="es-ES" sz="1600" err="1"/>
              <a:t>clusters</a:t>
            </a:r>
            <a:r>
              <a:rPr lang="es-ES" sz="1600"/>
              <a:t> de </a:t>
            </a:r>
            <a:r>
              <a:rPr lang="es-ES" sz="1600" err="1"/>
              <a:t>kubernetes</a:t>
            </a:r>
            <a:r>
              <a:rPr lang="es-ES" sz="1600"/>
              <a:t> , permitiendo el auto escalado de las instancias de aplicaciones, base de datos, </a:t>
            </a:r>
            <a:r>
              <a:rPr lang="es-ES" sz="1600" err="1"/>
              <a:t>bpmn</a:t>
            </a:r>
            <a:r>
              <a:rPr lang="es-ES" sz="1600"/>
              <a:t>, Bi … </a:t>
            </a:r>
          </a:p>
          <a:p>
            <a:pPr algn="just"/>
            <a:endParaRPr lang="es-ES" sz="1600"/>
          </a:p>
          <a:p>
            <a:pPr algn="just"/>
            <a:r>
              <a:rPr lang="es-ES" sz="1600"/>
              <a:t>Gracias a nuestra tecnología podemos instalar </a:t>
            </a:r>
            <a:r>
              <a:rPr lang="es-ES" sz="1600" err="1"/>
              <a:t>Suinsit</a:t>
            </a:r>
            <a:r>
              <a:rPr lang="es-ES" sz="1600"/>
              <a:t> office en su propia infraestructura cloud o crear en la nuestra su propio </a:t>
            </a:r>
            <a:r>
              <a:rPr lang="es-ES" sz="1600" err="1"/>
              <a:t>cluster</a:t>
            </a:r>
            <a:r>
              <a:rPr lang="es-ES" sz="1600"/>
              <a:t> de </a:t>
            </a:r>
            <a:r>
              <a:rPr lang="es-ES" sz="1600" err="1"/>
              <a:t>kubernetes</a:t>
            </a:r>
            <a:r>
              <a:rPr lang="es-ES" sz="1600"/>
              <a:t> dedicado y bajo nuestra administración.</a:t>
            </a:r>
          </a:p>
          <a:p>
            <a:pPr algn="just"/>
            <a:endParaRPr lang="es-ES" sz="1600"/>
          </a:p>
          <a:p>
            <a:pPr algn="just"/>
            <a:r>
              <a:rPr lang="es-ES" sz="1600"/>
              <a:t>A nivel de seguridad podemos implementar soluciones site-</a:t>
            </a:r>
            <a:r>
              <a:rPr lang="es-ES" sz="1600" err="1"/>
              <a:t>to</a:t>
            </a:r>
            <a:r>
              <a:rPr lang="es-ES" sz="1600"/>
              <a:t>-site , restricciones firewall personalizadas y comunicaciones seguras mediante </a:t>
            </a:r>
            <a:r>
              <a:rPr lang="es-ES" sz="1600" err="1"/>
              <a:t>cloudVPN</a:t>
            </a:r>
            <a:r>
              <a:rPr lang="es-ES" sz="1600"/>
              <a:t>. </a:t>
            </a:r>
          </a:p>
          <a:p>
            <a:pPr algn="just"/>
            <a:endParaRPr lang="es-ES" sz="1600"/>
          </a:p>
          <a:p>
            <a:pPr algn="just"/>
            <a:endParaRPr lang="es-ES" sz="1600"/>
          </a:p>
          <a:p>
            <a:pPr algn="just"/>
            <a:endParaRPr lang="es-ES" sz="1600"/>
          </a:p>
          <a:p>
            <a:pPr algn="just"/>
            <a:endParaRPr lang="es-ES" sz="1600"/>
          </a:p>
          <a:p>
            <a:endParaRPr lang="es-ES" sz="1600"/>
          </a:p>
          <a:p>
            <a:endParaRPr lang="es-ES" sz="1600"/>
          </a:p>
          <a:p>
            <a:r>
              <a:rPr lang="es-ES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</p:txBody>
      </p:sp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325730" y="1221942"/>
            <a:ext cx="115575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Nuestra infraestructura cloud está gestionada por OVH Cloud , con centros de datos en Europa , cumpliendo todas las normativas  europeas de seguridad y GRPD , cumpliendo las certificaciones de seguridad ISO/IEC 27001 , 27017, 27018 y 27701 .  Más información en </a:t>
            </a:r>
            <a:r>
              <a:rPr lang="es-ES" sz="1600">
                <a:hlinkClick r:id="rId6"/>
              </a:rPr>
              <a:t>https://corporate.ovhcloud.com/es-es/trusted-cloud/security-certifications/</a:t>
            </a:r>
            <a:endParaRPr lang="es-ES" sz="1600"/>
          </a:p>
          <a:p>
            <a:endParaRPr lang="es-ES" sz="1600"/>
          </a:p>
          <a:p>
            <a:endParaRPr lang="es-ES" sz="1600"/>
          </a:p>
          <a:p>
            <a:r>
              <a:rPr lang="es-ES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4DF56-22C4-3AE5-C81C-3E34CC68A24B}"/>
              </a:ext>
            </a:extLst>
          </p:cNvPr>
          <p:cNvSpPr txBox="1"/>
          <p:nvPr/>
        </p:nvSpPr>
        <p:spPr>
          <a:xfrm>
            <a:off x="4603397" y="172676"/>
            <a:ext cx="234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>
                <a:solidFill>
                  <a:schemeClr val="bg1"/>
                </a:solidFill>
              </a:rPr>
              <a:t>Tecnología Cloud</a:t>
            </a:r>
          </a:p>
        </p:txBody>
      </p:sp>
      <p:pic>
        <p:nvPicPr>
          <p:cNvPr id="8" name="Imagen 7" descr="Texto, Logotipo&#10;&#10;Descripción generada automáticamente">
            <a:extLst>
              <a:ext uri="{FF2B5EF4-FFF2-40B4-BE49-F238E27FC236}">
                <a16:creationId xmlns:a16="http://schemas.microsoft.com/office/drawing/2014/main" id="{C8553273-EB80-E556-9F17-F92DC6465AC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" y="6106325"/>
            <a:ext cx="1960930" cy="505088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92878A4C-C203-BD2A-1EA2-8908217675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95" y="6091708"/>
            <a:ext cx="2134573" cy="5343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205A744-1058-01B3-952D-05DA77E5ED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0304" y="6065802"/>
            <a:ext cx="1871123" cy="586135"/>
          </a:xfrm>
          <a:prstGeom prst="rect">
            <a:avLst/>
          </a:prstGeom>
        </p:spPr>
      </p:pic>
      <p:pic>
        <p:nvPicPr>
          <p:cNvPr id="22" name="Imagen 2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DC1875F-3FA3-1273-D0B1-1B7D34A84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85" y="5734061"/>
            <a:ext cx="2170229" cy="1219393"/>
          </a:xfrm>
          <a:prstGeom prst="rect">
            <a:avLst/>
          </a:prstGeom>
        </p:spPr>
      </p:pic>
      <p:pic>
        <p:nvPicPr>
          <p:cNvPr id="24" name="Imagen 2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D0EE41B-99C8-F26C-8720-C2CC2CC27C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14" y="5969110"/>
            <a:ext cx="1548322" cy="814118"/>
          </a:xfrm>
          <a:prstGeom prst="rect">
            <a:avLst/>
          </a:prstGeom>
        </p:spPr>
      </p:pic>
      <p:pic>
        <p:nvPicPr>
          <p:cNvPr id="26" name="Imagen 2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0402A22-8D16-1299-9849-D1A7F53A51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722" y="2944783"/>
            <a:ext cx="1475272" cy="147527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AC874F9-C619-A256-1CF3-DA56F353B1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3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239391" y="1801947"/>
            <a:ext cx="5155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Procesamiento inteligente de documentos</a:t>
            </a:r>
          </a:p>
          <a:p>
            <a:endParaRPr lang="es-ES"/>
          </a:p>
          <a:p>
            <a:pPr algn="just"/>
            <a:r>
              <a:rPr lang="es-ES" err="1"/>
              <a:t>Suinsit</a:t>
            </a:r>
            <a:r>
              <a:rPr lang="es-ES"/>
              <a:t> office incorpora funcionalidades avanzadas con servicios de inteligencia artificial , para el reconocimiento de documentos masivos y su organización.</a:t>
            </a:r>
          </a:p>
          <a:p>
            <a:pPr algn="just"/>
            <a:endParaRPr lang="es-ES"/>
          </a:p>
          <a:p>
            <a:pPr algn="just"/>
            <a:r>
              <a:rPr lang="es-ES"/>
              <a:t>También gracias a su motor semántico dispone de buscadores avanzados par la clasificación de contenidos y búsqueda fonética.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E59B93-61B0-35B4-7279-400BE4A54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941" y="1448126"/>
            <a:ext cx="4893599" cy="164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6CC0145-1DB7-CDED-FDC2-9A182E71C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941" y="3848117"/>
            <a:ext cx="4953325" cy="1026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21EE510-2135-915E-A422-4AFF73EEA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5DB4BDE82E534A93BC923AD3C307B1" ma:contentTypeVersion="12" ma:contentTypeDescription="Crear nuevo documento." ma:contentTypeScope="" ma:versionID="4dabdba674233dfff37609a1c36e512b">
  <xsd:schema xmlns:xsd="http://www.w3.org/2001/XMLSchema" xmlns:xs="http://www.w3.org/2001/XMLSchema" xmlns:p="http://schemas.microsoft.com/office/2006/metadata/properties" xmlns:ns2="fd1e0065-fd2f-48b5-bd2a-64460df06554" xmlns:ns3="9ab98c40-1ac0-48c9-ad5c-efe9d5b77a58" targetNamespace="http://schemas.microsoft.com/office/2006/metadata/properties" ma:root="true" ma:fieldsID="e368e68f59c639c3e6c9035f4ed81fce" ns2:_="" ns3:_="">
    <xsd:import namespace="fd1e0065-fd2f-48b5-bd2a-64460df06554"/>
    <xsd:import namespace="9ab98c40-1ac0-48c9-ad5c-efe9d5b7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e0065-fd2f-48b5-bd2a-64460df06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bf2984f8-6f94-4af6-9388-8922f2b042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98c40-1ac0-48c9-ad5c-efe9d5b77a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b3d7b8-c253-4e22-8341-809009bd28d3}" ma:internalName="TaxCatchAll" ma:showField="CatchAllData" ma:web="9ab98c40-1ac0-48c9-ad5c-efe9d5b77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b98c40-1ac0-48c9-ad5c-efe9d5b77a58">
      <UserInfo>
        <DisplayName>María  Roldán Morales</DisplayName>
        <AccountId>13</AccountId>
        <AccountType/>
      </UserInfo>
      <UserInfo>
        <DisplayName>Almudena del rey pagador</DisplayName>
        <AccountId>14</AccountId>
        <AccountType/>
      </UserInfo>
    </SharedWithUsers>
    <lcf76f155ced4ddcb4097134ff3c332f xmlns="fd1e0065-fd2f-48b5-bd2a-64460df06554">
      <Terms xmlns="http://schemas.microsoft.com/office/infopath/2007/PartnerControls"/>
    </lcf76f155ced4ddcb4097134ff3c332f>
    <TaxCatchAll xmlns="9ab98c40-1ac0-48c9-ad5c-efe9d5b77a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48D54-E133-4577-B46C-E241A438F3B3}">
  <ds:schemaRefs>
    <ds:schemaRef ds:uri="9ab98c40-1ac0-48c9-ad5c-efe9d5b77a58"/>
    <ds:schemaRef ds:uri="fd1e0065-fd2f-48b5-bd2a-64460df065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651D8F-779D-491A-81E8-47E2A0881687}">
  <ds:schemaRefs>
    <ds:schemaRef ds:uri="713c2eb7-4d38-4809-af2c-1b61593171ec"/>
    <ds:schemaRef ds:uri="9ab98c40-1ac0-48c9-ad5c-efe9d5b77a58"/>
    <ds:schemaRef ds:uri="a6bfdc13-e103-4961-9677-45d3c8f0ab92"/>
    <ds:schemaRef ds:uri="f17212b7-7a7f-4a63-b30a-d27bea7cacd3"/>
    <ds:schemaRef ds:uri="fd1e0065-fd2f-48b5-bd2a-64460df065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D6393B-045E-43EF-BE4C-5C98F32AB5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Naveros</dc:creator>
  <cp:revision>1</cp:revision>
  <dcterms:created xsi:type="dcterms:W3CDTF">2018-10-26T10:46:20Z</dcterms:created>
  <dcterms:modified xsi:type="dcterms:W3CDTF">2023-02-20T12:31:57Z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0x010100755DB4BDE82E534A93BC923AD3C307B1</vt:lpwstr>
  </property>
  <property fmtid="{D5CDD505-2E9C-101B-9397-08002B2CF9AE}" pid="3" name="MediaServiceImageTags">
    <vt:lpwstr/>
  </property>
</Properties>
</file>