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8"/>
  </p:notesMasterIdLst>
  <p:sldIdLst>
    <p:sldId id="268" r:id="rId2"/>
    <p:sldId id="257" r:id="rId3"/>
    <p:sldId id="299" r:id="rId4"/>
    <p:sldId id="300" r:id="rId5"/>
    <p:sldId id="303" r:id="rId6"/>
    <p:sldId id="306" r:id="rId7"/>
  </p:sldIdLst>
  <p:sldSz cx="9144000" cy="5143500" type="screen16x9"/>
  <p:notesSz cx="6858000" cy="9144000"/>
  <p:embeddedFontLst>
    <p:embeddedFont>
      <p:font typeface="Bebas Neue" panose="020B0604020202020204" charset="0"/>
      <p:regular r:id="rId9"/>
    </p:embeddedFont>
    <p:embeddedFont>
      <p:font typeface="Calibri" panose="020F0502020204030204" pitchFamily="34" charset="0"/>
      <p:regular r:id="rId10"/>
      <p:bold r:id="rId11"/>
      <p:italic r:id="rId12"/>
      <p:boldItalic r:id="rId13"/>
    </p:embeddedFont>
    <p:embeddedFont>
      <p:font typeface="Montserrat" panose="02000505000000020004"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83">
          <p15:clr>
            <a:srgbClr val="A4A3A4"/>
          </p15:clr>
        </p15:guide>
        <p15:guide id="2" pos="2880">
          <p15:clr>
            <a:srgbClr val="A4A3A4"/>
          </p15:clr>
        </p15:guide>
        <p15:guide id="3" pos="5372">
          <p15:clr>
            <a:srgbClr val="9AA0A6"/>
          </p15:clr>
        </p15:guide>
        <p15:guide id="4" pos="388">
          <p15:clr>
            <a:srgbClr val="9AA0A6"/>
          </p15:clr>
        </p15:guide>
        <p15:guide id="5" orient="horz" pos="567">
          <p15:clr>
            <a:srgbClr val="9AA0A6"/>
          </p15:clr>
        </p15:guide>
        <p15:guide id="6" orient="horz" pos="2835">
          <p15:clr>
            <a:srgbClr val="9AA0A6"/>
          </p15:clr>
        </p15:guide>
        <p15:guide id="7" orient="horz" pos="1620">
          <p15:clr>
            <a:srgbClr val="9AA0A6"/>
          </p15:clr>
        </p15:guide>
        <p15:guide id="8" orient="horz" pos="2948">
          <p15:clr>
            <a:srgbClr val="9AA0A6"/>
          </p15:clr>
        </p15:guide>
        <p15:guide id="9" pos="113">
          <p15:clr>
            <a:srgbClr val="9AA0A6"/>
          </p15:clr>
        </p15:guide>
        <p15:guide id="10" pos="280">
          <p15:clr>
            <a:srgbClr val="9AA0A6"/>
          </p15:clr>
        </p15:guide>
        <p15:guide id="11" orient="horz" pos="3132">
          <p15:clr>
            <a:srgbClr val="9AA0A6"/>
          </p15:clr>
        </p15:guide>
        <p15:guide id="12" pos="2976">
          <p15:clr>
            <a:srgbClr val="9AA0A6"/>
          </p15:clr>
        </p15:guide>
        <p15:guide id="13" pos="2784">
          <p15:clr>
            <a:srgbClr val="9AA0A6"/>
          </p15:clr>
        </p15:guide>
        <p15:guide id="14" pos="4174">
          <p15:clr>
            <a:srgbClr val="9AA0A6"/>
          </p15:clr>
        </p15:guide>
        <p15:guide id="15" pos="1586">
          <p15:clr>
            <a:srgbClr val="9AA0A6"/>
          </p15:clr>
        </p15:guide>
        <p15:guide id="16" orient="horz" pos="1041">
          <p15:clr>
            <a:srgbClr val="9AA0A6"/>
          </p15:clr>
        </p15:guide>
        <p15:guide id="17" orient="horz" pos="11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2A25AD-9E09-4A74-B3E9-A0DCAC0CC29E}">
  <a:tblStyle styleId="{602A25AD-9E09-4A74-B3E9-A0DCAC0CC2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4" autoAdjust="0"/>
    <p:restoredTop sz="94660"/>
  </p:normalViewPr>
  <p:slideViewPr>
    <p:cSldViewPr snapToGrid="0">
      <p:cViewPr varScale="1">
        <p:scale>
          <a:sx n="135" d="100"/>
          <a:sy n="135" d="100"/>
        </p:scale>
        <p:origin x="138" y="156"/>
      </p:cViewPr>
      <p:guideLst>
        <p:guide orient="horz" pos="683"/>
        <p:guide pos="2880"/>
        <p:guide pos="5372"/>
        <p:guide pos="388"/>
        <p:guide orient="horz" pos="567"/>
        <p:guide orient="horz" pos="2835"/>
        <p:guide orient="horz" pos="1620"/>
        <p:guide orient="horz" pos="2948"/>
        <p:guide pos="113"/>
        <p:guide pos="280"/>
        <p:guide orient="horz" pos="3132"/>
        <p:guide pos="2976"/>
        <p:guide pos="2784"/>
        <p:guide pos="4174"/>
        <p:guide pos="1586"/>
        <p:guide orient="horz" pos="1041"/>
        <p:guide orient="horz" pos="11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518caa9d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7518caa9df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518caa9d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7518caa9df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6516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0" name="Google Shape;60;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1" name="Google Shape;61;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2" name="Google Shape;62;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3" name="Google Shape;63;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7" name="Google Shape;117;p2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8" name="Google Shape;118;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0" name="Google Shape;120;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3" name="Google Shape;123;p2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4" name="Google Shape;124;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5" name="Google Shape;125;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6" name="Google Shape;126;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64"/>
        <p:cNvGrpSpPr/>
        <p:nvPr/>
      </p:nvGrpSpPr>
      <p:grpSpPr>
        <a:xfrm>
          <a:off x="0" y="0"/>
          <a:ext cx="0" cy="0"/>
          <a:chOff x="0" y="0"/>
          <a:chExt cx="0" cy="0"/>
        </a:xfrm>
      </p:grpSpPr>
      <p:sp>
        <p:nvSpPr>
          <p:cNvPr id="65" name="Google Shape;65;p16"/>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6" name="Google Shape;66;p16"/>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7" name="Google Shape;67;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8" name="Google Shape;68;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9" name="Google Shape;69;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7"/>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3" name="Google Shape;73;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8" name="Google Shape;78;p1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9" name="Google Shape;79;p1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0" name="Google Shape;80;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2" name="Google Shape;82;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5" name="Google Shape;85;p19"/>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6" name="Google Shape;86;p19"/>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8" name="Google Shape;88;p19"/>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9" name="Google Shape;89;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0" name="Google Shape;90;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1" name="Google Shape;91;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4" name="Google Shape;94;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6" name="Google Shape;96;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97"/>
        <p:cNvGrpSpPr/>
        <p:nvPr/>
      </p:nvGrpSpPr>
      <p:grpSpPr>
        <a:xfrm>
          <a:off x="0" y="0"/>
          <a:ext cx="0" cy="0"/>
          <a:chOff x="0" y="0"/>
          <a:chExt cx="0" cy="0"/>
        </a:xfrm>
      </p:grpSpPr>
      <p:sp>
        <p:nvSpPr>
          <p:cNvPr id="98" name="Google Shape;98;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01"/>
        <p:cNvGrpSpPr/>
        <p:nvPr/>
      </p:nvGrpSpPr>
      <p:grpSpPr>
        <a:xfrm>
          <a:off x="0" y="0"/>
          <a:ext cx="0" cy="0"/>
          <a:chOff x="0" y="0"/>
          <a:chExt cx="0" cy="0"/>
        </a:xfrm>
      </p:grpSpPr>
      <p:sp>
        <p:nvSpPr>
          <p:cNvPr id="102" name="Google Shape;102;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3" name="Google Shape;103;p2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4" name="Google Shape;104;p22"/>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5" name="Google Shape;105;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7" name="Google Shape;107;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0" name="Google Shape;110;p23"/>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11" name="Google Shape;111;p23"/>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2" name="Google Shape;112;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3" name="Google Shape;113;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4" name="Google Shape;114;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Google Shape;53;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4" name="Google Shape;54;p1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5" name="Google Shape;55;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11576"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126517"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4495" y="-190253"/>
            <a:ext cx="1370729" cy="1032742"/>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990350" y="316610"/>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6567" y="4586625"/>
            <a:ext cx="1120885"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D61C6392-7DC1-468C-9959-828B542CD290}"/>
              </a:ext>
            </a:extLst>
          </p:cNvPr>
          <p:cNvPicPr>
            <a:picLocks noChangeAspect="1"/>
          </p:cNvPicPr>
          <p:nvPr/>
        </p:nvPicPr>
        <p:blipFill rotWithShape="1">
          <a:blip r:embed="rId2"/>
          <a:srcRect t="1281"/>
          <a:stretch/>
        </p:blipFill>
        <p:spPr>
          <a:xfrm>
            <a:off x="482600" y="482600"/>
            <a:ext cx="8178799" cy="4178299"/>
          </a:xfrm>
          <a:prstGeom prst="rect">
            <a:avLst/>
          </a:prstGeom>
          <a:ln>
            <a:noFill/>
          </a:ln>
        </p:spPr>
      </p:pic>
      <p:sp>
        <p:nvSpPr>
          <p:cNvPr id="37" name="Isosceles Triangle 36">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5472" y="4839857"/>
            <a:ext cx="611178"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oogle Shape;141;p27">
            <a:extLst>
              <a:ext uri="{FF2B5EF4-FFF2-40B4-BE49-F238E27FC236}">
                <a16:creationId xmlns:a16="http://schemas.microsoft.com/office/drawing/2014/main" id="{46908C87-7976-4F5B-8544-9418843AED48}"/>
              </a:ext>
            </a:extLst>
          </p:cNvPr>
          <p:cNvPicPr preferRelativeResize="0"/>
          <p:nvPr/>
        </p:nvPicPr>
        <p:blipFill>
          <a:blip r:embed="rId3">
            <a:alphaModFix/>
          </a:blip>
          <a:stretch>
            <a:fillRect/>
          </a:stretch>
        </p:blipFill>
        <p:spPr>
          <a:xfrm>
            <a:off x="7651501" y="124225"/>
            <a:ext cx="1206001" cy="346423"/>
          </a:xfrm>
          <a:prstGeom prst="rect">
            <a:avLst/>
          </a:prstGeom>
          <a:noFill/>
          <a:ln>
            <a:noFill/>
          </a:ln>
        </p:spPr>
      </p:pic>
      <p:sp>
        <p:nvSpPr>
          <p:cNvPr id="26" name="Google Shape;140;p27">
            <a:extLst>
              <a:ext uri="{FF2B5EF4-FFF2-40B4-BE49-F238E27FC236}">
                <a16:creationId xmlns:a16="http://schemas.microsoft.com/office/drawing/2014/main" id="{2F0E5286-9BA4-484B-9593-ECE913E9CB05}"/>
              </a:ext>
            </a:extLst>
          </p:cNvPr>
          <p:cNvSpPr txBox="1"/>
          <p:nvPr/>
        </p:nvSpPr>
        <p:spPr>
          <a:xfrm>
            <a:off x="2472322" y="555314"/>
            <a:ext cx="61023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rgbClr val="1E2832"/>
                </a:solidFill>
                <a:latin typeface="Bebas Neue"/>
                <a:ea typeface="Bebas Neue"/>
                <a:cs typeface="Bebas Neue"/>
                <a:sym typeface="Bebas Neue"/>
              </a:rPr>
              <a:t>FAST DEVELOPMENT WITHOUT CODE</a:t>
            </a:r>
            <a:endParaRPr lang="en-US" sz="1200" b="1" dirty="0">
              <a:solidFill>
                <a:srgbClr val="1E2832"/>
              </a:solidFill>
              <a:latin typeface="Montserrat"/>
              <a:ea typeface="Montserrat"/>
              <a:cs typeface="Montserrat"/>
              <a:sym typeface="Montserrat"/>
            </a:endParaRPr>
          </a:p>
        </p:txBody>
      </p:sp>
    </p:spTree>
    <p:extLst>
      <p:ext uri="{BB962C8B-B14F-4D97-AF65-F5344CB8AC3E}">
        <p14:creationId xmlns:p14="http://schemas.microsoft.com/office/powerpoint/2010/main" val="378347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7"/>
        <p:cNvGrpSpPr/>
        <p:nvPr/>
      </p:nvGrpSpPr>
      <p:grpSpPr>
        <a:xfrm>
          <a:off x="0" y="0"/>
          <a:ext cx="0" cy="0"/>
          <a:chOff x="0" y="0"/>
          <a:chExt cx="0" cy="0"/>
        </a:xfrm>
      </p:grpSpPr>
      <p:sp>
        <p:nvSpPr>
          <p:cNvPr id="143" name="Rectangle 81">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16290" cy="51435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4" name="Picture 83">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5"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35869"/>
            <a:ext cx="4098659" cy="470763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n 3" descr="Imagen que contiene hombre, sostener, mujer&#10;&#10;Descripción generada automáticamente">
            <a:extLst>
              <a:ext uri="{FF2B5EF4-FFF2-40B4-BE49-F238E27FC236}">
                <a16:creationId xmlns:a16="http://schemas.microsoft.com/office/drawing/2014/main" id="{DE5E4000-16E9-40AF-A1B1-E96E279012E0}"/>
              </a:ext>
            </a:extLst>
          </p:cNvPr>
          <p:cNvPicPr>
            <a:picLocks noChangeAspect="1"/>
          </p:cNvPicPr>
          <p:nvPr/>
        </p:nvPicPr>
        <p:blipFill>
          <a:blip r:embed="rId4"/>
          <a:stretch>
            <a:fillRect/>
          </a:stretch>
        </p:blipFill>
        <p:spPr>
          <a:xfrm>
            <a:off x="253746" y="1898054"/>
            <a:ext cx="3106674" cy="2040049"/>
          </a:xfrm>
          <a:prstGeom prst="rect">
            <a:avLst/>
          </a:prstGeom>
        </p:spPr>
      </p:pic>
      <p:pic>
        <p:nvPicPr>
          <p:cNvPr id="38" name="Google Shape;141;p27">
            <a:extLst>
              <a:ext uri="{FF2B5EF4-FFF2-40B4-BE49-F238E27FC236}">
                <a16:creationId xmlns:a16="http://schemas.microsoft.com/office/drawing/2014/main" id="{24437B55-13A1-45E3-B715-DB7996326AAF}"/>
              </a:ext>
            </a:extLst>
          </p:cNvPr>
          <p:cNvPicPr preferRelativeResize="0"/>
          <p:nvPr/>
        </p:nvPicPr>
        <p:blipFill>
          <a:blip r:embed="rId5">
            <a:alphaModFix/>
          </a:blip>
          <a:stretch>
            <a:fillRect/>
          </a:stretch>
        </p:blipFill>
        <p:spPr>
          <a:xfrm>
            <a:off x="7651501" y="124225"/>
            <a:ext cx="1206001" cy="346423"/>
          </a:xfrm>
          <a:prstGeom prst="rect">
            <a:avLst/>
          </a:prstGeom>
          <a:noFill/>
          <a:ln>
            <a:noFill/>
          </a:ln>
        </p:spPr>
      </p:pic>
      <p:sp>
        <p:nvSpPr>
          <p:cNvPr id="39" name="CuadroTexto 38">
            <a:extLst>
              <a:ext uri="{FF2B5EF4-FFF2-40B4-BE49-F238E27FC236}">
                <a16:creationId xmlns:a16="http://schemas.microsoft.com/office/drawing/2014/main" id="{1E7DB2A9-4A75-4A4A-8B87-B0BAB2D4CB52}"/>
              </a:ext>
            </a:extLst>
          </p:cNvPr>
          <p:cNvSpPr txBox="1"/>
          <p:nvPr/>
        </p:nvSpPr>
        <p:spPr>
          <a:xfrm>
            <a:off x="4816290" y="1196498"/>
            <a:ext cx="4277305" cy="251510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dirty="0"/>
              <a:t>Shrink the costs and times of development in more than 80% increasing it profitability of their projects .</a:t>
            </a:r>
          </a:p>
          <a:p>
            <a:pPr>
              <a:lnSpc>
                <a:spcPct val="90000"/>
              </a:lnSpc>
              <a:spcAft>
                <a:spcPts val="600"/>
              </a:spcAft>
            </a:pPr>
            <a:endParaRPr lang="en-US" dirty="0"/>
          </a:p>
          <a:p>
            <a:pPr indent="-228600">
              <a:lnSpc>
                <a:spcPct val="90000"/>
              </a:lnSpc>
              <a:spcAft>
                <a:spcPts val="600"/>
              </a:spcAft>
              <a:buFont typeface="Arial" panose="020B0604020202020204" pitchFamily="34" charset="0"/>
              <a:buChar char="•"/>
            </a:pPr>
            <a:r>
              <a:rPr lang="en-US" dirty="0" err="1"/>
              <a:t>Suinsit</a:t>
            </a:r>
            <a:r>
              <a:rPr lang="en-US" dirty="0"/>
              <a:t> is the first deck </a:t>
            </a:r>
            <a:r>
              <a:rPr lang="en-US" dirty="0" err="1"/>
              <a:t>wha</a:t>
            </a:r>
            <a:r>
              <a:rPr lang="en-US" dirty="0"/>
              <a:t> and the will allow create its projects using language natural and without need of use staff highly qualified </a:t>
            </a:r>
          </a:p>
          <a:p>
            <a:pPr>
              <a:lnSpc>
                <a:spcPct val="90000"/>
              </a:lnSpc>
              <a:spcAft>
                <a:spcPts val="600"/>
              </a:spcAft>
            </a:pPr>
            <a:endParaRPr lang="en-US" dirty="0"/>
          </a:p>
          <a:p>
            <a:pPr indent="-228600">
              <a:lnSpc>
                <a:spcPct val="90000"/>
              </a:lnSpc>
              <a:spcAft>
                <a:spcPts val="600"/>
              </a:spcAft>
              <a:buFont typeface="Arial" panose="020B0604020202020204" pitchFamily="34" charset="0"/>
              <a:buChar char="•"/>
            </a:pPr>
            <a:r>
              <a:rPr lang="en-US" dirty="0"/>
              <a:t>You can create and use applications in minutes that traditionally take weeks to develop.</a:t>
            </a:r>
            <a:endParaRPr lang="en-US" kern="1200" dirty="0">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41;p27">
            <a:extLst>
              <a:ext uri="{FF2B5EF4-FFF2-40B4-BE49-F238E27FC236}">
                <a16:creationId xmlns:a16="http://schemas.microsoft.com/office/drawing/2014/main" id="{BE1BED28-286C-4A57-B0E8-30D4F107EEDD}"/>
              </a:ext>
            </a:extLst>
          </p:cNvPr>
          <p:cNvPicPr preferRelativeResize="0"/>
          <p:nvPr/>
        </p:nvPicPr>
        <p:blipFill>
          <a:blip r:embed="rId2">
            <a:alphaModFix/>
          </a:blip>
          <a:stretch>
            <a:fillRect/>
          </a:stretch>
        </p:blipFill>
        <p:spPr>
          <a:xfrm>
            <a:off x="7322048" y="276780"/>
            <a:ext cx="1206001" cy="346423"/>
          </a:xfrm>
          <a:prstGeom prst="rect">
            <a:avLst/>
          </a:prstGeom>
          <a:noFill/>
          <a:ln>
            <a:noFill/>
          </a:ln>
        </p:spPr>
      </p:pic>
      <p:sp>
        <p:nvSpPr>
          <p:cNvPr id="7" name="Google Shape;140;p27">
            <a:extLst>
              <a:ext uri="{FF2B5EF4-FFF2-40B4-BE49-F238E27FC236}">
                <a16:creationId xmlns:a16="http://schemas.microsoft.com/office/drawing/2014/main" id="{E48133F3-2313-43AC-9217-D3A54BA2B8D0}"/>
              </a:ext>
            </a:extLst>
          </p:cNvPr>
          <p:cNvSpPr txBox="1"/>
          <p:nvPr/>
        </p:nvSpPr>
        <p:spPr>
          <a:xfrm>
            <a:off x="161553" y="-56571"/>
            <a:ext cx="61023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sz="2400" dirty="0">
                <a:solidFill>
                  <a:srgbClr val="1E2832"/>
                </a:solidFill>
                <a:latin typeface="Bebas Neue"/>
                <a:ea typeface="Bebas Neue"/>
                <a:cs typeface="Bebas Neue"/>
                <a:sym typeface="Bebas Neue"/>
              </a:rPr>
              <a:t>SUINSIT STUDIO</a:t>
            </a:r>
            <a:endParaRPr sz="2400" dirty="0">
              <a:solidFill>
                <a:srgbClr val="1E2832"/>
              </a:solidFill>
              <a:latin typeface="Bebas Neue"/>
              <a:ea typeface="Bebas Neue"/>
              <a:cs typeface="Bebas Neue"/>
              <a:sym typeface="Bebas Neue"/>
            </a:endParaRPr>
          </a:p>
          <a:p>
            <a:pPr marL="0" lvl="0" indent="0" algn="l" rtl="0">
              <a:spcBef>
                <a:spcPts val="0"/>
              </a:spcBef>
              <a:spcAft>
                <a:spcPts val="0"/>
              </a:spcAft>
              <a:buNone/>
            </a:pPr>
            <a:r>
              <a:rPr lang="es-ES" sz="1200" b="1" dirty="0">
                <a:solidFill>
                  <a:srgbClr val="1E2832"/>
                </a:solidFill>
                <a:latin typeface="Montserrat"/>
                <a:ea typeface="Montserrat"/>
                <a:cs typeface="Montserrat"/>
                <a:sym typeface="Montserrat"/>
              </a:rPr>
              <a:t>Modules</a:t>
            </a:r>
            <a:endParaRPr sz="1200" b="1" dirty="0">
              <a:solidFill>
                <a:srgbClr val="1E2832"/>
              </a:solidFill>
              <a:latin typeface="Montserrat"/>
              <a:ea typeface="Montserrat"/>
              <a:cs typeface="Montserrat"/>
              <a:sym typeface="Montserrat"/>
            </a:endParaRPr>
          </a:p>
        </p:txBody>
      </p:sp>
      <p:sp>
        <p:nvSpPr>
          <p:cNvPr id="9" name="CuadroTexto 8">
            <a:extLst>
              <a:ext uri="{FF2B5EF4-FFF2-40B4-BE49-F238E27FC236}">
                <a16:creationId xmlns:a16="http://schemas.microsoft.com/office/drawing/2014/main" id="{3CCDDBD5-0CC1-4B2C-BF3E-186497838F4D}"/>
              </a:ext>
            </a:extLst>
          </p:cNvPr>
          <p:cNvSpPr txBox="1"/>
          <p:nvPr/>
        </p:nvSpPr>
        <p:spPr>
          <a:xfrm>
            <a:off x="2433347" y="3880303"/>
            <a:ext cx="4277305" cy="78313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kern="1200" dirty="0">
              <a:latin typeface="+mn-lt"/>
              <a:ea typeface="+mn-ea"/>
              <a:cs typeface="+mn-cs"/>
            </a:endParaRPr>
          </a:p>
        </p:txBody>
      </p:sp>
      <p:sp>
        <p:nvSpPr>
          <p:cNvPr id="10" name="CuadroTexto 9">
            <a:extLst>
              <a:ext uri="{FF2B5EF4-FFF2-40B4-BE49-F238E27FC236}">
                <a16:creationId xmlns:a16="http://schemas.microsoft.com/office/drawing/2014/main" id="{87A2FC24-2A06-49EE-911E-EFD0633E6BDB}"/>
              </a:ext>
            </a:extLst>
          </p:cNvPr>
          <p:cNvSpPr txBox="1"/>
          <p:nvPr/>
        </p:nvSpPr>
        <p:spPr>
          <a:xfrm>
            <a:off x="4039024" y="839592"/>
            <a:ext cx="4489025" cy="738664"/>
          </a:xfrm>
          <a:prstGeom prst="rect">
            <a:avLst/>
          </a:prstGeom>
          <a:noFill/>
        </p:spPr>
        <p:txBody>
          <a:bodyPr wrap="square" rtlCol="0">
            <a:spAutoFit/>
          </a:bodyPr>
          <a:lstStyle/>
          <a:p>
            <a:r>
              <a:rPr lang="en-US" dirty="0"/>
              <a:t>Spread out its deck at measure that your projects grow and develop from simple applications to complex projects with BPM, IA, Business Intelligence ..., </a:t>
            </a:r>
            <a:endParaRPr lang="es-ES" dirty="0"/>
          </a:p>
        </p:txBody>
      </p:sp>
      <p:pic>
        <p:nvPicPr>
          <p:cNvPr id="14" name="Imagen 13">
            <a:extLst>
              <a:ext uri="{FF2B5EF4-FFF2-40B4-BE49-F238E27FC236}">
                <a16:creationId xmlns:a16="http://schemas.microsoft.com/office/drawing/2014/main" id="{9F961E9B-0930-4DC7-84F3-B4D755A2BD26}"/>
              </a:ext>
            </a:extLst>
          </p:cNvPr>
          <p:cNvPicPr>
            <a:picLocks noChangeAspect="1"/>
          </p:cNvPicPr>
          <p:nvPr/>
        </p:nvPicPr>
        <p:blipFill>
          <a:blip r:embed="rId3"/>
          <a:stretch>
            <a:fillRect/>
          </a:stretch>
        </p:blipFill>
        <p:spPr>
          <a:xfrm>
            <a:off x="4742239" y="3359774"/>
            <a:ext cx="1752441" cy="1192315"/>
          </a:xfrm>
          <a:prstGeom prst="rect">
            <a:avLst/>
          </a:prstGeom>
        </p:spPr>
      </p:pic>
      <p:pic>
        <p:nvPicPr>
          <p:cNvPr id="15" name="Imagen 14">
            <a:extLst>
              <a:ext uri="{FF2B5EF4-FFF2-40B4-BE49-F238E27FC236}">
                <a16:creationId xmlns:a16="http://schemas.microsoft.com/office/drawing/2014/main" id="{F6EA96E7-CDAE-4FC9-B1E7-B55809C7704C}"/>
              </a:ext>
            </a:extLst>
          </p:cNvPr>
          <p:cNvPicPr>
            <a:picLocks noChangeAspect="1"/>
          </p:cNvPicPr>
          <p:nvPr/>
        </p:nvPicPr>
        <p:blipFill>
          <a:blip r:embed="rId4"/>
          <a:stretch>
            <a:fillRect/>
          </a:stretch>
        </p:blipFill>
        <p:spPr>
          <a:xfrm>
            <a:off x="6982281" y="1739592"/>
            <a:ext cx="1653243" cy="1130217"/>
          </a:xfrm>
          <a:prstGeom prst="rect">
            <a:avLst/>
          </a:prstGeom>
        </p:spPr>
      </p:pic>
      <p:pic>
        <p:nvPicPr>
          <p:cNvPr id="13" name="Imagen 12">
            <a:extLst>
              <a:ext uri="{FF2B5EF4-FFF2-40B4-BE49-F238E27FC236}">
                <a16:creationId xmlns:a16="http://schemas.microsoft.com/office/drawing/2014/main" id="{20D67982-4632-4FBB-984A-FCA6039280C3}"/>
              </a:ext>
            </a:extLst>
          </p:cNvPr>
          <p:cNvPicPr>
            <a:picLocks noChangeAspect="1"/>
          </p:cNvPicPr>
          <p:nvPr/>
        </p:nvPicPr>
        <p:blipFill>
          <a:blip r:embed="rId5"/>
          <a:stretch>
            <a:fillRect/>
          </a:stretch>
        </p:blipFill>
        <p:spPr>
          <a:xfrm>
            <a:off x="4458259" y="1704984"/>
            <a:ext cx="1805594" cy="1440492"/>
          </a:xfrm>
          <a:prstGeom prst="rect">
            <a:avLst/>
          </a:prstGeom>
        </p:spPr>
      </p:pic>
      <p:pic>
        <p:nvPicPr>
          <p:cNvPr id="16" name="Imagen 15">
            <a:extLst>
              <a:ext uri="{FF2B5EF4-FFF2-40B4-BE49-F238E27FC236}">
                <a16:creationId xmlns:a16="http://schemas.microsoft.com/office/drawing/2014/main" id="{75E85601-7F3B-4E62-BF0B-396E165E690B}"/>
              </a:ext>
            </a:extLst>
          </p:cNvPr>
          <p:cNvPicPr>
            <a:picLocks noChangeAspect="1"/>
          </p:cNvPicPr>
          <p:nvPr/>
        </p:nvPicPr>
        <p:blipFill>
          <a:blip r:embed="rId6"/>
          <a:stretch>
            <a:fillRect/>
          </a:stretch>
        </p:blipFill>
        <p:spPr>
          <a:xfrm>
            <a:off x="472768" y="958289"/>
            <a:ext cx="1653243" cy="1239933"/>
          </a:xfrm>
          <a:prstGeom prst="rect">
            <a:avLst/>
          </a:prstGeom>
        </p:spPr>
      </p:pic>
      <p:pic>
        <p:nvPicPr>
          <p:cNvPr id="17" name="Imagen 16">
            <a:extLst>
              <a:ext uri="{FF2B5EF4-FFF2-40B4-BE49-F238E27FC236}">
                <a16:creationId xmlns:a16="http://schemas.microsoft.com/office/drawing/2014/main" id="{465625A1-87C8-49C6-81D7-CD1876142B9C}"/>
              </a:ext>
            </a:extLst>
          </p:cNvPr>
          <p:cNvPicPr>
            <a:picLocks noChangeAspect="1"/>
          </p:cNvPicPr>
          <p:nvPr/>
        </p:nvPicPr>
        <p:blipFill>
          <a:blip r:embed="rId7"/>
          <a:stretch>
            <a:fillRect/>
          </a:stretch>
        </p:blipFill>
        <p:spPr>
          <a:xfrm>
            <a:off x="6841172" y="3248555"/>
            <a:ext cx="1794352" cy="1303534"/>
          </a:xfrm>
          <a:prstGeom prst="rect">
            <a:avLst/>
          </a:prstGeom>
        </p:spPr>
      </p:pic>
      <p:sp>
        <p:nvSpPr>
          <p:cNvPr id="2" name="Rectángulo 1">
            <a:extLst>
              <a:ext uri="{FF2B5EF4-FFF2-40B4-BE49-F238E27FC236}">
                <a16:creationId xmlns:a16="http://schemas.microsoft.com/office/drawing/2014/main" id="{8F1DD400-BC27-4844-A8EA-F1C99F481CF7}"/>
              </a:ext>
            </a:extLst>
          </p:cNvPr>
          <p:cNvSpPr/>
          <p:nvPr/>
        </p:nvSpPr>
        <p:spPr>
          <a:xfrm>
            <a:off x="329077" y="2294315"/>
            <a:ext cx="3086860" cy="1815882"/>
          </a:xfrm>
          <a:prstGeom prst="rect">
            <a:avLst/>
          </a:prstGeom>
        </p:spPr>
        <p:txBody>
          <a:bodyPr wrap="square">
            <a:spAutoFit/>
          </a:bodyPr>
          <a:lstStyle/>
          <a:p>
            <a:r>
              <a:rPr lang="en-US" dirty="0"/>
              <a:t>For IT companies and development teams, there is the "</a:t>
            </a:r>
            <a:r>
              <a:rPr lang="en-US" dirty="0" err="1"/>
              <a:t>Suinsit</a:t>
            </a:r>
            <a:r>
              <a:rPr lang="en-US" dirty="0"/>
              <a:t> Open Low Code" version that can generate the application code in different open source technologies and allow full access to the source code, modify it and integrate it with other platforms.</a:t>
            </a:r>
            <a:endParaRPr lang="es-ES" dirty="0"/>
          </a:p>
        </p:txBody>
      </p:sp>
      <p:pic>
        <p:nvPicPr>
          <p:cNvPr id="12" name="Imagen 11" descr="Imagen que contiene dibujo&#10;&#10;Descripción generada automáticamente">
            <a:extLst>
              <a:ext uri="{FF2B5EF4-FFF2-40B4-BE49-F238E27FC236}">
                <a16:creationId xmlns:a16="http://schemas.microsoft.com/office/drawing/2014/main" id="{A1BA62FB-FE59-4C80-BDC3-BDAD98E364E0}"/>
              </a:ext>
            </a:extLst>
          </p:cNvPr>
          <p:cNvPicPr>
            <a:picLocks noChangeAspect="1"/>
          </p:cNvPicPr>
          <p:nvPr/>
        </p:nvPicPr>
        <p:blipFill>
          <a:blip r:embed="rId8"/>
          <a:stretch>
            <a:fillRect/>
          </a:stretch>
        </p:blipFill>
        <p:spPr>
          <a:xfrm>
            <a:off x="93627" y="4464130"/>
            <a:ext cx="398622" cy="398622"/>
          </a:xfrm>
          <a:prstGeom prst="rect">
            <a:avLst/>
          </a:prstGeom>
        </p:spPr>
      </p:pic>
    </p:spTree>
    <p:extLst>
      <p:ext uri="{BB962C8B-B14F-4D97-AF65-F5344CB8AC3E}">
        <p14:creationId xmlns:p14="http://schemas.microsoft.com/office/powerpoint/2010/main" val="1127696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41;p27">
            <a:extLst>
              <a:ext uri="{FF2B5EF4-FFF2-40B4-BE49-F238E27FC236}">
                <a16:creationId xmlns:a16="http://schemas.microsoft.com/office/drawing/2014/main" id="{BE1BED28-286C-4A57-B0E8-30D4F107EEDD}"/>
              </a:ext>
            </a:extLst>
          </p:cNvPr>
          <p:cNvPicPr preferRelativeResize="0"/>
          <p:nvPr/>
        </p:nvPicPr>
        <p:blipFill>
          <a:blip r:embed="rId2">
            <a:alphaModFix/>
          </a:blip>
          <a:stretch>
            <a:fillRect/>
          </a:stretch>
        </p:blipFill>
        <p:spPr>
          <a:xfrm>
            <a:off x="7322048" y="276780"/>
            <a:ext cx="1206001" cy="346423"/>
          </a:xfrm>
          <a:prstGeom prst="rect">
            <a:avLst/>
          </a:prstGeom>
          <a:noFill/>
          <a:ln>
            <a:noFill/>
          </a:ln>
        </p:spPr>
      </p:pic>
      <p:sp>
        <p:nvSpPr>
          <p:cNvPr id="7" name="Google Shape;140;p27">
            <a:extLst>
              <a:ext uri="{FF2B5EF4-FFF2-40B4-BE49-F238E27FC236}">
                <a16:creationId xmlns:a16="http://schemas.microsoft.com/office/drawing/2014/main" id="{E48133F3-2313-43AC-9217-D3A54BA2B8D0}"/>
              </a:ext>
            </a:extLst>
          </p:cNvPr>
          <p:cNvSpPr txBox="1"/>
          <p:nvPr/>
        </p:nvSpPr>
        <p:spPr>
          <a:xfrm>
            <a:off x="190128" y="-73959"/>
            <a:ext cx="61023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sz="2400" dirty="0">
                <a:solidFill>
                  <a:srgbClr val="1E2832"/>
                </a:solidFill>
                <a:latin typeface="Bebas Neue"/>
                <a:ea typeface="Bebas Neue"/>
                <a:cs typeface="Bebas Neue"/>
                <a:sym typeface="Bebas Neue"/>
              </a:rPr>
              <a:t>SUINSIT STUDIO</a:t>
            </a:r>
            <a:endParaRPr sz="2400" dirty="0">
              <a:solidFill>
                <a:srgbClr val="1E2832"/>
              </a:solidFill>
              <a:latin typeface="Bebas Neue"/>
              <a:ea typeface="Bebas Neue"/>
              <a:cs typeface="Bebas Neue"/>
              <a:sym typeface="Bebas Neue"/>
            </a:endParaRPr>
          </a:p>
          <a:p>
            <a:pPr marL="0" lvl="0" indent="0" algn="l" rtl="0">
              <a:spcBef>
                <a:spcPts val="0"/>
              </a:spcBef>
              <a:spcAft>
                <a:spcPts val="0"/>
              </a:spcAft>
              <a:buNone/>
            </a:pPr>
            <a:r>
              <a:rPr lang="es-ES" sz="1200" b="1" dirty="0" err="1">
                <a:solidFill>
                  <a:srgbClr val="1E2832"/>
                </a:solidFill>
                <a:latin typeface="Montserrat"/>
                <a:ea typeface="Montserrat"/>
                <a:cs typeface="Montserrat"/>
                <a:sym typeface="Montserrat"/>
              </a:rPr>
              <a:t>Templates</a:t>
            </a:r>
            <a:endParaRPr sz="1200" b="1" dirty="0">
              <a:solidFill>
                <a:srgbClr val="1E2832"/>
              </a:solidFill>
              <a:latin typeface="Montserrat"/>
              <a:ea typeface="Montserrat"/>
              <a:cs typeface="Montserrat"/>
              <a:sym typeface="Montserrat"/>
            </a:endParaRPr>
          </a:p>
        </p:txBody>
      </p:sp>
      <p:sp>
        <p:nvSpPr>
          <p:cNvPr id="9" name="CuadroTexto 8">
            <a:extLst>
              <a:ext uri="{FF2B5EF4-FFF2-40B4-BE49-F238E27FC236}">
                <a16:creationId xmlns:a16="http://schemas.microsoft.com/office/drawing/2014/main" id="{3CCDDBD5-0CC1-4B2C-BF3E-186497838F4D}"/>
              </a:ext>
            </a:extLst>
          </p:cNvPr>
          <p:cNvSpPr txBox="1"/>
          <p:nvPr/>
        </p:nvSpPr>
        <p:spPr>
          <a:xfrm>
            <a:off x="2433347" y="3880303"/>
            <a:ext cx="4277305" cy="78313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kern="1200" dirty="0">
              <a:latin typeface="+mn-lt"/>
              <a:ea typeface="+mn-ea"/>
              <a:cs typeface="+mn-cs"/>
            </a:endParaRPr>
          </a:p>
        </p:txBody>
      </p:sp>
      <p:pic>
        <p:nvPicPr>
          <p:cNvPr id="2" name="Imagen 1">
            <a:extLst>
              <a:ext uri="{FF2B5EF4-FFF2-40B4-BE49-F238E27FC236}">
                <a16:creationId xmlns:a16="http://schemas.microsoft.com/office/drawing/2014/main" id="{5A993C98-6724-4828-92AC-1E32CCBF67D2}"/>
              </a:ext>
            </a:extLst>
          </p:cNvPr>
          <p:cNvPicPr>
            <a:picLocks noChangeAspect="1"/>
          </p:cNvPicPr>
          <p:nvPr/>
        </p:nvPicPr>
        <p:blipFill>
          <a:blip r:embed="rId3"/>
          <a:stretch>
            <a:fillRect/>
          </a:stretch>
        </p:blipFill>
        <p:spPr>
          <a:xfrm>
            <a:off x="190128" y="717183"/>
            <a:ext cx="8342142" cy="4305902"/>
          </a:xfrm>
          <a:prstGeom prst="rect">
            <a:avLst/>
          </a:prstGeom>
        </p:spPr>
      </p:pic>
      <p:sp>
        <p:nvSpPr>
          <p:cNvPr id="10" name="CuadroTexto 9">
            <a:extLst>
              <a:ext uri="{FF2B5EF4-FFF2-40B4-BE49-F238E27FC236}">
                <a16:creationId xmlns:a16="http://schemas.microsoft.com/office/drawing/2014/main" id="{87A2FC24-2A06-49EE-911E-EFD0633E6BDB}"/>
              </a:ext>
            </a:extLst>
          </p:cNvPr>
          <p:cNvSpPr txBox="1"/>
          <p:nvPr/>
        </p:nvSpPr>
        <p:spPr>
          <a:xfrm>
            <a:off x="963637" y="3997500"/>
            <a:ext cx="7444473" cy="523220"/>
          </a:xfrm>
          <a:prstGeom prst="rect">
            <a:avLst/>
          </a:prstGeom>
          <a:noFill/>
        </p:spPr>
        <p:txBody>
          <a:bodyPr wrap="square" rtlCol="0">
            <a:spAutoFit/>
          </a:bodyPr>
          <a:lstStyle/>
          <a:p>
            <a:r>
              <a:rPr lang="en-US" dirty="0" err="1"/>
              <a:t>Suinsit</a:t>
            </a:r>
            <a:r>
              <a:rPr lang="en-US" dirty="0"/>
              <a:t> provides sample applications adapted to each type of subscription that the user can use and customize using it always in our cloud.</a:t>
            </a:r>
            <a:endParaRPr lang="es-ES" dirty="0"/>
          </a:p>
        </p:txBody>
      </p:sp>
      <p:pic>
        <p:nvPicPr>
          <p:cNvPr id="8" name="Imagen 7" descr="Imagen que contiene dibujo&#10;&#10;Descripción generada automáticamente">
            <a:extLst>
              <a:ext uri="{FF2B5EF4-FFF2-40B4-BE49-F238E27FC236}">
                <a16:creationId xmlns:a16="http://schemas.microsoft.com/office/drawing/2014/main" id="{F38BD904-A1C3-4EF6-9D18-EB42ABE19B6D}"/>
              </a:ext>
            </a:extLst>
          </p:cNvPr>
          <p:cNvPicPr>
            <a:picLocks noChangeAspect="1"/>
          </p:cNvPicPr>
          <p:nvPr/>
        </p:nvPicPr>
        <p:blipFill>
          <a:blip r:embed="rId4"/>
          <a:stretch>
            <a:fillRect/>
          </a:stretch>
        </p:blipFill>
        <p:spPr>
          <a:xfrm>
            <a:off x="93627" y="4464130"/>
            <a:ext cx="398622" cy="398622"/>
          </a:xfrm>
          <a:prstGeom prst="rect">
            <a:avLst/>
          </a:prstGeom>
        </p:spPr>
      </p:pic>
    </p:spTree>
    <p:extLst>
      <p:ext uri="{BB962C8B-B14F-4D97-AF65-F5344CB8AC3E}">
        <p14:creationId xmlns:p14="http://schemas.microsoft.com/office/powerpoint/2010/main" val="3196546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41;p27">
            <a:extLst>
              <a:ext uri="{FF2B5EF4-FFF2-40B4-BE49-F238E27FC236}">
                <a16:creationId xmlns:a16="http://schemas.microsoft.com/office/drawing/2014/main" id="{BE1BED28-286C-4A57-B0E8-30D4F107EEDD}"/>
              </a:ext>
            </a:extLst>
          </p:cNvPr>
          <p:cNvPicPr preferRelativeResize="0"/>
          <p:nvPr/>
        </p:nvPicPr>
        <p:blipFill>
          <a:blip r:embed="rId2">
            <a:alphaModFix/>
          </a:blip>
          <a:stretch>
            <a:fillRect/>
          </a:stretch>
        </p:blipFill>
        <p:spPr>
          <a:xfrm>
            <a:off x="7322048" y="276780"/>
            <a:ext cx="1206001" cy="346423"/>
          </a:xfrm>
          <a:prstGeom prst="rect">
            <a:avLst/>
          </a:prstGeom>
          <a:noFill/>
          <a:ln>
            <a:noFill/>
          </a:ln>
        </p:spPr>
      </p:pic>
      <p:sp>
        <p:nvSpPr>
          <p:cNvPr id="7" name="Google Shape;140;p27">
            <a:extLst>
              <a:ext uri="{FF2B5EF4-FFF2-40B4-BE49-F238E27FC236}">
                <a16:creationId xmlns:a16="http://schemas.microsoft.com/office/drawing/2014/main" id="{E48133F3-2313-43AC-9217-D3A54BA2B8D0}"/>
              </a:ext>
            </a:extLst>
          </p:cNvPr>
          <p:cNvSpPr txBox="1"/>
          <p:nvPr/>
        </p:nvSpPr>
        <p:spPr>
          <a:xfrm>
            <a:off x="344433" y="628278"/>
            <a:ext cx="6102300" cy="34642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sz="2400" dirty="0">
                <a:solidFill>
                  <a:srgbClr val="1E2832"/>
                </a:solidFill>
                <a:latin typeface="Bebas Neue"/>
                <a:ea typeface="Bebas Neue"/>
                <a:cs typeface="Bebas Neue"/>
                <a:sym typeface="Bebas Neue"/>
              </a:rPr>
              <a:t>SUINSIT  Cloud</a:t>
            </a:r>
            <a:endParaRPr sz="2400" dirty="0">
              <a:solidFill>
                <a:srgbClr val="1E2832"/>
              </a:solidFill>
              <a:latin typeface="Bebas Neue"/>
              <a:ea typeface="Bebas Neue"/>
              <a:cs typeface="Bebas Neue"/>
              <a:sym typeface="Bebas Neue"/>
            </a:endParaRPr>
          </a:p>
          <a:p>
            <a:pPr marL="0" lvl="0" indent="0" algn="l" rtl="0">
              <a:spcBef>
                <a:spcPts val="0"/>
              </a:spcBef>
              <a:spcAft>
                <a:spcPts val="0"/>
              </a:spcAft>
              <a:buNone/>
            </a:pPr>
            <a:endParaRPr sz="1200" b="1" dirty="0">
              <a:solidFill>
                <a:srgbClr val="1E2832"/>
              </a:solidFill>
              <a:latin typeface="Montserrat"/>
              <a:ea typeface="Montserrat"/>
              <a:cs typeface="Montserrat"/>
              <a:sym typeface="Montserrat"/>
            </a:endParaRPr>
          </a:p>
        </p:txBody>
      </p:sp>
      <p:sp>
        <p:nvSpPr>
          <p:cNvPr id="9" name="CuadroTexto 8">
            <a:extLst>
              <a:ext uri="{FF2B5EF4-FFF2-40B4-BE49-F238E27FC236}">
                <a16:creationId xmlns:a16="http://schemas.microsoft.com/office/drawing/2014/main" id="{3CCDDBD5-0CC1-4B2C-BF3E-186497838F4D}"/>
              </a:ext>
            </a:extLst>
          </p:cNvPr>
          <p:cNvSpPr txBox="1"/>
          <p:nvPr/>
        </p:nvSpPr>
        <p:spPr>
          <a:xfrm>
            <a:off x="2433347" y="3880303"/>
            <a:ext cx="4277305" cy="78313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kern="1200" dirty="0">
              <a:latin typeface="+mn-lt"/>
              <a:ea typeface="+mn-ea"/>
              <a:cs typeface="+mn-cs"/>
            </a:endParaRPr>
          </a:p>
        </p:txBody>
      </p:sp>
      <p:sp>
        <p:nvSpPr>
          <p:cNvPr id="10" name="CuadroTexto 9">
            <a:extLst>
              <a:ext uri="{FF2B5EF4-FFF2-40B4-BE49-F238E27FC236}">
                <a16:creationId xmlns:a16="http://schemas.microsoft.com/office/drawing/2014/main" id="{87A2FC24-2A06-49EE-911E-EFD0633E6BDB}"/>
              </a:ext>
            </a:extLst>
          </p:cNvPr>
          <p:cNvSpPr txBox="1"/>
          <p:nvPr/>
        </p:nvSpPr>
        <p:spPr>
          <a:xfrm>
            <a:off x="3901984" y="1110479"/>
            <a:ext cx="4895850" cy="2031325"/>
          </a:xfrm>
          <a:prstGeom prst="rect">
            <a:avLst/>
          </a:prstGeom>
          <a:noFill/>
        </p:spPr>
        <p:txBody>
          <a:bodyPr wrap="square" rtlCol="0">
            <a:spAutoFit/>
          </a:bodyPr>
          <a:lstStyle/>
          <a:p>
            <a:r>
              <a:rPr lang="en-US" dirty="0" err="1"/>
              <a:t>Suinsit</a:t>
            </a:r>
            <a:r>
              <a:rPr lang="en-US" dirty="0"/>
              <a:t> Cloud is fully integrated with the infrastructure of our sponsor OVH Cloud with its own data centers on 5 continents.</a:t>
            </a:r>
          </a:p>
          <a:p>
            <a:endParaRPr lang="en-US" dirty="0"/>
          </a:p>
          <a:p>
            <a:r>
              <a:rPr lang="en-US" dirty="0"/>
              <a:t>Applications are deployed on the </a:t>
            </a:r>
            <a:r>
              <a:rPr lang="en-US" dirty="0" err="1"/>
              <a:t>kubernetes</a:t>
            </a:r>
            <a:r>
              <a:rPr lang="en-US" dirty="0"/>
              <a:t> infrastructure integrated with </a:t>
            </a:r>
            <a:r>
              <a:rPr lang="en-US" dirty="0" err="1"/>
              <a:t>openshift</a:t>
            </a:r>
            <a:r>
              <a:rPr lang="en-US" dirty="0"/>
              <a:t>.</a:t>
            </a:r>
          </a:p>
          <a:p>
            <a:endParaRPr lang="en-US" dirty="0"/>
          </a:p>
          <a:p>
            <a:r>
              <a:rPr lang="en-US" dirty="0"/>
              <a:t>But we can also offer dedicated infrastructure, including communications and hybrid cloud solutions.</a:t>
            </a:r>
            <a:endParaRPr lang="es-ES" dirty="0"/>
          </a:p>
        </p:txBody>
      </p:sp>
      <p:pic>
        <p:nvPicPr>
          <p:cNvPr id="12" name="Imagen 11">
            <a:extLst>
              <a:ext uri="{FF2B5EF4-FFF2-40B4-BE49-F238E27FC236}">
                <a16:creationId xmlns:a16="http://schemas.microsoft.com/office/drawing/2014/main" id="{35217F5B-C9D7-44E4-A3DF-514661205000}"/>
              </a:ext>
            </a:extLst>
          </p:cNvPr>
          <p:cNvPicPr>
            <a:picLocks noChangeAspect="1"/>
          </p:cNvPicPr>
          <p:nvPr/>
        </p:nvPicPr>
        <p:blipFill>
          <a:blip r:embed="rId3"/>
          <a:stretch>
            <a:fillRect/>
          </a:stretch>
        </p:blipFill>
        <p:spPr>
          <a:xfrm>
            <a:off x="7322049" y="3951897"/>
            <a:ext cx="1633836" cy="913738"/>
          </a:xfrm>
          <a:prstGeom prst="rect">
            <a:avLst/>
          </a:prstGeom>
        </p:spPr>
      </p:pic>
      <p:pic>
        <p:nvPicPr>
          <p:cNvPr id="2" name="Imagen 1">
            <a:extLst>
              <a:ext uri="{FF2B5EF4-FFF2-40B4-BE49-F238E27FC236}">
                <a16:creationId xmlns:a16="http://schemas.microsoft.com/office/drawing/2014/main" id="{583A378F-468B-4971-845A-1977F9C36070}"/>
              </a:ext>
            </a:extLst>
          </p:cNvPr>
          <p:cNvPicPr>
            <a:picLocks noChangeAspect="1"/>
          </p:cNvPicPr>
          <p:nvPr/>
        </p:nvPicPr>
        <p:blipFill>
          <a:blip r:embed="rId4"/>
          <a:stretch>
            <a:fillRect/>
          </a:stretch>
        </p:blipFill>
        <p:spPr>
          <a:xfrm>
            <a:off x="392856" y="1048430"/>
            <a:ext cx="2040491" cy="1574925"/>
          </a:xfrm>
          <a:prstGeom prst="rect">
            <a:avLst/>
          </a:prstGeom>
        </p:spPr>
      </p:pic>
      <p:pic>
        <p:nvPicPr>
          <p:cNvPr id="3" name="Imagen 2">
            <a:extLst>
              <a:ext uri="{FF2B5EF4-FFF2-40B4-BE49-F238E27FC236}">
                <a16:creationId xmlns:a16="http://schemas.microsoft.com/office/drawing/2014/main" id="{287B3633-96A8-4391-A342-170AE51390DD}"/>
              </a:ext>
            </a:extLst>
          </p:cNvPr>
          <p:cNvPicPr>
            <a:picLocks noChangeAspect="1"/>
          </p:cNvPicPr>
          <p:nvPr/>
        </p:nvPicPr>
        <p:blipFill>
          <a:blip r:embed="rId5"/>
          <a:stretch>
            <a:fillRect/>
          </a:stretch>
        </p:blipFill>
        <p:spPr>
          <a:xfrm>
            <a:off x="1369139" y="2211049"/>
            <a:ext cx="2308600" cy="1735694"/>
          </a:xfrm>
          <a:prstGeom prst="rect">
            <a:avLst/>
          </a:prstGeom>
        </p:spPr>
      </p:pic>
      <p:pic>
        <p:nvPicPr>
          <p:cNvPr id="11" name="Imagen 10" descr="Imagen que contiene dibujo&#10;&#10;Descripción generada automáticamente">
            <a:extLst>
              <a:ext uri="{FF2B5EF4-FFF2-40B4-BE49-F238E27FC236}">
                <a16:creationId xmlns:a16="http://schemas.microsoft.com/office/drawing/2014/main" id="{DE0162CF-B268-4BB0-A9C9-E7C5684AB8A6}"/>
              </a:ext>
            </a:extLst>
          </p:cNvPr>
          <p:cNvPicPr>
            <a:picLocks noChangeAspect="1"/>
          </p:cNvPicPr>
          <p:nvPr/>
        </p:nvPicPr>
        <p:blipFill>
          <a:blip r:embed="rId6"/>
          <a:stretch>
            <a:fillRect/>
          </a:stretch>
        </p:blipFill>
        <p:spPr>
          <a:xfrm>
            <a:off x="93627" y="4464130"/>
            <a:ext cx="398622" cy="398622"/>
          </a:xfrm>
          <a:prstGeom prst="rect">
            <a:avLst/>
          </a:prstGeom>
        </p:spPr>
      </p:pic>
    </p:spTree>
    <p:extLst>
      <p:ext uri="{BB962C8B-B14F-4D97-AF65-F5344CB8AC3E}">
        <p14:creationId xmlns:p14="http://schemas.microsoft.com/office/powerpoint/2010/main" val="3730762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CuadroTexto 1">
            <a:extLst>
              <a:ext uri="{FF2B5EF4-FFF2-40B4-BE49-F238E27FC236}">
                <a16:creationId xmlns:a16="http://schemas.microsoft.com/office/drawing/2014/main" id="{1383A0B6-6A5A-4D65-B377-831E6E6D989A}"/>
              </a:ext>
            </a:extLst>
          </p:cNvPr>
          <p:cNvSpPr txBox="1"/>
          <p:nvPr/>
        </p:nvSpPr>
        <p:spPr>
          <a:xfrm>
            <a:off x="4622405" y="1314196"/>
            <a:ext cx="4521595" cy="2515107"/>
          </a:xfrm>
          <a:prstGeom prst="rect">
            <a:avLst/>
          </a:prstGeom>
        </p:spPr>
        <p:txBody>
          <a:bodyPr vert="horz" lIns="91440" tIns="45720" rIns="91440" bIns="45720" rtlCol="0" anchor="t">
            <a:normAutofit fontScale="92500" lnSpcReduction="10000"/>
          </a:bodyPr>
          <a:lstStyle/>
          <a:p>
            <a:pPr>
              <a:lnSpc>
                <a:spcPct val="90000"/>
              </a:lnSpc>
              <a:spcAft>
                <a:spcPts val="600"/>
              </a:spcAft>
            </a:pPr>
            <a:r>
              <a:rPr lang="en-US" sz="2000" dirty="0"/>
              <a:t>At the end of October 2021 we plan to launch a pilot of the free version and started it before our sponsors and its users.</a:t>
            </a:r>
          </a:p>
          <a:p>
            <a:pPr>
              <a:lnSpc>
                <a:spcPct val="90000"/>
              </a:lnSpc>
              <a:spcAft>
                <a:spcPts val="600"/>
              </a:spcAft>
            </a:pPr>
            <a:endParaRPr lang="en-US" sz="2000" kern="1200" dirty="0">
              <a:latin typeface="+mn-lt"/>
              <a:ea typeface="+mn-ea"/>
              <a:cs typeface="+mn-cs"/>
            </a:endParaRPr>
          </a:p>
          <a:p>
            <a:pPr>
              <a:lnSpc>
                <a:spcPct val="90000"/>
              </a:lnSpc>
              <a:spcAft>
                <a:spcPts val="600"/>
              </a:spcAft>
            </a:pPr>
            <a:r>
              <a:rPr lang="en-US" sz="2000" kern="1200" dirty="0">
                <a:latin typeface="+mn-lt"/>
                <a:ea typeface="+mn-ea"/>
                <a:cs typeface="+mn-cs"/>
              </a:rPr>
              <a:t>Users who are interested in the started version during the pilot will have a free month in addition to a 35% discount for the first year and subsequent years.</a:t>
            </a:r>
            <a:endParaRPr lang="es-ES" sz="2000" kern="1200" dirty="0">
              <a:latin typeface="+mn-lt"/>
              <a:ea typeface="+mn-ea"/>
              <a:cs typeface="+mn-cs"/>
            </a:endParaRPr>
          </a:p>
        </p:txBody>
      </p:sp>
      <p:pic>
        <p:nvPicPr>
          <p:cNvPr id="38" name="Google Shape;141;p27">
            <a:extLst>
              <a:ext uri="{FF2B5EF4-FFF2-40B4-BE49-F238E27FC236}">
                <a16:creationId xmlns:a16="http://schemas.microsoft.com/office/drawing/2014/main" id="{24437B55-13A1-45E3-B715-DB7996326AAF}"/>
              </a:ext>
            </a:extLst>
          </p:cNvPr>
          <p:cNvPicPr preferRelativeResize="0"/>
          <p:nvPr/>
        </p:nvPicPr>
        <p:blipFill>
          <a:blip r:embed="rId3">
            <a:alphaModFix/>
          </a:blip>
          <a:stretch>
            <a:fillRect/>
          </a:stretch>
        </p:blipFill>
        <p:spPr>
          <a:xfrm>
            <a:off x="7651501" y="124225"/>
            <a:ext cx="1206001" cy="346423"/>
          </a:xfrm>
          <a:prstGeom prst="rect">
            <a:avLst/>
          </a:prstGeom>
          <a:noFill/>
          <a:ln>
            <a:noFill/>
          </a:ln>
        </p:spPr>
      </p:pic>
      <p:pic>
        <p:nvPicPr>
          <p:cNvPr id="3" name="Imagen 2">
            <a:extLst>
              <a:ext uri="{FF2B5EF4-FFF2-40B4-BE49-F238E27FC236}">
                <a16:creationId xmlns:a16="http://schemas.microsoft.com/office/drawing/2014/main" id="{6A8BEF3C-71B8-40FF-95F6-B4051091BFB2}"/>
              </a:ext>
            </a:extLst>
          </p:cNvPr>
          <p:cNvPicPr>
            <a:picLocks noChangeAspect="1"/>
          </p:cNvPicPr>
          <p:nvPr/>
        </p:nvPicPr>
        <p:blipFill>
          <a:blip r:embed="rId4"/>
          <a:stretch>
            <a:fillRect/>
          </a:stretch>
        </p:blipFill>
        <p:spPr>
          <a:xfrm>
            <a:off x="238356" y="952500"/>
            <a:ext cx="4283240" cy="2876803"/>
          </a:xfrm>
          <a:prstGeom prst="rect">
            <a:avLst/>
          </a:prstGeom>
        </p:spPr>
      </p:pic>
      <p:pic>
        <p:nvPicPr>
          <p:cNvPr id="6" name="Imagen 5" descr="Imagen que contiene dibujo&#10;&#10;Descripción generada automáticamente">
            <a:extLst>
              <a:ext uri="{FF2B5EF4-FFF2-40B4-BE49-F238E27FC236}">
                <a16:creationId xmlns:a16="http://schemas.microsoft.com/office/drawing/2014/main" id="{4DB6E456-00AE-459C-8A63-958D8B4697CD}"/>
              </a:ext>
            </a:extLst>
          </p:cNvPr>
          <p:cNvPicPr>
            <a:picLocks noChangeAspect="1"/>
          </p:cNvPicPr>
          <p:nvPr/>
        </p:nvPicPr>
        <p:blipFill>
          <a:blip r:embed="rId5"/>
          <a:stretch>
            <a:fillRect/>
          </a:stretch>
        </p:blipFill>
        <p:spPr>
          <a:xfrm>
            <a:off x="93627" y="4464130"/>
            <a:ext cx="398622" cy="398622"/>
          </a:xfrm>
          <a:prstGeom prst="rect">
            <a:avLst/>
          </a:prstGeom>
        </p:spPr>
      </p:pic>
      <p:pic>
        <p:nvPicPr>
          <p:cNvPr id="7" name="Imagen 6">
            <a:extLst>
              <a:ext uri="{FF2B5EF4-FFF2-40B4-BE49-F238E27FC236}">
                <a16:creationId xmlns:a16="http://schemas.microsoft.com/office/drawing/2014/main" id="{E5D42237-48AC-4937-990B-A558B8541D5A}"/>
              </a:ext>
            </a:extLst>
          </p:cNvPr>
          <p:cNvPicPr>
            <a:picLocks noChangeAspect="1"/>
          </p:cNvPicPr>
          <p:nvPr/>
        </p:nvPicPr>
        <p:blipFill>
          <a:blip r:embed="rId6"/>
          <a:stretch>
            <a:fillRect/>
          </a:stretch>
        </p:blipFill>
        <p:spPr>
          <a:xfrm>
            <a:off x="8014353" y="4339075"/>
            <a:ext cx="941531" cy="526560"/>
          </a:xfrm>
          <a:prstGeom prst="rect">
            <a:avLst/>
          </a:prstGeom>
        </p:spPr>
      </p:pic>
      <p:sp>
        <p:nvSpPr>
          <p:cNvPr id="26" name="Google Shape;140;p27">
            <a:extLst>
              <a:ext uri="{FF2B5EF4-FFF2-40B4-BE49-F238E27FC236}">
                <a16:creationId xmlns:a16="http://schemas.microsoft.com/office/drawing/2014/main" id="{C0DDDA2D-011C-4956-A38B-E13479C2A73A}"/>
              </a:ext>
            </a:extLst>
          </p:cNvPr>
          <p:cNvSpPr txBox="1"/>
          <p:nvPr/>
        </p:nvSpPr>
        <p:spPr>
          <a:xfrm>
            <a:off x="171713" y="598161"/>
            <a:ext cx="6102300" cy="39862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sz="2400" dirty="0">
                <a:solidFill>
                  <a:srgbClr val="1E2832"/>
                </a:solidFill>
                <a:latin typeface="Bebas Neue"/>
                <a:ea typeface="Bebas Neue"/>
                <a:cs typeface="Bebas Neue"/>
                <a:sym typeface="Bebas Neue"/>
              </a:rPr>
              <a:t>SUNSIT </a:t>
            </a:r>
            <a:r>
              <a:rPr lang="es-ES" sz="2400" dirty="0" err="1">
                <a:solidFill>
                  <a:srgbClr val="1E2832"/>
                </a:solidFill>
                <a:latin typeface="Bebas Neue"/>
                <a:ea typeface="Bebas Neue"/>
                <a:cs typeface="Bebas Neue"/>
                <a:sym typeface="Bebas Neue"/>
              </a:rPr>
              <a:t>pilot</a:t>
            </a:r>
            <a:r>
              <a:rPr lang="es-ES" sz="2400" dirty="0">
                <a:solidFill>
                  <a:srgbClr val="1E2832"/>
                </a:solidFill>
                <a:latin typeface="Bebas Neue"/>
                <a:ea typeface="Bebas Neue"/>
                <a:cs typeface="Bebas Neue"/>
                <a:sym typeface="Bebas Neue"/>
              </a:rPr>
              <a:t> FREE and </a:t>
            </a:r>
            <a:r>
              <a:rPr lang="es-ES" sz="2400" dirty="0" err="1">
                <a:solidFill>
                  <a:srgbClr val="1E2832"/>
                </a:solidFill>
                <a:latin typeface="Bebas Neue"/>
                <a:ea typeface="Bebas Neue"/>
                <a:cs typeface="Bebas Neue"/>
                <a:sym typeface="Bebas Neue"/>
              </a:rPr>
              <a:t>started</a:t>
            </a:r>
            <a:r>
              <a:rPr lang="es-ES" sz="2400" dirty="0">
                <a:solidFill>
                  <a:srgbClr val="1E2832"/>
                </a:solidFill>
                <a:latin typeface="Bebas Neue"/>
                <a:ea typeface="Bebas Neue"/>
                <a:cs typeface="Bebas Neue"/>
                <a:sym typeface="Bebas Neue"/>
              </a:rPr>
              <a:t> EDITIONS</a:t>
            </a:r>
            <a:endParaRPr sz="2400" dirty="0">
              <a:solidFill>
                <a:srgbClr val="1E2832"/>
              </a:solidFill>
              <a:latin typeface="Bebas Neue"/>
              <a:ea typeface="Bebas Neue"/>
              <a:cs typeface="Bebas Neue"/>
              <a:sym typeface="Bebas Neue"/>
            </a:endParaRPr>
          </a:p>
          <a:p>
            <a:pPr marL="0" lvl="0" indent="0" algn="l" rtl="0">
              <a:spcBef>
                <a:spcPts val="0"/>
              </a:spcBef>
              <a:spcAft>
                <a:spcPts val="0"/>
              </a:spcAft>
              <a:buNone/>
            </a:pPr>
            <a:endParaRPr sz="1200" b="1" dirty="0">
              <a:solidFill>
                <a:srgbClr val="1E2832"/>
              </a:solidFill>
              <a:latin typeface="Montserrat"/>
              <a:ea typeface="Montserrat"/>
              <a:cs typeface="Montserrat"/>
              <a:sym typeface="Montserrat"/>
            </a:endParaRPr>
          </a:p>
        </p:txBody>
      </p:sp>
    </p:spTree>
    <p:extLst>
      <p:ext uri="{BB962C8B-B14F-4D97-AF65-F5344CB8AC3E}">
        <p14:creationId xmlns:p14="http://schemas.microsoft.com/office/powerpoint/2010/main" val="1777324150"/>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7229</TotalTime>
  <Words>277</Words>
  <Application>Microsoft Office PowerPoint</Application>
  <PresentationFormat>Presentación en pantalla (16:9)</PresentationFormat>
  <Paragraphs>23</Paragraphs>
  <Slides>6</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Bebas Neue</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Manuel Jose Gonzalez Lopez</dc:creator>
  <cp:lastModifiedBy>Manuel Gonzalez</cp:lastModifiedBy>
  <cp:revision>51</cp:revision>
  <dcterms:created xsi:type="dcterms:W3CDTF">2020-06-04T17:33:35Z</dcterms:created>
  <dcterms:modified xsi:type="dcterms:W3CDTF">2021-08-02T14:54:03Z</dcterms:modified>
</cp:coreProperties>
</file>