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70A3E1-D26D-4909-87E8-599A839AA3D4}">
  <a:tblStyle styleId="{4870A3E1-D26D-4909-87E8-599A839AA3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OldStandardTT-regular.fntdata"/><Relationship Id="rId16" Type="http://schemas.openxmlformats.org/officeDocument/2006/relationships/font" Target="fonts/Roboto-boldItalic.fntdata"/><Relationship Id="rId5" Type="http://schemas.openxmlformats.org/officeDocument/2006/relationships/slideMaster" Target="slideMasters/slideMaster1.xml"/><Relationship Id="rId19" Type="http://schemas.openxmlformats.org/officeDocument/2006/relationships/font" Target="fonts/OldStandardTT-italic.fntdata"/><Relationship Id="rId6" Type="http://schemas.openxmlformats.org/officeDocument/2006/relationships/notesMaster" Target="notesMasters/notesMaster1.xml"/><Relationship Id="rId18" Type="http://schemas.openxmlformats.org/officeDocument/2006/relationships/font" Target="fonts/OldStandardT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d0ffc9c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d0ffc9c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d0ffc9c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d0ffc9c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f9ad88093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f9ad88093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d055c682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d055c682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d055c68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d055c68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spreadsheets/d/1nWYM2Hyaow2IxtqZEuC2kWspwX513wPkMW-H6O_d4o4/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worldbank.org/indicator/NY.GDP.MKTP.CD?name_desc=false" TargetMode="External"/><Relationship Id="rId4" Type="http://schemas.openxmlformats.org/officeDocument/2006/relationships/hyperlink" Target="https://www.google.co.uk/maps" TargetMode="External"/><Relationship Id="rId10" Type="http://schemas.openxmlformats.org/officeDocument/2006/relationships/hyperlink" Target="https://weatherandclimate.com/countries#" TargetMode="External"/><Relationship Id="rId9" Type="http://schemas.openxmlformats.org/officeDocument/2006/relationships/hyperlink" Target="https://www.cia.gov/the-world-factbook/field/climate/" TargetMode="External"/><Relationship Id="rId5" Type="http://schemas.openxmlformats.org/officeDocument/2006/relationships/hyperlink" Target="https://www.un.org/en/about-us/member-states" TargetMode="External"/><Relationship Id="rId6" Type="http://schemas.openxmlformats.org/officeDocument/2006/relationships/hyperlink" Target="https://www.cia.gov/the-world-factbook/field/coastline/" TargetMode="External"/><Relationship Id="rId7" Type="http://schemas.openxmlformats.org/officeDocument/2006/relationships/hyperlink" Target="https://www.cia.gov/the-world-factbook/field/area/country-comparison/" TargetMode="External"/><Relationship Id="rId8" Type="http://schemas.openxmlformats.org/officeDocument/2006/relationships/hyperlink" Target="https://www.cia.gov/the-world-factbook/field/population/country-comparis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4000"/>
              <a:t>Work Experience: adding geographical data to</a:t>
            </a:r>
            <a:r>
              <a:rPr lang="en-GB" sz="4000">
                <a:solidFill>
                  <a:schemeClr val="lt1"/>
                </a:solidFill>
              </a:rPr>
              <a:t> the </a:t>
            </a:r>
            <a:r>
              <a:rPr lang="en-GB" sz="4000">
                <a:solidFill>
                  <a:schemeClr val="lt1"/>
                </a:solidFill>
              </a:rPr>
              <a:t>INSDC country list</a:t>
            </a:r>
            <a:endParaRPr sz="4000">
              <a:solidFill>
                <a:schemeClr val="lt1"/>
              </a:solidFill>
            </a:endParaRPr>
          </a:p>
          <a:p>
            <a:pPr indent="0" lvl="0" marL="0" rtl="0" algn="l">
              <a:spcBef>
                <a:spcPts val="0"/>
              </a:spcBef>
              <a:spcAft>
                <a:spcPts val="0"/>
              </a:spcAft>
              <a:buNone/>
            </a:pPr>
            <a:r>
              <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By Sam Woollard</a:t>
            </a:r>
            <a:endParaRPr/>
          </a:p>
          <a:p>
            <a:pPr indent="0" lvl="0" marL="0" rtl="0" algn="l">
              <a:spcBef>
                <a:spcPts val="0"/>
              </a:spcBef>
              <a:spcAft>
                <a:spcPts val="0"/>
              </a:spcAft>
              <a:buNone/>
            </a:pPr>
            <a:r>
              <a:rPr lang="en-GB"/>
              <a:t>Friday 19th July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a:t>
            </a:r>
            <a:endParaRPr/>
          </a:p>
        </p:txBody>
      </p:sp>
      <p:sp>
        <p:nvSpPr>
          <p:cNvPr id="66" name="Google Shape;66;p14"/>
          <p:cNvSpPr txBox="1"/>
          <p:nvPr>
            <p:ph idx="1" type="body"/>
          </p:nvPr>
        </p:nvSpPr>
        <p:spPr>
          <a:xfrm>
            <a:off x="311700" y="1120925"/>
            <a:ext cx="61620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Sources of Data</a:t>
            </a:r>
            <a:endParaRPr/>
          </a:p>
          <a:p>
            <a:pPr indent="-342900" lvl="0" marL="457200" rtl="0" algn="l">
              <a:spcBef>
                <a:spcPts val="0"/>
              </a:spcBef>
              <a:spcAft>
                <a:spcPts val="0"/>
              </a:spcAft>
              <a:buSzPts val="1800"/>
              <a:buChar char="●"/>
            </a:pPr>
            <a:r>
              <a:rPr lang="en-GB"/>
              <a:t>Comments:</a:t>
            </a:r>
            <a:endParaRPr/>
          </a:p>
          <a:p>
            <a:pPr indent="-317500" lvl="1" marL="914400" rtl="0" algn="l">
              <a:spcBef>
                <a:spcPts val="0"/>
              </a:spcBef>
              <a:spcAft>
                <a:spcPts val="0"/>
              </a:spcAft>
              <a:buSzPts val="1400"/>
              <a:buChar char="○"/>
            </a:pPr>
            <a:r>
              <a:rPr lang="en-GB"/>
              <a:t>GDP and Population Data</a:t>
            </a:r>
            <a:endParaRPr/>
          </a:p>
          <a:p>
            <a:pPr indent="-317500" lvl="1" marL="914400" rtl="0" algn="l">
              <a:spcBef>
                <a:spcPts val="0"/>
              </a:spcBef>
              <a:spcAft>
                <a:spcPts val="0"/>
              </a:spcAft>
              <a:buSzPts val="1400"/>
              <a:buChar char="○"/>
            </a:pPr>
            <a:r>
              <a:rPr lang="en-GB"/>
              <a:t>Physical Geography</a:t>
            </a:r>
            <a:endParaRPr/>
          </a:p>
          <a:p>
            <a:pPr indent="-342900" lvl="0" marL="457200" rtl="0" algn="l">
              <a:spcBef>
                <a:spcPts val="0"/>
              </a:spcBef>
              <a:spcAft>
                <a:spcPts val="0"/>
              </a:spcAft>
              <a:buSzPts val="1800"/>
              <a:buChar char="●"/>
            </a:pPr>
            <a:r>
              <a:rPr lang="en-GB"/>
              <a:t>What I learned from this Work Experience</a:t>
            </a:r>
            <a:endParaRPr/>
          </a:p>
          <a:p>
            <a:pPr indent="-342900" lvl="0" marL="457200" rtl="0" algn="l">
              <a:spcBef>
                <a:spcPts val="0"/>
              </a:spcBef>
              <a:spcAft>
                <a:spcPts val="0"/>
              </a:spcAft>
              <a:buSzPts val="1800"/>
              <a:buChar char="●"/>
            </a:pPr>
            <a:r>
              <a:rPr lang="en-GB" u="sng">
                <a:solidFill>
                  <a:schemeClr val="hlink"/>
                </a:solidFill>
                <a:hlinkClick r:id="rId3"/>
              </a:rPr>
              <a:t>Spreadsheet of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916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Sources of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72" name="Google Shape;72;p15"/>
          <p:cNvGraphicFramePr/>
          <p:nvPr/>
        </p:nvGraphicFramePr>
        <p:xfrm>
          <a:off x="185025" y="639750"/>
          <a:ext cx="3000000" cy="3000000"/>
        </p:xfrm>
        <a:graphic>
          <a:graphicData uri="http://schemas.openxmlformats.org/drawingml/2006/table">
            <a:tbl>
              <a:tblPr>
                <a:noFill/>
                <a:tableStyleId>{4870A3E1-D26D-4909-87E8-599A839AA3D4}</a:tableStyleId>
              </a:tblPr>
              <a:tblGrid>
                <a:gridCol w="1569100"/>
                <a:gridCol w="4280200"/>
                <a:gridCol w="2924650"/>
              </a:tblGrid>
              <a:tr h="718125">
                <a:tc>
                  <a:txBody>
                    <a:bodyPr/>
                    <a:lstStyle/>
                    <a:p>
                      <a:pPr indent="0" lvl="0" marL="0" rtl="0" algn="l">
                        <a:spcBef>
                          <a:spcPts val="0"/>
                        </a:spcBef>
                        <a:spcAft>
                          <a:spcPts val="0"/>
                        </a:spcAft>
                        <a:buNone/>
                      </a:pPr>
                      <a:r>
                        <a:rPr lang="en-GB"/>
                        <a:t>Source </a:t>
                      </a:r>
                      <a:endParaRPr/>
                    </a:p>
                  </a:txBody>
                  <a:tcPr marT="91425" marB="91425" marR="91425" marL="91425"/>
                </a:tc>
                <a:tc>
                  <a:txBody>
                    <a:bodyPr/>
                    <a:lstStyle/>
                    <a:p>
                      <a:pPr indent="0" lvl="0" marL="0" rtl="0" algn="l">
                        <a:spcBef>
                          <a:spcPts val="0"/>
                        </a:spcBef>
                        <a:spcAft>
                          <a:spcPts val="0"/>
                        </a:spcAft>
                        <a:buNone/>
                      </a:pPr>
                      <a:r>
                        <a:rPr lang="en-GB"/>
                        <a:t>Description</a:t>
                      </a:r>
                      <a:endParaRPr/>
                    </a:p>
                  </a:txBody>
                  <a:tcPr marT="91425" marB="91425" marR="91425" marL="91425"/>
                </a:tc>
                <a:tc>
                  <a:txBody>
                    <a:bodyPr/>
                    <a:lstStyle/>
                    <a:p>
                      <a:pPr indent="0" lvl="0" marL="0" rtl="0" algn="l">
                        <a:spcBef>
                          <a:spcPts val="0"/>
                        </a:spcBef>
                        <a:spcAft>
                          <a:spcPts val="0"/>
                        </a:spcAft>
                        <a:buNone/>
                      </a:pPr>
                      <a:r>
                        <a:rPr lang="en-GB"/>
                        <a:t>URLs</a:t>
                      </a:r>
                      <a:endParaRPr/>
                    </a:p>
                  </a:txBody>
                  <a:tcPr marT="91425" marB="91425" marR="91425" marL="91425"/>
                </a:tc>
              </a:tr>
              <a:tr h="454625">
                <a:tc>
                  <a:txBody>
                    <a:bodyPr/>
                    <a:lstStyle/>
                    <a:p>
                      <a:pPr indent="0" lvl="0" marL="0" rtl="0" algn="l">
                        <a:spcBef>
                          <a:spcPts val="0"/>
                        </a:spcBef>
                        <a:spcAft>
                          <a:spcPts val="0"/>
                        </a:spcAft>
                        <a:buNone/>
                      </a:pPr>
                      <a:r>
                        <a:rPr lang="en-GB"/>
                        <a:t>World Bank</a:t>
                      </a:r>
                      <a:endParaRPr/>
                    </a:p>
                  </a:txBody>
                  <a:tcPr marT="91425" marB="91425" marR="91425" marL="91425"/>
                </a:tc>
                <a:tc>
                  <a:txBody>
                    <a:bodyPr/>
                    <a:lstStyle/>
                    <a:p>
                      <a:pPr indent="0" lvl="0" marL="0" rtl="0" algn="l">
                        <a:spcBef>
                          <a:spcPts val="0"/>
                        </a:spcBef>
                        <a:spcAft>
                          <a:spcPts val="0"/>
                        </a:spcAft>
                        <a:buNone/>
                      </a:pPr>
                      <a:r>
                        <a:rPr lang="en-GB"/>
                        <a:t>GDP for every country in $</a:t>
                      </a:r>
                      <a:endParaRPr/>
                    </a:p>
                  </a:txBody>
                  <a:tcPr marT="91425" marB="91425" marR="91425" marL="91425"/>
                </a:tc>
                <a:tc>
                  <a:txBody>
                    <a:bodyPr/>
                    <a:lstStyle/>
                    <a:p>
                      <a:pPr indent="0" lvl="0" marL="0" rtl="0" algn="l">
                        <a:spcBef>
                          <a:spcPts val="0"/>
                        </a:spcBef>
                        <a:spcAft>
                          <a:spcPts val="0"/>
                        </a:spcAft>
                        <a:buNone/>
                      </a:pPr>
                      <a:r>
                        <a:rPr lang="en-GB" sz="1200" u="sng">
                          <a:solidFill>
                            <a:srgbClr val="4A86E8"/>
                          </a:solidFill>
                          <a:hlinkClick r:id="rId3">
                            <a:extLst>
                              <a:ext uri="{A12FA001-AC4F-418D-AE19-62706E023703}">
                                <ahyp:hlinkClr val="tx"/>
                              </a:ext>
                            </a:extLst>
                          </a:hlinkClick>
                        </a:rPr>
                        <a:t>https://data.worldbank.org/indicator/NY.GDP.MKTP.CD?name_desc=false</a:t>
                      </a:r>
                      <a:r>
                        <a:rPr lang="en-GB" sz="1200">
                          <a:solidFill>
                            <a:srgbClr val="4A86E8"/>
                          </a:solidFill>
                        </a:rPr>
                        <a:t> </a:t>
                      </a:r>
                      <a:endParaRPr sz="1200">
                        <a:solidFill>
                          <a:srgbClr val="4A86E8"/>
                        </a:solidFill>
                      </a:endParaRPr>
                    </a:p>
                  </a:txBody>
                  <a:tcPr marT="91425" marB="91425" marR="91425" marL="91425"/>
                </a:tc>
              </a:tr>
              <a:tr h="351050">
                <a:tc>
                  <a:txBody>
                    <a:bodyPr/>
                    <a:lstStyle/>
                    <a:p>
                      <a:pPr indent="0" lvl="0" marL="0" rtl="0" algn="l">
                        <a:spcBef>
                          <a:spcPts val="0"/>
                        </a:spcBef>
                        <a:spcAft>
                          <a:spcPts val="0"/>
                        </a:spcAft>
                        <a:buClr>
                          <a:schemeClr val="dk1"/>
                        </a:buClr>
                        <a:buSzPts val="275"/>
                        <a:buFont typeface="Arial"/>
                        <a:buNone/>
                      </a:pPr>
                      <a:r>
                        <a:rPr lang="en-GB"/>
                        <a:t>Google Maps</a:t>
                      </a:r>
                      <a:endParaRPr/>
                    </a:p>
                  </a:txBody>
                  <a:tcPr marT="91425" marB="91425" marR="91425" marL="91425"/>
                </a:tc>
                <a:tc>
                  <a:txBody>
                    <a:bodyPr/>
                    <a:lstStyle/>
                    <a:p>
                      <a:pPr indent="0" lvl="0" marL="0" rtl="0" algn="l">
                        <a:spcBef>
                          <a:spcPts val="0"/>
                        </a:spcBef>
                        <a:spcAft>
                          <a:spcPts val="0"/>
                        </a:spcAft>
                        <a:buNone/>
                      </a:pPr>
                      <a:r>
                        <a:rPr lang="en-GB"/>
                        <a:t>Hemisphere that all of the countries are located in</a:t>
                      </a:r>
                      <a:endParaRPr/>
                    </a:p>
                  </a:txBody>
                  <a:tcPr marT="91425" marB="91425" marR="91425" marL="91425"/>
                </a:tc>
                <a:tc>
                  <a:txBody>
                    <a:bodyPr/>
                    <a:lstStyle/>
                    <a:p>
                      <a:pPr indent="0" lvl="0" marL="0" rtl="0" algn="l">
                        <a:lnSpc>
                          <a:spcPct val="95000"/>
                        </a:lnSpc>
                        <a:spcBef>
                          <a:spcPts val="0"/>
                        </a:spcBef>
                        <a:spcAft>
                          <a:spcPts val="1200"/>
                        </a:spcAft>
                        <a:buClr>
                          <a:schemeClr val="dk1"/>
                        </a:buClr>
                        <a:buSzPts val="275"/>
                        <a:buFont typeface="Arial"/>
                        <a:buNone/>
                      </a:pPr>
                      <a:r>
                        <a:rPr lang="en-GB" sz="1200" u="sng">
                          <a:solidFill>
                            <a:srgbClr val="1155CC"/>
                          </a:solidFill>
                          <a:hlinkClick r:id="rId4">
                            <a:extLst>
                              <a:ext uri="{A12FA001-AC4F-418D-AE19-62706E023703}">
                                <ahyp:hlinkClr val="tx"/>
                              </a:ext>
                            </a:extLst>
                          </a:hlinkClick>
                        </a:rPr>
                        <a:t>https://www.google.co.uk/maps</a:t>
                      </a:r>
                      <a:r>
                        <a:rPr lang="en-GB" sz="1200">
                          <a:solidFill>
                            <a:schemeClr val="dk1"/>
                          </a:solidFill>
                        </a:rPr>
                        <a:t> </a:t>
                      </a:r>
                      <a:endParaRPr sz="1200"/>
                    </a:p>
                  </a:txBody>
                  <a:tcPr marT="91425" marB="91425" marR="91425" marL="91425"/>
                </a:tc>
              </a:tr>
              <a:tr h="333125">
                <a:tc>
                  <a:txBody>
                    <a:bodyPr/>
                    <a:lstStyle/>
                    <a:p>
                      <a:pPr indent="0" lvl="0" marL="0" rtl="0" algn="l">
                        <a:spcBef>
                          <a:spcPts val="0"/>
                        </a:spcBef>
                        <a:spcAft>
                          <a:spcPts val="0"/>
                        </a:spcAft>
                        <a:buClr>
                          <a:schemeClr val="dk1"/>
                        </a:buClr>
                        <a:buSzPts val="275"/>
                        <a:buFont typeface="Arial"/>
                        <a:buNone/>
                      </a:pPr>
                      <a:r>
                        <a:rPr lang="en-GB"/>
                        <a:t>United Nations</a:t>
                      </a:r>
                      <a:endParaRPr/>
                    </a:p>
                  </a:txBody>
                  <a:tcPr marT="91425" marB="91425" marR="91425" marL="91425"/>
                </a:tc>
                <a:tc>
                  <a:txBody>
                    <a:bodyPr/>
                    <a:lstStyle/>
                    <a:p>
                      <a:pPr indent="0" lvl="0" marL="0" rtl="0" algn="l">
                        <a:spcBef>
                          <a:spcPts val="0"/>
                        </a:spcBef>
                        <a:spcAft>
                          <a:spcPts val="0"/>
                        </a:spcAft>
                        <a:buClr>
                          <a:schemeClr val="dk1"/>
                        </a:buClr>
                        <a:buSzPts val="275"/>
                        <a:buFont typeface="Arial"/>
                        <a:buNone/>
                      </a:pPr>
                      <a:r>
                        <a:rPr lang="en-GB"/>
                        <a:t>Every country that is recognised by UN</a:t>
                      </a:r>
                      <a:endParaRPr/>
                    </a:p>
                  </a:txBody>
                  <a:tcPr marT="91425" marB="91425" marR="91425" marL="91425"/>
                </a:tc>
                <a:tc>
                  <a:txBody>
                    <a:bodyPr/>
                    <a:lstStyle/>
                    <a:p>
                      <a:pPr indent="0" lvl="0" marL="0" rtl="0" algn="l">
                        <a:lnSpc>
                          <a:spcPct val="95000"/>
                        </a:lnSpc>
                        <a:spcBef>
                          <a:spcPts val="0"/>
                        </a:spcBef>
                        <a:spcAft>
                          <a:spcPts val="0"/>
                        </a:spcAft>
                        <a:buClr>
                          <a:schemeClr val="dk1"/>
                        </a:buClr>
                        <a:buSzPts val="275"/>
                        <a:buFont typeface="Arial"/>
                        <a:buNone/>
                      </a:pPr>
                      <a:r>
                        <a:rPr lang="en-GB" sz="1200" u="sng">
                          <a:solidFill>
                            <a:srgbClr val="1155CC"/>
                          </a:solidFill>
                          <a:hlinkClick r:id="rId5">
                            <a:extLst>
                              <a:ext uri="{A12FA001-AC4F-418D-AE19-62706E023703}">
                                <ahyp:hlinkClr val="tx"/>
                              </a:ext>
                            </a:extLst>
                          </a:hlinkClick>
                        </a:rPr>
                        <a:t>https://www.un.org/en/about-us/member-states</a:t>
                      </a:r>
                      <a:r>
                        <a:rPr lang="en-GB" sz="1200">
                          <a:solidFill>
                            <a:schemeClr val="dk1"/>
                          </a:solidFill>
                        </a:rPr>
                        <a:t> </a:t>
                      </a:r>
                      <a:endParaRPr sz="1200"/>
                    </a:p>
                  </a:txBody>
                  <a:tcPr marT="91425" marB="91425" marR="91425" marL="91425"/>
                </a:tc>
              </a:tr>
              <a:tr h="781625">
                <a:tc>
                  <a:txBody>
                    <a:bodyPr/>
                    <a:lstStyle/>
                    <a:p>
                      <a:pPr indent="0" lvl="0" marL="0" rtl="0" algn="l">
                        <a:spcBef>
                          <a:spcPts val="0"/>
                        </a:spcBef>
                        <a:spcAft>
                          <a:spcPts val="0"/>
                        </a:spcAft>
                        <a:buNone/>
                      </a:pPr>
                      <a:r>
                        <a:rPr lang="en-GB"/>
                        <a:t>CIA </a:t>
                      </a:r>
                      <a:endParaRPr/>
                    </a:p>
                  </a:txBody>
                  <a:tcPr marT="91425" marB="91425" marR="91425" marL="91425"/>
                </a:tc>
                <a:tc>
                  <a:txBody>
                    <a:bodyPr/>
                    <a:lstStyle/>
                    <a:p>
                      <a:pPr indent="0" lvl="0" marL="0" rtl="0" algn="l">
                        <a:spcBef>
                          <a:spcPts val="0"/>
                        </a:spcBef>
                        <a:spcAft>
                          <a:spcPts val="0"/>
                        </a:spcAft>
                        <a:buNone/>
                      </a:pPr>
                      <a:r>
                        <a:rPr lang="en-GB"/>
                        <a:t>coastline length,</a:t>
                      </a:r>
                      <a:endParaRPr/>
                    </a:p>
                    <a:p>
                      <a:pPr indent="0" lvl="0" marL="0" rtl="0" algn="l">
                        <a:spcBef>
                          <a:spcPts val="0"/>
                        </a:spcBef>
                        <a:spcAft>
                          <a:spcPts val="0"/>
                        </a:spcAft>
                        <a:buNone/>
                      </a:pPr>
                      <a:r>
                        <a:rPr lang="en-GB"/>
                        <a:t>land area,</a:t>
                      </a:r>
                      <a:endParaRPr/>
                    </a:p>
                    <a:p>
                      <a:pPr indent="0" lvl="0" marL="0" rtl="0" algn="l">
                        <a:spcBef>
                          <a:spcPts val="0"/>
                        </a:spcBef>
                        <a:spcAft>
                          <a:spcPts val="0"/>
                        </a:spcAft>
                        <a:buNone/>
                      </a:pPr>
                      <a:r>
                        <a:rPr lang="en-GB"/>
                        <a:t>population,</a:t>
                      </a:r>
                      <a:endParaRPr/>
                    </a:p>
                    <a:p>
                      <a:pPr indent="0" lvl="0" marL="0" rtl="0" algn="l">
                        <a:spcBef>
                          <a:spcPts val="0"/>
                        </a:spcBef>
                        <a:spcAft>
                          <a:spcPts val="0"/>
                        </a:spcAft>
                        <a:buNone/>
                      </a:pPr>
                      <a:r>
                        <a:rPr lang="en-GB"/>
                        <a:t>climate,</a:t>
                      </a:r>
                      <a:endParaRPr/>
                    </a:p>
                  </a:txBody>
                  <a:tcPr marT="91425" marB="91425" marR="91425" marL="91425"/>
                </a:tc>
                <a:tc>
                  <a:txBody>
                    <a:bodyPr/>
                    <a:lstStyle/>
                    <a:p>
                      <a:pPr indent="0" lvl="0" marL="0" rtl="0" algn="l">
                        <a:lnSpc>
                          <a:spcPct val="95000"/>
                        </a:lnSpc>
                        <a:spcBef>
                          <a:spcPts val="0"/>
                        </a:spcBef>
                        <a:spcAft>
                          <a:spcPts val="0"/>
                        </a:spcAft>
                        <a:buNone/>
                      </a:pPr>
                      <a:r>
                        <a:rPr lang="en-GB" sz="1200" u="sng">
                          <a:solidFill>
                            <a:srgbClr val="1155CC"/>
                          </a:solidFill>
                          <a:hlinkClick r:id="rId6">
                            <a:extLst>
                              <a:ext uri="{A12FA001-AC4F-418D-AE19-62706E023703}">
                                <ahyp:hlinkClr val="tx"/>
                              </a:ext>
                            </a:extLst>
                          </a:hlinkClick>
                        </a:rPr>
                        <a:t>https://www.cia.gov/the-world-factbook/field/coastline/</a:t>
                      </a:r>
                      <a:endParaRPr sz="1200">
                        <a:solidFill>
                          <a:schemeClr val="dk1"/>
                        </a:solidFill>
                        <a:latin typeface="Old Standard TT"/>
                        <a:ea typeface="Old Standard TT"/>
                        <a:cs typeface="Old Standard TT"/>
                        <a:sym typeface="Old Standard TT"/>
                      </a:endParaRPr>
                    </a:p>
                    <a:p>
                      <a:pPr indent="0" lvl="0" marL="0" rtl="0" algn="l">
                        <a:lnSpc>
                          <a:spcPct val="95000"/>
                        </a:lnSpc>
                        <a:spcBef>
                          <a:spcPts val="0"/>
                        </a:spcBef>
                        <a:spcAft>
                          <a:spcPts val="0"/>
                        </a:spcAft>
                        <a:buNone/>
                      </a:pPr>
                      <a:r>
                        <a:rPr lang="en-GB" sz="1200" u="sng">
                          <a:solidFill>
                            <a:srgbClr val="1155CC"/>
                          </a:solidFill>
                          <a:hlinkClick r:id="rId7">
                            <a:extLst>
                              <a:ext uri="{A12FA001-AC4F-418D-AE19-62706E023703}">
                                <ahyp:hlinkClr val="tx"/>
                              </a:ext>
                            </a:extLst>
                          </a:hlinkClick>
                        </a:rPr>
                        <a:t>https://www.cia.gov/the-world-factbook/field/area/country-comparison/</a:t>
                      </a:r>
                      <a:endParaRPr sz="1200">
                        <a:solidFill>
                          <a:schemeClr val="dk1"/>
                        </a:solidFill>
                        <a:latin typeface="Old Standard TT"/>
                        <a:ea typeface="Old Standard TT"/>
                        <a:cs typeface="Old Standard TT"/>
                        <a:sym typeface="Old Standard TT"/>
                      </a:endParaRPr>
                    </a:p>
                    <a:p>
                      <a:pPr indent="0" lvl="0" marL="0" rtl="0" algn="l">
                        <a:lnSpc>
                          <a:spcPct val="95000"/>
                        </a:lnSpc>
                        <a:spcBef>
                          <a:spcPts val="0"/>
                        </a:spcBef>
                        <a:spcAft>
                          <a:spcPts val="0"/>
                        </a:spcAft>
                        <a:buNone/>
                      </a:pPr>
                      <a:r>
                        <a:rPr lang="en-GB" sz="1200" u="sng">
                          <a:solidFill>
                            <a:srgbClr val="1155CC"/>
                          </a:solidFill>
                          <a:hlinkClick r:id="rId8">
                            <a:extLst>
                              <a:ext uri="{A12FA001-AC4F-418D-AE19-62706E023703}">
                                <ahyp:hlinkClr val="tx"/>
                              </a:ext>
                            </a:extLst>
                          </a:hlinkClick>
                        </a:rPr>
                        <a:t>https://www.cia.gov/the-world-factbook/field/population/country-comparison/</a:t>
                      </a:r>
                      <a:endParaRPr sz="1200">
                        <a:solidFill>
                          <a:schemeClr val="dk1"/>
                        </a:solidFill>
                        <a:latin typeface="Old Standard TT"/>
                        <a:ea typeface="Old Standard TT"/>
                        <a:cs typeface="Old Standard TT"/>
                        <a:sym typeface="Old Standard TT"/>
                      </a:endParaRPr>
                    </a:p>
                    <a:p>
                      <a:pPr indent="0" lvl="0" marL="0" rtl="0" algn="l">
                        <a:lnSpc>
                          <a:spcPct val="95000"/>
                        </a:lnSpc>
                        <a:spcBef>
                          <a:spcPts val="0"/>
                        </a:spcBef>
                        <a:spcAft>
                          <a:spcPts val="0"/>
                        </a:spcAft>
                        <a:buNone/>
                      </a:pPr>
                      <a:r>
                        <a:rPr lang="en-GB" sz="1200" u="sng">
                          <a:solidFill>
                            <a:srgbClr val="1155CC"/>
                          </a:solidFill>
                          <a:hlinkClick r:id="rId9">
                            <a:extLst>
                              <a:ext uri="{A12FA001-AC4F-418D-AE19-62706E023703}">
                                <ahyp:hlinkClr val="tx"/>
                              </a:ext>
                            </a:extLst>
                          </a:hlinkClick>
                        </a:rPr>
                        <a:t>https://www.cia.gov/the-world-factbook/field/climate/</a:t>
                      </a:r>
                      <a:r>
                        <a:rPr lang="en-GB" sz="1200">
                          <a:solidFill>
                            <a:schemeClr val="dk1"/>
                          </a:solidFill>
                        </a:rPr>
                        <a:t> </a:t>
                      </a:r>
                      <a:endParaRPr sz="1200"/>
                    </a:p>
                  </a:txBody>
                  <a:tcPr marT="91425" marB="91425" marR="91425" marL="91425"/>
                </a:tc>
              </a:tr>
              <a:tr h="403500">
                <a:tc>
                  <a:txBody>
                    <a:bodyPr/>
                    <a:lstStyle/>
                    <a:p>
                      <a:pPr indent="0" lvl="0" marL="0" rtl="0" algn="l">
                        <a:spcBef>
                          <a:spcPts val="0"/>
                        </a:spcBef>
                        <a:spcAft>
                          <a:spcPts val="0"/>
                        </a:spcAft>
                        <a:buNone/>
                      </a:pPr>
                      <a:r>
                        <a:rPr lang="en-GB"/>
                        <a:t>Weather and Climate </a:t>
                      </a:r>
                      <a:endParaRPr/>
                    </a:p>
                  </a:txBody>
                  <a:tcPr marT="91425" marB="91425" marR="91425" marL="91425"/>
                </a:tc>
                <a:tc>
                  <a:txBody>
                    <a:bodyPr/>
                    <a:lstStyle/>
                    <a:p>
                      <a:pPr indent="0" lvl="0" marL="0" rtl="0" algn="l">
                        <a:spcBef>
                          <a:spcPts val="0"/>
                        </a:spcBef>
                        <a:spcAft>
                          <a:spcPts val="0"/>
                        </a:spcAft>
                        <a:buNone/>
                      </a:pPr>
                      <a:r>
                        <a:rPr lang="en-GB"/>
                        <a:t>Average annual temperature</a:t>
                      </a:r>
                      <a:endParaRPr/>
                    </a:p>
                  </a:txBody>
                  <a:tcPr marT="91425" marB="91425" marR="91425" marL="91425"/>
                </a:tc>
                <a:tc>
                  <a:txBody>
                    <a:bodyPr/>
                    <a:lstStyle/>
                    <a:p>
                      <a:pPr indent="0" lvl="0" marL="0" rtl="0" algn="l">
                        <a:lnSpc>
                          <a:spcPct val="95000"/>
                        </a:lnSpc>
                        <a:spcBef>
                          <a:spcPts val="0"/>
                        </a:spcBef>
                        <a:spcAft>
                          <a:spcPts val="0"/>
                        </a:spcAft>
                        <a:buNone/>
                      </a:pPr>
                      <a:r>
                        <a:rPr lang="en-GB" sz="1200" u="sng">
                          <a:solidFill>
                            <a:srgbClr val="1155CC"/>
                          </a:solidFill>
                          <a:hlinkClick r:id="rId10">
                            <a:extLst>
                              <a:ext uri="{A12FA001-AC4F-418D-AE19-62706E023703}">
                                <ahyp:hlinkClr val="tx"/>
                              </a:ext>
                            </a:extLst>
                          </a:hlinkClick>
                        </a:rPr>
                        <a:t>https://weatherandclimate.com/countries</a:t>
                      </a:r>
                      <a:endParaRPr sz="1200">
                        <a:solidFill>
                          <a:schemeClr val="dk1"/>
                        </a:solidFill>
                        <a:latin typeface="Old Standard TT"/>
                        <a:ea typeface="Old Standard TT"/>
                        <a:cs typeface="Old Standard TT"/>
                        <a:sym typeface="Old Standard TT"/>
                      </a:endParaRPr>
                    </a:p>
                    <a:p>
                      <a:pPr indent="0" lvl="0" marL="0" rtl="0" algn="l">
                        <a:lnSpc>
                          <a:spcPct val="95000"/>
                        </a:lnSpc>
                        <a:spcBef>
                          <a:spcPts val="0"/>
                        </a:spcBef>
                        <a:spcAft>
                          <a:spcPts val="0"/>
                        </a:spcAft>
                        <a:buNone/>
                      </a:pPr>
                      <a:r>
                        <a:t/>
                      </a:r>
                      <a:endParaRPr sz="1200">
                        <a:solidFill>
                          <a:schemeClr val="dk1"/>
                        </a:solidFill>
                        <a:latin typeface="Old Standard TT"/>
                        <a:ea typeface="Old Standard TT"/>
                        <a:cs typeface="Old Standard TT"/>
                        <a:sym typeface="Old Standard TT"/>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Comments</a:t>
            </a:r>
            <a:r>
              <a:rPr lang="en-GB"/>
              <a:t> for GDP and population </a:t>
            </a:r>
            <a:r>
              <a:rPr lang="en-GB"/>
              <a:t>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71600"/>
            <a:ext cx="8520600" cy="3731100"/>
          </a:xfrm>
          <a:prstGeom prst="rect">
            <a:avLst/>
          </a:prstGeom>
        </p:spPr>
        <p:txBody>
          <a:bodyPr anchorCtr="0" anchor="t" bIns="91425" lIns="91425" spcFirstLastPara="1" rIns="91425" wrap="square" tIns="91425">
            <a:normAutofit fontScale="25000" lnSpcReduction="10000"/>
          </a:bodyPr>
          <a:lstStyle/>
          <a:p>
            <a:pPr indent="-300189" lvl="0" marL="457200" rtl="0" algn="l">
              <a:spcBef>
                <a:spcPts val="0"/>
              </a:spcBef>
              <a:spcAft>
                <a:spcPts val="0"/>
              </a:spcAft>
              <a:buSzPct val="100000"/>
              <a:buChar char="●"/>
            </a:pPr>
            <a:r>
              <a:rPr lang="en-GB" sz="4509"/>
              <a:t>22 of the INSDC countries have no permanent human habitation so they do not provide any data about GDP and population such as for Clipperton </a:t>
            </a:r>
            <a:r>
              <a:rPr lang="en-GB" sz="4509"/>
              <a:t>Island. </a:t>
            </a:r>
            <a:endParaRPr sz="4509"/>
          </a:p>
          <a:p>
            <a:pPr indent="-300189" lvl="0" marL="457200" rtl="0" algn="l">
              <a:spcBef>
                <a:spcPts val="0"/>
              </a:spcBef>
              <a:spcAft>
                <a:spcPts val="0"/>
              </a:spcAft>
              <a:buSzPct val="100000"/>
              <a:buChar char="●"/>
            </a:pPr>
            <a:r>
              <a:rPr lang="en-GB" sz="4509"/>
              <a:t>The GDP and population for most countries was from 2022. This was because 2022 was the most recent year that the majority of the countries had provided data for. However, not every country has data which is that recent. For example, Venezuela has not given information about its GDP since 2014. Also, some countries don't provide data very often such as North Korea. As well as that, not every country is recognised by UN or World Bank so it doesn't provide data for them such as for Western Sahara.</a:t>
            </a:r>
            <a:endParaRPr sz="4509"/>
          </a:p>
          <a:p>
            <a:pPr indent="-300189" lvl="0" marL="457200" rtl="0" algn="l">
              <a:spcBef>
                <a:spcPts val="0"/>
              </a:spcBef>
              <a:spcAft>
                <a:spcPts val="0"/>
              </a:spcAft>
              <a:buSzPct val="100000"/>
              <a:buChar char="●"/>
            </a:pPr>
            <a:r>
              <a:rPr lang="en-GB" sz="4509"/>
              <a:t>The GDP for some of the smaller countries has been rounded to the nearest million or hundred million which makes it less accurate. </a:t>
            </a:r>
            <a:endParaRPr sz="4509"/>
          </a:p>
          <a:p>
            <a:pPr indent="-298450" lvl="0" marL="457200" rtl="0" algn="l">
              <a:spcBef>
                <a:spcPts val="0"/>
              </a:spcBef>
              <a:spcAft>
                <a:spcPts val="0"/>
              </a:spcAft>
              <a:buSzPct val="100000"/>
              <a:buChar char="●"/>
            </a:pPr>
            <a:r>
              <a:rPr lang="en-GB" sz="4400"/>
              <a:t>Countries with less than $1,035 GNI per capita are classified as low-income countries, those with between $1,036 and $4,085 as lower middle income countries, those with between $4,086 and $12,615 as upper middle income countries, and those with incomes of more than $12,615 as high-income countries. </a:t>
            </a:r>
            <a:r>
              <a:rPr lang="en-GB" sz="4400">
                <a:solidFill>
                  <a:srgbClr val="2C3E50"/>
                </a:solidFill>
              </a:rPr>
              <a:t>(United Nations, 2014)</a:t>
            </a:r>
            <a:endParaRPr sz="4400">
              <a:solidFill>
                <a:srgbClr val="2C3E50"/>
              </a:solidFill>
              <a:latin typeface="Roboto"/>
              <a:ea typeface="Roboto"/>
              <a:cs typeface="Roboto"/>
              <a:sym typeface="Roboto"/>
            </a:endParaRPr>
          </a:p>
          <a:p>
            <a:pPr indent="-298450" lvl="0" marL="457200" rtl="0" algn="l">
              <a:spcBef>
                <a:spcPts val="0"/>
              </a:spcBef>
              <a:spcAft>
                <a:spcPts val="0"/>
              </a:spcAft>
              <a:buSzPct val="100000"/>
              <a:buChar char="●"/>
            </a:pPr>
            <a:r>
              <a:rPr lang="en-GB" sz="4400"/>
              <a:t>Many of the smaller islands are recognised as territories of other countries by United Nations</a:t>
            </a:r>
            <a:r>
              <a:rPr lang="en-GB" sz="4400">
                <a:latin typeface="Roboto"/>
                <a:ea typeface="Roboto"/>
                <a:cs typeface="Roboto"/>
                <a:sym typeface="Roboto"/>
              </a:rPr>
              <a:t>.</a:t>
            </a:r>
            <a:endParaRPr sz="4400"/>
          </a:p>
          <a:p>
            <a:pPr indent="-300189" lvl="0" marL="457200" rtl="0" algn="l">
              <a:spcBef>
                <a:spcPts val="0"/>
              </a:spcBef>
              <a:spcAft>
                <a:spcPts val="0"/>
              </a:spcAft>
              <a:buSzPct val="100000"/>
              <a:buChar char="●"/>
            </a:pPr>
            <a:r>
              <a:rPr lang="en-GB" sz="4509"/>
              <a:t>Jan Mayen is included with Svalbard</a:t>
            </a:r>
            <a:endParaRPr sz="4509"/>
          </a:p>
          <a:p>
            <a:pPr indent="-300189" lvl="0" marL="457200" rtl="0" algn="l">
              <a:spcBef>
                <a:spcPts val="0"/>
              </a:spcBef>
              <a:spcAft>
                <a:spcPts val="0"/>
              </a:spcAft>
              <a:buSzPct val="100000"/>
              <a:buChar char="●"/>
            </a:pPr>
            <a:r>
              <a:rPr lang="en-GB" sz="4509"/>
              <a:t>Borneo contains Brunei, East Malaysia and Kalimantan (part of Indonesia)</a:t>
            </a:r>
            <a:endParaRPr sz="4509"/>
          </a:p>
          <a:p>
            <a:pPr indent="-300189" lvl="0" marL="457200" rtl="0" algn="l">
              <a:spcBef>
                <a:spcPts val="0"/>
              </a:spcBef>
              <a:spcAft>
                <a:spcPts val="0"/>
              </a:spcAft>
              <a:buSzPct val="100000"/>
              <a:buChar char="●"/>
            </a:pPr>
            <a:r>
              <a:rPr lang="en-GB" sz="4509"/>
              <a:t>West Bank and Gaza strip are included for State of Palestine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Comments for the physical </a:t>
            </a:r>
            <a:r>
              <a:rPr lang="en-GB"/>
              <a:t>geography</a:t>
            </a:r>
            <a:r>
              <a:rPr lang="en-GB"/>
              <a:t> data </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Font typeface="Arial"/>
              <a:buChar char="●"/>
            </a:pPr>
            <a:r>
              <a:rPr lang="en-GB" sz="1100">
                <a:latin typeface="Arial"/>
                <a:ea typeface="Arial"/>
                <a:cs typeface="Arial"/>
                <a:sym typeface="Arial"/>
              </a:rPr>
              <a:t>Some countries are geographically in one continent, but politically in another. For example, French Guiana is </a:t>
            </a:r>
            <a:r>
              <a:rPr lang="en-GB" sz="1100">
                <a:latin typeface="Arial"/>
                <a:ea typeface="Arial"/>
                <a:cs typeface="Arial"/>
                <a:sym typeface="Arial"/>
              </a:rPr>
              <a:t>geographically</a:t>
            </a:r>
            <a:r>
              <a:rPr lang="en-GB" sz="1100">
                <a:latin typeface="Arial"/>
                <a:ea typeface="Arial"/>
                <a:cs typeface="Arial"/>
                <a:sym typeface="Arial"/>
              </a:rPr>
              <a:t> located in South America, </a:t>
            </a:r>
            <a:r>
              <a:rPr lang="en-GB" sz="1100">
                <a:latin typeface="Arial"/>
                <a:ea typeface="Arial"/>
                <a:cs typeface="Arial"/>
                <a:sym typeface="Arial"/>
              </a:rPr>
              <a:t>however</a:t>
            </a:r>
            <a:r>
              <a:rPr lang="en-GB" sz="1100">
                <a:latin typeface="Arial"/>
                <a:ea typeface="Arial"/>
                <a:cs typeface="Arial"/>
                <a:sym typeface="Arial"/>
              </a:rPr>
              <a:t>, France owns it so it is </a:t>
            </a:r>
            <a:r>
              <a:rPr lang="en-GB" sz="1100">
                <a:latin typeface="Arial"/>
                <a:ea typeface="Arial"/>
                <a:cs typeface="Arial"/>
                <a:sym typeface="Arial"/>
              </a:rPr>
              <a:t>politically</a:t>
            </a:r>
            <a:r>
              <a:rPr lang="en-GB" sz="1100">
                <a:latin typeface="Arial"/>
                <a:ea typeface="Arial"/>
                <a:cs typeface="Arial"/>
                <a:sym typeface="Arial"/>
              </a:rPr>
              <a:t> European.</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Islands such Johnston Atoll are located in the </a:t>
            </a:r>
            <a:r>
              <a:rPr lang="en-GB" sz="1100">
                <a:latin typeface="Arial"/>
                <a:ea typeface="Arial"/>
                <a:cs typeface="Arial"/>
                <a:sym typeface="Arial"/>
              </a:rPr>
              <a:t>pacific</a:t>
            </a:r>
            <a:r>
              <a:rPr lang="en-GB" sz="1100">
                <a:latin typeface="Arial"/>
                <a:ea typeface="Arial"/>
                <a:cs typeface="Arial"/>
                <a:sym typeface="Arial"/>
              </a:rPr>
              <a:t> and not near </a:t>
            </a:r>
            <a:r>
              <a:rPr lang="en-GB" sz="1100">
                <a:latin typeface="Arial"/>
                <a:ea typeface="Arial"/>
                <a:cs typeface="Arial"/>
                <a:sym typeface="Arial"/>
              </a:rPr>
              <a:t>the</a:t>
            </a:r>
            <a:r>
              <a:rPr lang="en-GB" sz="1100">
                <a:latin typeface="Arial"/>
                <a:ea typeface="Arial"/>
                <a:cs typeface="Arial"/>
                <a:sym typeface="Arial"/>
              </a:rPr>
              <a:t> mainland of any continents so </a:t>
            </a:r>
            <a:r>
              <a:rPr lang="en-GB" sz="1100">
                <a:latin typeface="Arial"/>
                <a:ea typeface="Arial"/>
                <a:cs typeface="Arial"/>
                <a:sym typeface="Arial"/>
              </a:rPr>
              <a:t>they are determined by the maritime borders.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The areas of countries had been rounded to the nearest square kilometer which will make this less accurate.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The distance of coastline is only areas of land on the coast and not by lakes or rivers. Countries such as Turkmenistan and Kazakhstan border the Caspian Sea which is a large body of water, but since it is a lake it means that these are landlocked countries.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13 countries are located in both hemispheres as they are located on the equator so they are classified as equatorial.</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Every INSDC country has a data for its physical properties, but some don't have data for population and GDP.</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When typing in all of the data there may have been some human error.</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7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 have learned </a:t>
            </a:r>
            <a:r>
              <a:rPr lang="en-GB"/>
              <a:t>from</a:t>
            </a:r>
            <a:r>
              <a:rPr lang="en-GB"/>
              <a:t> this work </a:t>
            </a:r>
            <a:r>
              <a:rPr lang="en-GB"/>
              <a:t>experience</a:t>
            </a:r>
            <a:endParaRPr/>
          </a:p>
          <a:p>
            <a:pPr indent="0" lvl="0" marL="0" rtl="0" algn="l">
              <a:spcBef>
                <a:spcPts val="0"/>
              </a:spcBef>
              <a:spcAft>
                <a:spcPts val="0"/>
              </a:spcAft>
              <a:buNone/>
            </a:pPr>
            <a:r>
              <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It has </a:t>
            </a:r>
            <a:r>
              <a:rPr lang="en-GB"/>
              <a:t>expanded</a:t>
            </a:r>
            <a:r>
              <a:rPr lang="en-GB"/>
              <a:t> my geographical </a:t>
            </a:r>
            <a:r>
              <a:rPr lang="en-GB"/>
              <a:t>knowledge</a:t>
            </a:r>
            <a:r>
              <a:rPr lang="en-GB"/>
              <a:t> as I have learnt some new islands that had never heard of before. As well as that, it has improved my </a:t>
            </a:r>
            <a:r>
              <a:rPr lang="en-GB"/>
              <a:t>knowledge</a:t>
            </a:r>
            <a:r>
              <a:rPr lang="en-GB"/>
              <a:t> about facts for each country.</a:t>
            </a:r>
            <a:endParaRPr/>
          </a:p>
          <a:p>
            <a:pPr indent="-342900" lvl="0" marL="457200" rtl="0" algn="l">
              <a:spcBef>
                <a:spcPts val="0"/>
              </a:spcBef>
              <a:spcAft>
                <a:spcPts val="0"/>
              </a:spcAft>
              <a:buSzPts val="1800"/>
              <a:buChar char="●"/>
            </a:pPr>
            <a:r>
              <a:rPr lang="en-GB"/>
              <a:t>I had to make sure that the website used to collect data from were valid. So I used official data from CIA and UN.</a:t>
            </a:r>
            <a:endParaRPr/>
          </a:p>
          <a:p>
            <a:pPr indent="-342900" lvl="0" marL="457200" rtl="0" algn="l">
              <a:spcBef>
                <a:spcPts val="0"/>
              </a:spcBef>
              <a:spcAft>
                <a:spcPts val="0"/>
              </a:spcAft>
              <a:buSzPts val="1800"/>
              <a:buChar char="●"/>
            </a:pPr>
            <a:r>
              <a:rPr lang="en-GB"/>
              <a:t>I have also gained </a:t>
            </a:r>
            <a:r>
              <a:rPr lang="en-GB"/>
              <a:t>experience</a:t>
            </a:r>
            <a:r>
              <a:rPr lang="en-GB"/>
              <a:t> into what it is like in a workplace.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