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High Speed Energy-Efficient Convolutional Neural Network with Approximate Computing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Keertana Settaluri, Emily Naviasky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Caffe</a:t>
            </a:r>
          </a:p>
        </p:txBody>
      </p:sp>
      <p:sp>
        <p:nvSpPr>
          <p:cNvPr id="217" name="Shape 217"/>
          <p:cNvSpPr/>
          <p:nvPr/>
        </p:nvSpPr>
        <p:spPr>
          <a:xfrm>
            <a:off x="-342172" y="2352286"/>
            <a:ext cx="1102659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2" marL="1333500" indent="-444500" algn="l">
              <a:buSzPct val="75000"/>
              <a:buChar char="-"/>
            </a:pPr>
            <a:r>
              <a:t>Deep learning framework created by BVLC</a:t>
            </a:r>
          </a:p>
          <a:p>
            <a:pPr lvl="2" marL="1333500" indent="-444500" algn="l">
              <a:buSzPct val="75000"/>
              <a:buChar char="-"/>
            </a:pPr>
            <a:r>
              <a:t>I have no idea Emily halp. Mention Docker? idk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LeNet Architecture</a:t>
            </a:r>
          </a:p>
        </p:txBody>
      </p:sp>
      <p:sp>
        <p:nvSpPr>
          <p:cNvPr id="220" name="Shape 220"/>
          <p:cNvSpPr/>
          <p:nvPr/>
        </p:nvSpPr>
        <p:spPr>
          <a:xfrm>
            <a:off x="380694" y="2971084"/>
            <a:ext cx="3505812" cy="65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Conv 1</a:t>
            </a:r>
          </a:p>
        </p:txBody>
      </p:sp>
      <p:sp>
        <p:nvSpPr>
          <p:cNvPr id="221" name="Shape 221"/>
          <p:cNvSpPr/>
          <p:nvPr/>
        </p:nvSpPr>
        <p:spPr>
          <a:xfrm>
            <a:off x="957344" y="2082878"/>
            <a:ext cx="235251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Input Data</a:t>
            </a:r>
          </a:p>
        </p:txBody>
      </p:sp>
      <p:sp>
        <p:nvSpPr>
          <p:cNvPr id="222" name="Shape 222"/>
          <p:cNvSpPr/>
          <p:nvPr/>
        </p:nvSpPr>
        <p:spPr>
          <a:xfrm>
            <a:off x="2133600" y="2711819"/>
            <a:ext cx="1" cy="2278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3" name="Shape 223"/>
          <p:cNvSpPr/>
          <p:nvPr/>
        </p:nvSpPr>
        <p:spPr>
          <a:xfrm>
            <a:off x="380694" y="4030519"/>
            <a:ext cx="3505812" cy="6554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Pooling 2</a:t>
            </a:r>
          </a:p>
        </p:txBody>
      </p:sp>
      <p:sp>
        <p:nvSpPr>
          <p:cNvPr id="224" name="Shape 224"/>
          <p:cNvSpPr/>
          <p:nvPr/>
        </p:nvSpPr>
        <p:spPr>
          <a:xfrm>
            <a:off x="2133600" y="3710175"/>
            <a:ext cx="1" cy="2366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" name="Shape 225"/>
          <p:cNvSpPr/>
          <p:nvPr/>
        </p:nvSpPr>
        <p:spPr>
          <a:xfrm>
            <a:off x="380694" y="5089954"/>
            <a:ext cx="3505812" cy="65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Conv 2</a:t>
            </a:r>
          </a:p>
        </p:txBody>
      </p:sp>
      <p:sp>
        <p:nvSpPr>
          <p:cNvPr id="226" name="Shape 226"/>
          <p:cNvSpPr/>
          <p:nvPr/>
        </p:nvSpPr>
        <p:spPr>
          <a:xfrm>
            <a:off x="380694" y="6124795"/>
            <a:ext cx="3505812" cy="6554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Pooling 2</a:t>
            </a:r>
          </a:p>
        </p:txBody>
      </p:sp>
      <p:sp>
        <p:nvSpPr>
          <p:cNvPr id="227" name="Shape 227"/>
          <p:cNvSpPr/>
          <p:nvPr/>
        </p:nvSpPr>
        <p:spPr>
          <a:xfrm>
            <a:off x="380694" y="7159635"/>
            <a:ext cx="3505812" cy="65544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Fully Connected</a:t>
            </a:r>
          </a:p>
        </p:txBody>
      </p:sp>
      <p:sp>
        <p:nvSpPr>
          <p:cNvPr id="228" name="Shape 228"/>
          <p:cNvSpPr/>
          <p:nvPr/>
        </p:nvSpPr>
        <p:spPr>
          <a:xfrm>
            <a:off x="380694" y="8219070"/>
            <a:ext cx="3505812" cy="655440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Score</a:t>
            </a:r>
          </a:p>
        </p:txBody>
      </p:sp>
      <p:sp>
        <p:nvSpPr>
          <p:cNvPr id="229" name="Shape 229"/>
          <p:cNvSpPr/>
          <p:nvPr/>
        </p:nvSpPr>
        <p:spPr>
          <a:xfrm>
            <a:off x="2133600" y="4792310"/>
            <a:ext cx="1" cy="236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0" name="Shape 230"/>
          <p:cNvSpPr/>
          <p:nvPr/>
        </p:nvSpPr>
        <p:spPr>
          <a:xfrm>
            <a:off x="2133600" y="5866021"/>
            <a:ext cx="1" cy="236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1" name="Shape 231"/>
          <p:cNvSpPr/>
          <p:nvPr/>
        </p:nvSpPr>
        <p:spPr>
          <a:xfrm>
            <a:off x="2133600" y="6883630"/>
            <a:ext cx="1" cy="236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2" name="Shape 232"/>
          <p:cNvSpPr/>
          <p:nvPr/>
        </p:nvSpPr>
        <p:spPr>
          <a:xfrm>
            <a:off x="2133600" y="7901239"/>
            <a:ext cx="1" cy="236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3" name="Shape 233"/>
          <p:cNvSpPr/>
          <p:nvPr/>
        </p:nvSpPr>
        <p:spPr>
          <a:xfrm>
            <a:off x="2133600" y="8974950"/>
            <a:ext cx="0" cy="236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4" name="Shape 234"/>
          <p:cNvSpPr/>
          <p:nvPr/>
        </p:nvSpPr>
        <p:spPr>
          <a:xfrm>
            <a:off x="957344" y="9229316"/>
            <a:ext cx="235251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Out</a:t>
            </a:r>
          </a:p>
        </p:txBody>
      </p:sp>
      <p:sp>
        <p:nvSpPr>
          <p:cNvPr id="235" name="Shape 235"/>
          <p:cNvSpPr/>
          <p:nvPr/>
        </p:nvSpPr>
        <p:spPr>
          <a:xfrm>
            <a:off x="4184446" y="3783640"/>
            <a:ext cx="6313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ConvNet that classifies digits</a:t>
            </a:r>
          </a:p>
        </p:txBody>
      </p:sp>
      <p:sp>
        <p:nvSpPr>
          <p:cNvPr id="236" name="Shape 236"/>
          <p:cNvSpPr/>
          <p:nvPr/>
        </p:nvSpPr>
        <p:spPr>
          <a:xfrm>
            <a:off x="4140572" y="4448346"/>
            <a:ext cx="87284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Simple but relevant baseline architecture</a:t>
            </a:r>
          </a:p>
        </p:txBody>
      </p:sp>
      <p:sp>
        <p:nvSpPr>
          <p:cNvPr id="237" name="Shape 237"/>
          <p:cNvSpPr/>
          <p:nvPr/>
        </p:nvSpPr>
        <p:spPr>
          <a:xfrm>
            <a:off x="4218313" y="5113719"/>
            <a:ext cx="77454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Gradient-Based Learning technique</a:t>
            </a:r>
          </a:p>
        </p:txBody>
      </p:sp>
      <p:sp>
        <p:nvSpPr>
          <p:cNvPr id="238" name="Shape 238"/>
          <p:cNvSpPr/>
          <p:nvPr/>
        </p:nvSpPr>
        <p:spPr>
          <a:xfrm>
            <a:off x="4201380" y="5784794"/>
            <a:ext cx="37229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- 91.7% accuracy</a:t>
            </a:r>
          </a:p>
        </p:txBody>
      </p:sp>
      <p:sp>
        <p:nvSpPr>
          <p:cNvPr id="239" name="Shape 239"/>
          <p:cNvSpPr/>
          <p:nvPr/>
        </p:nvSpPr>
        <p:spPr>
          <a:xfrm>
            <a:off x="4198128" y="6452514"/>
            <a:ext cx="861329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-"/>
            </a:pPr>
            <a:r>
              <a:t>Outputs probability that input is certain</a:t>
            </a:r>
          </a:p>
          <a:p>
            <a:pPr algn="l"/>
            <a:r>
              <a:t>digit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Floating Point to Integer Mapping</a:t>
            </a:r>
          </a:p>
        </p:txBody>
      </p:sp>
      <p:pic>
        <p:nvPicPr>
          <p:cNvPr id="2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2349" y="3674533"/>
            <a:ext cx="3797301" cy="167640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6460066" y="4512733"/>
            <a:ext cx="71266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4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3147" y="4169833"/>
            <a:ext cx="17653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762000" y="3062816"/>
            <a:ext cx="108553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Constant factor k chosen to map from float to integer</a:t>
            </a:r>
          </a:p>
        </p:txBody>
      </p:sp>
      <p:sp>
        <p:nvSpPr>
          <p:cNvPr id="246" name="Shape 246"/>
          <p:cNvSpPr/>
          <p:nvPr/>
        </p:nvSpPr>
        <p:spPr>
          <a:xfrm>
            <a:off x="762000" y="5429250"/>
            <a:ext cx="36457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Integer Mapping:</a:t>
            </a:r>
          </a:p>
        </p:txBody>
      </p:sp>
      <p:pic>
        <p:nvPicPr>
          <p:cNvPr id="247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4300" y="6155266"/>
            <a:ext cx="5257801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/>
        </p:nvSpPr>
        <p:spPr>
          <a:xfrm>
            <a:off x="762000" y="7097183"/>
            <a:ext cx="31885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Float Mapping:</a:t>
            </a:r>
          </a:p>
        </p:txBody>
      </p:sp>
      <p:pic>
        <p:nvPicPr>
          <p:cNvPr id="249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20949" y="7823199"/>
            <a:ext cx="5524501" cy="71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952500" y="289555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Error Introduction</a:t>
            </a:r>
          </a:p>
        </p:txBody>
      </p:sp>
      <p:sp>
        <p:nvSpPr>
          <p:cNvPr id="252" name="Shape 252"/>
          <p:cNvSpPr/>
          <p:nvPr/>
        </p:nvSpPr>
        <p:spPr>
          <a:xfrm>
            <a:off x="380694" y="2971084"/>
            <a:ext cx="3505812" cy="65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Conv 1</a:t>
            </a:r>
          </a:p>
        </p:txBody>
      </p:sp>
      <p:sp>
        <p:nvSpPr>
          <p:cNvPr id="253" name="Shape 253"/>
          <p:cNvSpPr/>
          <p:nvPr/>
        </p:nvSpPr>
        <p:spPr>
          <a:xfrm>
            <a:off x="1042011" y="2117197"/>
            <a:ext cx="235251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Input 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2133599" y="2711819"/>
            <a:ext cx="1" cy="2278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5" name="Shape 255"/>
          <p:cNvSpPr/>
          <p:nvPr/>
        </p:nvSpPr>
        <p:spPr>
          <a:xfrm>
            <a:off x="414561" y="4307306"/>
            <a:ext cx="3505811" cy="65544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Pooling 2</a:t>
            </a:r>
          </a:p>
        </p:txBody>
      </p:sp>
      <p:sp>
        <p:nvSpPr>
          <p:cNvPr id="256" name="Shape 256"/>
          <p:cNvSpPr/>
          <p:nvPr/>
        </p:nvSpPr>
        <p:spPr>
          <a:xfrm>
            <a:off x="414561" y="5366741"/>
            <a:ext cx="3505811" cy="65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Conv 2</a:t>
            </a:r>
          </a:p>
        </p:txBody>
      </p:sp>
      <p:sp>
        <p:nvSpPr>
          <p:cNvPr id="257" name="Shape 257"/>
          <p:cNvSpPr/>
          <p:nvPr/>
        </p:nvSpPr>
        <p:spPr>
          <a:xfrm>
            <a:off x="414561" y="6401582"/>
            <a:ext cx="3505811" cy="6554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Pooling 2</a:t>
            </a:r>
          </a:p>
        </p:txBody>
      </p:sp>
      <p:sp>
        <p:nvSpPr>
          <p:cNvPr id="258" name="Shape 258"/>
          <p:cNvSpPr/>
          <p:nvPr/>
        </p:nvSpPr>
        <p:spPr>
          <a:xfrm>
            <a:off x="414561" y="7436422"/>
            <a:ext cx="3505811" cy="655440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Fully Connected</a:t>
            </a:r>
          </a:p>
        </p:txBody>
      </p:sp>
      <p:sp>
        <p:nvSpPr>
          <p:cNvPr id="259" name="Shape 259"/>
          <p:cNvSpPr/>
          <p:nvPr/>
        </p:nvSpPr>
        <p:spPr>
          <a:xfrm>
            <a:off x="414561" y="8471262"/>
            <a:ext cx="3505811" cy="655440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Score</a:t>
            </a:r>
          </a:p>
        </p:txBody>
      </p:sp>
      <p:sp>
        <p:nvSpPr>
          <p:cNvPr id="260" name="Shape 260"/>
          <p:cNvSpPr/>
          <p:nvPr/>
        </p:nvSpPr>
        <p:spPr>
          <a:xfrm>
            <a:off x="2167466" y="5069097"/>
            <a:ext cx="1" cy="236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1" name="Shape 261"/>
          <p:cNvSpPr/>
          <p:nvPr/>
        </p:nvSpPr>
        <p:spPr>
          <a:xfrm>
            <a:off x="2167466" y="6142808"/>
            <a:ext cx="1" cy="236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2" name="Shape 262"/>
          <p:cNvSpPr/>
          <p:nvPr/>
        </p:nvSpPr>
        <p:spPr>
          <a:xfrm>
            <a:off x="2167466" y="7160417"/>
            <a:ext cx="1" cy="236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3" name="Shape 263"/>
          <p:cNvSpPr/>
          <p:nvPr/>
        </p:nvSpPr>
        <p:spPr>
          <a:xfrm>
            <a:off x="2167466" y="8178026"/>
            <a:ext cx="1" cy="236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4" name="Shape 264"/>
          <p:cNvSpPr/>
          <p:nvPr/>
        </p:nvSpPr>
        <p:spPr>
          <a:xfrm>
            <a:off x="2167466" y="9195635"/>
            <a:ext cx="1" cy="2366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5" name="Shape 265"/>
          <p:cNvSpPr/>
          <p:nvPr/>
        </p:nvSpPr>
        <p:spPr>
          <a:xfrm>
            <a:off x="1448411" y="9186426"/>
            <a:ext cx="235251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Out</a:t>
            </a:r>
          </a:p>
        </p:txBody>
      </p:sp>
      <p:sp>
        <p:nvSpPr>
          <p:cNvPr id="266" name="Shape 266"/>
          <p:cNvSpPr/>
          <p:nvPr/>
        </p:nvSpPr>
        <p:spPr>
          <a:xfrm>
            <a:off x="4461933" y="2814648"/>
            <a:ext cx="1270001" cy="1270001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% Error</a:t>
            </a:r>
          </a:p>
        </p:txBody>
      </p:sp>
      <p:sp>
        <p:nvSpPr>
          <p:cNvPr id="270" name="Shape 270"/>
          <p:cNvSpPr/>
          <p:nvPr/>
        </p:nvSpPr>
        <p:spPr>
          <a:xfrm>
            <a:off x="2803478" y="2012436"/>
            <a:ext cx="2187799" cy="72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925" fill="norm" stroke="1" extrusionOk="0">
                <a:moveTo>
                  <a:pt x="0" y="2583"/>
                </a:moveTo>
                <a:cubicBezTo>
                  <a:pt x="7784" y="-3675"/>
                  <a:pt x="14984" y="1439"/>
                  <a:pt x="21600" y="17925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/>
        </p:nvSpPr>
        <p:spPr>
          <a:xfrm>
            <a:off x="3977084" y="2978730"/>
            <a:ext cx="530490" cy="283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3" fill="norm" stroke="1" extrusionOk="0">
                <a:moveTo>
                  <a:pt x="0" y="16293"/>
                </a:moveTo>
                <a:cubicBezTo>
                  <a:pt x="3805" y="-3789"/>
                  <a:pt x="11005" y="-5307"/>
                  <a:pt x="21600" y="1173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/>
        </p:nvSpPr>
        <p:spPr>
          <a:xfrm>
            <a:off x="4106230" y="3613083"/>
            <a:ext cx="1698824" cy="1169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901" fill="norm" stroke="1" extrusionOk="0">
                <a:moveTo>
                  <a:pt x="21600" y="0"/>
                </a:moveTo>
                <a:cubicBezTo>
                  <a:pt x="19364" y="15675"/>
                  <a:pt x="12164" y="21600"/>
                  <a:pt x="0" y="1777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Background: ConvNet</a:t>
            </a: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16289" r="2956" b="4192"/>
          <a:stretch>
            <a:fillRect/>
          </a:stretch>
        </p:blipFill>
        <p:spPr>
          <a:xfrm>
            <a:off x="1949846" y="2281366"/>
            <a:ext cx="9104954" cy="3189292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910894" y="5687483"/>
            <a:ext cx="94558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Neurons arranged in layers with 3 dimensions</a:t>
            </a:r>
          </a:p>
        </p:txBody>
      </p:sp>
      <p:sp>
        <p:nvSpPr>
          <p:cNvPr id="125" name="Shape 125"/>
          <p:cNvSpPr/>
          <p:nvPr/>
        </p:nvSpPr>
        <p:spPr>
          <a:xfrm>
            <a:off x="910894" y="6305550"/>
            <a:ext cx="91760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Every layer transforms 3D input to 3D output</a:t>
            </a:r>
          </a:p>
        </p:txBody>
      </p:sp>
      <p:sp>
        <p:nvSpPr>
          <p:cNvPr id="126" name="Shape 126"/>
          <p:cNvSpPr/>
          <p:nvPr/>
        </p:nvSpPr>
        <p:spPr>
          <a:xfrm>
            <a:off x="910894" y="7482416"/>
            <a:ext cx="53483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Computationally intensive</a:t>
            </a:r>
          </a:p>
        </p:txBody>
      </p:sp>
      <p:sp>
        <p:nvSpPr>
          <p:cNvPr id="127" name="Shape 127"/>
          <p:cNvSpPr/>
          <p:nvPr/>
        </p:nvSpPr>
        <p:spPr>
          <a:xfrm>
            <a:off x="1528927" y="8062383"/>
            <a:ext cx="1098834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 AlexNet: 666 million MACs per 227x227 pixel image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10894" y="6874933"/>
            <a:ext cx="1071036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Layer types: Convolutional, pooling, fully-connected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/>
            <a:r>
              <a:t>Problem Statement: Approximate Computing  in ConvNet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Propose to use hardware approximate computing on ConvNet</a:t>
            </a:r>
          </a:p>
          <a:p>
            <a:pPr/>
            <a:r>
              <a:t>ConvNets innately resilient to imperfections in precision due to nature of noisy data which it they are used to interpret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 of Contents</a:t>
            </a:r>
          </a:p>
        </p:txBody>
      </p:sp>
      <p:sp>
        <p:nvSpPr>
          <p:cNvPr id="134" name="Shape 134"/>
          <p:cNvSpPr/>
          <p:nvPr/>
        </p:nvSpPr>
        <p:spPr>
          <a:xfrm>
            <a:off x="829733" y="2825749"/>
            <a:ext cx="7255332" cy="534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605013" indent="-605013" algn="l">
              <a:lnSpc>
                <a:spcPct val="150000"/>
              </a:lnSpc>
              <a:buSzPct val="75000"/>
              <a:buChar char="•"/>
              <a:defRPr sz="4900"/>
            </a:pPr>
            <a:r>
              <a:t>Adder</a:t>
            </a:r>
          </a:p>
          <a:p>
            <a:pPr marL="605013" indent="-605013" algn="l">
              <a:lnSpc>
                <a:spcPct val="150000"/>
              </a:lnSpc>
              <a:buSzPct val="75000"/>
              <a:buChar char="•"/>
              <a:defRPr sz="4900"/>
            </a:pPr>
            <a:r>
              <a:t>Multiplier</a:t>
            </a:r>
          </a:p>
          <a:p>
            <a:pPr marL="605013" indent="-605013" algn="l">
              <a:lnSpc>
                <a:spcPct val="150000"/>
              </a:lnSpc>
              <a:buSzPct val="75000"/>
              <a:buChar char="•"/>
              <a:defRPr sz="4900"/>
            </a:pPr>
            <a:r>
              <a:t>Verilog Implementation</a:t>
            </a:r>
          </a:p>
          <a:p>
            <a:pPr marL="605013" indent="-605013" algn="l">
              <a:lnSpc>
                <a:spcPct val="150000"/>
              </a:lnSpc>
              <a:buSzPct val="75000"/>
              <a:buChar char="•"/>
              <a:defRPr sz="4900"/>
            </a:pPr>
            <a:r>
              <a:t>Caffe/Evaluation</a:t>
            </a:r>
          </a:p>
          <a:p>
            <a:pPr marL="605013" indent="-605013" algn="l">
              <a:lnSpc>
                <a:spcPct val="150000"/>
              </a:lnSpc>
              <a:buSzPct val="75000"/>
              <a:buChar char="•"/>
              <a:defRPr sz="4900"/>
            </a:pPr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Adder Implementation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572228" y="2436283"/>
            <a:ext cx="56605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Lower Part Or (LPO) Adder</a:t>
            </a:r>
          </a:p>
        </p:txBody>
      </p:sp>
      <p:sp>
        <p:nvSpPr>
          <p:cNvPr id="138" name="Shape 138"/>
          <p:cNvSpPr/>
          <p:nvPr/>
        </p:nvSpPr>
        <p:spPr>
          <a:xfrm>
            <a:off x="572228" y="5908211"/>
            <a:ext cx="123187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Saves power and area by reducing number of adder blocks</a:t>
            </a:r>
          </a:p>
        </p:txBody>
      </p:sp>
      <p:sp>
        <p:nvSpPr>
          <p:cNvPr id="139" name="Shape 139"/>
          <p:cNvSpPr/>
          <p:nvPr/>
        </p:nvSpPr>
        <p:spPr>
          <a:xfrm>
            <a:off x="1567059" y="3853391"/>
            <a:ext cx="4512772" cy="76722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m, Upper Accurate Bits</a:t>
            </a:r>
          </a:p>
        </p:txBody>
      </p:sp>
      <p:sp>
        <p:nvSpPr>
          <p:cNvPr id="140" name="Shape 140"/>
          <p:cNvSpPr/>
          <p:nvPr/>
        </p:nvSpPr>
        <p:spPr>
          <a:xfrm>
            <a:off x="6079792" y="3853391"/>
            <a:ext cx="4512773" cy="76722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n, lower OR-ed bits</a:t>
            </a:r>
          </a:p>
        </p:txBody>
      </p:sp>
      <p:sp>
        <p:nvSpPr>
          <p:cNvPr id="148" name="Shape 148"/>
          <p:cNvSpPr/>
          <p:nvPr/>
        </p:nvSpPr>
        <p:spPr>
          <a:xfrm>
            <a:off x="5782881" y="3453620"/>
            <a:ext cx="723784" cy="347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6" fill="norm" stroke="1" extrusionOk="0">
                <a:moveTo>
                  <a:pt x="21600" y="16206"/>
                </a:moveTo>
                <a:cubicBezTo>
                  <a:pt x="14341" y="-5001"/>
                  <a:pt x="7141" y="-5394"/>
                  <a:pt x="0" y="15028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/>
        </p:nvSpPr>
        <p:spPr>
          <a:xfrm>
            <a:off x="4668129" y="2987145"/>
            <a:ext cx="296448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Carry (A[n-1]*B[n-1])</a:t>
            </a:r>
          </a:p>
        </p:txBody>
      </p:sp>
      <p:sp>
        <p:nvSpPr>
          <p:cNvPr id="143" name="Shape 143"/>
          <p:cNvSpPr/>
          <p:nvPr/>
        </p:nvSpPr>
        <p:spPr>
          <a:xfrm>
            <a:off x="6104466" y="4876800"/>
            <a:ext cx="44634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" name="Shape 144"/>
          <p:cNvSpPr/>
          <p:nvPr/>
        </p:nvSpPr>
        <p:spPr>
          <a:xfrm>
            <a:off x="6566611" y="5023114"/>
            <a:ext cx="353913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Approximated bit width</a:t>
            </a:r>
          </a:p>
        </p:txBody>
      </p:sp>
      <p:sp>
        <p:nvSpPr>
          <p:cNvPr id="145" name="Shape 145"/>
          <p:cNvSpPr/>
          <p:nvPr/>
        </p:nvSpPr>
        <p:spPr>
          <a:xfrm>
            <a:off x="590236" y="6551083"/>
            <a:ext cx="46200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Performance increase</a:t>
            </a:r>
          </a:p>
        </p:txBody>
      </p:sp>
      <p:sp>
        <p:nvSpPr>
          <p:cNvPr id="146" name="Shape 146"/>
          <p:cNvSpPr/>
          <p:nvPr/>
        </p:nvSpPr>
        <p:spPr>
          <a:xfrm>
            <a:off x="971575" y="7244556"/>
            <a:ext cx="61863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Critical path is through carry</a:t>
            </a:r>
          </a:p>
        </p:txBody>
      </p:sp>
      <p:sp>
        <p:nvSpPr>
          <p:cNvPr id="147" name="Shape 147"/>
          <p:cNvSpPr/>
          <p:nvPr/>
        </p:nvSpPr>
        <p:spPr>
          <a:xfrm>
            <a:off x="957249" y="7938029"/>
            <a:ext cx="110903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- OR-ing lower bits reduces propagation delay greatly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Adder Implementation</a:t>
            </a:r>
          </a:p>
        </p:txBody>
      </p:sp>
      <p:sp>
        <p:nvSpPr>
          <p:cNvPr id="151" name="Shape 151"/>
          <p:cNvSpPr/>
          <p:nvPr/>
        </p:nvSpPr>
        <p:spPr>
          <a:xfrm>
            <a:off x="681668" y="8340261"/>
            <a:ext cx="49343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LPO - low mean error per bit</a:t>
            </a:r>
          </a:p>
        </p:txBody>
      </p:sp>
      <p:sp>
        <p:nvSpPr>
          <p:cNvPr id="152" name="Shape 152"/>
          <p:cNvSpPr/>
          <p:nvPr/>
        </p:nvSpPr>
        <p:spPr>
          <a:xfrm>
            <a:off x="693333" y="7688328"/>
            <a:ext cx="885177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Plot shows 16 bits approximate (32 bit integer total)</a:t>
            </a:r>
          </a:p>
        </p:txBody>
      </p:sp>
      <p:sp>
        <p:nvSpPr>
          <p:cNvPr id="153" name="Shape 153"/>
          <p:cNvSpPr/>
          <p:nvPr/>
        </p:nvSpPr>
        <p:spPr>
          <a:xfrm>
            <a:off x="1367468" y="8941395"/>
            <a:ext cx="50551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Sum peaks at/near zero error</a:t>
            </a:r>
          </a:p>
        </p:txBody>
      </p:sp>
      <p:pic>
        <p:nvPicPr>
          <p:cNvPr id="154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34166" y="2101850"/>
            <a:ext cx="8509001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Multiplier Implementation</a:t>
            </a:r>
          </a:p>
        </p:txBody>
      </p:sp>
      <p:sp>
        <p:nvSpPr>
          <p:cNvPr id="157" name="Shape 157"/>
          <p:cNvSpPr/>
          <p:nvPr/>
        </p:nvSpPr>
        <p:spPr>
          <a:xfrm>
            <a:off x="647801" y="7395518"/>
            <a:ext cx="1111681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Power/area reduced since number of adders reduced</a:t>
            </a:r>
          </a:p>
        </p:txBody>
      </p:sp>
      <p:sp>
        <p:nvSpPr>
          <p:cNvPr id="158" name="Shape 158"/>
          <p:cNvSpPr/>
          <p:nvPr/>
        </p:nvSpPr>
        <p:spPr>
          <a:xfrm>
            <a:off x="628565" y="8057800"/>
            <a:ext cx="10989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Critical path lowered (operating frequency increases)</a:t>
            </a:r>
          </a:p>
        </p:txBody>
      </p:sp>
      <p:sp>
        <p:nvSpPr>
          <p:cNvPr id="159" name="Shape 159"/>
          <p:cNvSpPr/>
          <p:nvPr/>
        </p:nvSpPr>
        <p:spPr>
          <a:xfrm>
            <a:off x="758494" y="2436283"/>
            <a:ext cx="54996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Simple PPG Multiplication </a:t>
            </a:r>
          </a:p>
        </p:txBody>
      </p:sp>
      <p:sp>
        <p:nvSpPr>
          <p:cNvPr id="160" name="Shape 160"/>
          <p:cNvSpPr/>
          <p:nvPr/>
        </p:nvSpPr>
        <p:spPr>
          <a:xfrm>
            <a:off x="4169796" y="3895255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4703197" y="3895255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5236597" y="3895255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5769997" y="3895255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6283093" y="3895255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7056930" y="3895255"/>
            <a:ext cx="438614" cy="394759"/>
          </a:xfrm>
          <a:prstGeom prst="ellipse">
            <a:avLst/>
          </a:prstGeom>
          <a:solidFill>
            <a:srgbClr val="D9DDD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7610634" y="3895255"/>
            <a:ext cx="438614" cy="394759"/>
          </a:xfrm>
          <a:prstGeom prst="ellipse">
            <a:avLst/>
          </a:prstGeom>
          <a:solidFill>
            <a:srgbClr val="D9DDD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8164338" y="3895255"/>
            <a:ext cx="438614" cy="394759"/>
          </a:xfrm>
          <a:prstGeom prst="ellipse">
            <a:avLst/>
          </a:prstGeom>
          <a:solidFill>
            <a:srgbClr val="D9DDD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8718042" y="3895255"/>
            <a:ext cx="438614" cy="394759"/>
          </a:xfrm>
          <a:prstGeom prst="ellipse">
            <a:avLst/>
          </a:prstGeom>
          <a:solidFill>
            <a:srgbClr val="D9DDD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>
            <a:off x="8164338" y="4394788"/>
            <a:ext cx="438614" cy="394759"/>
          </a:xfrm>
          <a:prstGeom prst="ellipse">
            <a:avLst/>
          </a:prstGeom>
          <a:solidFill>
            <a:srgbClr val="D9DDD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7610634" y="4394788"/>
            <a:ext cx="438614" cy="394759"/>
          </a:xfrm>
          <a:prstGeom prst="ellipse">
            <a:avLst/>
          </a:prstGeom>
          <a:solidFill>
            <a:srgbClr val="D9DDD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7056930" y="4394788"/>
            <a:ext cx="438614" cy="394759"/>
          </a:xfrm>
          <a:prstGeom prst="ellipse">
            <a:avLst/>
          </a:prstGeom>
          <a:solidFill>
            <a:srgbClr val="D9DDD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4179948" y="4394788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4713348" y="4394788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5246748" y="4394788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5780149" y="4394788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6293245" y="4394788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3646548" y="4394788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7602168" y="4894321"/>
            <a:ext cx="438614" cy="394759"/>
          </a:xfrm>
          <a:prstGeom prst="ellipse">
            <a:avLst/>
          </a:prstGeom>
          <a:solidFill>
            <a:srgbClr val="D9DDD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7048464" y="4894321"/>
            <a:ext cx="438614" cy="394759"/>
          </a:xfrm>
          <a:prstGeom prst="ellipse">
            <a:avLst/>
          </a:prstGeom>
          <a:solidFill>
            <a:srgbClr val="D9DDD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171482" y="4894321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4704882" y="4894321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5238282" y="4894321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5771682" y="4894321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6284778" y="4894321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3638081" y="4894321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3104681" y="4894321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7056930" y="5421610"/>
            <a:ext cx="438614" cy="394759"/>
          </a:xfrm>
          <a:prstGeom prst="ellipse">
            <a:avLst/>
          </a:prstGeom>
          <a:solidFill>
            <a:srgbClr val="D9DDDD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4179948" y="5421610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4713348" y="5421610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5246748" y="5421610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5780149" y="5421610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6293245" y="5421610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3646548" y="5421610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3113148" y="5421610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2579748" y="5421610"/>
            <a:ext cx="438614" cy="39475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 flipV="1">
            <a:off x="6894394" y="3932976"/>
            <a:ext cx="1" cy="20028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7" name="Shape 197"/>
          <p:cNvSpPr/>
          <p:nvPr/>
        </p:nvSpPr>
        <p:spPr>
          <a:xfrm>
            <a:off x="6135290" y="6021293"/>
            <a:ext cx="121341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VBL = 4</a:t>
            </a:r>
          </a:p>
        </p:txBody>
      </p:sp>
      <p:sp>
        <p:nvSpPr>
          <p:cNvPr id="198" name="Shape 198"/>
          <p:cNvSpPr/>
          <p:nvPr/>
        </p:nvSpPr>
        <p:spPr>
          <a:xfrm>
            <a:off x="9376831" y="3857684"/>
            <a:ext cx="7409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PP 0</a:t>
            </a:r>
          </a:p>
        </p:txBody>
      </p:sp>
      <p:sp>
        <p:nvSpPr>
          <p:cNvPr id="199" name="Shape 199"/>
          <p:cNvSpPr/>
          <p:nvPr/>
        </p:nvSpPr>
        <p:spPr>
          <a:xfrm>
            <a:off x="9376831" y="4357217"/>
            <a:ext cx="7409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PP 1</a:t>
            </a:r>
          </a:p>
        </p:txBody>
      </p:sp>
      <p:sp>
        <p:nvSpPr>
          <p:cNvPr id="200" name="Shape 200"/>
          <p:cNvSpPr/>
          <p:nvPr/>
        </p:nvSpPr>
        <p:spPr>
          <a:xfrm>
            <a:off x="9376831" y="4856750"/>
            <a:ext cx="7409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PP 2</a:t>
            </a:r>
          </a:p>
        </p:txBody>
      </p:sp>
      <p:sp>
        <p:nvSpPr>
          <p:cNvPr id="201" name="Shape 201"/>
          <p:cNvSpPr/>
          <p:nvPr/>
        </p:nvSpPr>
        <p:spPr>
          <a:xfrm>
            <a:off x="9537766" y="5355345"/>
            <a:ext cx="4191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…</a:t>
            </a:r>
          </a:p>
        </p:txBody>
      </p:sp>
      <p:sp>
        <p:nvSpPr>
          <p:cNvPr id="202" name="Shape 202"/>
          <p:cNvSpPr/>
          <p:nvPr/>
        </p:nvSpPr>
        <p:spPr>
          <a:xfrm>
            <a:off x="6900333" y="3781500"/>
            <a:ext cx="23870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3" name="Shape 203"/>
          <p:cNvSpPr/>
          <p:nvPr/>
        </p:nvSpPr>
        <p:spPr>
          <a:xfrm>
            <a:off x="7525703" y="3197844"/>
            <a:ext cx="8540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zeros</a:t>
            </a:r>
          </a:p>
        </p:txBody>
      </p:sp>
      <p:sp>
        <p:nvSpPr>
          <p:cNvPr id="204" name="Shape 204"/>
          <p:cNvSpPr/>
          <p:nvPr/>
        </p:nvSpPr>
        <p:spPr>
          <a:xfrm>
            <a:off x="680906" y="6733236"/>
            <a:ext cx="95499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All partial products to the right of VBL are zero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Multiplier Implementation</a:t>
            </a:r>
          </a:p>
        </p:txBody>
      </p:sp>
      <p:sp>
        <p:nvSpPr>
          <p:cNvPr id="207" name="Shape 207"/>
          <p:cNvSpPr/>
          <p:nvPr/>
        </p:nvSpPr>
        <p:spPr>
          <a:xfrm>
            <a:off x="995561" y="8111736"/>
            <a:ext cx="74368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Normal distribution of error, VBL = 8</a:t>
            </a:r>
          </a:p>
        </p:txBody>
      </p:sp>
      <p:pic>
        <p:nvPicPr>
          <p:cNvPr id="20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9978" y="2339636"/>
            <a:ext cx="7004920" cy="553748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961694" y="8729803"/>
            <a:ext cx="90754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“Rounding” of error good for our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Verilog Implementation</a:t>
            </a:r>
          </a:p>
        </p:txBody>
      </p:sp>
      <p:sp>
        <p:nvSpPr>
          <p:cNvPr id="212" name="Shape 212"/>
          <p:cNvSpPr/>
          <p:nvPr/>
        </p:nvSpPr>
        <p:spPr>
          <a:xfrm>
            <a:off x="809294" y="2166019"/>
            <a:ext cx="9222487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LPO adder:</a:t>
            </a:r>
          </a:p>
          <a:p>
            <a:pPr lvl="2" marL="1333500" indent="-444500" algn="l">
              <a:buSzPct val="75000"/>
              <a:buChar char="-"/>
            </a:pPr>
            <a:r>
              <a:t>Upper bits implemented using ‘+’</a:t>
            </a:r>
          </a:p>
          <a:p>
            <a:pPr lvl="2" marL="1333500" indent="-444500" algn="l">
              <a:buSzPct val="75000"/>
              <a:buChar char="-"/>
            </a:pPr>
            <a:r>
              <a:t>DC optimizes the upper accurate bits</a:t>
            </a:r>
          </a:p>
          <a:p>
            <a:pPr lvl="2" marL="1333500" indent="-444500" algn="l">
              <a:buSzPct val="75000"/>
              <a:buChar char="-"/>
            </a:pPr>
            <a:r>
              <a:t>Accurate adder implemented as well</a:t>
            </a:r>
          </a:p>
        </p:txBody>
      </p:sp>
      <p:sp>
        <p:nvSpPr>
          <p:cNvPr id="213" name="Shape 213"/>
          <p:cNvSpPr/>
          <p:nvPr/>
        </p:nvSpPr>
        <p:spPr>
          <a:xfrm>
            <a:off x="888161" y="4523651"/>
            <a:ext cx="1059317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Multiplier:</a:t>
            </a:r>
          </a:p>
          <a:p>
            <a:pPr lvl="2" marL="1333500" indent="-444500" algn="l">
              <a:buSzPct val="75000"/>
              <a:buChar char="-"/>
            </a:pPr>
            <a:r>
              <a:t>Variable VBL</a:t>
            </a:r>
          </a:p>
          <a:p>
            <a:pPr lvl="2" marL="1333500" indent="-444500" algn="l">
              <a:buSzPct val="75000"/>
              <a:buChar char="-"/>
            </a:pPr>
            <a:r>
              <a:t>Accurate simple PPG multiplier implemented</a:t>
            </a:r>
          </a:p>
        </p:txBody>
      </p:sp>
      <p:sp>
        <p:nvSpPr>
          <p:cNvPr id="214" name="Shape 214"/>
          <p:cNvSpPr/>
          <p:nvPr/>
        </p:nvSpPr>
        <p:spPr>
          <a:xfrm>
            <a:off x="888161" y="6335183"/>
            <a:ext cx="11484713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Setup:</a:t>
            </a:r>
          </a:p>
          <a:p>
            <a:pPr lvl="2" marL="1333500" indent="-444500" algn="l">
              <a:buSzPct val="75000"/>
              <a:buChar char="-"/>
            </a:pPr>
            <a:r>
              <a:t>Large constant clock chosen for adder/multiplier</a:t>
            </a:r>
          </a:p>
          <a:p>
            <a:pPr lvl="2" marL="1333500" indent="-444500" algn="l">
              <a:buSzPct val="75000"/>
              <a:buChar char="-"/>
            </a:pPr>
            <a:r>
              <a:t>Area obtained from ICC</a:t>
            </a:r>
          </a:p>
          <a:p>
            <a:pPr lvl="2" marL="1333500" indent="-444500" algn="l">
              <a:buSzPct val="75000"/>
              <a:buChar char="-"/>
            </a:pPr>
            <a:r>
              <a:t>Positive slack used to determine performance</a:t>
            </a:r>
          </a:p>
          <a:p>
            <a:pPr lvl="2" marL="1333500" indent="-444500" algn="l">
              <a:buSzPct val="75000"/>
              <a:buChar char="-"/>
            </a:pPr>
            <a:r>
              <a:t>Power obtained using PrimeTime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