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63" r:id="rId5"/>
    <p:sldId id="258" r:id="rId6"/>
    <p:sldId id="259" r:id="rId7"/>
    <p:sldId id="265" r:id="rId8"/>
    <p:sldId id="266" r:id="rId9"/>
    <p:sldId id="264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F2967-8E22-4B42-90F2-D88CC1BBE804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9454-9595-409E-8BC5-8848C7CC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7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2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5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97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5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43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91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08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2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5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5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08-Apr-16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08-Apr-16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76874" y="1380068"/>
            <a:ext cx="8574622" cy="2616199"/>
          </a:xfrm>
        </p:spPr>
        <p:txBody>
          <a:bodyPr/>
          <a:lstStyle/>
          <a:p>
            <a:r>
              <a:rPr lang="en-US" dirty="0"/>
              <a:t>CLOUD COMPUTING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157534" y="3996267"/>
            <a:ext cx="7593962" cy="1388534"/>
          </a:xfrm>
        </p:spPr>
        <p:txBody>
          <a:bodyPr/>
          <a:lstStyle/>
          <a:p>
            <a:r>
              <a:rPr lang="bg-BG" b="1" dirty="0"/>
              <a:t>Изготвили: Енчо Белезирев, Никола Попов, Георги Лулчев</a:t>
            </a:r>
          </a:p>
          <a:p>
            <a:r>
              <a:rPr lang="bg-BG" b="1" dirty="0"/>
              <a:t>спец. Информатика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172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0" y="429231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Платформа като услуга</a:t>
            </a:r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(PaaS)</a:t>
            </a:r>
          </a:p>
          <a:p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40410" y="1476712"/>
            <a:ext cx="9646590" cy="543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свойства, които мога да бъдат включение в услугата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Операционна система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Сървъри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Място за съхранение на информация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Инструменти за дизайн и разработка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Хостинг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Сървърен софтуер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Място за съхранение на информация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Система за управление на бази данни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Мрежови достъп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4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Платформа като услуга</a:t>
            </a:r>
            <a:r>
              <a:rPr lang="en-US" sz="3200" dirty="0">
                <a:solidFill>
                  <a:schemeClr val="accent1"/>
                </a:solidFill>
              </a:rPr>
              <a:t>(PaaS)</a:t>
            </a:r>
          </a:p>
          <a:p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286879" cy="468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 нужда от инвестиция във физическа инфраструктура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Улеснява процеса на разработка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Гъвкавост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Адаптивност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Хора/Екипи от различни локации могат да работят заедно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Високо ниво на сигурност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5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Платформа като услуга</a:t>
            </a:r>
            <a:r>
              <a:rPr lang="en-US" sz="3200" dirty="0">
                <a:solidFill>
                  <a:schemeClr val="accent1"/>
                </a:solidFill>
              </a:rPr>
              <a:t>(PaaS)</a:t>
            </a:r>
          </a:p>
          <a:p>
            <a:endParaRPr lang="bg-BG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04" y="1296605"/>
            <a:ext cx="6277970" cy="527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1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Софтуер като услуга</a:t>
            </a:r>
            <a:r>
              <a:rPr lang="en-US" sz="3200" dirty="0">
                <a:solidFill>
                  <a:schemeClr val="accent1"/>
                </a:solidFill>
              </a:rPr>
              <a:t>(SaaS)</a:t>
            </a:r>
            <a:endParaRPr lang="bg-BG" sz="3200" dirty="0">
              <a:solidFill>
                <a:schemeClr val="accent1"/>
              </a:solidFill>
            </a:endParaRPr>
          </a:p>
          <a:p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286879" cy="444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Клиентът плаща толкова, колкото използва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Без начални такси и без такси за допълнителен хардуер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 на използването 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Автоматични обновления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Съвместимост за различни устройства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Достъпен насвякъде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Приложенията могат да бъдат персонализирани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1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Софтуер като услуга</a:t>
            </a:r>
            <a:r>
              <a:rPr lang="en-US" sz="3200" dirty="0">
                <a:solidFill>
                  <a:schemeClr val="accent1"/>
                </a:solidFill>
              </a:rPr>
              <a:t>(SaaS)</a:t>
            </a:r>
            <a:endParaRPr lang="bg-BG" sz="3200" dirty="0">
              <a:solidFill>
                <a:schemeClr val="accent1"/>
              </a:solidFill>
            </a:endParaRPr>
          </a:p>
          <a:p>
            <a:endParaRPr lang="bg-BG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377" t="12390" r="18815" b="6961"/>
          <a:stretch/>
        </p:blipFill>
        <p:spPr>
          <a:xfrm>
            <a:off x="1241946" y="1446726"/>
            <a:ext cx="6523630" cy="49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Deployment models</a:t>
            </a:r>
            <a:endParaRPr lang="bg-BG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6" y="1830704"/>
            <a:ext cx="9137075" cy="29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Частен </a:t>
            </a:r>
            <a:r>
              <a:rPr lang="en-US" dirty="0" smtClean="0"/>
              <a:t>cloud</a:t>
            </a:r>
            <a:endParaRPr lang="bg-BG" dirty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476712"/>
            <a:ext cx="9646590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свойства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 частния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Предоставя възможност за доставка на целия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 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като един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Разделен е на отделни организации, които се грижат за доставката на ресурси</a:t>
            </a:r>
            <a:endParaRPr lang="bg-BG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Дадена организация има достъп само и единствено до определени ресурси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Идеален за бизнеса, тъй като позволява съхранението на частни данни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Частен </a:t>
            </a:r>
            <a:r>
              <a:rPr lang="en-US" dirty="0" smtClean="0"/>
              <a:t>cloud</a:t>
            </a:r>
            <a:endParaRPr lang="bg-BG" dirty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119520"/>
            <a:ext cx="964659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 на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частния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Висока сигурност и защита на лични данни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По-голям контрол</a:t>
            </a:r>
            <a:endParaRPr lang="bg-BG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По-евтино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Намалява потреблението на ресурси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Надеждност</a:t>
            </a:r>
          </a:p>
        </p:txBody>
      </p:sp>
      <p:pic>
        <p:nvPicPr>
          <p:cNvPr id="1026" name="Picture 2" descr="http://www.definealldefinitions.com/wp-content/uploads/2014/10/private-cloud-benefits-and-featu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3702139"/>
            <a:ext cx="3857625" cy="315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Публичен </a:t>
            </a:r>
            <a:r>
              <a:rPr lang="en-US" dirty="0" smtClean="0"/>
              <a:t>cloud</a:t>
            </a:r>
            <a:endParaRPr lang="bg-BG" dirty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476712"/>
            <a:ext cx="9646590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свойства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 публичния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Предоставя услуги, които се съхраняват в публичното пространство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Предоставя достъп на услуги до всички клиенти на една и съща инфраструктура</a:t>
            </a:r>
            <a:endParaRPr lang="bg-BG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Предоставя се на потребители, които нямат нужда от висока сигурност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Всичко е публично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Публичен </a:t>
            </a:r>
            <a:r>
              <a:rPr lang="en-US" dirty="0" smtClean="0"/>
              <a:t>cloud</a:t>
            </a:r>
            <a:endParaRPr lang="bg-BG" dirty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119520"/>
            <a:ext cx="964659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 на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публичния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Много добра </a:t>
            </a:r>
            <a:r>
              <a:rPr lang="bg-BG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</a:t>
            </a:r>
            <a:endParaRPr lang="bg-BG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Удобство в избора на услуги за ползване</a:t>
            </a:r>
            <a:endParaRPr lang="bg-BG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Надеждност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Гъвкавост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Независим от локацията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3033779"/>
            <a:ext cx="3511081" cy="35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170637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Съдържание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073767"/>
            <a:ext cx="8329392" cy="5384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/>
              <a:t>Обща информация</a:t>
            </a:r>
          </a:p>
          <a:p>
            <a:r>
              <a:rPr lang="bg-BG" sz="2000" dirty="0"/>
              <a:t>Характеристики</a:t>
            </a:r>
          </a:p>
          <a:p>
            <a:r>
              <a:rPr lang="bg-BG" sz="2000" dirty="0"/>
              <a:t>Модели на доставка</a:t>
            </a:r>
            <a:endParaRPr lang="en-US" sz="2000" dirty="0"/>
          </a:p>
          <a:p>
            <a:pPr lvl="1">
              <a:buSzPct val="65000"/>
            </a:pPr>
            <a:r>
              <a:rPr lang="bg-BG" sz="2000" dirty="0"/>
              <a:t>Инфраструктура като услуга</a:t>
            </a:r>
            <a:r>
              <a:rPr lang="en-US" sz="2000" dirty="0"/>
              <a:t> (IaaS)</a:t>
            </a:r>
          </a:p>
          <a:p>
            <a:pPr lvl="1">
              <a:buSzPct val="65000"/>
            </a:pPr>
            <a:r>
              <a:rPr lang="bg-BG" sz="2000" dirty="0"/>
              <a:t>Платформа като услуга</a:t>
            </a:r>
            <a:r>
              <a:rPr lang="en-US" sz="2000" dirty="0"/>
              <a:t>(PaaS)</a:t>
            </a:r>
          </a:p>
          <a:p>
            <a:pPr lvl="1">
              <a:buSzPct val="65000"/>
            </a:pPr>
            <a:r>
              <a:rPr lang="bg-BG" sz="2000" dirty="0"/>
              <a:t>Софтуер като услуга</a:t>
            </a:r>
            <a:r>
              <a:rPr lang="en-US" sz="2000" dirty="0"/>
              <a:t>(SaaS)</a:t>
            </a:r>
            <a:endParaRPr lang="bg-BG" sz="2000" dirty="0"/>
          </a:p>
          <a:p>
            <a:r>
              <a:rPr lang="en-US" sz="2000" dirty="0"/>
              <a:t>Deployment models</a:t>
            </a:r>
          </a:p>
          <a:p>
            <a:pPr lvl="1">
              <a:buSzPct val="65000"/>
            </a:pPr>
            <a:r>
              <a:rPr lang="bg-BG" sz="2000" dirty="0"/>
              <a:t>Частен</a:t>
            </a:r>
            <a:r>
              <a:rPr lang="en-US" sz="2000" dirty="0"/>
              <a:t> cloud</a:t>
            </a:r>
          </a:p>
          <a:p>
            <a:pPr lvl="1">
              <a:buSzPct val="65000"/>
            </a:pPr>
            <a:r>
              <a:rPr lang="bg-BG" sz="2000" dirty="0"/>
              <a:t>Публичен</a:t>
            </a:r>
            <a:r>
              <a:rPr lang="en-US" sz="2000" dirty="0"/>
              <a:t> cloud</a:t>
            </a:r>
          </a:p>
          <a:p>
            <a:pPr lvl="1">
              <a:buSzPct val="65000"/>
            </a:pPr>
            <a:r>
              <a:rPr lang="bg-BG" sz="2000" dirty="0"/>
              <a:t>Хибриден</a:t>
            </a:r>
            <a:r>
              <a:rPr lang="en-US" sz="2000" dirty="0"/>
              <a:t> cloud</a:t>
            </a:r>
            <a:endParaRPr lang="bg-BG" sz="2000" dirty="0"/>
          </a:p>
          <a:p>
            <a:pPr lvl="1">
              <a:buSzPct val="65000"/>
            </a:pPr>
            <a:r>
              <a:rPr lang="bg-BG" sz="2000" dirty="0"/>
              <a:t>Общностен </a:t>
            </a:r>
            <a:r>
              <a:rPr lang="en-US" sz="2000" dirty="0" smtClean="0"/>
              <a:t>cloud</a:t>
            </a:r>
            <a:endParaRPr lang="bg-BG" sz="2000" dirty="0"/>
          </a:p>
          <a:p>
            <a:r>
              <a:rPr lang="bg-BG" sz="2000" dirty="0"/>
              <a:t>Известни </a:t>
            </a:r>
            <a:r>
              <a:rPr lang="en-US" sz="2000" dirty="0"/>
              <a:t>Cloud </a:t>
            </a:r>
            <a:r>
              <a:rPr lang="bg-BG" sz="2000" dirty="0"/>
              <a:t>доставчици</a:t>
            </a:r>
          </a:p>
          <a:p>
            <a:endParaRPr lang="en-US" sz="2000" dirty="0"/>
          </a:p>
          <a:p>
            <a:pPr marL="0" indent="0">
              <a:buNone/>
            </a:pPr>
            <a:endParaRPr lang="bg-BG" sz="2000" dirty="0"/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229257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Хибриден </a:t>
            </a:r>
            <a:r>
              <a:rPr lang="en-US" dirty="0" smtClean="0"/>
              <a:t>cloud</a:t>
            </a:r>
            <a:endParaRPr lang="bg-BG" dirty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476712"/>
            <a:ext cx="964659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свойства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 публичния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Представлява смесица между частен и публичен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Има възможност за ползване както като публичен, така и като частен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</a:t>
            </a:r>
            <a:endParaRPr lang="bg-BG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Използва се най-често, когато потребителят иска висока сигурност на данните, но и достъпност на продуктите от всяко място и по всяко време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Хибриден </a:t>
            </a:r>
            <a:r>
              <a:rPr lang="en-US" dirty="0" smtClean="0"/>
              <a:t>cloud</a:t>
            </a:r>
            <a:endParaRPr lang="bg-BG" dirty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40410" y="1119520"/>
            <a:ext cx="9646590" cy="331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 на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хибридния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Обединява повечето предимства на публични и частния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</a:t>
            </a:r>
            <a:endParaRPr lang="bg-BG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</a:t>
            </a:r>
            <a:endParaRPr lang="bg-BG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Ценова ефективност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Сигурност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Гъвкавост</a:t>
            </a:r>
          </a:p>
        </p:txBody>
      </p:sp>
      <p:pic>
        <p:nvPicPr>
          <p:cNvPr id="3074" name="Picture 2" descr="http://convergenceservices.in/images/hybrid_clou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889" y="3388870"/>
            <a:ext cx="5402309" cy="346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4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Общностен </a:t>
            </a:r>
            <a:r>
              <a:rPr lang="en-US" dirty="0" smtClean="0"/>
              <a:t>cloud</a:t>
            </a:r>
            <a:endParaRPr lang="bg-BG" dirty="0"/>
          </a:p>
        </p:txBody>
      </p:sp>
      <p:pic>
        <p:nvPicPr>
          <p:cNvPr id="4098" name="Picture 2" descr="https://media.licdn.com/mpr/mpr/p/5/005/089/26d/36d5d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1111249"/>
            <a:ext cx="8959721" cy="40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3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Обща информация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202358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2370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Обща информация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202358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81761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Характеристики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3878206" y="1893756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bg-BG" sz="2400" dirty="0"/>
          </a:p>
          <a:p>
            <a:endParaRPr lang="en-US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4912" y="1327456"/>
            <a:ext cx="8435233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indent="-280988">
              <a:tabLst>
                <a:tab pos="0" algn="l"/>
              </a:tabLst>
            </a:pPr>
            <a:r>
              <a:rPr lang="bg-BG" sz="2400" dirty="0"/>
              <a:t>Гъвкавост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Цена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Независимост от устройства и местоположение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Поддръжка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Производителност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Продуктивност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Надеждност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/>
              <a:t>Еластичност и </a:t>
            </a:r>
            <a:r>
              <a:rPr lang="bg-BG" sz="2400" dirty="0" err="1"/>
              <a:t>мащабируемост</a:t>
            </a:r>
            <a:r>
              <a:rPr lang="en-US" sz="2400" dirty="0"/>
              <a:t> </a:t>
            </a:r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  <a:p>
            <a:pPr marL="280988" indent="-280988">
              <a:buFont typeface="Wingdings 3" charset="2"/>
              <a:buNone/>
              <a:tabLst>
                <a:tab pos="0" algn="l"/>
              </a:tabLst>
            </a:pPr>
            <a:endParaRPr lang="bg-BG" sz="2400" dirty="0"/>
          </a:p>
          <a:p>
            <a:pPr marL="280988" indent="-280988">
              <a:tabLst>
                <a:tab pos="0" algn="l"/>
              </a:tabLst>
            </a:pPr>
            <a:endParaRPr lang="en-US" sz="2400" dirty="0"/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39439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Модели на доставка</a:t>
            </a:r>
          </a:p>
        </p:txBody>
      </p:sp>
      <p:pic>
        <p:nvPicPr>
          <p:cNvPr id="1028" name="Picture 4" descr="https://www.engineyard.com/images/backgrounds/cloud-computing-mod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8" y="1446726"/>
            <a:ext cx="9224682" cy="39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03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0" y="429231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Инфраструктура като услуга (</a:t>
            </a:r>
            <a:r>
              <a:rPr lang="en-US" dirty="0"/>
              <a:t>IaaS)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40410" y="1476712"/>
            <a:ext cx="964659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компоненти: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Виртуални машини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Сървъри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Място за съхранение на информация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Load-balancers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Мрежови достъп</a:t>
            </a:r>
          </a:p>
        </p:txBody>
      </p:sp>
    </p:spTree>
    <p:extLst>
      <p:ext uri="{BB962C8B-B14F-4D97-AF65-F5344CB8AC3E}">
        <p14:creationId xmlns:p14="http://schemas.microsoft.com/office/powerpoint/2010/main" val="312472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Инфраструктура като услуга (</a:t>
            </a:r>
            <a:r>
              <a:rPr lang="en-US" dirty="0"/>
              <a:t>IaaS)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71779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без забавяне при разширяване на ресурсите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 нужда от допълнителна инвестиция в хардуер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Клиентът плаща толкова, колкото използва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Независимост от локацията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Високо ниво на сигурност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single point of failure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6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Инфраструктура като услуга (</a:t>
            </a:r>
            <a:r>
              <a:rPr lang="en-US" dirty="0"/>
              <a:t>IaaS)</a:t>
            </a:r>
            <a:endParaRPr lang="bg-BG" dirty="0"/>
          </a:p>
        </p:txBody>
      </p:sp>
      <p:pic>
        <p:nvPicPr>
          <p:cNvPr id="1026" name="Picture 2" descr="http://www.arrayguard.com/images/solutions/IaaS-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1" y="1446726"/>
            <a:ext cx="8760723" cy="476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64744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496</Words>
  <Application>Microsoft Office PowerPoint</Application>
  <PresentationFormat>Широк екран</PresentationFormat>
  <Paragraphs>138</Paragraphs>
  <Slides>22</Slides>
  <Notes>18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Аспект</vt:lpstr>
      <vt:lpstr>CLOUD COMPUTING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Belezirev</dc:creator>
  <cp:lastModifiedBy>Belezirev</cp:lastModifiedBy>
  <cp:revision>27</cp:revision>
  <dcterms:created xsi:type="dcterms:W3CDTF">2016-04-06T17:24:43Z</dcterms:created>
  <dcterms:modified xsi:type="dcterms:W3CDTF">2016-04-08T06:11:16Z</dcterms:modified>
</cp:coreProperties>
</file>