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2" r:id="rId4"/>
    <p:sldId id="263" r:id="rId5"/>
    <p:sldId id="258" r:id="rId6"/>
    <p:sldId id="259" r:id="rId7"/>
    <p:sldId id="265" r:id="rId8"/>
    <p:sldId id="266" r:id="rId9"/>
    <p:sldId id="264" r:id="rId10"/>
    <p:sldId id="267" r:id="rId11"/>
    <p:sldId id="268" r:id="rId12"/>
    <p:sldId id="269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F2967-8E22-4B42-90F2-D88CC1BBE804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B9454-9595-409E-8BC5-8848C7CC2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27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7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52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20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35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07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15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83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2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15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22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/>
              <a:t>Щракнете за редакция стил подзагл. обр.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 на цита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или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176874" y="1380068"/>
            <a:ext cx="8574622" cy="2616199"/>
          </a:xfrm>
        </p:spPr>
        <p:txBody>
          <a:bodyPr/>
          <a:lstStyle/>
          <a:p>
            <a:r>
              <a:rPr lang="en-US" dirty="0"/>
              <a:t>CLOUD COMPUTING</a:t>
            </a:r>
            <a:endParaRPr lang="bg-BG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157534" y="3996267"/>
            <a:ext cx="7593962" cy="1388534"/>
          </a:xfrm>
        </p:spPr>
        <p:txBody>
          <a:bodyPr/>
          <a:lstStyle/>
          <a:p>
            <a:r>
              <a:rPr lang="bg-BG" b="1" dirty="0"/>
              <a:t>Изготвили: Енчо Белезирев, Никола Попов, Георги Лулчев</a:t>
            </a:r>
          </a:p>
          <a:p>
            <a:r>
              <a:rPr lang="bg-BG" b="1" dirty="0"/>
              <a:t>спец. Информатика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41720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0" y="429231"/>
            <a:ext cx="6960537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lvl="1">
              <a:spcBef>
                <a:spcPct val="0"/>
              </a:spcBef>
            </a:pPr>
            <a:r>
              <a:rPr lang="bg-BG" sz="3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Платформа като услуга</a:t>
            </a:r>
            <a:r>
              <a:rPr lang="en-US" sz="3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(PaaS)</a:t>
            </a:r>
          </a:p>
          <a:p>
            <a:endParaRPr lang="bg-BG" sz="3200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640410" y="1476712"/>
            <a:ext cx="9646590" cy="5437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Основни свойства, които мога да бъдат включение в услугата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Операционна система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Сървъри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Място за съхранение на информация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Инструменти за дизайн и разработка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Хостинг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Сървърен софтуер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Място за съхранение на информация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Система за управление на бази данни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Мрежови достъп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endParaRPr lang="bg-BG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845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80452" y="414239"/>
            <a:ext cx="6960537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lvl="1">
              <a:spcBef>
                <a:spcPct val="0"/>
              </a:spcBef>
            </a:pPr>
            <a:r>
              <a:rPr lang="bg-BG" sz="3200" dirty="0">
                <a:solidFill>
                  <a:schemeClr val="accent1"/>
                </a:solidFill>
              </a:rPr>
              <a:t>Платформа като услуга</a:t>
            </a:r>
            <a:r>
              <a:rPr lang="en-US" sz="3200" dirty="0">
                <a:solidFill>
                  <a:schemeClr val="accent1"/>
                </a:solidFill>
              </a:rPr>
              <a:t>(PaaS)</a:t>
            </a:r>
          </a:p>
          <a:p>
            <a:endParaRPr lang="bg-BG" sz="3200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580452" y="1461720"/>
            <a:ext cx="9286879" cy="4683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Предимства: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Няма нужда от инвестиция във физическа инфраструктура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Улеснява процеса на разработка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Гъвкавост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Адаптивност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Хора/Екипи от различни локации могат да работят заедно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Високо ниво на сигурност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endParaRPr lang="bg-BG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850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2" y="399245"/>
            <a:ext cx="6960537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lvl="1">
              <a:spcBef>
                <a:spcPct val="0"/>
              </a:spcBef>
            </a:pPr>
            <a:r>
              <a:rPr lang="bg-BG" sz="3200" dirty="0">
                <a:solidFill>
                  <a:schemeClr val="accent1"/>
                </a:solidFill>
              </a:rPr>
              <a:t>Платформа като услуга</a:t>
            </a:r>
            <a:r>
              <a:rPr lang="en-US" sz="3200" dirty="0">
                <a:solidFill>
                  <a:schemeClr val="accent1"/>
                </a:solidFill>
              </a:rPr>
              <a:t>(PaaS)</a:t>
            </a:r>
          </a:p>
          <a:p>
            <a:endParaRPr lang="bg-BG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504" y="1296605"/>
            <a:ext cx="6277970" cy="527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817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80452" y="414239"/>
            <a:ext cx="6960537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lvl="1">
              <a:spcBef>
                <a:spcPct val="0"/>
              </a:spcBef>
            </a:pPr>
            <a:r>
              <a:rPr lang="bg-BG" sz="3200" dirty="0">
                <a:solidFill>
                  <a:schemeClr val="accent1"/>
                </a:solidFill>
              </a:rPr>
              <a:t>Софтуер като услуга</a:t>
            </a:r>
            <a:r>
              <a:rPr lang="en-US" sz="3200" dirty="0">
                <a:solidFill>
                  <a:schemeClr val="accent1"/>
                </a:solidFill>
              </a:rPr>
              <a:t>(SaaS)</a:t>
            </a:r>
            <a:endParaRPr lang="bg-BG" sz="3200" dirty="0">
              <a:solidFill>
                <a:schemeClr val="accent1"/>
              </a:solidFill>
            </a:endParaRPr>
          </a:p>
          <a:p>
            <a:endParaRPr lang="bg-BG" sz="3200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580452" y="1461720"/>
            <a:ext cx="9286879" cy="4442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Предимства: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Клиентът плаща толкова, колкото използва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Без начални такси и без такси за допълнителен хардуер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Мащабируемост на използването 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Автоматични обновления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Съвместимост за различни устройства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Достъпен насвякъде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Приложенията могат да бъдат персонализирани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endParaRPr lang="bg-BG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014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2" y="399245"/>
            <a:ext cx="6960537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lvl="1">
              <a:spcBef>
                <a:spcPct val="0"/>
              </a:spcBef>
            </a:pPr>
            <a:r>
              <a:rPr lang="bg-BG" sz="3200" dirty="0">
                <a:solidFill>
                  <a:schemeClr val="accent1"/>
                </a:solidFill>
              </a:rPr>
              <a:t>Софтуер като услуга</a:t>
            </a:r>
            <a:r>
              <a:rPr lang="en-US" sz="3200" dirty="0">
                <a:solidFill>
                  <a:schemeClr val="accent1"/>
                </a:solidFill>
              </a:rPr>
              <a:t>(SaaS)</a:t>
            </a:r>
            <a:endParaRPr lang="bg-BG" sz="3200" dirty="0">
              <a:solidFill>
                <a:schemeClr val="accent1"/>
              </a:solidFill>
            </a:endParaRPr>
          </a:p>
          <a:p>
            <a:endParaRPr lang="bg-BG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5377" t="12390" r="18815" b="6961"/>
          <a:stretch/>
        </p:blipFill>
        <p:spPr>
          <a:xfrm>
            <a:off x="1241946" y="1446726"/>
            <a:ext cx="6523630" cy="498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414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3" y="170637"/>
            <a:ext cx="5987914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Съдържание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7534" y="1073767"/>
            <a:ext cx="8329392" cy="53841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000" dirty="0"/>
              <a:t>Обща информация</a:t>
            </a:r>
          </a:p>
          <a:p>
            <a:r>
              <a:rPr lang="bg-BG" sz="2000" dirty="0"/>
              <a:t>Характеристики</a:t>
            </a:r>
          </a:p>
          <a:p>
            <a:r>
              <a:rPr lang="bg-BG" sz="2000" dirty="0"/>
              <a:t>Модели на доставка</a:t>
            </a:r>
            <a:endParaRPr lang="en-US" sz="2000" dirty="0"/>
          </a:p>
          <a:p>
            <a:pPr lvl="1">
              <a:buSzPct val="65000"/>
            </a:pPr>
            <a:r>
              <a:rPr lang="bg-BG" sz="2000" dirty="0"/>
              <a:t>Инфраструктура като услуга</a:t>
            </a:r>
            <a:r>
              <a:rPr lang="en-US" sz="2000" dirty="0"/>
              <a:t> (IaaS)</a:t>
            </a:r>
          </a:p>
          <a:p>
            <a:pPr lvl="1">
              <a:buSzPct val="65000"/>
            </a:pPr>
            <a:r>
              <a:rPr lang="bg-BG" sz="2000" dirty="0"/>
              <a:t>Платформа като услуга</a:t>
            </a:r>
            <a:r>
              <a:rPr lang="en-US" sz="2000" dirty="0"/>
              <a:t>(PaaS)</a:t>
            </a:r>
          </a:p>
          <a:p>
            <a:pPr lvl="1">
              <a:buSzPct val="65000"/>
            </a:pPr>
            <a:r>
              <a:rPr lang="bg-BG" sz="2000" dirty="0"/>
              <a:t>Софтуер като услуга</a:t>
            </a:r>
            <a:r>
              <a:rPr lang="en-US" sz="2000" dirty="0"/>
              <a:t>(SaaS)</a:t>
            </a:r>
            <a:endParaRPr lang="bg-BG" sz="2000" dirty="0"/>
          </a:p>
          <a:p>
            <a:r>
              <a:rPr lang="en-US" sz="2000" dirty="0"/>
              <a:t>Deployment models</a:t>
            </a:r>
          </a:p>
          <a:p>
            <a:pPr lvl="1">
              <a:buSzPct val="65000"/>
            </a:pPr>
            <a:r>
              <a:rPr lang="bg-BG" sz="2000" dirty="0"/>
              <a:t>Частен</a:t>
            </a:r>
            <a:r>
              <a:rPr lang="en-US" sz="2000" dirty="0"/>
              <a:t> cloud</a:t>
            </a:r>
          </a:p>
          <a:p>
            <a:pPr lvl="1">
              <a:buSzPct val="65000"/>
            </a:pPr>
            <a:r>
              <a:rPr lang="bg-BG" sz="2000" dirty="0"/>
              <a:t>Публичен</a:t>
            </a:r>
            <a:r>
              <a:rPr lang="en-US" sz="2000" dirty="0"/>
              <a:t> cloud</a:t>
            </a:r>
          </a:p>
          <a:p>
            <a:pPr lvl="1">
              <a:buSzPct val="65000"/>
            </a:pPr>
            <a:r>
              <a:rPr lang="bg-BG" sz="2000" dirty="0"/>
              <a:t>Хибриден</a:t>
            </a:r>
            <a:r>
              <a:rPr lang="en-US" sz="2000" dirty="0"/>
              <a:t> cloud</a:t>
            </a:r>
            <a:endParaRPr lang="bg-BG" sz="2000" dirty="0"/>
          </a:p>
          <a:p>
            <a:pPr lvl="1">
              <a:buSzPct val="65000"/>
            </a:pPr>
            <a:r>
              <a:rPr lang="bg-BG" sz="2000" dirty="0"/>
              <a:t>Общностен </a:t>
            </a:r>
            <a:r>
              <a:rPr lang="en-US" sz="2000" dirty="0"/>
              <a:t>cloud</a:t>
            </a:r>
            <a:endParaRPr lang="bg-BG" sz="2000" dirty="0"/>
          </a:p>
          <a:p>
            <a:r>
              <a:rPr lang="bg-BG" sz="2000" dirty="0"/>
              <a:t>Известни </a:t>
            </a:r>
            <a:r>
              <a:rPr lang="en-US" sz="2000" dirty="0"/>
              <a:t>Cloud </a:t>
            </a:r>
            <a:r>
              <a:rPr lang="bg-BG" sz="2000" dirty="0"/>
              <a:t>доставчици</a:t>
            </a:r>
          </a:p>
          <a:p>
            <a:endParaRPr lang="en-US" sz="2000" dirty="0"/>
          </a:p>
          <a:p>
            <a:pPr marL="0" indent="0">
              <a:buNone/>
            </a:pPr>
            <a:endParaRPr lang="bg-BG" sz="2000" dirty="0"/>
          </a:p>
          <a:p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1229257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3" y="399245"/>
            <a:ext cx="5987914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Обща информация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7534" y="1202358"/>
            <a:ext cx="8329392" cy="47329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423705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3" y="399245"/>
            <a:ext cx="5987914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Обща информация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7534" y="1202358"/>
            <a:ext cx="8329392" cy="47329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1817616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3" y="399245"/>
            <a:ext cx="5987914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Характеристики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-3878206" y="1893756"/>
            <a:ext cx="8329392" cy="47329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bg-BG" sz="2400" dirty="0"/>
          </a:p>
          <a:p>
            <a:endParaRPr lang="en-US" sz="2400" dirty="0"/>
          </a:p>
          <a:p>
            <a:endParaRPr lang="bg-BG" sz="2400" dirty="0"/>
          </a:p>
          <a:p>
            <a:endParaRPr lang="bg-BG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4912" y="1327456"/>
            <a:ext cx="8435233" cy="47329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0988" indent="-280988">
              <a:tabLst>
                <a:tab pos="0" algn="l"/>
              </a:tabLst>
            </a:pPr>
            <a:r>
              <a:rPr lang="bg-BG" sz="2400" dirty="0"/>
              <a:t>Гъвкавост</a:t>
            </a:r>
          </a:p>
          <a:p>
            <a:pPr marL="280988" indent="-280988">
              <a:tabLst>
                <a:tab pos="0" algn="l"/>
              </a:tabLst>
            </a:pPr>
            <a:r>
              <a:rPr lang="bg-BG" sz="2400" dirty="0"/>
              <a:t>Цена</a:t>
            </a:r>
          </a:p>
          <a:p>
            <a:pPr marL="280988" indent="-280988">
              <a:tabLst>
                <a:tab pos="0" algn="l"/>
              </a:tabLst>
            </a:pPr>
            <a:r>
              <a:rPr lang="bg-BG" sz="2400" dirty="0"/>
              <a:t>Независимост от устройства и местоположение</a:t>
            </a:r>
          </a:p>
          <a:p>
            <a:pPr marL="280988" indent="-280988">
              <a:tabLst>
                <a:tab pos="0" algn="l"/>
              </a:tabLst>
            </a:pPr>
            <a:r>
              <a:rPr lang="bg-BG" sz="2400" dirty="0"/>
              <a:t>Поддръжка</a:t>
            </a:r>
          </a:p>
          <a:p>
            <a:pPr marL="280988" indent="-280988">
              <a:tabLst>
                <a:tab pos="0" algn="l"/>
              </a:tabLst>
            </a:pPr>
            <a:r>
              <a:rPr lang="bg-BG" sz="2400" dirty="0"/>
              <a:t>Производителност</a:t>
            </a:r>
          </a:p>
          <a:p>
            <a:pPr marL="280988" indent="-280988">
              <a:tabLst>
                <a:tab pos="0" algn="l"/>
              </a:tabLst>
            </a:pPr>
            <a:r>
              <a:rPr lang="bg-BG" sz="2400" dirty="0"/>
              <a:t>Продуктивност</a:t>
            </a:r>
          </a:p>
          <a:p>
            <a:pPr marL="280988" indent="-280988">
              <a:tabLst>
                <a:tab pos="0" algn="l"/>
              </a:tabLst>
            </a:pPr>
            <a:r>
              <a:rPr lang="bg-BG" sz="2400" dirty="0"/>
              <a:t>Надеждност</a:t>
            </a:r>
          </a:p>
          <a:p>
            <a:pPr marL="280988" indent="-280988">
              <a:tabLst>
                <a:tab pos="0" algn="l"/>
              </a:tabLst>
            </a:pPr>
            <a:r>
              <a:rPr lang="bg-BG" sz="2400" dirty="0"/>
              <a:t>Еластичност и </a:t>
            </a:r>
            <a:r>
              <a:rPr lang="bg-BG" sz="2400" dirty="0" err="1"/>
              <a:t>мащабируемост</a:t>
            </a:r>
            <a:r>
              <a:rPr lang="en-US" sz="2400" dirty="0"/>
              <a:t> </a:t>
            </a:r>
          </a:p>
          <a:p>
            <a:pPr marL="280988" indent="-280988">
              <a:tabLst>
                <a:tab pos="0" algn="l"/>
              </a:tabLst>
            </a:pPr>
            <a:endParaRPr lang="bg-BG" sz="2400" dirty="0"/>
          </a:p>
          <a:p>
            <a:pPr marL="280988" indent="-280988">
              <a:buFont typeface="Wingdings 3" charset="2"/>
              <a:buNone/>
              <a:tabLst>
                <a:tab pos="0" algn="l"/>
              </a:tabLst>
            </a:pPr>
            <a:endParaRPr lang="bg-BG" sz="2400" dirty="0"/>
          </a:p>
          <a:p>
            <a:pPr marL="280988" indent="-280988">
              <a:tabLst>
                <a:tab pos="0" algn="l"/>
              </a:tabLst>
            </a:pPr>
            <a:endParaRPr lang="en-US" sz="2400" dirty="0"/>
          </a:p>
          <a:p>
            <a:pPr marL="280988" indent="-280988">
              <a:tabLst>
                <a:tab pos="0" algn="l"/>
              </a:tabLst>
            </a:pPr>
            <a:endParaRPr lang="bg-BG" sz="2400" dirty="0"/>
          </a:p>
          <a:p>
            <a:pPr marL="280988" indent="-280988">
              <a:tabLst>
                <a:tab pos="0" algn="l"/>
              </a:tabLst>
            </a:pP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394396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3" y="399245"/>
            <a:ext cx="5987914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Модели на доставка</a:t>
            </a:r>
          </a:p>
        </p:txBody>
      </p:sp>
      <p:pic>
        <p:nvPicPr>
          <p:cNvPr id="1028" name="Picture 4" descr="https://www.engineyard.com/images/backgrounds/cloud-computing-model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88" y="1446726"/>
            <a:ext cx="9224682" cy="391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035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0" y="429231"/>
            <a:ext cx="6960537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Инфраструктура като услуга (</a:t>
            </a:r>
            <a:r>
              <a:rPr lang="en-US" dirty="0"/>
              <a:t>IaaS)</a:t>
            </a:r>
            <a:endParaRPr lang="bg-BG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640410" y="1476712"/>
            <a:ext cx="9646590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Основни компоненти: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Виртуални машини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Сървъри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Място за съхранение на информация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Load-balancers</a:t>
            </a:r>
            <a:endParaRPr lang="bg-BG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Мрежови достъп</a:t>
            </a:r>
          </a:p>
        </p:txBody>
      </p:sp>
    </p:spTree>
    <p:extLst>
      <p:ext uri="{BB962C8B-B14F-4D97-AF65-F5344CB8AC3E}">
        <p14:creationId xmlns:p14="http://schemas.microsoft.com/office/powerpoint/2010/main" val="3124723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80452" y="414239"/>
            <a:ext cx="6960537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Инфраструктура като услуга (</a:t>
            </a:r>
            <a:r>
              <a:rPr lang="en-US" dirty="0"/>
              <a:t>IaaS)</a:t>
            </a:r>
            <a:endParaRPr lang="bg-BG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580452" y="1461720"/>
            <a:ext cx="971779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Предимства: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Мащабируемост</a:t>
            </a: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без забавяне при разширяване на ресурсите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Няма нужда от допълнителна инвестиция в хардуер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Клиентът плаща толкова, колкото използва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Независимост от локацията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Високо ниво на сигурност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single point of failure</a:t>
            </a:r>
            <a:endParaRPr lang="bg-BG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968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2" y="399245"/>
            <a:ext cx="6960537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Инфраструктура като услуга (</a:t>
            </a:r>
            <a:r>
              <a:rPr lang="en-US" dirty="0"/>
              <a:t>IaaS)</a:t>
            </a:r>
            <a:endParaRPr lang="bg-BG" dirty="0"/>
          </a:p>
        </p:txBody>
      </p:sp>
      <p:pic>
        <p:nvPicPr>
          <p:cNvPr id="1026" name="Picture 2" descr="http://www.arrayguard.com/images/solutions/IaaS-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11" y="1446726"/>
            <a:ext cx="8760723" cy="4768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647442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177</TotalTime>
  <Words>273</Words>
  <Application>Microsoft Office PowerPoint</Application>
  <PresentationFormat>Widescreen</PresentationFormat>
  <Paragraphs>90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Аспект</vt:lpstr>
      <vt:lpstr>CLOUD COMPUTING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Belezirev</dc:creator>
  <cp:lastModifiedBy>Nikola Popov</cp:lastModifiedBy>
  <cp:revision>17</cp:revision>
  <dcterms:created xsi:type="dcterms:W3CDTF">2016-04-06T17:24:43Z</dcterms:created>
  <dcterms:modified xsi:type="dcterms:W3CDTF">2016-04-06T20:33:05Z</dcterms:modified>
</cp:coreProperties>
</file>