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58" r:id="rId6"/>
    <p:sldId id="260" r:id="rId7"/>
    <p:sldId id="266" r:id="rId8"/>
    <p:sldId id="261" r:id="rId9"/>
  </p:sldIdLst>
  <p:sldSz cx="7772400" cy="10150475"/>
  <p:notesSz cx="6954838" cy="9309100"/>
  <p:defaultTextStyle>
    <a:defPPr>
      <a:defRPr lang="en-US"/>
    </a:defPPr>
    <a:lvl1pPr marL="0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032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4062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6093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8125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0156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2187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4218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96250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02" y="96"/>
      </p:cViewPr>
      <p:guideLst>
        <p:guide orient="horz" pos="3197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A838446-1240-4DE9-811C-8062FCFDFB9A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1538" y="698500"/>
            <a:ext cx="26717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427AB9D-FC0A-48DE-BC96-5392845DC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2032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4062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6093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8125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60156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87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4218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6250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698500"/>
            <a:ext cx="2671762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>
                <a:solidFill>
                  <a:srgbClr val="FF0000"/>
                </a:solidFill>
              </a:rPr>
              <a:t>Search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7AB9D-FC0A-48DE-BC96-5392845DCD3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698500"/>
            <a:ext cx="2671762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Bayans</a:t>
            </a:r>
            <a:r>
              <a:rPr lang="en-US" dirty="0" smtClean="0"/>
              <a:t> &amp; </a:t>
            </a:r>
            <a:r>
              <a:rPr lang="en-US" dirty="0" err="1" smtClean="0"/>
              <a:t>Kirath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7AB9D-FC0A-48DE-BC96-5392845DCD3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698500"/>
            <a:ext cx="2671762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Hotels</a:t>
            </a:r>
          </a:p>
          <a:p>
            <a:r>
              <a:rPr lang="en-US" dirty="0" smtClean="0"/>
              <a:t>&amp; lodges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7AB9D-FC0A-48DE-BC96-5392845DCD3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9080" y="487224"/>
            <a:ext cx="7252247" cy="917186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355807" y="642599"/>
            <a:ext cx="7060788" cy="4601549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4019" y="2694073"/>
            <a:ext cx="6606540" cy="2706793"/>
          </a:xfrm>
        </p:spPr>
        <p:txBody>
          <a:bodyPr lIns="51206" rIns="51206" bIns="51206"/>
          <a:lstStyle>
            <a:lvl1pPr algn="r">
              <a:defRPr sz="50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614019" y="5454189"/>
            <a:ext cx="6606540" cy="1353397"/>
          </a:xfrm>
        </p:spPr>
        <p:txBody>
          <a:bodyPr lIns="204826" tIns="0"/>
          <a:lstStyle>
            <a:lvl1pPr marL="40965" indent="0" algn="r">
              <a:spcBef>
                <a:spcPts val="0"/>
              </a:spcBef>
              <a:buNone/>
              <a:defRPr sz="2200">
                <a:solidFill>
                  <a:schemeClr val="bg2">
                    <a:shade val="25000"/>
                  </a:schemeClr>
                </a:solidFill>
              </a:defRPr>
            </a:lvl1pPr>
            <a:lvl2pPr marL="512064" indent="0" algn="ctr">
              <a:buNone/>
            </a:lvl2pPr>
            <a:lvl3pPr marL="1024128" indent="0" algn="ctr">
              <a:buNone/>
            </a:lvl3pPr>
            <a:lvl4pPr marL="1536192" indent="0" algn="ctr">
              <a:buNone/>
            </a:lvl4pPr>
            <a:lvl5pPr marL="2048256" indent="0" algn="ctr">
              <a:buNone/>
            </a:lvl5pPr>
            <a:lvl6pPr marL="2560320" indent="0" algn="ctr">
              <a:buNone/>
            </a:lvl6pPr>
            <a:lvl7pPr marL="3072384" indent="0" algn="ctr">
              <a:buNone/>
            </a:lvl7pPr>
            <a:lvl8pPr marL="3584448" indent="0" algn="ctr">
              <a:buNone/>
            </a:lvl8pPr>
            <a:lvl9pPr marL="409651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82" y="7376012"/>
            <a:ext cx="6956298" cy="155640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482" y="784969"/>
            <a:ext cx="6956298" cy="619855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789488"/>
            <a:ext cx="1684020" cy="7782030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390" y="789486"/>
            <a:ext cx="5052060" cy="778203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82" y="7376012"/>
            <a:ext cx="6956298" cy="155640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" y="784969"/>
            <a:ext cx="6956298" cy="6198557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9080" y="487224"/>
            <a:ext cx="7252247" cy="917186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355807" y="642602"/>
            <a:ext cx="7060788" cy="642556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92" y="7294809"/>
            <a:ext cx="6956298" cy="1001514"/>
          </a:xfrm>
        </p:spPr>
        <p:txBody>
          <a:bodyPr lIns="102413" bIns="0" anchor="b"/>
          <a:lstStyle>
            <a:lvl1pPr algn="l">
              <a:buNone/>
              <a:defRPr sz="40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092" y="8324758"/>
            <a:ext cx="6956298" cy="622562"/>
          </a:xfrm>
        </p:spPr>
        <p:txBody>
          <a:bodyPr lIns="133137" tIns="0" anchor="t"/>
          <a:lstStyle>
            <a:lvl1pPr marL="0" marR="40965" indent="0" algn="l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200" y="784971"/>
            <a:ext cx="3342132" cy="649630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2056" y="784971"/>
            <a:ext cx="3342132" cy="649630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82" y="7376012"/>
            <a:ext cx="6956298" cy="1556406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140" y="857621"/>
            <a:ext cx="3342132" cy="1172474"/>
          </a:xfrm>
        </p:spPr>
        <p:txBody>
          <a:bodyPr lIns="163860" anchor="ctr"/>
          <a:lstStyle>
            <a:lvl1pPr marL="0" indent="0" algn="l">
              <a:buNone/>
              <a:defRPr sz="2700" b="1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54344" y="857621"/>
            <a:ext cx="3342132" cy="1172474"/>
          </a:xfrm>
        </p:spPr>
        <p:txBody>
          <a:bodyPr lIns="153619" anchor="ctr"/>
          <a:lstStyle>
            <a:lvl1pPr marL="0" indent="0" algn="l">
              <a:buNone/>
              <a:defRPr sz="2700" b="1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6140" y="2142878"/>
            <a:ext cx="3342132" cy="5165464"/>
          </a:xfrm>
        </p:spPr>
        <p:txBody>
          <a:bodyPr anchor="t"/>
          <a:lstStyle>
            <a:lvl1pPr algn="l">
              <a:defRPr sz="2700"/>
            </a:lvl1pPr>
            <a:lvl2pPr algn="l">
              <a:defRPr sz="22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4344" y="2142878"/>
            <a:ext cx="3342132" cy="5165464"/>
          </a:xfrm>
        </p:spPr>
        <p:txBody>
          <a:bodyPr anchor="t"/>
          <a:lstStyle>
            <a:lvl1pPr algn="l">
              <a:defRPr sz="2700"/>
            </a:lvl1pPr>
            <a:lvl2pPr algn="l">
              <a:defRPr sz="22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59080" y="487224"/>
            <a:ext cx="7252247" cy="917186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66" y="789481"/>
            <a:ext cx="2526030" cy="1353397"/>
          </a:xfrm>
        </p:spPr>
        <p:txBody>
          <a:bodyPr anchor="b"/>
          <a:lstStyle>
            <a:lvl1pPr algn="l">
              <a:buNone/>
              <a:defRPr sz="25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08020" y="2142881"/>
            <a:ext cx="2526030" cy="6225435"/>
          </a:xfrm>
        </p:spPr>
        <p:txBody>
          <a:bodyPr lIns="102413"/>
          <a:lstStyle>
            <a:lvl1pPr marL="20483" marR="20483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>
              <a:buNone/>
              <a:defRPr sz="1300">
                <a:solidFill>
                  <a:schemeClr val="tx1"/>
                </a:solidFill>
              </a:defRPr>
            </a:lvl2pPr>
            <a:lvl3pPr>
              <a:buNone/>
              <a:defRPr sz="1100">
                <a:solidFill>
                  <a:schemeClr val="tx1"/>
                </a:solidFill>
              </a:defRPr>
            </a:lvl3pPr>
            <a:lvl4pPr>
              <a:buNone/>
              <a:defRPr sz="1000">
                <a:solidFill>
                  <a:schemeClr val="tx1"/>
                </a:solidFill>
              </a:defRPr>
            </a:lvl4pPr>
            <a:lvl5pPr>
              <a:buNone/>
              <a:defRPr sz="10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167" y="1376699"/>
            <a:ext cx="3932235" cy="6992552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900">
                <a:solidFill>
                  <a:schemeClr val="tx1"/>
                </a:solidFill>
              </a:defRPr>
            </a:lvl2pPr>
            <a:lvl3pPr>
              <a:defRPr sz="2700">
                <a:solidFill>
                  <a:schemeClr val="tx1"/>
                </a:solidFill>
              </a:defRPr>
            </a:lvl3pPr>
            <a:lvl4pPr>
              <a:defRPr sz="2200">
                <a:solidFill>
                  <a:schemeClr val="tx1"/>
                </a:solidFill>
              </a:defRPr>
            </a:lvl4pPr>
            <a:lvl5pPr>
              <a:defRPr sz="22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9080" y="487224"/>
            <a:ext cx="7252247" cy="917186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5440681" y="642600"/>
            <a:ext cx="1975914" cy="6428634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7418307"/>
            <a:ext cx="6995160" cy="1556406"/>
          </a:xfrm>
        </p:spPr>
        <p:txBody>
          <a:bodyPr anchor="t"/>
          <a:lstStyle>
            <a:lvl1pPr algn="l">
              <a:buNone/>
              <a:defRPr sz="40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5493305" y="789482"/>
            <a:ext cx="1904238" cy="6233381"/>
          </a:xfrm>
        </p:spPr>
        <p:txBody>
          <a:bodyPr lIns="102413"/>
          <a:lstStyle>
            <a:lvl1pPr marL="51206" indent="0" algn="l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>
              <a:defRPr sz="1300">
                <a:solidFill>
                  <a:srgbClr val="FFFFFF"/>
                </a:solidFill>
              </a:defRPr>
            </a:lvl2pPr>
            <a:lvl3pPr>
              <a:defRPr sz="1100">
                <a:solidFill>
                  <a:srgbClr val="FFFFFF"/>
                </a:solidFill>
              </a:defRPr>
            </a:lvl3pPr>
            <a:lvl4pPr>
              <a:defRPr sz="1000">
                <a:solidFill>
                  <a:srgbClr val="FFFFFF"/>
                </a:solidFill>
              </a:defRPr>
            </a:lvl4pPr>
            <a:lvl5pPr>
              <a:defRPr sz="10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258" y="644977"/>
            <a:ext cx="5036515" cy="6428634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59080" y="487224"/>
            <a:ext cx="7252247" cy="917186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355807" y="642600"/>
            <a:ext cx="7060788" cy="812038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27482" y="7379134"/>
            <a:ext cx="6956298" cy="1556406"/>
          </a:xfrm>
          <a:prstGeom prst="rect">
            <a:avLst/>
          </a:prstGeom>
        </p:spPr>
        <p:txBody>
          <a:bodyPr vert="horz" lIns="102413" tIns="51206" rIns="102413" bIns="51206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7482" y="784969"/>
            <a:ext cx="6956298" cy="6198557"/>
          </a:xfrm>
          <a:prstGeom prst="rect">
            <a:avLst/>
          </a:prstGeom>
        </p:spPr>
        <p:txBody>
          <a:bodyPr vert="horz" lIns="204826" tIns="102413" rIns="102413" bIns="5120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209879" y="9046142"/>
            <a:ext cx="1943100" cy="540418"/>
          </a:xfrm>
          <a:prstGeom prst="rect">
            <a:avLst/>
          </a:prstGeom>
        </p:spPr>
        <p:txBody>
          <a:bodyPr vert="horz" lIns="102413" tIns="51206" rIns="102413" bIns="51206" anchor="b"/>
          <a:lstStyle>
            <a:lvl1pPr algn="r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1E8E6D-266D-4ECD-99D9-206EE8BB9196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5152979" y="9046142"/>
            <a:ext cx="1943100" cy="540418"/>
          </a:xfrm>
          <a:prstGeom prst="rect">
            <a:avLst/>
          </a:prstGeom>
        </p:spPr>
        <p:txBody>
          <a:bodyPr vert="horz" lIns="102413" tIns="51206" rIns="102413" bIns="51206" anchor="b"/>
          <a:lstStyle>
            <a:lvl1pPr algn="l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96079" y="9046142"/>
            <a:ext cx="388620" cy="540418"/>
          </a:xfrm>
          <a:prstGeom prst="rect">
            <a:avLst/>
          </a:prstGeom>
        </p:spPr>
        <p:txBody>
          <a:bodyPr vert="horz" lIns="102413" tIns="51206" rIns="102413" bIns="51206" anchor="b"/>
          <a:lstStyle>
            <a:lvl1pPr algn="r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6997" indent="-296997" algn="l" rtl="0" eaLnBrk="1" latinLnBrk="0" hangingPunct="1">
        <a:spcBef>
          <a:spcPts val="280"/>
        </a:spcBef>
        <a:buClr>
          <a:schemeClr val="accent1"/>
        </a:buClr>
        <a:buSzPct val="80000"/>
        <a:buFont typeface="Wingdings 2"/>
        <a:buChar char=""/>
        <a:defRPr kumimoji="0" sz="3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4477" indent="-225308" algn="l" rtl="0" eaLnBrk="1" latinLnBrk="0" hangingPunct="1">
        <a:spcBef>
          <a:spcPts val="280"/>
        </a:spcBef>
        <a:buClr>
          <a:schemeClr val="accent1"/>
        </a:buClr>
        <a:buSzPct val="100000"/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880750" indent="-204826" algn="l" rtl="0" eaLnBrk="1" latinLnBrk="0" hangingPunct="1">
        <a:spcBef>
          <a:spcPts val="28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023" indent="-204826" algn="l" rtl="0" eaLnBrk="1" latinLnBrk="0" hangingPunct="1">
        <a:spcBef>
          <a:spcPts val="258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indent="-204826" algn="l" rtl="0" eaLnBrk="1" latinLnBrk="0" hangingPunct="1">
        <a:spcBef>
          <a:spcPts val="28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69329" indent="-204826" algn="l" rtl="0" eaLnBrk="1" latinLnBrk="0" hangingPunct="1">
        <a:spcBef>
          <a:spcPts val="28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04878" indent="-204826" algn="l" rtl="0" eaLnBrk="1" latinLnBrk="0" hangingPunct="1">
        <a:spcBef>
          <a:spcPts val="286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150669" indent="-204826" algn="l" rtl="0" eaLnBrk="1" latinLnBrk="0" hangingPunct="1">
        <a:spcBef>
          <a:spcPts val="288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406701" indent="-204826" algn="l" rtl="0" eaLnBrk="1" latinLnBrk="0" hangingPunct="1">
        <a:spcBef>
          <a:spcPts val="286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844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965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tdial.com/Mumbai/208/11053209_1/Children-Readymade-Garment-Retailers_b2c" TargetMode="External"/><Relationship Id="rId13" Type="http://schemas.openxmlformats.org/officeDocument/2006/relationships/hyperlink" Target="http://www.justdial.com/Mumbai/Laundry-Services/ct-54914" TargetMode="External"/><Relationship Id="rId18" Type="http://schemas.openxmlformats.org/officeDocument/2006/relationships/hyperlink" Target="http://www.justdial.com/Mumbai/142/11117827_2/Home-Accessory-Dealers_b2c" TargetMode="External"/><Relationship Id="rId26" Type="http://schemas.openxmlformats.org/officeDocument/2006/relationships/hyperlink" Target="http://www.justdial.com/Mumbai/Home-Decor-Dealers/ct-1000452739" TargetMode="External"/><Relationship Id="rId3" Type="http://schemas.openxmlformats.org/officeDocument/2006/relationships/hyperlink" Target="http://www.justdial.com/Mumbai/208/11054450_1/Ladies-Readymade-Garment-Retailers_b2c" TargetMode="External"/><Relationship Id="rId21" Type="http://schemas.openxmlformats.org/officeDocument/2006/relationships/hyperlink" Target="http://www.justdial.com/Mumbai/208/11052867_1/Furniture-Dealers_b2c" TargetMode="External"/><Relationship Id="rId34" Type="http://schemas.openxmlformats.org/officeDocument/2006/relationships/hyperlink" Target="http://www.justdial.com/Mumbai/142/11117835_2/Car-Dealers_b2c" TargetMode="External"/><Relationship Id="rId7" Type="http://schemas.openxmlformats.org/officeDocument/2006/relationships/hyperlink" Target="http://www.justdial.com/Mumbai/Wrist-Watch-Dealers/ct-1153" TargetMode="External"/><Relationship Id="rId12" Type="http://schemas.openxmlformats.org/officeDocument/2006/relationships/hyperlink" Target="http://www.justdial.com/Mumbai/Lamp-Fitting-Dealers/ct-11224" TargetMode="External"/><Relationship Id="rId17" Type="http://schemas.openxmlformats.org/officeDocument/2006/relationships/hyperlink" Target="http://www.justdial.com/Mumbai/142/11117763_2/Cooking-Range-Dealers_b2c" TargetMode="External"/><Relationship Id="rId25" Type="http://schemas.openxmlformats.org/officeDocument/2006/relationships/hyperlink" Target="http://www.justdial.com/Mumbai/Home-Appliance-Dealers/ct-5142" TargetMode="External"/><Relationship Id="rId33" Type="http://schemas.openxmlformats.org/officeDocument/2006/relationships/hyperlink" Target="http://www.justdial.com/Mumbai/Beauty-Salons-For-Men/ct-1000455524" TargetMode="External"/><Relationship Id="rId38" Type="http://schemas.openxmlformats.org/officeDocument/2006/relationships/image" Target="../media/image11.jpeg"/><Relationship Id="rId2" Type="http://schemas.openxmlformats.org/officeDocument/2006/relationships/hyperlink" Target="http://www.justdial.com/Mumbai/208/11054449_1/Gents-Readymade-Garment-Retailers_b2c" TargetMode="External"/><Relationship Id="rId16" Type="http://schemas.openxmlformats.org/officeDocument/2006/relationships/hyperlink" Target="http://www.justdial.com/Mumbai/142/11117832_2/Computer-Dealers_b2c" TargetMode="External"/><Relationship Id="rId20" Type="http://schemas.openxmlformats.org/officeDocument/2006/relationships/hyperlink" Target="http://www.justdial.com/Mumbai/Electronic-Goods-Showrooms/ct-432" TargetMode="External"/><Relationship Id="rId29" Type="http://schemas.openxmlformats.org/officeDocument/2006/relationships/hyperlink" Target="http://www.justdial.com/Mumbai/Ceramic-Tile-Dealers/ct-1771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ustdial.com/Mumbai/Opticians/ct-3932" TargetMode="External"/><Relationship Id="rId11" Type="http://schemas.openxmlformats.org/officeDocument/2006/relationships/hyperlink" Target="http://www.justdial.com/Mumbai/Interior-Designers/ct-37805" TargetMode="External"/><Relationship Id="rId24" Type="http://schemas.openxmlformats.org/officeDocument/2006/relationships/hyperlink" Target="http://www.justdial.com/Mumbai/Gift-Shops/ct-318157" TargetMode="External"/><Relationship Id="rId32" Type="http://schemas.openxmlformats.org/officeDocument/2006/relationships/hyperlink" Target="http://www.justdial.com/Mumbai/Bathroom-Fitting-Dealers/ct-3543" TargetMode="External"/><Relationship Id="rId37" Type="http://schemas.openxmlformats.org/officeDocument/2006/relationships/hyperlink" Target="http://www.justdial.com/Mumbai/142/11117749_2/Motorcycle-Dealers_b2c" TargetMode="External"/><Relationship Id="rId5" Type="http://schemas.openxmlformats.org/officeDocument/2006/relationships/hyperlink" Target="http://www.justdial.com/Mumbai/208/11055852_1/Gents-Footwear-Dealers_b2c" TargetMode="External"/><Relationship Id="rId15" Type="http://schemas.openxmlformats.org/officeDocument/2006/relationships/hyperlink" Target="http://www.justdial.com/Mumbai/Modular-Kitchen-Dealers/ct-288415" TargetMode="External"/><Relationship Id="rId23" Type="http://schemas.openxmlformats.org/officeDocument/2006/relationships/hyperlink" Target="http://www.justdial.com/Mumbai/Baby-Product-Dealers/ct-1000697028" TargetMode="External"/><Relationship Id="rId28" Type="http://schemas.openxmlformats.org/officeDocument/2006/relationships/hyperlink" Target="http://www.justdial.com/Mumbai/Music-Shops/ct-182562" TargetMode="External"/><Relationship Id="rId36" Type="http://schemas.openxmlformats.org/officeDocument/2006/relationships/hyperlink" Target="http://www.justdial.com/Mumbai/142/11117860_2/Fashion-Designer-Stores_b2c" TargetMode="External"/><Relationship Id="rId10" Type="http://schemas.openxmlformats.org/officeDocument/2006/relationships/hyperlink" Target="http://www.justdial.com/Mumbai/Hardware-Shops/ct-10352" TargetMode="External"/><Relationship Id="rId19" Type="http://schemas.openxmlformats.org/officeDocument/2006/relationships/hyperlink" Target="http://www.justdial.com/Mumbai/Book-Shops/ct-14538" TargetMode="External"/><Relationship Id="rId31" Type="http://schemas.openxmlformats.org/officeDocument/2006/relationships/hyperlink" Target="http://www.justdial.com/Mumbai/Glass-Dealers/ct-4965" TargetMode="External"/><Relationship Id="rId4" Type="http://schemas.openxmlformats.org/officeDocument/2006/relationships/hyperlink" Target="http://www.justdial.com/Mumbai/208/11055326_1/Ladies-Footwear-Dealers_b2c" TargetMode="External"/><Relationship Id="rId9" Type="http://schemas.openxmlformats.org/officeDocument/2006/relationships/hyperlink" Target="http://www.justdial.com/Mumbai/Departmental-Stores/ct-4365" TargetMode="External"/><Relationship Id="rId14" Type="http://schemas.openxmlformats.org/officeDocument/2006/relationships/hyperlink" Target="http://www.justdial.com/Mumbai/Marble-Dealers/ct-416313" TargetMode="External"/><Relationship Id="rId22" Type="http://schemas.openxmlformats.org/officeDocument/2006/relationships/hyperlink" Target="http://www.justdial.com/Mumbai/Jewellery-Showrooms/ct-1457" TargetMode="External"/><Relationship Id="rId27" Type="http://schemas.openxmlformats.org/officeDocument/2006/relationships/hyperlink" Target="http://www.justdial.com/Mumbai/208/11052977_1/Luggage-Dealers_b2c" TargetMode="External"/><Relationship Id="rId30" Type="http://schemas.openxmlformats.org/officeDocument/2006/relationships/hyperlink" Target="http://www.justdial.com/Mumbai/Flooring-Contractors/ct-114706" TargetMode="External"/><Relationship Id="rId35" Type="http://schemas.openxmlformats.org/officeDocument/2006/relationships/hyperlink" Target="http://www.justdial.com/Mumbai/142/11117773_2/Cellular-Phone-Dealers_b2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tdial.com/Mumbai/Gents-Tailors/ct-1372" TargetMode="External"/><Relationship Id="rId13" Type="http://schemas.openxmlformats.org/officeDocument/2006/relationships/hyperlink" Target="http://www.justdial.com/Mumbai/Painting-Contractors/ct-326" TargetMode="External"/><Relationship Id="rId18" Type="http://schemas.openxmlformats.org/officeDocument/2006/relationships/hyperlink" Target="http://www.justdial.com/Mumbai/Mason-Contractors/ct-1000220294" TargetMode="External"/><Relationship Id="rId3" Type="http://schemas.openxmlformats.org/officeDocument/2006/relationships/hyperlink" Target="http://www.justdial.com/Mumbai/Domestic-Courier-Services/ct-54801" TargetMode="External"/><Relationship Id="rId7" Type="http://schemas.openxmlformats.org/officeDocument/2006/relationships/hyperlink" Target="http://www.justdial.com/Mumbai/Electricians/ct-54768" TargetMode="External"/><Relationship Id="rId12" Type="http://schemas.openxmlformats.org/officeDocument/2006/relationships/hyperlink" Target="http://www.justdial.com/Mumbai/Packers-Movers/ct-4448" TargetMode="External"/><Relationship Id="rId17" Type="http://schemas.openxmlformats.org/officeDocument/2006/relationships/hyperlink" Target="http://www.justdial.com/Mumbai/Pest-Control-Services/ct-1171" TargetMode="External"/><Relationship Id="rId2" Type="http://schemas.openxmlformats.org/officeDocument/2006/relationships/image" Target="../media/image4.jpeg"/><Relationship Id="rId16" Type="http://schemas.openxmlformats.org/officeDocument/2006/relationships/hyperlink" Target="http://www.justdial.com/Mumbai/Motor-Training-Schools/ct-444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ustdial.com/Mumbai/Duplicate-Key-Makers/ct-93001" TargetMode="External"/><Relationship Id="rId11" Type="http://schemas.openxmlformats.org/officeDocument/2006/relationships/hyperlink" Target="http://www.justdial.com/Mumbai/Laundry-Services/ct-54914" TargetMode="External"/><Relationship Id="rId5" Type="http://schemas.openxmlformats.org/officeDocument/2006/relationships/hyperlink" Target="http://www.justdial.com/Mumbai/Dry-Cleaners/ct-303110" TargetMode="External"/><Relationship Id="rId15" Type="http://schemas.openxmlformats.org/officeDocument/2006/relationships/hyperlink" Target="http://www.justdial.com/Mumbai/Plumbers/ct-134859" TargetMode="External"/><Relationship Id="rId10" Type="http://schemas.openxmlformats.org/officeDocument/2006/relationships/hyperlink" Target="http://www.justdial.com/Mumbai/Immigration-Consultants/ct-1106" TargetMode="External"/><Relationship Id="rId19" Type="http://schemas.openxmlformats.org/officeDocument/2006/relationships/hyperlink" Target="http://www.justdial.com/Mumbai/Home-Decor-Dealers/ct-1000452739" TargetMode="External"/><Relationship Id="rId4" Type="http://schemas.openxmlformats.org/officeDocument/2006/relationships/hyperlink" Target="http://www.justdial.com/Mumbai/Carpenters/ct-310711" TargetMode="External"/><Relationship Id="rId9" Type="http://schemas.openxmlformats.org/officeDocument/2006/relationships/hyperlink" Target="http://www.justdial.com/Mumbai/Pan-Card-Consultants/ct-232583" TargetMode="External"/><Relationship Id="rId14" Type="http://schemas.openxmlformats.org/officeDocument/2006/relationships/hyperlink" Target="http://www.justdial.com/Mumbai/Pet-Shops/ct-224955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tdial.com/Chennai/59/11057513_1/Air-Cooler-Repair-Services_b2c" TargetMode="External"/><Relationship Id="rId13" Type="http://schemas.openxmlformats.org/officeDocument/2006/relationships/hyperlink" Target="http://www.justdial.com/Chennai/59/11052999_1/Refrigerator-Repair-Services_b2c" TargetMode="External"/><Relationship Id="rId3" Type="http://schemas.openxmlformats.org/officeDocument/2006/relationships/hyperlink" Target="http://www.justdial.com/Chennai/59/11054431_1/Cellular-Phone-Repair-Services_b2c" TargetMode="External"/><Relationship Id="rId7" Type="http://schemas.openxmlformats.org/officeDocument/2006/relationships/hyperlink" Target="http://www.justdial.com/Chennai/59/11052995_1/AC-Repair-Services_b2c" TargetMode="External"/><Relationship Id="rId12" Type="http://schemas.openxmlformats.org/officeDocument/2006/relationships/hyperlink" Target="http://www.justdial.com/Chennai/59/11052997_1/Microwave-Oven-Repair-Services_b2c" TargetMode="External"/><Relationship Id="rId2" Type="http://schemas.openxmlformats.org/officeDocument/2006/relationships/hyperlink" Target="http://www.justdial.com/Chennai/59/11054853_1/Car-Repair-Services_b2c" TargetMode="Externa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ustdial.com/Chennai/59/11052994_1/Washing-Machine-Repair-Services_b2c" TargetMode="External"/><Relationship Id="rId11" Type="http://schemas.openxmlformats.org/officeDocument/2006/relationships/hyperlink" Target="http://www.justdial.com/Chennai/59/11054353_1/Fan-Repair-Services_b2c" TargetMode="External"/><Relationship Id="rId5" Type="http://schemas.openxmlformats.org/officeDocument/2006/relationships/hyperlink" Target="http://www.justdial.com/Chennai/59/11054871_1/Motorcycle-Repair-Services_b2c" TargetMode="External"/><Relationship Id="rId15" Type="http://schemas.openxmlformats.org/officeDocument/2006/relationships/hyperlink" Target="http://www.justdial.com/Chennai/59/11059649_1/TV-Repair-Services_b2c" TargetMode="External"/><Relationship Id="rId10" Type="http://schemas.openxmlformats.org/officeDocument/2006/relationships/hyperlink" Target="http://www.justdial.com/Chennai/59/11053024_1/Computer-Repair-Services_b2c" TargetMode="External"/><Relationship Id="rId4" Type="http://schemas.openxmlformats.org/officeDocument/2006/relationships/hyperlink" Target="http://www.justdial.com/Chennai/59/11057720_1/Laptop-Repair-Services_b2c" TargetMode="External"/><Relationship Id="rId9" Type="http://schemas.openxmlformats.org/officeDocument/2006/relationships/hyperlink" Target="http://www.justdial.com/Chennai/59/11053128_1/Camera-Repair-Services_b2c" TargetMode="External"/><Relationship Id="rId14" Type="http://schemas.openxmlformats.org/officeDocument/2006/relationships/hyperlink" Target="http://www.justdial.com/Chennai/59/11139281_1/Toaster-Repair-Services_b2c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tdial.com/Mumbai/58/11053045_2/Computer-Training-Institutes_b2c" TargetMode="External"/><Relationship Id="rId13" Type="http://schemas.openxmlformats.org/officeDocument/2006/relationships/hyperlink" Target="http://www.justdial.com/Mumbai/Beautician-Institutes/ct-268556" TargetMode="External"/><Relationship Id="rId3" Type="http://schemas.openxmlformats.org/officeDocument/2006/relationships/hyperlink" Target="http://www.justdial.com/Mumbai/CBSE-Schools/ct-255286" TargetMode="External"/><Relationship Id="rId7" Type="http://schemas.openxmlformats.org/officeDocument/2006/relationships/hyperlink" Target="http://www.justdial.com/Mumbai/Home-Tutors/ct-8577" TargetMode="External"/><Relationship Id="rId12" Type="http://schemas.openxmlformats.org/officeDocument/2006/relationships/hyperlink" Target="http://www.justdial.com/Mumbai/B-Ed-Colleges/ct-100007625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ustdial.com/Mumbai/Tutorials/ct-3736" TargetMode="External"/><Relationship Id="rId11" Type="http://schemas.openxmlformats.org/officeDocument/2006/relationships/hyperlink" Target="http://www.justdial.com/Mumbai/Fashion-Designing-Institutes/ct-17135" TargetMode="External"/><Relationship Id="rId5" Type="http://schemas.openxmlformats.org/officeDocument/2006/relationships/hyperlink" Target="http://www.justdial.com/Mumbai/Colleges/ct-7468" TargetMode="External"/><Relationship Id="rId10" Type="http://schemas.openxmlformats.org/officeDocument/2006/relationships/hyperlink" Target="http://www.justdial.com/Mumbai/Baby-Sitters/ct-172121" TargetMode="External"/><Relationship Id="rId4" Type="http://schemas.openxmlformats.org/officeDocument/2006/relationships/hyperlink" Target="http://www.justdial.com/Mumbai/International-Schools/ct-296011" TargetMode="External"/><Relationship Id="rId9" Type="http://schemas.openxmlformats.org/officeDocument/2006/relationships/hyperlink" Target="http://www.justdial.com/Mumbai/Law-Colleges/ct-116804" TargetMode="External"/><Relationship Id="rId14" Type="http://schemas.openxmlformats.org/officeDocument/2006/relationships/hyperlink" Target="http://www.justdial.com/Mumbai/Boarding-Schools/ct-172109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tdial.com/Mumbai/Property-Registration-Consultants/ct-240787" TargetMode="External"/><Relationship Id="rId3" Type="http://schemas.openxmlformats.org/officeDocument/2006/relationships/hyperlink" Target="http://www.justdial.com/Mumbai/Estate-Agents-For-Residential-Rental/ct-315984" TargetMode="External"/><Relationship Id="rId7" Type="http://schemas.openxmlformats.org/officeDocument/2006/relationships/hyperlink" Target="http://www.justdial.com/Mumbai/Property-Consultants/ct-2031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ustdial.com/Mumbai/Estate-Agents-For-Plot/ct-1543" TargetMode="External"/><Relationship Id="rId5" Type="http://schemas.openxmlformats.org/officeDocument/2006/relationships/hyperlink" Target="http://www.justdial.com/Mumbai/Paying-Guest-Accommodation-For-Men/ct-1000250406" TargetMode="External"/><Relationship Id="rId10" Type="http://schemas.openxmlformats.org/officeDocument/2006/relationships/hyperlink" Target="http://www.justdial.com/Mumbai/Estate-Agents/ct-1540" TargetMode="External"/><Relationship Id="rId4" Type="http://schemas.openxmlformats.org/officeDocument/2006/relationships/hyperlink" Target="http://www.justdial.com/Mumbai/Estate-Agents-For-Buyers/ct-168856" TargetMode="External"/><Relationship Id="rId9" Type="http://schemas.openxmlformats.org/officeDocument/2006/relationships/hyperlink" Target="http://www.justdial.com/Mumbai/Estate-Agents-For-Residence/ct-15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731837"/>
            <a:ext cx="5105400" cy="857459"/>
          </a:xfrm>
          <a:prstGeom prst="rect">
            <a:avLst/>
          </a:prstGeom>
        </p:spPr>
        <p:txBody>
          <a:bodyPr wrap="square" lIns="102406" tIns="51203" rIns="102406" bIns="51203">
            <a:spAutoFit/>
          </a:bodyPr>
          <a:lstStyle/>
          <a:p>
            <a:r>
              <a:rPr lang="en-US" sz="49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49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49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4900" u="sng" dirty="0">
              <a:solidFill>
                <a:schemeClr val="tx1">
                  <a:lumMod val="85000"/>
                  <a:lumOff val="15000"/>
                </a:schemeClr>
              </a:solidFill>
              <a:latin typeface="Bodoni MT Black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493837"/>
            <a:ext cx="4092491" cy="411183"/>
          </a:xfrm>
          <a:prstGeom prst="rect">
            <a:avLst/>
          </a:prstGeom>
        </p:spPr>
        <p:txBody>
          <a:bodyPr wrap="none" lIns="102406" tIns="51203" rIns="102406" bIns="51203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best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meem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 engine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" y="2408237"/>
            <a:ext cx="2057400" cy="533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86200" y="2408237"/>
            <a:ext cx="1524000" cy="533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609600" y="3551237"/>
            <a:ext cx="6629400" cy="3124200"/>
            <a:chOff x="609600" y="3551237"/>
            <a:chExt cx="6629400" cy="3124200"/>
          </a:xfrm>
        </p:grpSpPr>
        <p:sp>
          <p:nvSpPr>
            <p:cNvPr id="42" name="Rectangle 41"/>
            <p:cNvSpPr/>
            <p:nvPr/>
          </p:nvSpPr>
          <p:spPr>
            <a:xfrm>
              <a:off x="609600" y="3551237"/>
              <a:ext cx="6629400" cy="3124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endParaRPr lang="en-US" dirty="0"/>
            </a:p>
          </p:txBody>
        </p:sp>
        <p:pic>
          <p:nvPicPr>
            <p:cNvPr id="1055" name="Picture 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19800" y="5303837"/>
              <a:ext cx="1197429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3856037"/>
              <a:ext cx="609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96000" y="3779837"/>
              <a:ext cx="685799" cy="728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53000" y="5380037"/>
              <a:ext cx="55866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62000" y="3703637"/>
              <a:ext cx="838200" cy="97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685800" y="4618037"/>
              <a:ext cx="913737" cy="318850"/>
            </a:xfrm>
            <a:prstGeom prst="rect">
              <a:avLst/>
            </a:prstGeom>
          </p:spPr>
          <p:txBody>
            <a:bodyPr wrap="none" lIns="102406" tIns="51203" rIns="102406" bIns="51203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  <a:latin typeface="Arial Black" pitchFamily="34" charset="0"/>
                </a:rPr>
                <a:t>islamic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pic>
          <p:nvPicPr>
            <p:cNvPr id="45" name="Picture 2" descr="C:\Documents and Settings\gramy\My Documents\Downloads\final icon\doctor3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276600" y="3779837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48" name="Rectangle 47"/>
            <p:cNvSpPr/>
            <p:nvPr/>
          </p:nvSpPr>
          <p:spPr>
            <a:xfrm>
              <a:off x="2819400" y="4618037"/>
              <a:ext cx="213360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Doctors&amp; Hospitals </a:t>
              </a:r>
              <a:endParaRPr lang="en-US" sz="1050" dirty="0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876800" y="3627437"/>
              <a:ext cx="762000" cy="953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85800" y="5380037"/>
              <a:ext cx="1076623" cy="893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Picture 2" descr="C:\Documents and Settings\gramy\My Documents\Downloads\final icon\real estate 2.jp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905000" y="5303837"/>
              <a:ext cx="1219200" cy="1066799"/>
            </a:xfrm>
            <a:prstGeom prst="rect">
              <a:avLst/>
            </a:prstGeom>
            <a:noFill/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276600" y="5227637"/>
              <a:ext cx="1066800" cy="954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Rectangle 54"/>
            <p:cNvSpPr/>
            <p:nvPr/>
          </p:nvSpPr>
          <p:spPr>
            <a:xfrm>
              <a:off x="6019800" y="4618037"/>
              <a:ext cx="81945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Services</a:t>
              </a:r>
              <a:endParaRPr lang="en-US" sz="105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52800" y="6218237"/>
              <a:ext cx="86594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</a:rPr>
                <a:t>Shopping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6800" y="4618037"/>
              <a:ext cx="7441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Repairs</a:t>
              </a:r>
              <a:endParaRPr lang="en-US" sz="1050" dirty="0">
                <a:latin typeface="Arial Black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8200" y="6218237"/>
              <a:ext cx="9252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41" fontAlgn="base">
                <a:spcBef>
                  <a:spcPct val="0"/>
                </a:spcBef>
                <a:spcAft>
                  <a:spcPct val="0"/>
                </a:spcAft>
                <a:tabLst>
                  <a:tab pos="457171" algn="l"/>
                </a:tabLst>
              </a:pPr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Education</a:t>
              </a:r>
              <a:endParaRPr lang="en-US" sz="1050" dirty="0" smtClean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57400" y="6218237"/>
              <a:ext cx="103586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Real Estate</a:t>
              </a:r>
              <a:endParaRPr lang="en-US" sz="1050" dirty="0">
                <a:latin typeface="Arial Black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43400" y="6218237"/>
              <a:ext cx="187102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</a:rPr>
                <a:t>Hotels and restaurants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76400" y="4618037"/>
              <a:ext cx="105830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</a:rPr>
                <a:t>Matrimonial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33400" y="7056437"/>
            <a:ext cx="6934200" cy="1600200"/>
            <a:chOff x="457200" y="7361237"/>
            <a:chExt cx="6934200" cy="1600200"/>
          </a:xfrm>
        </p:grpSpPr>
        <p:sp>
          <p:nvSpPr>
            <p:cNvPr id="37" name="Rectangle 36"/>
            <p:cNvSpPr/>
            <p:nvPr/>
          </p:nvSpPr>
          <p:spPr>
            <a:xfrm>
              <a:off x="457200" y="7361237"/>
              <a:ext cx="6858000" cy="1600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57200" y="7361237"/>
              <a:ext cx="6781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33400" y="7437437"/>
              <a:ext cx="68580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2743200" y="7970837"/>
              <a:ext cx="24052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 Black" pitchFamily="34" charset="0"/>
                </a:rPr>
                <a:t>Running Banner</a:t>
              </a:r>
            </a:p>
          </p:txBody>
        </p:sp>
      </p:grpSp>
      <p:sp>
        <p:nvSpPr>
          <p:cNvPr id="70" name="Rectangle 69"/>
          <p:cNvSpPr/>
          <p:nvPr/>
        </p:nvSpPr>
        <p:spPr>
          <a:xfrm>
            <a:off x="3886200" y="2484438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Black" pitchFamily="34" charset="0"/>
              </a:rPr>
              <a:t>Bangalore</a:t>
            </a:r>
            <a:endParaRPr lang="en-US" sz="1200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9600" y="2484437"/>
            <a:ext cx="1980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Black" pitchFamily="34" charset="0"/>
              </a:rPr>
              <a:t>what </a:t>
            </a:r>
            <a:r>
              <a:rPr lang="en-US" sz="1400" dirty="0" smtClean="0">
                <a:solidFill>
                  <a:srgbClr val="FF0000"/>
                </a:solidFill>
                <a:latin typeface="Arial Black" pitchFamily="34" charset="0"/>
              </a:rPr>
              <a:t>do you need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33400" y="9037637"/>
            <a:ext cx="3934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Call Helpline : 9886406573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15000" y="8961437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Contact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" y="2027237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Arial Black" pitchFamily="34" charset="0"/>
              </a:rPr>
              <a:t>Search</a:t>
            </a:r>
            <a:endParaRPr lang="en-US" sz="1050" dirty="0"/>
          </a:p>
        </p:txBody>
      </p:sp>
      <p:sp>
        <p:nvSpPr>
          <p:cNvPr id="40" name="Rectangle 39"/>
          <p:cNvSpPr/>
          <p:nvPr/>
        </p:nvSpPr>
        <p:spPr>
          <a:xfrm>
            <a:off x="4267200" y="2027237"/>
            <a:ext cx="6094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Arial Black" pitchFamily="34" charset="0"/>
              </a:rPr>
              <a:t>City : </a:t>
            </a:r>
            <a:endParaRPr lang="en-US" sz="1050" dirty="0"/>
          </a:p>
        </p:txBody>
      </p:sp>
      <p:sp>
        <p:nvSpPr>
          <p:cNvPr id="43" name="Rectangle 42"/>
          <p:cNvSpPr/>
          <p:nvPr/>
        </p:nvSpPr>
        <p:spPr>
          <a:xfrm>
            <a:off x="5638800" y="2408237"/>
            <a:ext cx="1447800" cy="533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43600" y="1951037"/>
            <a:ext cx="5277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Arial Black" pitchFamily="34" charset="0"/>
              </a:rPr>
              <a:t>Area</a:t>
            </a:r>
            <a:endParaRPr lang="en-US" sz="1050" dirty="0"/>
          </a:p>
        </p:txBody>
      </p:sp>
      <p:sp>
        <p:nvSpPr>
          <p:cNvPr id="46" name="Rectangle 45"/>
          <p:cNvSpPr/>
          <p:nvPr/>
        </p:nvSpPr>
        <p:spPr>
          <a:xfrm>
            <a:off x="5867400" y="2484437"/>
            <a:ext cx="1025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Black" pitchFamily="34" charset="0"/>
              </a:rPr>
              <a:t>R T Nagar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276600" y="731837"/>
            <a:ext cx="4123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40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40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4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1722437"/>
            <a:ext cx="1371600" cy="2239983"/>
            <a:chOff x="457200" y="3475037"/>
            <a:chExt cx="1371600" cy="2239983"/>
          </a:xfrm>
        </p:grpSpPr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3475037"/>
              <a:ext cx="1371600" cy="1914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533400" y="5303837"/>
              <a:ext cx="1218307" cy="411183"/>
            </a:xfrm>
            <a:prstGeom prst="rect">
              <a:avLst/>
            </a:prstGeom>
          </p:spPr>
          <p:txBody>
            <a:bodyPr wrap="none" lIns="102406" tIns="51203" rIns="102406" bIns="51203">
              <a:spAutoFit/>
            </a:bodyPr>
            <a:lstStyle/>
            <a:p>
              <a:r>
                <a:rPr lang="en-US" dirty="0" err="1" smtClean="0">
                  <a:latin typeface="Arial Black" pitchFamily="34" charset="0"/>
                </a:rPr>
                <a:t>islamic</a:t>
              </a:r>
              <a:endParaRPr lang="en-US" dirty="0">
                <a:latin typeface="Arial Black" pitchFamily="34" charset="0"/>
              </a:endParaRPr>
            </a:p>
          </p:txBody>
        </p:sp>
      </p:grpSp>
      <p:sp>
        <p:nvSpPr>
          <p:cNvPr id="6" name="Right Arrow Callout 5"/>
          <p:cNvSpPr/>
          <p:nvPr/>
        </p:nvSpPr>
        <p:spPr>
          <a:xfrm flipH="1">
            <a:off x="2590800" y="1570037"/>
            <a:ext cx="457200" cy="28956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1874837"/>
            <a:ext cx="434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err="1" smtClean="0">
                <a:latin typeface="Arial Black" pitchFamily="34" charset="0"/>
              </a:rPr>
              <a:t>Bayans</a:t>
            </a:r>
            <a:r>
              <a:rPr lang="en-US" sz="1400" dirty="0" smtClean="0">
                <a:latin typeface="Arial Black" pitchFamily="34" charset="0"/>
              </a:rPr>
              <a:t> &amp; </a:t>
            </a:r>
            <a:r>
              <a:rPr lang="en-US" sz="1400" dirty="0" err="1" smtClean="0">
                <a:latin typeface="Arial Black" pitchFamily="34" charset="0"/>
              </a:rPr>
              <a:t>Kirath</a:t>
            </a:r>
            <a:r>
              <a:rPr lang="en-US" sz="1400" dirty="0" smtClean="0">
                <a:latin typeface="Arial Black" pitchFamily="34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Azan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Hajj &amp; </a:t>
            </a:r>
            <a:r>
              <a:rPr lang="en-US" sz="1400" dirty="0" err="1" smtClean="0">
                <a:latin typeface="Arial Black" pitchFamily="34" charset="0"/>
              </a:rPr>
              <a:t>Umara</a:t>
            </a:r>
            <a:r>
              <a:rPr lang="en-US" sz="1400" dirty="0" smtClean="0">
                <a:latin typeface="Arial Black" pitchFamily="34" charset="0"/>
              </a:rPr>
              <a:t> tours &amp; travels </a:t>
            </a:r>
            <a:r>
              <a:rPr lang="en-US" sz="1400" dirty="0" err="1" smtClean="0">
                <a:latin typeface="Arial Black" pitchFamily="34" charset="0"/>
              </a:rPr>
              <a:t>organisers</a:t>
            </a:r>
            <a:r>
              <a:rPr lang="en-US" sz="1400" dirty="0" smtClean="0">
                <a:latin typeface="Arial Black" pitchFamily="34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Madras a &amp; Arabic schools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err="1" smtClean="0">
                <a:latin typeface="Arial Black" pitchFamily="34" charset="0"/>
              </a:rPr>
              <a:t>Baitulmals</a:t>
            </a:r>
            <a:endParaRPr lang="en-US" sz="1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Government schemes for </a:t>
            </a:r>
            <a:r>
              <a:rPr lang="en-US" sz="1400" dirty="0" err="1" smtClean="0">
                <a:latin typeface="Arial Black" pitchFamily="34" charset="0"/>
              </a:rPr>
              <a:t>muslim</a:t>
            </a:r>
            <a:endParaRPr lang="en-US" sz="1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Jobs for imam &amp; </a:t>
            </a:r>
            <a:r>
              <a:rPr lang="en-US" sz="1400" dirty="0" err="1" smtClean="0">
                <a:latin typeface="Arial Black" pitchFamily="34" charset="0"/>
              </a:rPr>
              <a:t>mauzin</a:t>
            </a:r>
            <a:endParaRPr lang="en-US" sz="1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List of social </a:t>
            </a:r>
            <a:r>
              <a:rPr lang="en-US" sz="1400" dirty="0" err="1" smtClean="0">
                <a:latin typeface="Arial Black" pitchFamily="34" charset="0"/>
              </a:rPr>
              <a:t>organisation</a:t>
            </a:r>
            <a:endParaRPr lang="en-US" sz="1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 </a:t>
            </a:r>
            <a:r>
              <a:rPr lang="en-US" sz="1400" dirty="0" err="1" smtClean="0">
                <a:latin typeface="Arial Black" pitchFamily="34" charset="0"/>
              </a:rPr>
              <a:t>dargha</a:t>
            </a:r>
            <a:r>
              <a:rPr lang="en-US" sz="1400" dirty="0" smtClean="0">
                <a:latin typeface="Arial Black" pitchFamily="34" charset="0"/>
              </a:rPr>
              <a:t> of </a:t>
            </a:r>
            <a:r>
              <a:rPr lang="en-US" sz="1400" dirty="0" err="1" smtClean="0">
                <a:latin typeface="Arial Black" pitchFamily="34" charset="0"/>
              </a:rPr>
              <a:t>india</a:t>
            </a:r>
            <a:endParaRPr lang="en-US" sz="1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4694237"/>
            <a:ext cx="6477000" cy="3127031"/>
            <a:chOff x="381000" y="2786406"/>
            <a:chExt cx="6477000" cy="3127031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085510" y="2786406"/>
              <a:ext cx="184720" cy="40010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35" tIns="45717" rIns="91435" bIns="45717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341" fontAlgn="base">
                <a:spcBef>
                  <a:spcPct val="0"/>
                </a:spcBef>
                <a:spcAft>
                  <a:spcPct val="0"/>
                </a:spcAft>
                <a:tabLst>
                  <a:tab pos="457171" algn="l"/>
                </a:tabLst>
              </a:pPr>
              <a:endParaRPr lang="en-US" dirty="0" smtClean="0">
                <a:latin typeface="Arial Black" pitchFamily="34" charset="0"/>
              </a:endParaRPr>
            </a:p>
          </p:txBody>
        </p:sp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3246437"/>
              <a:ext cx="1600200" cy="1402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2971800" y="3627437"/>
              <a:ext cx="388620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Membership For Matrimonial</a:t>
              </a:r>
              <a:endParaRPr lang="en-US" sz="1400" dirty="0" smtClean="0">
                <a:latin typeface="Arial Black" pitchFamily="34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Wedding Halls</a:t>
              </a:r>
              <a:endParaRPr lang="en-US" sz="1400" dirty="0" smtClean="0">
                <a:latin typeface="Arial Black" pitchFamily="34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Caterers Services</a:t>
              </a:r>
              <a:endParaRPr lang="en-US" sz="1400" dirty="0" smtClean="0">
                <a:latin typeface="Arial Black" pitchFamily="34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Flowers Decorators</a:t>
              </a:r>
              <a:endParaRPr lang="en-US" sz="1400" dirty="0" smtClean="0">
                <a:latin typeface="Arial Black" pitchFamily="34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err="1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Dulhan</a:t>
              </a: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&amp; </a:t>
              </a:r>
              <a:r>
                <a:rPr lang="en-US" sz="1400" dirty="0" err="1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Dulha</a:t>
              </a: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wear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Beauty </a:t>
              </a:r>
              <a:r>
                <a:rPr lang="en-US" sz="1400" dirty="0" err="1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Parlour</a:t>
              </a: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&amp; </a:t>
              </a:r>
              <a:r>
                <a:rPr lang="en-US" sz="1400" dirty="0" err="1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Mahind</a:t>
              </a: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Designer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err="1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Jewellery</a:t>
              </a: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Showrooms</a:t>
              </a:r>
              <a:endParaRPr lang="en-US" sz="1400" dirty="0" smtClean="0">
                <a:solidFill>
                  <a:srgbClr val="42424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  <a:tabLst>
                  <a:tab pos="457171" algn="l"/>
                </a:tabLst>
              </a:pPr>
              <a:endParaRPr lang="en-US" sz="1400" dirty="0" smtClean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" y="4846637"/>
              <a:ext cx="2382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Arial Black" pitchFamily="34" charset="0"/>
                </a:rPr>
                <a:t>Muslim Matrimonial</a:t>
              </a:r>
              <a:endParaRPr lang="en-US" sz="1600" dirty="0">
                <a:latin typeface="Arial Black" pitchFamily="34" charset="0"/>
              </a:endParaRPr>
            </a:p>
          </p:txBody>
        </p:sp>
        <p:sp>
          <p:nvSpPr>
            <p:cNvPr id="16" name="Right Arrow Callout 15"/>
            <p:cNvSpPr/>
            <p:nvPr/>
          </p:nvSpPr>
          <p:spPr>
            <a:xfrm flipH="1">
              <a:off x="2514600" y="3017837"/>
              <a:ext cx="457200" cy="2895600"/>
            </a:xfrm>
            <a:prstGeom prst="rightArrowCallout">
              <a:avLst>
                <a:gd name="adj1" fmla="val 28226"/>
                <a:gd name="adj2" fmla="val 69125"/>
                <a:gd name="adj3" fmla="val 25000"/>
                <a:gd name="adj4" fmla="val 371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4200" y="655637"/>
            <a:ext cx="4123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40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40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4000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43685" y="3892985"/>
            <a:ext cx="3384166" cy="307771"/>
          </a:xfrm>
          <a:prstGeom prst="rect">
            <a:avLst/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  <a:spAutoFit/>
          </a:bodyPr>
          <a:lstStyle/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1722437"/>
            <a:ext cx="3640653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" tooltip="Gents Readymade Garment Retailers"/>
              </a:rPr>
              <a:t>Gents Readymade Garment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Ladies Readymade Garment Retailers"/>
              </a:rPr>
              <a:t>Ladies Readymade Garment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4" tooltip="Ladies Footwear Dealers"/>
              </a:rPr>
              <a:t>Ladies Footwear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5" tooltip="Gents Footwear Dealers"/>
              </a:rPr>
              <a:t>Gents Footwear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6" tooltip="Opticians"/>
              </a:rPr>
              <a:t>Opticians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7" tooltip="Wrist Watch Dealers"/>
              </a:rPr>
              <a:t>Wrist Watch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8" tooltip="Children Readymade Garment Retailers"/>
              </a:rPr>
              <a:t>Children Readymade Garment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9" tooltip="Departmental Stores"/>
              </a:rPr>
              <a:t>Departmental Stores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0" tooltip="Hardware Shops"/>
              </a:rPr>
              <a:t>Hardware &amp; Paints Shops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1" tooltip="Interior Designers"/>
              </a:rPr>
              <a:t>Interior Designers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2" tooltip="Lamp Fitting Dealers"/>
              </a:rPr>
              <a:t>Lamp Fitting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3" tooltip="Laundry Services"/>
              </a:rPr>
              <a:t>Laundry Services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4" tooltip="Marble Dealers"/>
              </a:rPr>
              <a:t>Marble Dealers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5" tooltip="Modular Kitchen Dealers"/>
              </a:rPr>
              <a:t>Modular Kitchen Dealers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6" tooltip="Computer Dealers"/>
              </a:rPr>
              <a:t>Computer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7" tooltip="Cooking Range Dealers"/>
              </a:rPr>
              <a:t>Cooking Range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8" tooltip="Home Accessory Dealers"/>
              </a:rPr>
              <a:t>Home Accessory Dealers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9" tooltip="Book Shops"/>
              </a:rPr>
              <a:t>Book Shops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0" tooltip="Electronic Goods Showrooms"/>
              </a:rPr>
              <a:t>Electronic Goods Showrooms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1" tooltip="Furniture Dealers"/>
              </a:rPr>
              <a:t>Furniture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err="1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2" tooltip="Jewellery Showrooms"/>
              </a:rPr>
              <a:t>Jewellery</a:t>
            </a: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2" tooltip="Jewellery Showrooms"/>
              </a:rPr>
              <a:t> Showrooms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3" tooltip="Baby Product Dealers"/>
              </a:rPr>
              <a:t>Baby Product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4" tooltip="Gift Shops"/>
              </a:rPr>
              <a:t>Gift Shops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5" tooltip="Home Appliance Dealers"/>
              </a:rPr>
              <a:t>Home Appliance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6" tooltip="Home Decor Dealers"/>
              </a:rPr>
              <a:t>Home Decor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7" tooltip="Luggage Dealers"/>
              </a:rPr>
              <a:t>Luggage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8" tooltip="Music Shops"/>
              </a:rPr>
              <a:t>Music Shops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9" tooltip="Ceramic Tile Dealers"/>
              </a:rPr>
              <a:t>Ceramic Tile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0" tooltip="Flooring Contractors"/>
              </a:rPr>
              <a:t>Flooring Contractors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1" tooltip="Glass Dealers"/>
              </a:rPr>
              <a:t>Glass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2" tooltip="Bathroom Fitting Dealers"/>
              </a:rPr>
              <a:t>Bathroom Fitting Dealers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3" tooltip="Beauty Salons For Men"/>
              </a:rPr>
              <a:t>Beauty Salons For Men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4" tooltip="Car Dealers"/>
              </a:rPr>
              <a:t>Car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5" tooltip="Cellular Phone Dealers"/>
              </a:rPr>
              <a:t>Cellular Phone Dealers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6" tooltip="Fashion Designer Stores"/>
              </a:rPr>
              <a:t>Fashion Designer Stores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7" tooltip="Motorcycle Dealers"/>
              </a:rPr>
              <a:t>Motorcycle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24000" y="6294437"/>
            <a:ext cx="5701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 defTabSz="914341" fontAlgn="base">
              <a:spcBef>
                <a:spcPct val="0"/>
              </a:spcBef>
              <a:spcAft>
                <a:spcPct val="0"/>
              </a:spcAft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Shopping</a:t>
            </a:r>
            <a:endParaRPr lang="en-US" dirty="0" smtClean="0">
              <a:latin typeface="Arial Black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1143000" y="4389437"/>
            <a:ext cx="1166954" cy="199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Callout 6"/>
          <p:cNvSpPr/>
          <p:nvPr/>
        </p:nvSpPr>
        <p:spPr>
          <a:xfrm flipH="1">
            <a:off x="2362200" y="1874837"/>
            <a:ext cx="533400" cy="74676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81600" y="655637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1112837"/>
            <a:ext cx="5638800" cy="5016752"/>
            <a:chOff x="1524000" y="1493837"/>
            <a:chExt cx="5638800" cy="5016752"/>
          </a:xfrm>
        </p:grpSpPr>
        <p:sp>
          <p:nvSpPr>
            <p:cNvPr id="3" name="Rectangle 2"/>
            <p:cNvSpPr/>
            <p:nvPr/>
          </p:nvSpPr>
          <p:spPr>
            <a:xfrm>
              <a:off x="3733800" y="1493837"/>
              <a:ext cx="3429000" cy="5016752"/>
            </a:xfrm>
            <a:prstGeom prst="rect">
              <a:avLst/>
            </a:prstGeom>
          </p:spPr>
          <p:txBody>
            <a:bodyPr wrap="square" lIns="91435" tIns="45717" rIns="91435" bIns="45717">
              <a:spAutoFit/>
            </a:bodyPr>
            <a:lstStyle/>
            <a:p>
              <a:pPr algn="just"/>
              <a:endParaRPr lang="en-US" dirty="0" smtClean="0">
                <a:latin typeface="Arial Black" pitchFamily="34" charset="0"/>
              </a:endParaRP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Dentists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Dermatologists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Gynecologist &amp; pediatricians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Psychiatrists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Cardiologist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err="1" smtClean="0">
                  <a:latin typeface="Arial Black" pitchFamily="34" charset="0"/>
                </a:rPr>
                <a:t>Diabetologist</a:t>
              </a:r>
              <a:endParaRPr lang="en-US" sz="1400" dirty="0" smtClean="0">
                <a:latin typeface="Arial Black" pitchFamily="34" charset="0"/>
              </a:endParaRP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General Physician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Orthopedic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Hospitals and Nursing home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Medical Tourism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Neurosurgeons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Sexologist 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Thyroid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Urologists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Veterinary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Homeopathic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err="1" smtClean="0">
                  <a:latin typeface="Arial Black" pitchFamily="34" charset="0"/>
                </a:rPr>
                <a:t>Unani</a:t>
              </a:r>
              <a:endParaRPr lang="en-US" sz="1400" dirty="0" smtClean="0">
                <a:latin typeface="Arial Black" pitchFamily="34" charset="0"/>
              </a:endParaRP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err="1" smtClean="0">
                  <a:latin typeface="Arial Black" pitchFamily="34" charset="0"/>
                </a:rPr>
                <a:t>Ent</a:t>
              </a:r>
              <a:endParaRPr lang="en-US" sz="1400" dirty="0" smtClean="0">
                <a:latin typeface="Arial Black" pitchFamily="34" charset="0"/>
              </a:endParaRP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err="1" smtClean="0">
                  <a:latin typeface="Arial Black" pitchFamily="34" charset="0"/>
                </a:rPr>
                <a:t>Ayurvadic</a:t>
              </a:r>
              <a:endParaRPr lang="en-US" sz="1400" dirty="0" smtClean="0">
                <a:latin typeface="Arial Black" pitchFamily="34" charset="0"/>
              </a:endParaRP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Chemists</a:t>
              </a:r>
            </a:p>
            <a:p>
              <a:pPr algn="just">
                <a:buFont typeface="Wingdings" pitchFamily="2" charset="2"/>
                <a:buChar char="q"/>
              </a:pPr>
              <a:endParaRPr lang="en-US" dirty="0">
                <a:latin typeface="Arial Black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4000" y="4465637"/>
              <a:ext cx="1686670" cy="707880"/>
            </a:xfrm>
            <a:prstGeom prst="rect">
              <a:avLst/>
            </a:prstGeom>
          </p:spPr>
          <p:txBody>
            <a:bodyPr wrap="none" lIns="91435" tIns="45717" rIns="91435" bIns="45717">
              <a:spAutoFit/>
            </a:bodyPr>
            <a:lstStyle/>
            <a:p>
              <a:pPr algn="just"/>
              <a:r>
                <a:rPr lang="en-US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Doctors &amp;</a:t>
              </a:r>
            </a:p>
            <a:p>
              <a:pPr algn="just"/>
              <a:r>
                <a:rPr lang="en-US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Hospitals </a:t>
              </a:r>
              <a:endParaRPr lang="en-US" dirty="0"/>
            </a:p>
          </p:txBody>
        </p:sp>
        <p:pic>
          <p:nvPicPr>
            <p:cNvPr id="1026" name="Picture 2" descr="C:\Documents and Settings\gramy\My Documents\Downloads\final icon\doctor3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2179637"/>
              <a:ext cx="1293223" cy="2057400"/>
            </a:xfrm>
            <a:prstGeom prst="rect">
              <a:avLst/>
            </a:prstGeom>
            <a:noFill/>
          </p:spPr>
        </p:pic>
        <p:sp>
          <p:nvSpPr>
            <p:cNvPr id="6" name="Right Arrow Callout 5"/>
            <p:cNvSpPr/>
            <p:nvPr/>
          </p:nvSpPr>
          <p:spPr>
            <a:xfrm flipH="1">
              <a:off x="3200400" y="1874837"/>
              <a:ext cx="533400" cy="4191000"/>
            </a:xfrm>
            <a:prstGeom prst="rightArrowCallout">
              <a:avLst>
                <a:gd name="adj1" fmla="val 28226"/>
                <a:gd name="adj2" fmla="val 69125"/>
                <a:gd name="adj3" fmla="val 25000"/>
                <a:gd name="adj4" fmla="val 371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6294437"/>
            <a:ext cx="12954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85800" y="8123237"/>
            <a:ext cx="1905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Hotels &amp;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 restaurants</a:t>
            </a:r>
          </a:p>
        </p:txBody>
      </p:sp>
      <p:sp>
        <p:nvSpPr>
          <p:cNvPr id="12" name="Right Arrow Callout 11"/>
          <p:cNvSpPr/>
          <p:nvPr/>
        </p:nvSpPr>
        <p:spPr>
          <a:xfrm flipH="1">
            <a:off x="2514600" y="6218237"/>
            <a:ext cx="533400" cy="25908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6904037"/>
            <a:ext cx="38862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Hotels &amp; lodges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Hotels &amp; </a:t>
            </a:r>
            <a:r>
              <a:rPr lang="en-US" sz="1400" dirty="0" err="1" smtClean="0">
                <a:latin typeface="Arial Black" pitchFamily="34" charset="0"/>
              </a:rPr>
              <a:t>Resturents</a:t>
            </a:r>
            <a:endParaRPr lang="en-US" sz="14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85800" y="5532437"/>
            <a:ext cx="1413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Services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13037"/>
            <a:ext cx="1752600" cy="279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2667000" y="1132622"/>
            <a:ext cx="4267200" cy="78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Domestic Courier Services"/>
              </a:rPr>
              <a:t>Charted </a:t>
            </a: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Domestic Courier Services"/>
              </a:rPr>
              <a:t>Accountent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  <a:hlinkClick r:id="rId3" tooltip="Domestic Courier Services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Domestic Courier Services"/>
              </a:rPr>
              <a:t>Legal Advisor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Domestic Courier Services"/>
              </a:rPr>
              <a:t>Courier Services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4" tooltip="Carpenters"/>
              </a:rPr>
              <a:t>Carpenters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5" tooltip="Dry Cleaners"/>
              </a:rPr>
              <a:t>Dry Cleaners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6" tooltip="Duplicate Key Makers"/>
              </a:rPr>
              <a:t>Duplicate Key Makers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7" tooltip="Electricians"/>
              </a:rPr>
              <a:t>Electricians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8" tooltip="Gents Tailors"/>
              </a:rPr>
              <a:t>Gents Tailors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9" tooltip="Pan Card Consultants"/>
              </a:rPr>
              <a:t>Pan Card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0" tooltip="Immigration Consultants"/>
              </a:rPr>
              <a:t>Immigration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1" tooltip="Laundry Services"/>
              </a:rPr>
              <a:t>Laundry Services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2" tooltip="Packers &amp; Movers"/>
              </a:rPr>
              <a:t>Packers &amp; Movers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3" tooltip="Painting Contractors"/>
              </a:rPr>
              <a:t>Painting Contractors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4" tooltip="Pet Shops"/>
              </a:rPr>
              <a:t>Pet Shops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5" tooltip="Plumbers"/>
              </a:rPr>
              <a:t>Plumbers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6" tooltip="Motor Training Schools"/>
              </a:rPr>
              <a:t>Motor Training Schools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7" tooltip="Pest Control Services"/>
              </a:rPr>
              <a:t>Pest Control Services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8" tooltip="Mason Contractors"/>
              </a:rPr>
              <a:t>Mason Contractors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9" tooltip="Home Decor Dealers"/>
              </a:rPr>
              <a:t>Home Decor Dealers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Haj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umhar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organisers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Air Ticketing</a:t>
            </a: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Bus Services</a:t>
            </a: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Car Hire </a:t>
            </a: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Hotal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 Reservation </a:t>
            </a: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Railway Ticketing Agents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1600" y="655637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 flipH="1">
            <a:off x="2133600" y="1265237"/>
            <a:ext cx="457200" cy="74676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667000" y="2027237"/>
            <a:ext cx="3200400" cy="5324528"/>
          </a:xfrm>
          <a:prstGeom prst="rect">
            <a:avLst/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  <a:spAutoFit/>
          </a:bodyPr>
          <a:lstStyle/>
          <a:p>
            <a:pPr defTabSz="914341" fontAlgn="base">
              <a:spcBef>
                <a:spcPct val="0"/>
              </a:spcBef>
              <a:spcAft>
                <a:spcPct val="0"/>
              </a:spcAft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</a:t>
            </a:r>
            <a:endParaRPr lang="en-US" dirty="0" smtClean="0">
              <a:latin typeface="Arial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2" tooltip="Car Repair &amp; Services"/>
              </a:rPr>
              <a:t>Car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Cellular Phone Repair &amp; Services"/>
              </a:rPr>
              <a:t>Cellular Phone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4" tooltip="Laptop Repair &amp; Services"/>
              </a:rPr>
              <a:t>Laptop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5" tooltip="Motorcycle Repair &amp; Services"/>
              </a:rPr>
              <a:t>Motorcycle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6" tooltip="Washing Machine Repair &amp; Services"/>
              </a:rPr>
              <a:t>Washing Machine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7" tooltip="AC Repair &amp; Services"/>
              </a:rPr>
              <a:t>AC</a:t>
            </a:r>
            <a:endParaRPr lang="en-US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8" tooltip="Air Cooler Repair &amp; Services"/>
              </a:rPr>
              <a:t>Air Cooler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9" tooltip="Camera Repair &amp; Services"/>
              </a:rPr>
              <a:t>Camera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10" tooltip="Computer Repair &amp; Services"/>
              </a:rPr>
              <a:t>Computer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11" tooltip="Fan Repair &amp; Services"/>
              </a:rPr>
              <a:t>Fan</a:t>
            </a:r>
            <a:endParaRPr lang="en-US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 Black" pitchFamily="34" charset="0"/>
                <a:hlinkClick r:id="rId12" tooltip="Microwave Oven Repair &amp; Services"/>
              </a:rPr>
              <a:t>Microwave Oven</a:t>
            </a:r>
            <a:endParaRPr lang="en-US" dirty="0" smtClean="0">
              <a:latin typeface="Arial Black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 Black" pitchFamily="34" charset="0"/>
                <a:hlinkClick r:id="rId13" tooltip="Refrigerator Repair &amp; Services"/>
              </a:rPr>
              <a:t>Refrigerator</a:t>
            </a:r>
            <a:endParaRPr lang="en-US" dirty="0" smtClean="0">
              <a:latin typeface="Arial Black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 Black" pitchFamily="34" charset="0"/>
                <a:hlinkClick r:id="rId14" tooltip="Toaster Repair &amp; Services"/>
              </a:rPr>
              <a:t>Toaster</a:t>
            </a:r>
            <a:endParaRPr lang="en-US" dirty="0" smtClean="0">
              <a:latin typeface="Arial Black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 Black" pitchFamily="34" charset="0"/>
                <a:hlinkClick r:id="rId15" tooltip="TV Repair &amp; Services"/>
              </a:rPr>
              <a:t>TV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171" algn="l"/>
              </a:tabLst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6065837"/>
            <a:ext cx="1465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Repairs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57200" y="2255837"/>
            <a:ext cx="1905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800600" y="731837"/>
            <a:ext cx="2550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24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2400" dirty="0"/>
          </a:p>
        </p:txBody>
      </p:sp>
      <p:sp>
        <p:nvSpPr>
          <p:cNvPr id="6" name="Right Arrow Callout 5"/>
          <p:cNvSpPr/>
          <p:nvPr/>
        </p:nvSpPr>
        <p:spPr>
          <a:xfrm flipH="1">
            <a:off x="2133600" y="2332037"/>
            <a:ext cx="533400" cy="43434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5456237"/>
            <a:ext cx="1594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1" fontAlgn="base">
              <a:spcBef>
                <a:spcPct val="0"/>
              </a:spcBef>
              <a:spcAft>
                <a:spcPct val="0"/>
              </a:spcAft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Education</a:t>
            </a:r>
            <a:endParaRPr lang="en-US" dirty="0" smtClean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98837"/>
            <a:ext cx="2319461" cy="1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24400" y="579437"/>
            <a:ext cx="2550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24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9237"/>
            <a:ext cx="44152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CBSE Schools"/>
              </a:rPr>
              <a:t>Schools</a:t>
            </a:r>
            <a:endParaRPr lang="en-US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  <a:hlinkClick r:id="rId4" tooltip="International Schools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5" tooltip="Colleges"/>
              </a:rPr>
              <a:t>Colleges</a:t>
            </a: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6" tooltip="Tutorials"/>
              </a:rPr>
              <a:t>Tutorials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7" tooltip="Home Tutors"/>
              </a:rPr>
              <a:t>Home Tutors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8" tooltip="Computer Training Institutes"/>
              </a:rPr>
              <a:t>Computer Training Institutes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9" tooltip="Law Colleges"/>
              </a:rPr>
              <a:t>Law Colleges</a:t>
            </a:r>
            <a:endParaRPr lang="en-US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 Engineering colleges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Medical colleges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MBA/BBA colleges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0" tooltip="Baby Sitters"/>
              </a:rPr>
              <a:t>Baby Sitters</a:t>
            </a: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1" tooltip="Fashion Designing Institutes"/>
              </a:rPr>
              <a:t>Fashion Designing Institutes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2" tooltip="B Ed Colleges"/>
              </a:rPr>
              <a:t>B Ed Colleges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3" tooltip="Beautician Institutes"/>
              </a:rPr>
              <a:t>Beautician Institutes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4" tooltip="Boarding Schools"/>
              </a:rPr>
              <a:t>Boarding Schools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Right Arrow Callout 5"/>
          <p:cNvSpPr/>
          <p:nvPr/>
        </p:nvSpPr>
        <p:spPr>
          <a:xfrm flipH="1">
            <a:off x="2286000" y="2865437"/>
            <a:ext cx="533400" cy="41910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gramy\My Documents\Downloads\final icon\real estate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51237"/>
            <a:ext cx="2057400" cy="3085554"/>
          </a:xfrm>
          <a:prstGeom prst="rect">
            <a:avLst/>
          </a:prstGeom>
          <a:noFill/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895600" y="3475037"/>
            <a:ext cx="4572000" cy="2862316"/>
          </a:xfrm>
          <a:prstGeom prst="rect">
            <a:avLst/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  <a:spAutoFit/>
          </a:bodyPr>
          <a:lstStyle/>
          <a:p>
            <a:pPr defTabSz="914341" fontAlgn="base">
              <a:spcBef>
                <a:spcPct val="0"/>
              </a:spcBef>
              <a:spcAft>
                <a:spcPct val="0"/>
              </a:spcAft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lang="en-US" sz="1600" dirty="0" smtClean="0">
              <a:latin typeface="Arial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Builders &amp; Developers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Estate Agents For Residential Rental"/>
              </a:rPr>
              <a:t>Residential Rental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4" tooltip="Estate Agents For Buyers"/>
              </a:rPr>
              <a:t>Buyers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5" tooltip="Paying Guest Accommodation For Men"/>
              </a:rPr>
              <a:t>Paying Guest Accommodation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6" tooltip="Estate Agents For Plot"/>
              </a:rPr>
              <a:t>Plot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7" tooltip="Property Consultants"/>
              </a:rPr>
              <a:t>Property Consultants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8" tooltip="Property Registration Consultants"/>
              </a:rPr>
              <a:t>Property Registration Consultants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9" tooltip="Estate Agents For Residence"/>
              </a:rPr>
              <a:t>Estate Agents For Residence</a:t>
            </a:r>
            <a:endParaRPr lang="en-US" sz="16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0" tooltip="Estate Agents"/>
              </a:rPr>
              <a:t>Estate Agents</a:t>
            </a:r>
            <a:endParaRPr lang="en-US" sz="16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6294437"/>
            <a:ext cx="1799339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Real Estate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655637"/>
            <a:ext cx="4123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40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40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4000" dirty="0"/>
          </a:p>
        </p:txBody>
      </p:sp>
      <p:sp>
        <p:nvSpPr>
          <p:cNvPr id="7" name="Right Arrow Callout 6"/>
          <p:cNvSpPr/>
          <p:nvPr/>
        </p:nvSpPr>
        <p:spPr>
          <a:xfrm flipH="1">
            <a:off x="2362200" y="3703637"/>
            <a:ext cx="533400" cy="27432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1091</TotalTime>
  <Words>358</Words>
  <Application>Microsoft Office PowerPoint</Application>
  <PresentationFormat>Custom</PresentationFormat>
  <Paragraphs>185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gramy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 musttaffa</dc:creator>
  <cp:lastModifiedBy>syed musttaffa</cp:lastModifiedBy>
  <cp:revision>189</cp:revision>
  <dcterms:created xsi:type="dcterms:W3CDTF">2013-09-27T18:55:23Z</dcterms:created>
  <dcterms:modified xsi:type="dcterms:W3CDTF">2013-11-05T15:59:00Z</dcterms:modified>
</cp:coreProperties>
</file>