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6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52" r:id="rId13"/>
    <p:sldId id="428" r:id="rId14"/>
    <p:sldId id="429" r:id="rId15"/>
    <p:sldId id="453" r:id="rId16"/>
    <p:sldId id="430" r:id="rId17"/>
    <p:sldId id="464" r:id="rId18"/>
    <p:sldId id="431" r:id="rId19"/>
    <p:sldId id="432" r:id="rId20"/>
    <p:sldId id="433" r:id="rId21"/>
    <p:sldId id="466" r:id="rId22"/>
    <p:sldId id="467" r:id="rId23"/>
    <p:sldId id="434" r:id="rId24"/>
    <p:sldId id="469" r:id="rId25"/>
    <p:sldId id="468" r:id="rId26"/>
    <p:sldId id="470" r:id="rId27"/>
    <p:sldId id="471" r:id="rId28"/>
    <p:sldId id="472" r:id="rId29"/>
    <p:sldId id="435" r:id="rId30"/>
    <p:sldId id="454" r:id="rId31"/>
    <p:sldId id="463" r:id="rId32"/>
    <p:sldId id="455" r:id="rId33"/>
    <p:sldId id="439" r:id="rId34"/>
    <p:sldId id="440" r:id="rId35"/>
    <p:sldId id="441" r:id="rId36"/>
    <p:sldId id="458" r:id="rId37"/>
    <p:sldId id="461" r:id="rId38"/>
    <p:sldId id="459" r:id="rId39"/>
    <p:sldId id="460" r:id="rId40"/>
    <p:sldId id="442" r:id="rId41"/>
    <p:sldId id="456" r:id="rId42"/>
    <p:sldId id="447" r:id="rId43"/>
    <p:sldId id="457" r:id="rId44"/>
    <p:sldId id="449" r:id="rId45"/>
    <p:sldId id="451" r:id="rId46"/>
    <p:sldId id="462" r:id="rId47"/>
    <p:sldId id="329" r:id="rId4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FF"/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F1CA4BB4-85BE-4904-A213-0A8AEE36A0E0}" type="datetime3">
              <a:rPr lang="en-US" smtClean="0"/>
              <a:t>10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046879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INTERNATIONAL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UNIVERSITY –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BANGLADESH (AIUB)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149D4EF9-913A-4BD1-82F8-5C66921348E7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</a:t>
            </a:r>
            <a:r>
              <a:rPr lang="en-US" sz="2000" b="1" dirty="0" smtClean="0">
                <a:solidFill>
                  <a:srgbClr val="FFFF00"/>
                </a:solidFill>
              </a:rPr>
              <a:t>and Embedded Systems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931" y="622845"/>
            <a:ext cx="152926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 smtClean="0">
                <a:solidFill>
                  <a:srgbClr val="0070C0"/>
                </a:solidFill>
              </a:rPr>
              <a:t>Where leaders are created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171A-9ACA-41EF-B583-62063757CF2C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otalphase.com/support/articles/200349176-7-bit-8-bit-and-10-bit-I2C-Slave-Addressing#referenc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 # 4 </a:t>
            </a:r>
            <a:r>
              <a:rPr lang="en-US" b="1" dirty="0">
                <a:solidFill>
                  <a:srgbClr val="0070C0"/>
                </a:solidFill>
              </a:rPr>
              <a:t>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Serial Communications </a:t>
            </a:r>
            <a:r>
              <a:rPr lang="en-US" b="1" dirty="0" smtClean="0">
                <a:solidFill>
                  <a:srgbClr val="0070C0"/>
                </a:solidFill>
              </a:rPr>
              <a:t>Interfaces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85905" y="5808199"/>
            <a:ext cx="10507287" cy="1407247"/>
          </a:xfrm>
        </p:spPr>
        <p:txBody>
          <a:bodyPr/>
          <a:lstStyle/>
          <a:p>
            <a:pPr algn="r"/>
            <a:r>
              <a:rPr lang="en-US" sz="2800" dirty="0" smtClean="0"/>
              <a:t>Prepared by: Ms. </a:t>
            </a:r>
            <a:r>
              <a:rPr lang="en-US" sz="2800" dirty="0" err="1" smtClean="0"/>
              <a:t>Tahmida</a:t>
            </a:r>
            <a:r>
              <a:rPr lang="en-US" sz="2800" dirty="0" smtClean="0"/>
              <a:t> Islam, Lecturer, EEE Department, AIUB</a:t>
            </a:r>
          </a:p>
          <a:p>
            <a:pPr algn="r"/>
            <a:r>
              <a:rPr lang="en-US" sz="2800" dirty="0" smtClean="0">
                <a:solidFill>
                  <a:srgbClr val="00B050"/>
                </a:solidFill>
              </a:rPr>
              <a:t>Modified by the Course Teacher: Prof. Dr. Engr. </a:t>
            </a:r>
            <a:r>
              <a:rPr lang="en-US" sz="2800" dirty="0" err="1" smtClean="0">
                <a:solidFill>
                  <a:srgbClr val="00B050"/>
                </a:solidFill>
              </a:rPr>
              <a:t>Muhibul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Haque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Bhuyan</a:t>
            </a:r>
            <a:r>
              <a:rPr lang="en-US" sz="2800" dirty="0" smtClean="0">
                <a:solidFill>
                  <a:srgbClr val="00B050"/>
                </a:solidFill>
              </a:rPr>
              <a:t>, EEE Department, AIUB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9" y="999415"/>
            <a:ext cx="15893934" cy="1519341"/>
          </a:xfrm>
        </p:spPr>
        <p:txBody>
          <a:bodyPr anchor="t">
            <a:no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Find </a:t>
            </a:r>
            <a:r>
              <a:rPr lang="en-US" sz="3600" b="1" dirty="0">
                <a:solidFill>
                  <a:schemeClr val="accent1"/>
                </a:solidFill>
              </a:rPr>
              <a:t>the baud rate for the three operating modes when </a:t>
            </a:r>
            <a:r>
              <a:rPr lang="en-US" sz="3600" b="1" i="1" dirty="0" err="1">
                <a:solidFill>
                  <a:schemeClr val="accent1"/>
                </a:solidFill>
              </a:rPr>
              <a:t>f</a:t>
            </a:r>
            <a:r>
              <a:rPr lang="en-US" sz="3600" b="1" i="1" baseline="-25000" dirty="0" err="1">
                <a:solidFill>
                  <a:schemeClr val="accent1"/>
                </a:solidFill>
              </a:rPr>
              <a:t>OSC</a:t>
            </a:r>
            <a:r>
              <a:rPr lang="en-US" sz="3600" b="1" i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 = 1 MHz and </a:t>
            </a:r>
            <a:r>
              <a:rPr lang="en-US" sz="3600" b="1" dirty="0" err="1">
                <a:solidFill>
                  <a:schemeClr val="accent1"/>
                </a:solidFill>
              </a:rPr>
              <a:t>UBRRn</a:t>
            </a:r>
            <a:r>
              <a:rPr lang="en-US" sz="3600" b="1" dirty="0">
                <a:solidFill>
                  <a:schemeClr val="accent1"/>
                </a:solidFill>
              </a:rPr>
              <a:t> = 25. Calculate the baud error and comment whether there will be any communication error or not</a:t>
            </a:r>
            <a:r>
              <a:rPr lang="en-US" sz="3600" b="1" dirty="0" smtClean="0">
                <a:solidFill>
                  <a:schemeClr val="accent1"/>
                </a:solidFill>
              </a:rPr>
              <a:t>.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 smtClean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normal mode: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=2404</m:t>
                    </m:r>
                  </m:oMath>
                </a14:m>
                <a:r>
                  <a:rPr lang="en-US" sz="3600" dirty="0" smtClean="0"/>
                  <a:t> bps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2400−2404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srgbClr val="00B050"/>
                    </a:solidFill>
                  </a:rPr>
                  <a:t>So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  <a:blipFill>
                <a:blip r:embed="rId2"/>
                <a:stretch>
                  <a:fillRect l="-1157" t="-1278" b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DB45-C0CE-467D-9465-00DB55FFB15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87444" y="106720"/>
            <a:ext cx="617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Example to </a:t>
            </a:r>
            <a:r>
              <a:rPr lang="en-US" sz="5400" b="1" dirty="0" smtClean="0">
                <a:solidFill>
                  <a:srgbClr val="0070C0"/>
                </a:solidFill>
              </a:rPr>
              <a:t>Practice 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 smtClean="0">
                <a:solidFill>
                  <a:srgbClr val="002060"/>
                </a:solidFill>
              </a:rPr>
              <a:t>Continuation..</a:t>
            </a:r>
            <a:r>
              <a:rPr lang="en-US" sz="5400" dirty="0" smtClean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64A2-F4C3-46F3-8F8E-369987CB5716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 smtClean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double speed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=4808</m:t>
                    </m:r>
                  </m:oMath>
                </a14:m>
                <a:r>
                  <a:rPr lang="en-US" sz="3600" dirty="0" smtClean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4800−4808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srgbClr val="00B050"/>
                    </a:solidFill>
                  </a:rPr>
                  <a:t>So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  <a:blipFill>
                <a:blip r:embed="rId2"/>
                <a:stretch>
                  <a:fillRect l="-1157" t="-1047" b="-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3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 smtClean="0">
                <a:solidFill>
                  <a:srgbClr val="002060"/>
                </a:solidFill>
              </a:rPr>
              <a:t>Continuation..</a:t>
            </a:r>
            <a:r>
              <a:rPr lang="en-US" sz="5400" dirty="0" smtClean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64A2-F4C3-46F3-8F8E-369987CB5716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 smtClean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</a:t>
                </a:r>
                <a:r>
                  <a:rPr lang="en-US" sz="3600" b="1" i="1" dirty="0" smtClean="0">
                    <a:solidFill>
                      <a:srgbClr val="00B050"/>
                    </a:solidFill>
                  </a:rPr>
                  <a:t>synchronous master mode</a:t>
                </a:r>
                <a:r>
                  <a:rPr lang="en-US" sz="3600" b="1" i="1" dirty="0">
                    <a:solidFill>
                      <a:srgbClr val="00B050"/>
                    </a:solidFill>
                  </a:rPr>
                  <a:t>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=19231</m:t>
                    </m:r>
                  </m:oMath>
                </a14:m>
                <a:r>
                  <a:rPr lang="en-US" sz="3600" dirty="0" smtClean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19200−19231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×100%=−0.161%&lt;±2%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srgbClr val="00B050"/>
                    </a:solidFill>
                  </a:rPr>
                  <a:t>So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  <a:blipFill>
                <a:blip r:embed="rId2"/>
                <a:stretch>
                  <a:fillRect l="-1157" t="-929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74" y="471378"/>
            <a:ext cx="9962147" cy="7332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USART-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93" y="1204580"/>
            <a:ext cx="15956500" cy="67150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USART functions can be used with </a:t>
            </a:r>
            <a:r>
              <a:rPr lang="en-US" sz="4000" b="1" dirty="0"/>
              <a:t>Serial Monitor </a:t>
            </a:r>
            <a:r>
              <a:rPr lang="en-US" sz="4000" dirty="0"/>
              <a:t>of </a:t>
            </a:r>
            <a:r>
              <a:rPr lang="en-US" sz="4000" dirty="0" smtClean="0"/>
              <a:t>the Arduino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1. </a:t>
            </a:r>
            <a:r>
              <a:rPr lang="en-US" sz="4000" b="1" dirty="0" err="1" smtClean="0">
                <a:solidFill>
                  <a:srgbClr val="FF0000"/>
                </a:solidFill>
              </a:rPr>
              <a:t>serial.begin</a:t>
            </a:r>
            <a:r>
              <a:rPr lang="en-US" sz="4000" b="1" dirty="0" smtClean="0">
                <a:solidFill>
                  <a:srgbClr val="FF0000"/>
                </a:solidFill>
              </a:rPr>
              <a:t>(baud</a:t>
            </a:r>
            <a:r>
              <a:rPr lang="en-US" sz="4000" b="1" dirty="0">
                <a:solidFill>
                  <a:srgbClr val="FF0000"/>
                </a:solidFill>
              </a:rPr>
              <a:t>) </a:t>
            </a:r>
            <a:r>
              <a:rPr lang="en-US" sz="4000" dirty="0"/>
              <a:t>– to enable input/output to serial monitor with baud </a:t>
            </a:r>
            <a:r>
              <a:rPr lang="en-US" sz="4000" dirty="0" smtClean="0"/>
              <a:t>speed or rate in bps. </a:t>
            </a:r>
            <a:r>
              <a:rPr lang="en-US" sz="4000" dirty="0">
                <a:solidFill>
                  <a:srgbClr val="FF0000"/>
                </a:solidFill>
              </a:rPr>
              <a:t>Must be written in setup()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2. </a:t>
            </a:r>
            <a:r>
              <a:rPr lang="en-US" sz="4000" b="1" dirty="0" err="1" smtClean="0"/>
              <a:t>serial.available</a:t>
            </a:r>
            <a:r>
              <a:rPr lang="en-US" sz="4000" b="1" dirty="0"/>
              <a:t>() </a:t>
            </a:r>
            <a:r>
              <a:rPr lang="en-US" sz="4000" dirty="0"/>
              <a:t>– Get the number of bytes (characters) available for reading from the serial 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3. </a:t>
            </a:r>
            <a:r>
              <a:rPr lang="en-US" sz="4000" b="1" dirty="0" err="1" smtClean="0">
                <a:solidFill>
                  <a:srgbClr val="00B050"/>
                </a:solidFill>
              </a:rPr>
              <a:t>serial.println</a:t>
            </a:r>
            <a:r>
              <a:rPr lang="en-US" sz="4000" b="1" dirty="0" smtClean="0">
                <a:solidFill>
                  <a:srgbClr val="00B050"/>
                </a:solidFill>
              </a:rPr>
              <a:t>(</a:t>
            </a:r>
            <a:r>
              <a:rPr lang="en-US" sz="4000" b="1" dirty="0" err="1" smtClean="0">
                <a:solidFill>
                  <a:srgbClr val="00B050"/>
                </a:solidFill>
              </a:rPr>
              <a:t>val</a:t>
            </a:r>
            <a:r>
              <a:rPr lang="en-US" sz="4000" b="1" dirty="0">
                <a:solidFill>
                  <a:srgbClr val="00B05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to display 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dirty="0"/>
              <a:t> value to serial monitor </a:t>
            </a:r>
            <a:r>
              <a:rPr lang="en-US" sz="4000" dirty="0">
                <a:solidFill>
                  <a:srgbClr val="00B050"/>
                </a:solidFill>
              </a:rPr>
              <a:t>with </a:t>
            </a:r>
            <a:r>
              <a:rPr lang="en-US" sz="4000" b="1" dirty="0">
                <a:solidFill>
                  <a:srgbClr val="00B050"/>
                </a:solidFill>
              </a:rPr>
              <a:t>newline</a:t>
            </a:r>
            <a:r>
              <a:rPr lang="en-US" sz="4000" dirty="0"/>
              <a:t> added.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4. </a:t>
            </a:r>
            <a:r>
              <a:rPr lang="en-US" sz="4000" b="1" dirty="0" err="1" smtClean="0">
                <a:solidFill>
                  <a:srgbClr val="0070C0"/>
                </a:solidFill>
              </a:rPr>
              <a:t>serial.print</a:t>
            </a:r>
            <a:r>
              <a:rPr lang="en-US" sz="4000" b="1" dirty="0" smtClean="0">
                <a:solidFill>
                  <a:srgbClr val="0070C0"/>
                </a:solidFill>
              </a:rPr>
              <a:t>(</a:t>
            </a:r>
            <a:r>
              <a:rPr lang="en-US" sz="4000" b="1" dirty="0" err="1" smtClean="0">
                <a:solidFill>
                  <a:srgbClr val="0070C0"/>
                </a:solidFill>
              </a:rPr>
              <a:t>val</a:t>
            </a:r>
            <a:r>
              <a:rPr lang="en-US" sz="4000" b="1" dirty="0">
                <a:solidFill>
                  <a:srgbClr val="0070C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as above but </a:t>
            </a:r>
            <a:r>
              <a:rPr lang="en-US" sz="4000" dirty="0">
                <a:solidFill>
                  <a:srgbClr val="0070C0"/>
                </a:solidFill>
              </a:rPr>
              <a:t>without newline</a:t>
            </a:r>
            <a:r>
              <a:rPr lang="en-US" sz="40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5. </a:t>
            </a:r>
            <a:r>
              <a:rPr lang="en-US" sz="4000" b="1" dirty="0" err="1" smtClean="0">
                <a:solidFill>
                  <a:srgbClr val="FF0000"/>
                </a:solidFill>
              </a:rPr>
              <a:t>serial.print</a:t>
            </a:r>
            <a:r>
              <a:rPr lang="en-US" sz="4000" b="1" dirty="0">
                <a:solidFill>
                  <a:srgbClr val="FF0000"/>
                </a:solidFill>
              </a:rPr>
              <a:t>(“Error”) </a:t>
            </a:r>
            <a:r>
              <a:rPr lang="en-US" sz="4000" dirty="0"/>
              <a:t>– display message “Error” without </a:t>
            </a:r>
            <a:r>
              <a:rPr lang="en-US" sz="4000" dirty="0">
                <a:solidFill>
                  <a:srgbClr val="FF0000"/>
                </a:solidFill>
              </a:rPr>
              <a:t>newline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6. </a:t>
            </a:r>
            <a:r>
              <a:rPr lang="en-US" sz="4000" b="1" dirty="0" err="1" smtClean="0"/>
              <a:t>serial.read</a:t>
            </a:r>
            <a:r>
              <a:rPr lang="en-US" sz="4000" b="1" dirty="0"/>
              <a:t>() </a:t>
            </a:r>
            <a:r>
              <a:rPr lang="en-US" sz="4000" dirty="0"/>
              <a:t>– Reads incoming serial data.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others functions – refer to arduino.cc.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A6A0-1D3E-44B9-8784-4E4928E70BD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454445"/>
            <a:ext cx="14788012" cy="73320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USART- Arduino </a:t>
            </a:r>
            <a:r>
              <a:rPr lang="en-US" sz="4800" b="1" dirty="0">
                <a:solidFill>
                  <a:srgbClr val="002060"/>
                </a:solidFill>
              </a:rPr>
              <a:t>Libraries: Camera shutter speed example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7" y="1102982"/>
            <a:ext cx="7230906" cy="3509924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example detects how long a camera shutter is open by using a change interrupt. </a:t>
            </a:r>
            <a:r>
              <a:rPr lang="en-US" sz="2800" dirty="0" smtClean="0"/>
              <a:t>At </a:t>
            </a:r>
            <a:r>
              <a:rPr lang="en-US" sz="2800" dirty="0"/>
              <a:t>the first </a:t>
            </a:r>
            <a:r>
              <a:rPr lang="en-US" sz="2800" dirty="0" smtClean="0"/>
              <a:t>transition, </a:t>
            </a:r>
            <a:r>
              <a:rPr lang="en-US" sz="2800" dirty="0"/>
              <a:t>it gets the </a:t>
            </a:r>
            <a:r>
              <a:rPr lang="en-US" sz="2800" dirty="0" smtClean="0"/>
              <a:t>time </a:t>
            </a:r>
            <a:r>
              <a:rPr lang="en-US" sz="2800" dirty="0"/>
              <a:t>and at the second </a:t>
            </a:r>
            <a:r>
              <a:rPr lang="en-US" sz="2800" dirty="0" smtClean="0"/>
              <a:t>one, </a:t>
            </a:r>
            <a:r>
              <a:rPr lang="en-US" sz="2800" dirty="0"/>
              <a:t>it gets the new time</a:t>
            </a:r>
            <a:r>
              <a:rPr lang="en-US" sz="2800" dirty="0" smtClean="0"/>
              <a:t>. Then </a:t>
            </a:r>
            <a:r>
              <a:rPr lang="en-US" sz="2800" dirty="0"/>
              <a:t>the main loop shows the difference.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tested </a:t>
            </a:r>
            <a:r>
              <a:rPr lang="en-US" sz="2800" dirty="0"/>
              <a:t>down to a 50 </a:t>
            </a:r>
            <a:r>
              <a:rPr lang="en-US" sz="2800" dirty="0" smtClean="0"/>
              <a:t>µs </a:t>
            </a:r>
            <a:r>
              <a:rPr lang="en-US" sz="2800" dirty="0"/>
              <a:t>pulse, but it could probably go a bit shorter, as it takes around 5 </a:t>
            </a:r>
            <a:r>
              <a:rPr lang="en-US" sz="2800" dirty="0" smtClean="0"/>
              <a:t>µs </a:t>
            </a:r>
            <a:r>
              <a:rPr lang="en-US" sz="2800" dirty="0"/>
              <a:t>to enter and leave an ISR.</a:t>
            </a:r>
            <a:endParaRPr lang="en-US" sz="2800" dirty="0"/>
          </a:p>
          <a:p>
            <a:pPr marL="109728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A6A0-1D3E-44B9-8784-4E4928E70BD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256" y="4612906"/>
            <a:ext cx="6366934" cy="33239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boolean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started;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startTime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endTime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endParaRPr lang="en-US" sz="1400" dirty="0">
              <a:latin typeface="+mj-lt"/>
              <a:cs typeface="Arial" panose="020B0604020202020204" pitchFamily="34" charset="0"/>
            </a:endParaRP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// interrupt service routine</a:t>
            </a:r>
          </a:p>
          <a:p>
            <a:pPr marL="182880"/>
            <a:r>
              <a:rPr lang="en-US" sz="2800" dirty="0">
                <a:latin typeface="+mj-lt"/>
              </a:rPr>
              <a:t>void shutter () {</a:t>
            </a:r>
          </a:p>
          <a:p>
            <a:pPr marL="182880"/>
            <a:r>
              <a:rPr lang="en-US" sz="2800" dirty="0">
                <a:latin typeface="+mj-lt"/>
              </a:rPr>
              <a:t>  if (started)  </a:t>
            </a:r>
          </a:p>
          <a:p>
            <a:pPr marL="182880"/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micros </a:t>
            </a:r>
            <a:r>
              <a:rPr lang="en-US" sz="2800" dirty="0" smtClean="0">
                <a:latin typeface="+mj-lt"/>
              </a:rPr>
              <a:t>();</a:t>
            </a:r>
            <a:endParaRPr lang="en-US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 txBox="1">
            <a:spLocks/>
          </p:cNvSpPr>
          <p:nvPr/>
        </p:nvSpPr>
        <p:spPr>
          <a:xfrm>
            <a:off x="7382933" y="1204580"/>
            <a:ext cx="8946013" cy="67150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 = micros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+mj-lt"/>
              </a:rPr>
              <a:t>started = !started; } // end of the shutter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void setup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dirty="0" err="1" smtClean="0">
                <a:latin typeface="+mj-lt"/>
              </a:rPr>
              <a:t>Serial.begin</a:t>
            </a:r>
            <a:r>
              <a:rPr lang="en-US" sz="2800" dirty="0" smtClean="0">
                <a:latin typeface="+mj-lt"/>
              </a:rPr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dirty="0" err="1" smtClean="0">
                <a:latin typeface="+mj-lt"/>
              </a:rPr>
              <a:t>Serial.println</a:t>
            </a:r>
            <a:r>
              <a:rPr lang="en-US" sz="2800" dirty="0" smtClean="0">
                <a:latin typeface="+mj-lt"/>
              </a:rPr>
              <a:t> ("Shutter test 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dirty="0" err="1" smtClean="0">
                <a:latin typeface="+mj-lt"/>
              </a:rPr>
              <a:t>attachInterrupt</a:t>
            </a:r>
            <a:r>
              <a:rPr lang="en-US" sz="2800" dirty="0" smtClean="0">
                <a:latin typeface="+mj-lt"/>
              </a:rPr>
              <a:t> (</a:t>
            </a:r>
            <a:r>
              <a:rPr lang="en-US" sz="2800" dirty="0" err="1" smtClean="0">
                <a:latin typeface="+mj-lt"/>
              </a:rPr>
              <a:t>digitalPinToInterrupt</a:t>
            </a:r>
            <a:r>
              <a:rPr lang="en-US" sz="2800" dirty="0" smtClean="0">
                <a:latin typeface="+mj-lt"/>
              </a:rPr>
              <a:t> (2), shutter, CHANGE);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}  // end of the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void loop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if (</a:t>
            </a:r>
            <a:r>
              <a:rPr lang="en-US" sz="2800" dirty="0" err="1" smtClean="0">
                <a:latin typeface="+mj-lt"/>
              </a:rPr>
              <a:t>endTime</a:t>
            </a:r>
            <a:r>
              <a:rPr lang="en-US" sz="2800" dirty="0" smtClean="0">
                <a:latin typeface="+mj-lt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Serial.print</a:t>
            </a:r>
            <a:r>
              <a:rPr lang="en-US" sz="2800" dirty="0" smtClean="0">
                <a:latin typeface="+mj-lt"/>
              </a:rPr>
              <a:t> ("Shutter open for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Serial.print</a:t>
            </a:r>
            <a:r>
              <a:rPr lang="en-US" sz="2800" dirty="0" smtClean="0">
                <a:latin typeface="+mj-lt"/>
              </a:rPr>
              <a:t> (</a:t>
            </a:r>
            <a:r>
              <a:rPr lang="en-US" sz="2800" dirty="0" err="1" smtClean="0">
                <a:latin typeface="+mj-lt"/>
              </a:rPr>
              <a:t>endTime</a:t>
            </a:r>
            <a:r>
              <a:rPr lang="en-US" sz="2800" dirty="0" smtClean="0">
                <a:latin typeface="+mj-lt"/>
              </a:rPr>
              <a:t> - </a:t>
            </a:r>
            <a:r>
              <a:rPr lang="en-US" sz="2800" dirty="0" err="1" smtClean="0">
                <a:latin typeface="+mj-lt"/>
              </a:rPr>
              <a:t>startTime</a:t>
            </a:r>
            <a:r>
              <a:rPr lang="en-US" sz="2800" dirty="0" smtClean="0">
                <a:latin typeface="+mj-lt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Serial.println</a:t>
            </a:r>
            <a:r>
              <a:rPr lang="en-US" sz="2800" dirty="0" smtClean="0">
                <a:latin typeface="+mj-lt"/>
              </a:rPr>
              <a:t> (" microseconds.");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800" dirty="0" err="1" smtClean="0">
                <a:latin typeface="+mj-lt"/>
              </a:rPr>
              <a:t>endTime</a:t>
            </a:r>
            <a:r>
              <a:rPr lang="en-US" sz="2800" dirty="0" smtClean="0">
                <a:latin typeface="+mj-lt"/>
              </a:rPr>
              <a:t> = 0;   }  // end of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latin typeface="+mj-lt"/>
              </a:rPr>
              <a:t>} // end of the loop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75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B60-746A-4D52-8949-489056D4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5" y="631767"/>
            <a:ext cx="14000553" cy="757441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</a:t>
            </a:r>
            <a:r>
              <a:rPr lang="en-US" sz="6000" b="1" dirty="0" smtClean="0">
                <a:solidFill>
                  <a:srgbClr val="002060"/>
                </a:solidFill>
              </a:rPr>
              <a:t>and </a:t>
            </a:r>
            <a:r>
              <a:rPr lang="en-US" sz="6000" b="1" dirty="0">
                <a:solidFill>
                  <a:srgbClr val="002060"/>
                </a:solidFill>
              </a:rPr>
              <a:t>Disadvantages </a:t>
            </a:r>
            <a:r>
              <a:rPr lang="en-US" sz="6000" b="1" dirty="0" smtClean="0">
                <a:solidFill>
                  <a:srgbClr val="002060"/>
                </a:solidFill>
              </a:rPr>
              <a:t>of </a:t>
            </a:r>
            <a:r>
              <a:rPr lang="en-US" sz="6000" b="1" dirty="0">
                <a:solidFill>
                  <a:srgbClr val="002060"/>
                </a:solidFill>
              </a:rPr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A13B-0FCF-4C4E-9ED8-ACC34697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389208"/>
            <a:ext cx="16043563" cy="65304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 Advantages </a:t>
            </a:r>
          </a:p>
          <a:p>
            <a:r>
              <a:rPr lang="en-US" sz="4000" dirty="0" smtClean="0"/>
              <a:t>Hardware </a:t>
            </a:r>
            <a:r>
              <a:rPr lang="en-US" sz="4000" dirty="0"/>
              <a:t>complexity is low. </a:t>
            </a:r>
          </a:p>
          <a:p>
            <a:r>
              <a:rPr lang="en-US" sz="4000" dirty="0"/>
              <a:t>As this is one to one connection between two devices, software addressing is not required. </a:t>
            </a:r>
          </a:p>
          <a:p>
            <a:r>
              <a:rPr lang="en-US" sz="4000" dirty="0"/>
              <a:t>Due to its simplicity, it is widely used in the </a:t>
            </a:r>
            <a:r>
              <a:rPr lang="en-US" sz="4000" b="1" dirty="0">
                <a:solidFill>
                  <a:srgbClr val="0070C0"/>
                </a:solidFill>
              </a:rPr>
              <a:t>devices having 9 pin connectors</a:t>
            </a:r>
            <a:r>
              <a:rPr lang="en-US" sz="4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rgbClr val="002060"/>
                </a:solidFill>
              </a:rPr>
              <a:t> Disadvantages</a:t>
            </a:r>
            <a:endParaRPr lang="en-US" sz="4000" b="1" dirty="0">
              <a:solidFill>
                <a:srgbClr val="002060"/>
              </a:solidFill>
            </a:endParaRPr>
          </a:p>
          <a:p>
            <a:pPr fontAlgn="base"/>
            <a:r>
              <a:rPr lang="en-US" sz="4000" dirty="0"/>
              <a:t>It is suitable for </a:t>
            </a:r>
            <a:r>
              <a:rPr lang="en-US" sz="4000" b="1" dirty="0">
                <a:solidFill>
                  <a:srgbClr val="FF0000"/>
                </a:solidFill>
              </a:rPr>
              <a:t>communication between only two devices</a:t>
            </a:r>
            <a:r>
              <a:rPr lang="en-US" sz="4000" dirty="0"/>
              <a:t>. </a:t>
            </a:r>
          </a:p>
          <a:p>
            <a:pPr fontAlgn="base"/>
            <a:r>
              <a:rPr lang="en-US" sz="4000" dirty="0"/>
              <a:t>It supports fixed data rate between devices wanting to communicate otherwise data will be </a:t>
            </a:r>
            <a:r>
              <a:rPr lang="en-US" sz="4000" b="1" dirty="0">
                <a:solidFill>
                  <a:srgbClr val="FF0000"/>
                </a:solidFill>
              </a:rPr>
              <a:t>garbled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FF0000"/>
                </a:solidFill>
              </a:rPr>
              <a:t>distorted ,unclear</a:t>
            </a:r>
            <a:r>
              <a:rPr lang="en-US" sz="4000" dirty="0" smtClean="0"/>
              <a:t>).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AA4-63AC-4591-B73B-15071503FD1A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C28-A1FC-4BC9-9B73-9CA8195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6" y="548640"/>
            <a:ext cx="12029828" cy="79591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464B-4289-429B-8FF2-23F9EEFF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5" y="1344558"/>
            <a:ext cx="15946488" cy="64029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is a synchronous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uses 4 pins in Port B:</a:t>
            </a:r>
          </a:p>
          <a:p>
            <a:pPr>
              <a:lnSpc>
                <a:spcPct val="100000"/>
              </a:lnSpc>
            </a:pPr>
            <a:r>
              <a:rPr lang="en-US" sz="4000" b="1" dirty="0" smtClean="0"/>
              <a:t>SS/PB2 </a:t>
            </a:r>
            <a:r>
              <a:rPr lang="en-US" sz="4000" dirty="0"/>
              <a:t>– </a:t>
            </a:r>
            <a:r>
              <a:rPr lang="en-US" sz="4000" dirty="0" smtClean="0"/>
              <a:t>Slave Selection pin, this pin on </a:t>
            </a:r>
            <a:r>
              <a:rPr lang="en-US" sz="4000" dirty="0"/>
              <a:t>each peripheral </a:t>
            </a:r>
            <a:r>
              <a:rPr lang="en-US" sz="4000" dirty="0" smtClean="0"/>
              <a:t>enables </a:t>
            </a:r>
            <a:r>
              <a:rPr lang="en-US" sz="4000" dirty="0"/>
              <a:t>the </a:t>
            </a:r>
            <a:r>
              <a:rPr lang="en-US" sz="4000" dirty="0" smtClean="0"/>
              <a:t>Master to </a:t>
            </a:r>
            <a:r>
              <a:rPr lang="en-US" sz="4000" dirty="0"/>
              <a:t>enable and disable </a:t>
            </a:r>
            <a:r>
              <a:rPr lang="en-US" sz="4000" dirty="0" smtClean="0"/>
              <a:t>a slave or peripheral device</a:t>
            </a:r>
            <a:r>
              <a:rPr lang="en-US" sz="4000" dirty="0" smtClean="0"/>
              <a:t>.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MOSI/PB3 </a:t>
            </a:r>
            <a:r>
              <a:rPr lang="en-US" sz="4000" dirty="0"/>
              <a:t>– Master Out Slave In, the Master line for sending data to the peripherals (</a:t>
            </a:r>
            <a:r>
              <a:rPr lang="en-US" sz="4000" dirty="0" smtClean="0"/>
              <a:t>Slaves), this pin enables to Master drive a slave.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MISO/PB4 </a:t>
            </a:r>
            <a:r>
              <a:rPr lang="en-US" sz="4000" dirty="0"/>
              <a:t>– Master In Slave Out, the Slave line for sending data to the </a:t>
            </a:r>
            <a:r>
              <a:rPr lang="en-US" sz="4000" dirty="0" smtClean="0"/>
              <a:t>master, this pin enables the Master to receive any slave data.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SCK/PB5 </a:t>
            </a:r>
            <a:r>
              <a:rPr lang="en-US" sz="4000" dirty="0"/>
              <a:t>– The clock pulses which synchronize data transmission generated by the </a:t>
            </a:r>
            <a:r>
              <a:rPr lang="en-US" sz="4000" dirty="0" smtClean="0"/>
              <a:t>Master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C9FE-7FF1-4B9F-801A-1E57261F2CBE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16</a:t>
            </a:fld>
            <a:endParaRPr lang="en-US"/>
          </a:p>
        </p:txBody>
      </p:sp>
      <p:pic>
        <p:nvPicPr>
          <p:cNvPr id="13" name="image24.jpeg">
            <a:extLst>
              <a:ext uri="{FF2B5EF4-FFF2-40B4-BE49-F238E27FC236}">
                <a16:creationId xmlns:a16="http://schemas.microsoft.com/office/drawing/2014/main" id="{466DBB6B-6F00-4378-9A1D-80B3A09FE566}"/>
              </a:ext>
            </a:extLst>
          </p:cNvPr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9056" y="548639"/>
            <a:ext cx="5137264" cy="23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386232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2837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Master</a:t>
            </a:r>
            <a:r>
              <a:rPr lang="en-US" sz="3600" dirty="0"/>
              <a:t> – Normally, is the ATmega328. Master </a:t>
            </a:r>
            <a:r>
              <a:rPr lang="en-US" sz="3600" b="1" dirty="0">
                <a:solidFill>
                  <a:srgbClr val="FF0000"/>
                </a:solidFill>
              </a:rPr>
              <a:t>initiates</a:t>
            </a:r>
            <a:r>
              <a:rPr lang="en-US" sz="3600" b="1" dirty="0"/>
              <a:t> </a:t>
            </a:r>
            <a:r>
              <a:rPr lang="en-US" sz="3600" dirty="0"/>
              <a:t>the data transfer. SPI clock is also generated by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Slave</a:t>
            </a:r>
            <a:r>
              <a:rPr lang="en-US" sz="3600" dirty="0"/>
              <a:t> – Consists of 1 or more SPI I/O peripherals. The slave transfers data as a </a:t>
            </a:r>
            <a:r>
              <a:rPr lang="en-US" sz="3600" b="1" dirty="0">
                <a:solidFill>
                  <a:srgbClr val="FF0000"/>
                </a:solidFill>
              </a:rPr>
              <a:t>reaction</a:t>
            </a:r>
            <a:r>
              <a:rPr lang="en-US" sz="3600" b="1" dirty="0"/>
              <a:t> </a:t>
            </a:r>
            <a:r>
              <a:rPr lang="en-US" sz="3600" dirty="0"/>
              <a:t>to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4-D510-4E98-8ECB-9C0C335319E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069AE-91DC-43C8-B8F5-C19999FE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592" r="1679"/>
          <a:stretch/>
        </p:blipFill>
        <p:spPr>
          <a:xfrm>
            <a:off x="4222865" y="3241964"/>
            <a:ext cx="11464127" cy="46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7238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</a:t>
            </a:r>
            <a:r>
              <a:rPr lang="en-US" sz="3600" dirty="0" smtClean="0"/>
              <a:t>configuration.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4-D510-4E98-8ECB-9C0C335319E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857" t="3681"/>
          <a:stretch/>
        </p:blipFill>
        <p:spPr>
          <a:xfrm>
            <a:off x="611921" y="1591733"/>
            <a:ext cx="8251123" cy="63279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945" y="4368800"/>
            <a:ext cx="3523122" cy="31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>
                <a:solidFill>
                  <a:srgbClr val="CC0099"/>
                </a:solidFill>
              </a:rPr>
              <a:t>SPI Communication Schematic</a:t>
            </a:r>
          </a:p>
        </p:txBody>
      </p:sp>
    </p:spTree>
    <p:extLst>
      <p:ext uri="{BB962C8B-B14F-4D97-AF65-F5344CB8AC3E}">
        <p14:creationId xmlns:p14="http://schemas.microsoft.com/office/powerpoint/2010/main" val="40912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1"/>
            <a:ext cx="15973124" cy="1248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Let's </a:t>
            </a:r>
            <a:r>
              <a:rPr lang="en-US" sz="3600" dirty="0"/>
              <a:t>make an example with Arduino. In this </a:t>
            </a:r>
            <a:r>
              <a:rPr lang="en-US" sz="3600" dirty="0" smtClean="0"/>
              <a:t>example, </a:t>
            </a:r>
            <a:r>
              <a:rPr lang="en-US" sz="3600" dirty="0"/>
              <a:t>we are going to let the two </a:t>
            </a:r>
            <a:r>
              <a:rPr lang="en-US" sz="3600" dirty="0" smtClean="0"/>
              <a:t>Arduinos </a:t>
            </a:r>
            <a:r>
              <a:rPr lang="en-US" sz="3600" dirty="0"/>
              <a:t>to communicate with each other</a:t>
            </a:r>
            <a:r>
              <a:rPr lang="en-US" sz="3600" dirty="0" smtClean="0"/>
              <a:t>. </a:t>
            </a:r>
            <a:endParaRPr lang="en-US" sz="3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4-D510-4E98-8ECB-9C0C335319E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945" y="7530165"/>
            <a:ext cx="7146855" cy="524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C0099"/>
                </a:solidFill>
              </a:rPr>
              <a:t>P</a:t>
            </a:r>
            <a:r>
              <a:rPr lang="en-US" sz="2800" dirty="0" smtClean="0">
                <a:solidFill>
                  <a:srgbClr val="CC0099"/>
                </a:solidFill>
              </a:rPr>
              <a:t>in </a:t>
            </a:r>
            <a:r>
              <a:rPr lang="en-US" sz="2800" dirty="0">
                <a:solidFill>
                  <a:srgbClr val="CC0099"/>
                </a:solidFill>
              </a:rPr>
              <a:t>connections of these two </a:t>
            </a:r>
            <a:r>
              <a:rPr lang="en-US" sz="2800" dirty="0" smtClean="0">
                <a:solidFill>
                  <a:srgbClr val="CC0099"/>
                </a:solidFill>
              </a:rPr>
              <a:t>Arduinos</a:t>
            </a:r>
            <a:endParaRPr lang="en-US" sz="2800" dirty="0">
              <a:solidFill>
                <a:srgbClr val="CC009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>
          <a:xfrm>
            <a:off x="461434" y="2228540"/>
            <a:ext cx="9681633" cy="5365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34556" y="2216471"/>
            <a:ext cx="592544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We </a:t>
            </a:r>
            <a:r>
              <a:rPr lang="en-US" sz="3200" dirty="0"/>
              <a:t>will connect two Arduino UNO boards together; one as a master and the other as a slave.</a:t>
            </a:r>
          </a:p>
          <a:p>
            <a:endParaRPr lang="en-US" sz="2000" dirty="0"/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 smtClean="0"/>
              <a:t>(</a:t>
            </a:r>
            <a:r>
              <a:rPr lang="en-US" sz="3200" dirty="0"/>
              <a:t>SS</a:t>
            </a:r>
            <a:r>
              <a:rPr lang="en-US" sz="3200" dirty="0" smtClean="0"/>
              <a:t>): </a:t>
            </a:r>
            <a:r>
              <a:rPr lang="en-US" sz="3200" dirty="0"/>
              <a:t>pin </a:t>
            </a:r>
            <a:r>
              <a:rPr lang="en-US" sz="3200" dirty="0" smtClean="0"/>
              <a:t>10; </a:t>
            </a:r>
            <a:r>
              <a:rPr lang="en-US" sz="3200" dirty="0" smtClean="0">
                <a:solidFill>
                  <a:srgbClr val="0070C0"/>
                </a:solidFill>
              </a:rPr>
              <a:t>Slave Selection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 smtClean="0"/>
              <a:t>(MOSI): </a:t>
            </a:r>
            <a:r>
              <a:rPr lang="en-US" sz="3200" dirty="0"/>
              <a:t>pin 11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 smtClean="0"/>
              <a:t>(</a:t>
            </a:r>
            <a:r>
              <a:rPr lang="en-US" sz="3200" dirty="0"/>
              <a:t>MISO</a:t>
            </a:r>
            <a:r>
              <a:rPr lang="en-US" sz="3200" dirty="0" smtClean="0"/>
              <a:t>): </a:t>
            </a:r>
            <a:r>
              <a:rPr lang="en-US" sz="3200" dirty="0"/>
              <a:t>pin 12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 smtClean="0"/>
              <a:t>(</a:t>
            </a:r>
            <a:r>
              <a:rPr lang="en-US" sz="3200" dirty="0"/>
              <a:t>SCK</a:t>
            </a:r>
            <a:r>
              <a:rPr lang="en-US" sz="3200" dirty="0" smtClean="0"/>
              <a:t>): </a:t>
            </a:r>
            <a:r>
              <a:rPr lang="en-US" sz="3200" dirty="0"/>
              <a:t>pin 13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3297279" y="4521200"/>
            <a:ext cx="389467" cy="1542478"/>
          </a:xfrm>
          <a:prstGeom prst="rightBrace">
            <a:avLst>
              <a:gd name="adj1" fmla="val 497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44369" y="5060062"/>
            <a:ext cx="2381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Communication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8548-1F8F-4001-A6C7-CC5AB257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9" y="189766"/>
            <a:ext cx="7360193" cy="7239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9DBB-13E4-48D0-8981-FAADD61D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15" y="913668"/>
            <a:ext cx="8607101" cy="5417613"/>
          </a:xfrm>
        </p:spPr>
        <p:txBody>
          <a:bodyPr>
            <a:noAutofit/>
          </a:bodyPr>
          <a:lstStyle/>
          <a:p>
            <a:r>
              <a:rPr lang="en-US" sz="4000" dirty="0"/>
              <a:t>Data transmission can be performed two ways. </a:t>
            </a:r>
          </a:p>
          <a:p>
            <a:pPr marL="487295" indent="-487295">
              <a:buAutoNum type="arabicPeriod"/>
            </a:pPr>
            <a:r>
              <a:rPr lang="en-US" sz="4000" b="1" dirty="0"/>
              <a:t>Parallel Communications</a:t>
            </a:r>
            <a:r>
              <a:rPr lang="en-US" sz="4000" dirty="0"/>
              <a:t>, where </a:t>
            </a:r>
            <a:r>
              <a:rPr lang="en-US" sz="4000" dirty="0">
                <a:solidFill>
                  <a:srgbClr val="FF0000"/>
                </a:solidFill>
              </a:rPr>
              <a:t>several bits </a:t>
            </a:r>
            <a:r>
              <a:rPr lang="en-US" sz="4000" dirty="0"/>
              <a:t>of data are transmitted/received </a:t>
            </a:r>
            <a:r>
              <a:rPr lang="en-US" sz="4000" dirty="0">
                <a:solidFill>
                  <a:srgbClr val="FF0000"/>
                </a:solidFill>
              </a:rPr>
              <a:t>as a whole</a:t>
            </a:r>
            <a:r>
              <a:rPr lang="en-US" sz="4000" dirty="0"/>
              <a:t>, on a link with </a:t>
            </a:r>
            <a:r>
              <a:rPr lang="en-US" sz="4000" dirty="0">
                <a:solidFill>
                  <a:srgbClr val="FF0000"/>
                </a:solidFill>
              </a:rPr>
              <a:t>several parallel channels</a:t>
            </a:r>
            <a:r>
              <a:rPr lang="en-US" sz="4000" dirty="0"/>
              <a:t>.</a:t>
            </a:r>
          </a:p>
          <a:p>
            <a:pPr marL="487295" indent="-487295">
              <a:buAutoNum type="arabicPeriod"/>
            </a:pPr>
            <a:r>
              <a:rPr lang="en-US" sz="4000" b="1" dirty="0"/>
              <a:t>Serial Communications</a:t>
            </a:r>
            <a:r>
              <a:rPr lang="en-US" sz="4000" dirty="0"/>
              <a:t>, where data is transmitted/ received </a:t>
            </a:r>
            <a:r>
              <a:rPr lang="en-US" sz="4000" dirty="0">
                <a:solidFill>
                  <a:srgbClr val="FF0000"/>
                </a:solidFill>
              </a:rPr>
              <a:t>bit by bit </a:t>
            </a:r>
            <a:r>
              <a:rPr lang="en-US" sz="4000" dirty="0"/>
              <a:t>through</a:t>
            </a:r>
            <a:r>
              <a:rPr lang="en-US" sz="4000" dirty="0">
                <a:solidFill>
                  <a:srgbClr val="FF0000"/>
                </a:solidFill>
              </a:rPr>
              <a:t> a single </a:t>
            </a:r>
            <a:r>
              <a:rPr lang="en-US" sz="4000" dirty="0"/>
              <a:t>channel.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8AB7-3358-4413-BE6C-0FE7E5C433C1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55096-479C-4F25-9ED7-082EB0B8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1802" r="4821" b="4557"/>
          <a:stretch/>
        </p:blipFill>
        <p:spPr>
          <a:xfrm>
            <a:off x="8927871" y="537383"/>
            <a:ext cx="7321321" cy="7429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8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30400"/>
            <a:ext cx="16048501" cy="7296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</a:t>
            </a:r>
            <a:r>
              <a:rPr lang="en-US" sz="3200" b="1" dirty="0"/>
              <a:t>() </a:t>
            </a:r>
            <a:r>
              <a:rPr lang="en-US" sz="3200" dirty="0"/>
              <a:t>– Initializes the SPI bus by setting SCK, MOSI, and SS to outputs, set SCK &amp; MOSI low, &amp; SS high. Must be written in </a:t>
            </a:r>
            <a:r>
              <a:rPr lang="en-US" sz="3200" b="1" dirty="0"/>
              <a:t>setup()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SPI.end</a:t>
            </a:r>
            <a:r>
              <a:rPr lang="en-US" sz="3200" b="1" dirty="0"/>
              <a:t>() </a:t>
            </a:r>
            <a:r>
              <a:rPr lang="en-US" sz="3200" dirty="0"/>
              <a:t>– Disables the SPI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SPI.setBitOrder</a:t>
            </a:r>
            <a:r>
              <a:rPr lang="en-US" sz="3200" b="1" dirty="0"/>
              <a:t>(order) </a:t>
            </a:r>
            <a:r>
              <a:rPr lang="en-US" sz="3200" dirty="0"/>
              <a:t>– Sets the order of the bits shifted out of and into the SPI bus, either LSBFIRST or MSBFIRST.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SPI.setClockDivider</a:t>
            </a:r>
            <a:r>
              <a:rPr lang="en-US" sz="3200" b="1" dirty="0"/>
              <a:t>(divider) </a:t>
            </a:r>
            <a:r>
              <a:rPr lang="en-US" sz="3200" dirty="0"/>
              <a:t>– Sets the SPI clock </a:t>
            </a:r>
            <a:r>
              <a:rPr lang="en-US" sz="3200" dirty="0"/>
              <a:t>divider </a:t>
            </a:r>
            <a:r>
              <a:rPr lang="en-US" sz="3200" dirty="0" smtClean="0"/>
              <a:t>(</a:t>
            </a:r>
            <a:r>
              <a:rPr lang="en-US" sz="3200" dirty="0" err="1" smtClean="0">
                <a:solidFill>
                  <a:srgbClr val="CC0099"/>
                </a:solidFill>
              </a:rPr>
              <a:t>SPI_CLOCK_DIVn</a:t>
            </a:r>
            <a:r>
              <a:rPr lang="en-US" sz="3200" dirty="0" smtClean="0">
                <a:solidFill>
                  <a:srgbClr val="CC0099"/>
                </a:solidFill>
              </a:rPr>
              <a:t>, n = 2</a:t>
            </a:r>
            <a:r>
              <a:rPr lang="en-US" sz="3200" dirty="0">
                <a:solidFill>
                  <a:srgbClr val="CC0099"/>
                </a:solidFill>
              </a:rPr>
              <a:t>, 4, 8, 16, 32, </a:t>
            </a:r>
            <a:r>
              <a:rPr lang="en-US" sz="3200" dirty="0" smtClean="0">
                <a:solidFill>
                  <a:srgbClr val="CC0099"/>
                </a:solidFill>
              </a:rPr>
              <a:t>64, </a:t>
            </a:r>
            <a:r>
              <a:rPr lang="en-US" sz="3200" dirty="0">
                <a:solidFill>
                  <a:srgbClr val="CC0099"/>
                </a:solidFill>
              </a:rPr>
              <a:t>or 128</a:t>
            </a:r>
            <a:r>
              <a:rPr lang="en-US" sz="3200" dirty="0"/>
              <a:t>). </a:t>
            </a:r>
            <a:r>
              <a:rPr lang="en-US" sz="3200" dirty="0"/>
              <a:t>The </a:t>
            </a:r>
            <a:r>
              <a:rPr lang="en-US" sz="3200" b="1" dirty="0"/>
              <a:t>default setting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rgbClr val="FF0000"/>
                </a:solidFill>
              </a:rPr>
              <a:t>SPI_CLOCK_DIV4</a:t>
            </a:r>
            <a:r>
              <a:rPr lang="en-US" sz="3200" dirty="0"/>
              <a:t>, which sets the </a:t>
            </a:r>
            <a:r>
              <a:rPr lang="en-US" sz="3200" dirty="0">
                <a:solidFill>
                  <a:srgbClr val="FF0000"/>
                </a:solidFill>
              </a:rPr>
              <a:t>SPI clock to </a:t>
            </a:r>
            <a:r>
              <a:rPr lang="en-US" sz="3200" b="1" dirty="0">
                <a:solidFill>
                  <a:srgbClr val="FF0000"/>
                </a:solidFill>
              </a:rPr>
              <a:t>4 MHz</a:t>
            </a:r>
            <a:r>
              <a:rPr lang="en-US" sz="3200" dirty="0">
                <a:solidFill>
                  <a:srgbClr val="FF0000"/>
                </a:solidFill>
              </a:rPr>
              <a:t> for Uno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 smtClean="0"/>
              <a:t>SPI.setDataMode</a:t>
            </a:r>
            <a:r>
              <a:rPr lang="en-US" sz="3200" b="1" dirty="0" smtClean="0"/>
              <a:t>(mode</a:t>
            </a:r>
            <a:r>
              <a:rPr lang="en-US" sz="3200" b="1" dirty="0"/>
              <a:t>) </a:t>
            </a:r>
            <a:r>
              <a:rPr lang="en-US" sz="3200" dirty="0"/>
              <a:t>– Sets the SPI data mode: clock polarity and phase. </a:t>
            </a:r>
            <a:r>
              <a:rPr lang="en-US" sz="3200" b="1" dirty="0">
                <a:solidFill>
                  <a:srgbClr val="FF0000"/>
                </a:solidFill>
              </a:rPr>
              <a:t>Available modes: SPI_MODE0 – SPI_MODE3</a:t>
            </a:r>
            <a:r>
              <a:rPr lang="en-US" sz="3200" dirty="0"/>
              <a:t>. refer to arduino.cc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SPI.transfer</a:t>
            </a:r>
            <a:r>
              <a:rPr lang="en-US" sz="3200" b="1" dirty="0"/>
              <a:t>(</a:t>
            </a:r>
            <a:r>
              <a:rPr lang="en-US" sz="3200" b="1" dirty="0" err="1"/>
              <a:t>val</a:t>
            </a:r>
            <a:r>
              <a:rPr lang="en-US" sz="3200" b="1" dirty="0"/>
              <a:t>) </a:t>
            </a:r>
            <a:r>
              <a:rPr lang="en-US" sz="3200" dirty="0"/>
              <a:t>– Transfers </a:t>
            </a:r>
            <a:r>
              <a:rPr lang="en-US" sz="3200" b="1" dirty="0"/>
              <a:t>one byte </a:t>
            </a:r>
            <a:r>
              <a:rPr lang="en-US" sz="3200" dirty="0"/>
              <a:t>over the SPI bus, both sending and receiving. </a:t>
            </a:r>
            <a:r>
              <a:rPr lang="en-US" sz="3200" b="1" dirty="0" err="1">
                <a:solidFill>
                  <a:srgbClr val="FF0000"/>
                </a:solidFill>
              </a:rPr>
              <a:t>val</a:t>
            </a:r>
            <a:r>
              <a:rPr lang="en-US" sz="3200" b="1" dirty="0">
                <a:solidFill>
                  <a:srgbClr val="FF0000"/>
                </a:solidFill>
              </a:rPr>
              <a:t>: the byte to send out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Returns: </a:t>
            </a:r>
            <a:r>
              <a:rPr lang="en-US" sz="3200" dirty="0"/>
              <a:t>the byte read from the bus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SPI.beginTransaction</a:t>
            </a:r>
            <a:r>
              <a:rPr lang="en-US" sz="3200" b="1" dirty="0"/>
              <a:t>(</a:t>
            </a:r>
            <a:r>
              <a:rPr lang="en-US" sz="3200" b="1" dirty="0" err="1"/>
              <a:t>SPISettings</a:t>
            </a:r>
            <a:r>
              <a:rPr lang="en-US" sz="3200" b="1" dirty="0"/>
              <a:t>(</a:t>
            </a:r>
            <a:r>
              <a:rPr lang="en-US" sz="3200" b="1" dirty="0" err="1"/>
              <a:t>speedMaximum</a:t>
            </a:r>
            <a:r>
              <a:rPr lang="en-US" sz="3200" b="1" dirty="0"/>
              <a:t>, </a:t>
            </a:r>
            <a:r>
              <a:rPr lang="en-US" sz="3200" b="1" dirty="0" err="1"/>
              <a:t>dataOrder</a:t>
            </a:r>
            <a:r>
              <a:rPr lang="en-US" sz="3200" b="1" dirty="0"/>
              <a:t>, </a:t>
            </a:r>
            <a:r>
              <a:rPr lang="en-US" sz="3200" b="1" dirty="0" err="1"/>
              <a:t>dataMode</a:t>
            </a:r>
            <a:r>
              <a:rPr lang="en-US" sz="3200" b="1" dirty="0"/>
              <a:t>)) </a:t>
            </a:r>
            <a:r>
              <a:rPr lang="en-US" sz="3200" dirty="0"/>
              <a:t>− </a:t>
            </a:r>
            <a:r>
              <a:rPr lang="en-US" sz="3200" dirty="0" err="1"/>
              <a:t>speedMaximum</a:t>
            </a:r>
            <a:r>
              <a:rPr lang="en-US" sz="3200" dirty="0"/>
              <a:t> is the clock, </a:t>
            </a:r>
            <a:r>
              <a:rPr lang="en-US" sz="3200" dirty="0" err="1"/>
              <a:t>dataOrder</a:t>
            </a:r>
            <a:r>
              <a:rPr lang="en-US" sz="3200" dirty="0"/>
              <a:t>(MSBFIRST or LSBFIRST), </a:t>
            </a:r>
            <a:r>
              <a:rPr lang="en-US" sz="3200" dirty="0" err="1"/>
              <a:t>dataMode</a:t>
            </a:r>
            <a:r>
              <a:rPr lang="en-US" sz="3200" dirty="0"/>
              <a:t>(SPI_MODE0, SPI_MODE1, SPI_MODE2, or SPI_MODE3).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</a:t>
            </a:r>
            <a:r>
              <a:rPr lang="en-US" sz="5400" b="1" dirty="0" smtClean="0">
                <a:solidFill>
                  <a:srgbClr val="002060"/>
                </a:solidFill>
              </a:rPr>
              <a:t>Examples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Serial.begin</a:t>
            </a:r>
            <a:r>
              <a:rPr lang="en-US" sz="2400" dirty="0"/>
              <a:t>(115200); //set baud rate to 115200 for </a:t>
            </a:r>
            <a:r>
              <a:rPr lang="en-US" sz="2400" dirty="0" smtClean="0"/>
              <a:t>USART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SPI.begin</a:t>
            </a:r>
            <a:r>
              <a:rPr lang="en-US" sz="2400" dirty="0"/>
              <a:t>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SPI.setClockDivider</a:t>
            </a:r>
            <a:r>
              <a:rPr lang="en-US" sz="2400" dirty="0"/>
              <a:t>(SPI_CLOCK_DIV8);//divide the clock by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char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LOW); // enable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// send test 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for (</a:t>
            </a:r>
            <a:r>
              <a:rPr lang="en-US" sz="2400" dirty="0" err="1"/>
              <a:t>const</a:t>
            </a:r>
            <a:r>
              <a:rPr lang="en-US" sz="2400" dirty="0"/>
              <a:t> char * p = "Hello, world!\r" ; c = *p; p++)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SPI.transfer</a:t>
            </a:r>
            <a:r>
              <a:rPr lang="en-US" sz="2400" dirty="0"/>
              <a:t> 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SPI.h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char buff [50];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byte </a:t>
            </a:r>
            <a:r>
              <a:rPr lang="en-US" sz="1800" dirty="0" err="1"/>
              <a:t>indx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</a:t>
            </a:r>
            <a:r>
              <a:rPr lang="en-US" sz="1800" dirty="0" err="1"/>
              <a:t>boolean</a:t>
            </a:r>
            <a:r>
              <a:rPr lang="en-US" sz="1800" dirty="0"/>
              <a:t> process;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void </a:t>
            </a:r>
            <a:r>
              <a:rPr lang="en-US" sz="1800" dirty="0"/>
              <a:t>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Serial.begin</a:t>
            </a:r>
            <a:r>
              <a:rPr lang="en-US" sz="1800" dirty="0"/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pinMode</a:t>
            </a:r>
            <a:r>
              <a:rPr lang="en-US" sz="1800" dirty="0"/>
              <a:t>(MISO, OUTPUT); // have to send on master in so it set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SPCR |= _BV(SPE); // turn on SPI in slave mode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indx</a:t>
            </a:r>
            <a:r>
              <a:rPr lang="en-US" sz="1800" dirty="0"/>
              <a:t> = 0; // buffer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process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SPI.attachInterrupt</a:t>
            </a:r>
            <a:r>
              <a:rPr lang="en-US" sz="1800" dirty="0"/>
              <a:t>(); // turn on interrupt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ISR (</a:t>
            </a:r>
            <a:r>
              <a:rPr lang="en-US" sz="1800" dirty="0" err="1"/>
              <a:t>SPI_STC_vect</a:t>
            </a:r>
            <a:r>
              <a:rPr lang="en-US" sz="1800" dirty="0"/>
              <a:t>) // SPI interrupt routine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byte c = SPDR; // read byte from SPI Data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</a:t>
            </a:r>
            <a:r>
              <a:rPr lang="en-US" sz="1800" dirty="0" err="1"/>
              <a:t>indx</a:t>
            </a:r>
            <a:r>
              <a:rPr lang="en-US" sz="1800" dirty="0"/>
              <a:t> &lt; </a:t>
            </a:r>
            <a:r>
              <a:rPr lang="en-US" sz="1800" dirty="0" err="1"/>
              <a:t>sizeof</a:t>
            </a:r>
            <a:r>
              <a:rPr lang="en-US" sz="1800" dirty="0"/>
              <a:t> buff)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buff [</a:t>
            </a:r>
            <a:r>
              <a:rPr lang="en-US" sz="1800" dirty="0" err="1"/>
              <a:t>indx</a:t>
            </a:r>
            <a:r>
              <a:rPr lang="en-US" sz="1800" dirty="0"/>
              <a:t>++] = c; // save data in the next index in the array buff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if (c == '\r') //check for the end of the word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void </a:t>
            </a:r>
            <a:r>
              <a:rPr lang="en-US" sz="1800" dirty="0"/>
              <a:t>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(process)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false; //reset the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Serial.println</a:t>
            </a:r>
            <a:r>
              <a:rPr lang="en-US" sz="1800" dirty="0"/>
              <a:t> (buff); //print the array on serial monitor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indx</a:t>
            </a:r>
            <a:r>
              <a:rPr lang="en-US" sz="1800" dirty="0"/>
              <a:t>= 0; //reset button to zero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6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</a:t>
            </a:r>
            <a:r>
              <a:rPr lang="en-US" sz="5400" b="1" dirty="0" smtClean="0">
                <a:solidFill>
                  <a:srgbClr val="002060"/>
                </a:solidFill>
              </a:rPr>
              <a:t>Modes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We have four modes of operation in SPI as follows −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Mode </a:t>
            </a:r>
            <a:r>
              <a:rPr lang="en-US" sz="3200" b="1" dirty="0"/>
              <a:t>0 (the default) − </a:t>
            </a:r>
            <a:r>
              <a:rPr lang="en-US" sz="3200" dirty="0"/>
              <a:t>Clock is normally low (CPOL = 0),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Mode </a:t>
            </a:r>
            <a:r>
              <a:rPr lang="en-US" sz="3200" b="1" dirty="0"/>
              <a:t>1 − </a:t>
            </a:r>
            <a:r>
              <a:rPr lang="en-US" sz="3200" dirty="0"/>
              <a:t>Clock is normally low (CPOL = 0),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Mode </a:t>
            </a:r>
            <a:r>
              <a:rPr lang="en-US" sz="3200" b="1" dirty="0"/>
              <a:t>2 − </a:t>
            </a:r>
            <a:r>
              <a:rPr lang="en-US" sz="3200" dirty="0"/>
              <a:t>Clock is normally high (CPOL = 1), and the data is sampled on the transition from high to low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Mode </a:t>
            </a:r>
            <a:r>
              <a:rPr lang="en-US" sz="3200" b="1" dirty="0"/>
              <a:t>3 − </a:t>
            </a:r>
            <a:r>
              <a:rPr lang="en-US" sz="3200" dirty="0"/>
              <a:t>Clock is normally high (CPOL = 1), and the data is sampled on the transition from low to high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 smtClean="0"/>
              <a:t>SPI.attachInterrupt</a:t>
            </a:r>
            <a:r>
              <a:rPr lang="en-US" sz="3200" b="1" dirty="0" smtClean="0"/>
              <a:t>(handler</a:t>
            </a:r>
            <a:r>
              <a:rPr lang="en-US" sz="3200" b="1" dirty="0"/>
              <a:t>) − </a:t>
            </a:r>
            <a:r>
              <a:rPr lang="en-US" sz="3200" dirty="0"/>
              <a:t>Function to be called when a slave device receives data from the master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</a:t>
            </a:r>
            <a:r>
              <a:rPr lang="en-US" sz="5400" b="1" dirty="0" smtClean="0">
                <a:solidFill>
                  <a:srgbClr val="002060"/>
                </a:solidFill>
              </a:rPr>
              <a:t>Hardware Structures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70C0"/>
                </a:solidFill>
              </a:rPr>
              <a:t>The SPI </a:t>
            </a:r>
            <a:r>
              <a:rPr lang="en-US" sz="4000" dirty="0" smtClean="0">
                <a:solidFill>
                  <a:srgbClr val="0070C0"/>
                </a:solidFill>
              </a:rPr>
              <a:t>Control Register (</a:t>
            </a:r>
            <a:r>
              <a:rPr lang="en-US" sz="4000" dirty="0">
                <a:solidFill>
                  <a:srgbClr val="0070C0"/>
                </a:solidFill>
              </a:rPr>
              <a:t>SPCR) has 8 </a:t>
            </a:r>
            <a:r>
              <a:rPr lang="en-US" sz="4000" dirty="0" smtClean="0">
                <a:solidFill>
                  <a:srgbClr val="0070C0"/>
                </a:solidFill>
              </a:rPr>
              <a:t>bits, each bit position may take values</a:t>
            </a:r>
            <a:r>
              <a:rPr lang="en-US" sz="4000" dirty="0">
                <a:solidFill>
                  <a:srgbClr val="0070C0"/>
                </a:solidFill>
              </a:rPr>
              <a:t>.</a:t>
            </a:r>
            <a:endParaRPr lang="en-US" sz="4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 smtClean="0"/>
              <a:t>SPIE </a:t>
            </a:r>
            <a:r>
              <a:rPr lang="en-US" sz="3600" b="1" dirty="0"/>
              <a:t>- </a:t>
            </a:r>
            <a:r>
              <a:rPr lang="en-US" sz="3600" dirty="0"/>
              <a:t>Enables the SPI interrupt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SPE - </a:t>
            </a:r>
            <a:r>
              <a:rPr lang="en-US" sz="3600" dirty="0"/>
              <a:t>Enables the SPI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DORD - </a:t>
            </a:r>
            <a:r>
              <a:rPr lang="en-US" sz="3600" dirty="0"/>
              <a:t>Sends </a:t>
            </a:r>
            <a:r>
              <a:rPr lang="en-US" sz="3600" dirty="0" smtClean="0"/>
              <a:t>the data: Least </a:t>
            </a:r>
            <a:r>
              <a:rPr lang="en-US" sz="3600" dirty="0"/>
              <a:t>(LSB)</a:t>
            </a:r>
            <a:r>
              <a:rPr lang="en-US" sz="3600" dirty="0" smtClean="0"/>
              <a:t> and </a:t>
            </a:r>
            <a:r>
              <a:rPr lang="en-US" sz="3600" dirty="0"/>
              <a:t>Most (MSB) </a:t>
            </a:r>
            <a:r>
              <a:rPr lang="en-US" sz="3600" dirty="0" smtClean="0"/>
              <a:t>Significant </a:t>
            </a:r>
            <a:r>
              <a:rPr lang="en-US" sz="3600" dirty="0"/>
              <a:t>Bit </a:t>
            </a:r>
            <a:r>
              <a:rPr lang="en-US" sz="3600" dirty="0" smtClean="0"/>
              <a:t>first </a:t>
            </a:r>
            <a:r>
              <a:rPr lang="en-US" sz="3600" dirty="0"/>
              <a:t>when </a:t>
            </a:r>
            <a:r>
              <a:rPr lang="en-US" sz="3600" dirty="0" smtClean="0"/>
              <a:t>1 and 0, respectively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MSTR -</a:t>
            </a:r>
            <a:r>
              <a:rPr lang="en-US" sz="3600" dirty="0"/>
              <a:t> Sets the Arduino in </a:t>
            </a:r>
            <a:r>
              <a:rPr lang="en-US" sz="3600" dirty="0" smtClean="0"/>
              <a:t>Master </a:t>
            </a:r>
            <a:r>
              <a:rPr lang="en-US" sz="3600" dirty="0"/>
              <a:t>mode when 1, </a:t>
            </a:r>
            <a:r>
              <a:rPr lang="en-US" sz="3600" dirty="0" smtClean="0"/>
              <a:t>Slave </a:t>
            </a:r>
            <a:r>
              <a:rPr lang="en-US" sz="3600" dirty="0"/>
              <a:t>mode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CPOL - </a:t>
            </a:r>
            <a:r>
              <a:rPr lang="en-US" sz="3600" dirty="0"/>
              <a:t>Sets the data clock to be idle when high if set to 1, idle when low if set to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CPHA - </a:t>
            </a:r>
            <a:r>
              <a:rPr lang="en-US" sz="3600" dirty="0"/>
              <a:t>Samples </a:t>
            </a:r>
            <a:r>
              <a:rPr lang="en-US" sz="3600" dirty="0" smtClean="0"/>
              <a:t>the data </a:t>
            </a:r>
            <a:r>
              <a:rPr lang="en-US" sz="3600" dirty="0"/>
              <a:t>on the </a:t>
            </a:r>
            <a:r>
              <a:rPr lang="en-US" sz="3600" dirty="0" smtClean="0"/>
              <a:t>clock’s falling </a:t>
            </a:r>
            <a:r>
              <a:rPr lang="en-US" sz="3600" dirty="0"/>
              <a:t>edge </a:t>
            </a:r>
            <a:r>
              <a:rPr lang="en-US" sz="3600" dirty="0" smtClean="0"/>
              <a:t>when </a:t>
            </a:r>
            <a:r>
              <a:rPr lang="en-US" sz="3600" dirty="0"/>
              <a:t>1, rising edge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SPR1 and SPR0 </a:t>
            </a:r>
            <a:r>
              <a:rPr lang="en-US" sz="3600" dirty="0"/>
              <a:t>- Sets the SPI </a:t>
            </a:r>
            <a:r>
              <a:rPr lang="en-US" sz="3600" dirty="0" smtClean="0"/>
              <a:t>speed: </a:t>
            </a:r>
            <a:r>
              <a:rPr lang="en-US" sz="3600" dirty="0"/>
              <a:t>00 </a:t>
            </a:r>
            <a:r>
              <a:rPr lang="en-US" sz="3600" dirty="0" smtClean="0"/>
              <a:t>= fastest </a:t>
            </a:r>
            <a:r>
              <a:rPr lang="en-US" sz="3600" dirty="0"/>
              <a:t>(</a:t>
            </a:r>
            <a:r>
              <a:rPr lang="en-US" sz="3600" dirty="0" smtClean="0"/>
              <a:t>4 MHz), </a:t>
            </a:r>
            <a:r>
              <a:rPr lang="en-US" sz="3600" dirty="0"/>
              <a:t>11 </a:t>
            </a:r>
            <a:r>
              <a:rPr lang="en-US" sz="3600" dirty="0" smtClean="0"/>
              <a:t>= slowest </a:t>
            </a:r>
            <a:r>
              <a:rPr lang="en-US" sz="3600" dirty="0"/>
              <a:t>(</a:t>
            </a:r>
            <a:r>
              <a:rPr lang="en-US" sz="3600" dirty="0" smtClean="0"/>
              <a:t>250 kHz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5599" y="1573198"/>
            <a:ext cx="15290540" cy="1457864"/>
            <a:chOff x="355599" y="1319203"/>
            <a:chExt cx="15290540" cy="14578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C93BA3-2DEF-47DC-9D6A-26CB3E393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3814" t="8730" r="9410" b="44760"/>
            <a:stretch/>
          </p:blipFill>
          <p:spPr>
            <a:xfrm>
              <a:off x="355599" y="1319203"/>
              <a:ext cx="15290540" cy="14578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970000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SPR0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88677" y="2065068"/>
              <a:ext cx="157678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SPR1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62376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CPHA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81054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CPOL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236" y="2065068"/>
              <a:ext cx="167411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MSTR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4006" y="2065068"/>
              <a:ext cx="164369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DORD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5328" y="2065068"/>
              <a:ext cx="1634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SPE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599" y="2065068"/>
              <a:ext cx="165118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 Black" panose="020B0A04020102020204" pitchFamily="34" charset="0"/>
                </a:rPr>
                <a:t>SPIE</a:t>
              </a:r>
              <a:endParaRPr lang="en-US" sz="24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</a:t>
            </a:r>
            <a:r>
              <a:rPr lang="en-US" sz="5400" b="1" dirty="0" smtClean="0">
                <a:solidFill>
                  <a:srgbClr val="002060"/>
                </a:solidFill>
              </a:rPr>
              <a:t>Examples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//SPI Master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//We need to import </a:t>
            </a:r>
            <a:r>
              <a:rPr lang="en-US" sz="2800" dirty="0" err="1"/>
              <a:t>SPI.h</a:t>
            </a:r>
            <a:r>
              <a:rPr lang="en-US" sz="2800" dirty="0"/>
              <a:t> library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SPI.h</a:t>
            </a:r>
            <a:r>
              <a:rPr lang="en-US" sz="2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//Our Slave Selection pin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#define </a:t>
            </a:r>
            <a:r>
              <a:rPr lang="en-US" sz="2800" dirty="0" err="1"/>
              <a:t>SlaveSelection</a:t>
            </a:r>
            <a:r>
              <a:rPr lang="en-US" sz="28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void setup()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//Set </a:t>
            </a:r>
            <a:r>
              <a:rPr lang="en-US" sz="2800" dirty="0" err="1"/>
              <a:t>SlaveSelection</a:t>
            </a:r>
            <a:r>
              <a:rPr lang="en-US" sz="2800" dirty="0"/>
              <a:t> pin as output.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OUTPUT</a:t>
            </a:r>
            <a:r>
              <a:rPr lang="en-US" sz="2800" dirty="0" smtClean="0"/>
              <a:t>);   </a:t>
            </a:r>
            <a:r>
              <a:rPr lang="en-US" sz="2800" dirty="0"/>
              <a:t>//and Make it </a:t>
            </a:r>
            <a:r>
              <a:rPr lang="en-US" sz="2800" dirty="0" smtClean="0"/>
              <a:t>//HIGH </a:t>
            </a:r>
            <a:r>
              <a:rPr lang="en-US" sz="2800" dirty="0"/>
              <a:t>to prevent to start communication right away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digitalWrite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HIGH</a:t>
            </a:r>
            <a:r>
              <a:rPr lang="en-US" sz="2800" dirty="0" smtClean="0"/>
              <a:t>);   </a:t>
            </a:r>
            <a:r>
              <a:rPr lang="en-US" sz="2800" dirty="0"/>
              <a:t>//Start the SPI </a:t>
            </a:r>
            <a:r>
              <a:rPr lang="en-US" sz="2800" dirty="0" smtClean="0"/>
              <a:t>//communication</a:t>
            </a:r>
            <a:r>
              <a:rPr lang="en-US" sz="2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SPI.begin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1336" y="118534"/>
            <a:ext cx="1998391" cy="37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SPI as </a:t>
            </a:r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for(count=0; count&lt;255;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 smtClean="0"/>
              <a:t>sendSerialData</a:t>
            </a:r>
            <a:r>
              <a:rPr lang="en-US" sz="2400" dirty="0" smtClean="0"/>
              <a:t>(count, </a:t>
            </a:r>
            <a:r>
              <a:rPr lang="en-US" sz="2400" dirty="0" err="1"/>
              <a:t>SlaveSelection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delay(500</a:t>
            </a:r>
            <a:r>
              <a:rPr lang="en-US" sz="2400" dirty="0" smtClean="0"/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/>
              <a:t>sendSerialData</a:t>
            </a:r>
            <a:r>
              <a:rPr lang="en-US" sz="2400" dirty="0"/>
              <a:t>(char data,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SlaveSelection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//</a:t>
            </a:r>
            <a:r>
              <a:rPr lang="en-US" sz="2000" dirty="0"/>
              <a:t>Enable slave </a:t>
            </a:r>
            <a:r>
              <a:rPr lang="en-US" sz="2000" dirty="0" smtClean="0"/>
              <a:t>Arduino </a:t>
            </a:r>
            <a:r>
              <a:rPr lang="en-US" sz="2000" dirty="0"/>
              <a:t>with setting the </a:t>
            </a:r>
            <a:r>
              <a:rPr lang="en-US" sz="2000" dirty="0" smtClean="0"/>
              <a:t>Slave Selection </a:t>
            </a:r>
            <a:r>
              <a:rPr lang="en-US" sz="2000" dirty="0"/>
              <a:t>pin to </a:t>
            </a:r>
            <a:r>
              <a:rPr lang="en-US" sz="2000" dirty="0" smtClean="0"/>
              <a:t>0 V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LOW);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Wait for a moment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//We sent the data here and wait for the response from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char </a:t>
            </a:r>
            <a:r>
              <a:rPr lang="en-US" sz="2400" dirty="0" err="1"/>
              <a:t>receivedValue</a:t>
            </a:r>
            <a:r>
              <a:rPr lang="en-US" sz="2400" dirty="0"/>
              <a:t> = </a:t>
            </a:r>
            <a:r>
              <a:rPr lang="en-US" sz="2400" dirty="0" err="1"/>
              <a:t>SPI.transfer</a:t>
            </a:r>
            <a:r>
              <a:rPr lang="en-US" sz="2400" dirty="0"/>
              <a:t>(data);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//And then write the answer to the serial port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</a:t>
            </a:r>
            <a:r>
              <a:rPr lang="en-US" sz="2400" dirty="0" err="1"/>
              <a:t>receivedValue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//Disable slave </a:t>
            </a:r>
            <a:r>
              <a:rPr lang="en-US" sz="2000" dirty="0" smtClean="0"/>
              <a:t>Arduino </a:t>
            </a:r>
            <a:r>
              <a:rPr lang="en-US" sz="2000" dirty="0"/>
              <a:t>with setting the </a:t>
            </a:r>
            <a:r>
              <a:rPr lang="en-US" sz="2000" dirty="0" smtClean="0"/>
              <a:t>Slave Selection </a:t>
            </a:r>
            <a:r>
              <a:rPr lang="en-US" sz="2000" dirty="0"/>
              <a:t>pin to </a:t>
            </a:r>
            <a:r>
              <a:rPr lang="en-US" sz="2000" dirty="0" smtClean="0"/>
              <a:t>5 V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HIGH);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</a:t>
            </a:r>
            <a:r>
              <a:rPr lang="en-US" sz="5400" b="1" dirty="0" smtClean="0">
                <a:solidFill>
                  <a:srgbClr val="002060"/>
                </a:solidFill>
              </a:rPr>
              <a:t>Examples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//Slave device of the SPI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char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#define </a:t>
            </a:r>
            <a:r>
              <a:rPr lang="en-US" sz="2400" dirty="0" err="1"/>
              <a:t>SlaveSelection</a:t>
            </a:r>
            <a:r>
              <a:rPr lang="en-US" sz="24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//Start the Serial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</a:t>
            </a:r>
            <a:r>
              <a:rPr lang="en-US" sz="1100" dirty="0" smtClean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initialize SPI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 , INPUT); </a:t>
            </a:r>
            <a:r>
              <a:rPr lang="en-US" sz="2000" dirty="0"/>
              <a:t>// Set </a:t>
            </a:r>
            <a:r>
              <a:rPr lang="en-US" sz="2000" dirty="0" smtClean="0"/>
              <a:t>Slave Selection </a:t>
            </a:r>
            <a:r>
              <a:rPr lang="en-US" sz="2000" dirty="0"/>
              <a:t>as input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(13,OUTPUT);   // Set </a:t>
            </a:r>
            <a:r>
              <a:rPr lang="en-US" sz="2400" dirty="0" smtClean="0"/>
              <a:t>clock </a:t>
            </a:r>
            <a:r>
              <a:rPr lang="en-US" sz="2400" dirty="0"/>
              <a:t>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(11,OUTPUT);   // Set MOSI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(12,INPUT);    // Set MISO as </a:t>
            </a:r>
            <a:r>
              <a:rPr lang="en-US" sz="2400" dirty="0" smtClean="0"/>
              <a:t>input  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SPCR - SPI Control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According to </a:t>
            </a:r>
            <a:r>
              <a:rPr lang="en-US" sz="2000" dirty="0" smtClean="0"/>
              <a:t>the structure of </a:t>
            </a:r>
            <a:r>
              <a:rPr lang="en-US" sz="2000" dirty="0"/>
              <a:t>table </a:t>
            </a:r>
            <a:r>
              <a:rPr lang="en-US" sz="2000" dirty="0" smtClean="0"/>
              <a:t>we, </a:t>
            </a:r>
            <a:r>
              <a:rPr lang="en-US" sz="2000" dirty="0"/>
              <a:t>enable the SPI and Interface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SPCR  |= 0b11000000;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SPSR - SPI Status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SPSR  |= 0x00;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Course Teacher: Prof. Dr. Engr. </a:t>
            </a:r>
            <a:r>
              <a:rPr lang="en-US" dirty="0" err="1" smtClean="0"/>
              <a:t>Muhibul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52444" y="481866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</a:t>
            </a:r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//SPI Interrupt function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ISR(</a:t>
            </a:r>
            <a:r>
              <a:rPr lang="en-US" sz="2400" dirty="0" err="1"/>
              <a:t>SPI_STC_vect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//</a:t>
            </a:r>
            <a:r>
              <a:rPr lang="en-US" sz="2000" dirty="0"/>
              <a:t>Here we read the SPI </a:t>
            </a:r>
            <a:r>
              <a:rPr lang="en-US" sz="2000" dirty="0" smtClean="0"/>
              <a:t>lines, this </a:t>
            </a:r>
            <a:r>
              <a:rPr lang="en-US" sz="2000" dirty="0"/>
              <a:t>line will check data for every ASCII </a:t>
            </a:r>
            <a:r>
              <a:rPr lang="en-US" sz="2000" dirty="0" smtClean="0"/>
              <a:t>codes //for </a:t>
            </a:r>
            <a:r>
              <a:rPr lang="en-US" sz="2000" dirty="0"/>
              <a:t>8-bit received </a:t>
            </a:r>
            <a:r>
              <a:rPr lang="en-US" sz="2000" dirty="0" smtClean="0"/>
              <a:t>data SPDR </a:t>
            </a:r>
            <a:r>
              <a:rPr lang="en-US" sz="2000" dirty="0"/>
              <a:t>-&gt; SPI Data Read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SPDR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( </a:t>
            </a:r>
            <a:r>
              <a:rPr lang="en-US" sz="2400" dirty="0" err="1"/>
              <a:t>i</a:t>
            </a:r>
            <a:r>
              <a:rPr lang="en-US" sz="2400" dirty="0"/>
              <a:t> &gt; 255)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while(!(SPSR &amp; (1 &lt;&lt; SPIF)));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//Load the received data to the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char received = SPDR;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000" dirty="0"/>
              <a:t>//And send it to the serial communication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Serial.println</a:t>
            </a:r>
            <a:r>
              <a:rPr lang="en-US" sz="2400" dirty="0"/>
              <a:t>(received);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80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525-EF2D-49D7-93DC-F51527A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445" y="146543"/>
            <a:ext cx="10515611" cy="8011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</a:t>
            </a:r>
            <a:r>
              <a:rPr lang="en-US" sz="6000" b="1" dirty="0" smtClean="0">
                <a:solidFill>
                  <a:srgbClr val="002060"/>
                </a:solidFill>
              </a:rPr>
              <a:t>and </a:t>
            </a:r>
            <a:r>
              <a:rPr lang="en-US" sz="6000" b="1" dirty="0">
                <a:solidFill>
                  <a:srgbClr val="002060"/>
                </a:solidFill>
              </a:rPr>
              <a:t>Disadvantages </a:t>
            </a:r>
            <a:r>
              <a:rPr lang="en-US" sz="6000" b="1" dirty="0" smtClean="0">
                <a:solidFill>
                  <a:srgbClr val="002060"/>
                </a:solidFill>
              </a:rPr>
              <a:t>of </a:t>
            </a:r>
            <a:r>
              <a:rPr lang="en-US" sz="6000" b="1" dirty="0">
                <a:solidFill>
                  <a:srgbClr val="002060"/>
                </a:solidFill>
              </a:rPr>
              <a:t>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F393-ADB8-488F-BB5D-FE394276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847899"/>
            <a:ext cx="15960436" cy="70551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rgbClr val="002060"/>
                </a:solidFill>
              </a:rPr>
              <a:t> Advantages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It </a:t>
            </a:r>
            <a:r>
              <a:rPr lang="en-US" sz="3200" dirty="0"/>
              <a:t>is a simple protocol and hence does not require processing overheads.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rgbClr val="FF0000"/>
                </a:solidFill>
              </a:rPr>
              <a:t>full duplex</a:t>
            </a:r>
            <a:r>
              <a:rPr lang="en-US" sz="3200" dirty="0"/>
              <a:t> communication.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Due to separate use of CS lines, same kind of multiple chips can be used in the circuit design.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push-pull and hence higher data rates and longer ranges are possible.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less power compare to </a:t>
            </a:r>
            <a:r>
              <a:rPr lang="en-US" sz="3200" dirty="0" smtClean="0"/>
              <a:t>I2C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rgbClr val="002060"/>
                </a:solidFill>
              </a:rPr>
              <a:t> Disadvantages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As number of slave increases, number of CS lines increases, this results in </a:t>
            </a:r>
            <a:r>
              <a:rPr lang="en-US" sz="3200" dirty="0">
                <a:solidFill>
                  <a:srgbClr val="FF0000"/>
                </a:solidFill>
              </a:rPr>
              <a:t>hardware complexity </a:t>
            </a:r>
            <a:r>
              <a:rPr lang="en-US" sz="3200" dirty="0"/>
              <a:t>as number of pins required will increase.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To add a device in SPI requires one to </a:t>
            </a:r>
            <a:r>
              <a:rPr lang="en-US" sz="3200" dirty="0">
                <a:solidFill>
                  <a:srgbClr val="FF0000"/>
                </a:solidFill>
              </a:rPr>
              <a:t>add extra CS line </a:t>
            </a:r>
            <a:r>
              <a:rPr lang="en-US" sz="3200" dirty="0"/>
              <a:t>and changes in software for particular device addressing is concerned.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Master and slave relationship can not be changed as usually done in I2C interface.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No flow control available in SPI.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236C-C554-4E7B-A910-02C61E5984B5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11679394" cy="74733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I2C </a:t>
            </a:r>
            <a:r>
              <a:rPr lang="en-US" sz="5400" b="1" dirty="0">
                <a:solidFill>
                  <a:srgbClr val="0070C0"/>
                </a:solidFill>
                <a:sym typeface="+mn-ea"/>
              </a:rPr>
              <a:t>(Inter-Integrated Circuit</a:t>
            </a:r>
            <a:r>
              <a:rPr lang="en-US" sz="5400" b="1" dirty="0" smtClean="0">
                <a:solidFill>
                  <a:srgbClr val="0070C0"/>
                </a:solidFill>
                <a:sym typeface="+mn-ea"/>
              </a:rPr>
              <a:t>): What is it?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32" y="1136592"/>
            <a:ext cx="16184890" cy="6783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ym typeface="+mn-ea"/>
              </a:rPr>
              <a:t>An </a:t>
            </a:r>
            <a:r>
              <a:rPr lang="en-US" sz="3600" dirty="0">
                <a:sym typeface="+mn-ea"/>
              </a:rPr>
              <a:t>inter-integrated circuit (I2C) or two-wire interface (TWI) is a synchronous serial protocol originally developed by Philips Semiconductors (now NXP</a:t>
            </a:r>
            <a:r>
              <a:rPr lang="en-US" sz="3600" dirty="0" smtClean="0">
                <a:sym typeface="+mn-ea"/>
              </a:rPr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ym typeface="+mn-ea"/>
              </a:rPr>
              <a:t>It’s </a:t>
            </a:r>
            <a:r>
              <a:rPr lang="en-US" sz="3600" dirty="0">
                <a:sym typeface="+mn-ea"/>
              </a:rPr>
              <a:t>a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multi-master, multi-slave serial bus for low-speed devices </a:t>
            </a:r>
            <a:r>
              <a:rPr lang="en-US" sz="3600" dirty="0">
                <a:sym typeface="+mn-ea"/>
              </a:rPr>
              <a:t>that only requires two wires </a:t>
            </a:r>
            <a:r>
              <a:rPr lang="en-US" sz="3600" dirty="0" smtClean="0">
                <a:sym typeface="+mn-ea"/>
              </a:rPr>
              <a:t>among </a:t>
            </a:r>
            <a:r>
              <a:rPr lang="en-US" sz="3600" dirty="0" smtClean="0">
                <a:solidFill>
                  <a:srgbClr val="FF0000"/>
                </a:solidFill>
                <a:sym typeface="+mn-ea"/>
              </a:rPr>
              <a:t>multiple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devices</a:t>
            </a:r>
            <a:r>
              <a:rPr lang="en-US" sz="3600" dirty="0">
                <a:sym typeface="+mn-ea"/>
              </a:rPr>
              <a:t>. It can easily be implemented with two digital input/output channels on a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ym typeface="+mn-ea"/>
              </a:rPr>
              <a:t>An </a:t>
            </a:r>
            <a:r>
              <a:rPr lang="en-US" sz="3600" dirty="0">
                <a:sym typeface="+mn-ea"/>
              </a:rPr>
              <a:t>I2C bus has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just two wires</a:t>
            </a:r>
            <a:r>
              <a:rPr lang="en-US" sz="3600" dirty="0">
                <a:sym typeface="+mn-ea"/>
              </a:rPr>
              <a:t> over which hundreds of devices </a:t>
            </a:r>
            <a:r>
              <a:rPr lang="en-US" sz="3600" dirty="0" smtClean="0">
                <a:sym typeface="+mn-ea"/>
              </a:rPr>
              <a:t>communicate serially. </a:t>
            </a:r>
            <a:endParaRPr lang="en-US" sz="36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ym typeface="+mn-ea"/>
              </a:rPr>
              <a:t>As </a:t>
            </a:r>
            <a:r>
              <a:rPr lang="en-US" sz="3600" dirty="0">
                <a:sym typeface="+mn-ea"/>
              </a:rPr>
              <a:t>a </a:t>
            </a:r>
            <a:r>
              <a:rPr lang="en-US" sz="3600" dirty="0">
                <a:solidFill>
                  <a:srgbClr val="0070C0"/>
                </a:solidFill>
                <a:sym typeface="+mn-ea"/>
              </a:rPr>
              <a:t>master-slave type communication </a:t>
            </a:r>
            <a:r>
              <a:rPr lang="en-US" sz="3600" dirty="0">
                <a:sym typeface="+mn-ea"/>
              </a:rPr>
              <a:t>standard,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at least </a:t>
            </a:r>
            <a:r>
              <a:rPr lang="en-US" sz="3600" b="1" dirty="0" smtClean="0">
                <a:solidFill>
                  <a:srgbClr val="0070C0"/>
                </a:solidFill>
                <a:sym typeface="+mn-ea"/>
              </a:rPr>
              <a:t>one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device </a:t>
            </a:r>
            <a:r>
              <a:rPr lang="en-US" sz="3600" dirty="0">
                <a:sym typeface="+mn-ea"/>
              </a:rPr>
              <a:t>connected to the bus should be the </a:t>
            </a:r>
            <a:r>
              <a:rPr lang="en-US" sz="3600" b="1" dirty="0" smtClean="0">
                <a:solidFill>
                  <a:srgbClr val="0070C0"/>
                </a:solidFill>
                <a:sym typeface="+mn-ea"/>
              </a:rPr>
              <a:t>master</a:t>
            </a:r>
            <a:r>
              <a:rPr lang="en-US" sz="3600" dirty="0" smtClean="0">
                <a:sym typeface="+mn-ea"/>
              </a:rPr>
              <a:t> </a:t>
            </a:r>
            <a:r>
              <a:rPr lang="en-US" sz="3600" dirty="0">
                <a:sym typeface="+mn-ea"/>
              </a:rPr>
              <a:t>that generates a clock </a:t>
            </a:r>
            <a:r>
              <a:rPr lang="en-US" sz="3600" dirty="0" smtClean="0">
                <a:sym typeface="+mn-ea"/>
              </a:rPr>
              <a:t>signal for </a:t>
            </a:r>
            <a:r>
              <a:rPr lang="en-US" sz="3600" dirty="0">
                <a:sym typeface="+mn-ea"/>
              </a:rPr>
              <a:t>synchronous serial </a:t>
            </a:r>
            <a:r>
              <a:rPr lang="en-US" sz="3600" dirty="0" smtClean="0">
                <a:sym typeface="+mn-ea"/>
              </a:rPr>
              <a:t>data communication</a:t>
            </a:r>
            <a:r>
              <a:rPr lang="en-US" sz="3600" dirty="0">
                <a:sym typeface="+mn-ea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ym typeface="+mn-ea"/>
              </a:rPr>
              <a:t>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slave devices can transfer data </a:t>
            </a:r>
            <a:r>
              <a:rPr lang="en-US" sz="3600" dirty="0">
                <a:sym typeface="+mn-ea"/>
              </a:rPr>
              <a:t>to and from the master device(s), which access slave devices by their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addresses</a:t>
            </a:r>
            <a:r>
              <a:rPr lang="en-US" sz="3600" dirty="0">
                <a:sym typeface="+mn-ea"/>
              </a:rPr>
              <a:t>. The address of each slave device on an I2C bus must be unique. </a:t>
            </a:r>
            <a:r>
              <a:rPr lang="en-US" sz="3600" dirty="0" smtClean="0">
                <a:sym typeface="+mn-ea"/>
              </a:rPr>
              <a:t>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slave devices still must obtain their addresses from NXP</a:t>
            </a:r>
            <a:r>
              <a:rPr lang="en-US" sz="3600" dirty="0" smtClean="0">
                <a:sym typeface="+mn-ea"/>
              </a:rPr>
              <a:t>.</a:t>
            </a:r>
            <a:endParaRPr lang="en-US" sz="3600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1136593"/>
            <a:ext cx="16002012" cy="25043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 chip-to-chip protocol for communicating with low-speed </a:t>
            </a:r>
            <a:r>
              <a:rPr lang="en-US" sz="3600" dirty="0" smtClean="0">
                <a:sym typeface="+mn-ea"/>
              </a:rPr>
              <a:t>peripherals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bus drivers are </a:t>
            </a:r>
            <a:r>
              <a:rPr lang="en-US" sz="3600" b="1" dirty="0">
                <a:solidFill>
                  <a:srgbClr val="FF0000"/>
                </a:solidFill>
              </a:rPr>
              <a:t>open drain</a:t>
            </a:r>
            <a:r>
              <a:rPr lang="en-US" sz="3600" dirty="0"/>
              <a:t>, which means the devices can pull the I2C signal line low but cannot drive it high. </a:t>
            </a:r>
            <a:r>
              <a:rPr lang="en-US" sz="3600" b="1" dirty="0">
                <a:solidFill>
                  <a:srgbClr val="0070C0"/>
                </a:solidFill>
              </a:rPr>
              <a:t>By default, both the lines are pulled high </a:t>
            </a:r>
            <a:r>
              <a:rPr lang="en-US" sz="3600" dirty="0"/>
              <a:t>by pull-up resistors </a:t>
            </a:r>
            <a:r>
              <a:rPr lang="en-US" sz="3600" dirty="0">
                <a:solidFill>
                  <a:srgbClr val="FF0000"/>
                </a:solidFill>
              </a:rPr>
              <a:t>until the bus is accessed by a master </a:t>
            </a:r>
            <a:r>
              <a:rPr lang="en-US" sz="3600" dirty="0" smtClean="0">
                <a:solidFill>
                  <a:srgbClr val="FF0000"/>
                </a:solidFill>
              </a:rPr>
              <a:t>device</a:t>
            </a:r>
            <a:r>
              <a:rPr lang="en-US" sz="3600" dirty="0" smtClean="0"/>
              <a:t> to </a:t>
            </a:r>
            <a:r>
              <a:rPr lang="en-US" sz="3600" dirty="0"/>
              <a:t>avoid </a:t>
            </a:r>
            <a:r>
              <a:rPr lang="en-US" sz="3600" b="1" dirty="0">
                <a:solidFill>
                  <a:srgbClr val="FF0000"/>
                </a:solidFill>
              </a:rPr>
              <a:t>bus contention</a:t>
            </a:r>
            <a:r>
              <a:rPr lang="en-US" sz="36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i2c_diagram"/>
          <p:cNvPicPr>
            <a:picLocks noChangeAspect="1"/>
          </p:cNvPicPr>
          <p:nvPr/>
        </p:nvPicPr>
        <p:blipFill rotWithShape="1">
          <a:blip r:embed="rId2"/>
          <a:srcRect t="2013"/>
          <a:stretch/>
        </p:blipFill>
        <p:spPr>
          <a:xfrm>
            <a:off x="3291840" y="3334688"/>
            <a:ext cx="12508683" cy="45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1897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853967"/>
            <a:ext cx="16068513" cy="71096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is </a:t>
            </a:r>
            <a:r>
              <a:rPr lang="en-US" sz="3600" dirty="0" smtClean="0"/>
              <a:t>another </a:t>
            </a:r>
            <a:r>
              <a:rPr lang="en-US" sz="3600" dirty="0"/>
              <a:t>serial protocol for </a:t>
            </a:r>
            <a:r>
              <a:rPr lang="en-US" sz="3600" b="1" dirty="0">
                <a:solidFill>
                  <a:srgbClr val="FF0000"/>
                </a:solidFill>
              </a:rPr>
              <a:t>two-wire interface </a:t>
            </a:r>
            <a:r>
              <a:rPr lang="en-US" sz="3600" dirty="0"/>
              <a:t>to connect to </a:t>
            </a:r>
            <a:r>
              <a:rPr lang="en-US" sz="3600" b="1" dirty="0">
                <a:solidFill>
                  <a:srgbClr val="FF0000"/>
                </a:solidFill>
              </a:rPr>
              <a:t>low-speed devices</a:t>
            </a:r>
            <a:r>
              <a:rPr lang="en-US" sz="3600" b="1" dirty="0"/>
              <a:t> </a:t>
            </a:r>
            <a:r>
              <a:rPr lang="en-US" sz="3600" dirty="0"/>
              <a:t>like Micro-controller, EEPROMs, I/O </a:t>
            </a:r>
            <a:r>
              <a:rPr lang="en-US" sz="3600" dirty="0" smtClean="0"/>
              <a:t>Interfaces, </a:t>
            </a:r>
            <a:r>
              <a:rPr lang="en-US" sz="3600" dirty="0"/>
              <a:t>and other similar devices </a:t>
            </a:r>
            <a:r>
              <a:rPr lang="en-US" sz="3600" dirty="0" smtClean="0"/>
              <a:t>used in </a:t>
            </a:r>
            <a:r>
              <a:rPr lang="en-US" sz="3600" dirty="0"/>
              <a:t>embedded systems</a:t>
            </a:r>
            <a:r>
              <a:rPr lang="en-US" sz="36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>I2C </a:t>
            </a:r>
            <a:r>
              <a:rPr lang="en-US" sz="3600" b="1" dirty="0">
                <a:solidFill>
                  <a:srgbClr val="FF0000"/>
                </a:solidFill>
              </a:rPr>
              <a:t>is a bus </a:t>
            </a:r>
            <a:r>
              <a:rPr lang="en-US" sz="3600" dirty="0"/>
              <a:t>for communication between </a:t>
            </a:r>
            <a:r>
              <a:rPr lang="en-US" sz="3600" b="1" dirty="0"/>
              <a:t>a master (or can be multiple masters) and a single or multiple slave devices.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uses only </a:t>
            </a:r>
            <a:r>
              <a:rPr lang="en-US" sz="3600" b="1" dirty="0">
                <a:solidFill>
                  <a:srgbClr val="FF0000"/>
                </a:solidFill>
              </a:rPr>
              <a:t>two wires- </a:t>
            </a:r>
            <a:r>
              <a:rPr lang="en-US" sz="3600" b="1" dirty="0">
                <a:solidFill>
                  <a:srgbClr val="00B0F0"/>
                </a:solidFill>
              </a:rPr>
              <a:t>SCL (Serial Clock) and SDA (Serial Data)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0B0F0"/>
                </a:solidFill>
              </a:rPr>
              <a:t>SCL (Serial Clock): </a:t>
            </a:r>
            <a:r>
              <a:rPr lang="en-US" sz="3600" dirty="0"/>
              <a:t>The clock line used to </a:t>
            </a:r>
            <a:r>
              <a:rPr lang="en-US" sz="3600" b="1" dirty="0">
                <a:solidFill>
                  <a:srgbClr val="00B050"/>
                </a:solidFill>
              </a:rPr>
              <a:t>synchronize all data transfers </a:t>
            </a:r>
            <a:r>
              <a:rPr lang="en-US" sz="3600" dirty="0"/>
              <a:t>over the I2C </a:t>
            </a:r>
            <a:r>
              <a:rPr lang="en-US" sz="3600" dirty="0" smtClean="0"/>
              <a:t>bus, </a:t>
            </a:r>
            <a:r>
              <a:rPr lang="en-US" sz="3600" dirty="0"/>
              <a:t>the line over which </a:t>
            </a:r>
            <a:r>
              <a:rPr lang="en-US" sz="3600" dirty="0">
                <a:solidFill>
                  <a:srgbClr val="0070C0"/>
                </a:solidFill>
              </a:rPr>
              <a:t>master device(s) generate the clock </a:t>
            </a:r>
            <a:r>
              <a:rPr lang="en-US" sz="3600" dirty="0" smtClean="0">
                <a:solidFill>
                  <a:srgbClr val="0070C0"/>
                </a:solidFill>
              </a:rPr>
              <a:t>signa</a:t>
            </a:r>
            <a:r>
              <a:rPr lang="en-US" sz="3600" dirty="0" smtClean="0"/>
              <a:t>l.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0B0F0"/>
                </a:solidFill>
              </a:rPr>
              <a:t>SDA (Serial Data):</a:t>
            </a:r>
            <a:r>
              <a:rPr lang="en-US" sz="3600" b="1" dirty="0" smtClean="0"/>
              <a:t> </a:t>
            </a:r>
            <a:r>
              <a:rPr lang="en-US" sz="3600" dirty="0"/>
              <a:t>The data line used to </a:t>
            </a:r>
            <a:r>
              <a:rPr lang="en-US" sz="3600" b="1" dirty="0">
                <a:solidFill>
                  <a:srgbClr val="00B050"/>
                </a:solidFill>
              </a:rPr>
              <a:t>transmit the data </a:t>
            </a:r>
            <a:r>
              <a:rPr lang="en-US" sz="3600" dirty="0"/>
              <a:t>between </a:t>
            </a:r>
            <a:r>
              <a:rPr lang="en-US" sz="3600" dirty="0" smtClean="0"/>
              <a:t>devices, </a:t>
            </a:r>
            <a:r>
              <a:rPr lang="en-US" sz="3600" dirty="0"/>
              <a:t>the line over which the </a:t>
            </a:r>
            <a:r>
              <a:rPr lang="en-US" sz="3600" dirty="0">
                <a:solidFill>
                  <a:srgbClr val="0070C0"/>
                </a:solidFill>
              </a:rPr>
              <a:t>master and slave devices communicate serial data</a:t>
            </a:r>
            <a:endParaRPr lang="en-US" sz="36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Each I2C Slave devices have a </a:t>
            </a:r>
            <a:r>
              <a:rPr lang="en-US" sz="3600" dirty="0" smtClean="0"/>
              <a:t>7-bit/10-bit </a:t>
            </a:r>
            <a:r>
              <a:rPr lang="en-US" sz="3600" dirty="0"/>
              <a:t>addressing.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The </a:t>
            </a:r>
            <a:r>
              <a:rPr lang="en-US" sz="3600" dirty="0">
                <a:solidFill>
                  <a:srgbClr val="FF0000"/>
                </a:solidFill>
              </a:rPr>
              <a:t>data transfer rate depends on the clock frequency</a:t>
            </a:r>
            <a:r>
              <a:rPr lang="en-US" sz="3600" b="1" dirty="0"/>
              <a:t>. </a:t>
            </a:r>
            <a:r>
              <a:rPr lang="en-US" sz="3600" dirty="0"/>
              <a:t>In the </a:t>
            </a:r>
            <a:r>
              <a:rPr lang="en-US" sz="3600" b="1" u="sng" dirty="0">
                <a:solidFill>
                  <a:srgbClr val="00B050"/>
                </a:solidFill>
              </a:rPr>
              <a:t>standard mode</a:t>
            </a:r>
            <a:r>
              <a:rPr lang="en-US" sz="3600" b="1" dirty="0"/>
              <a:t>, </a:t>
            </a:r>
            <a:r>
              <a:rPr lang="en-US" sz="3600" dirty="0"/>
              <a:t>the clock frequency is </a:t>
            </a:r>
            <a:r>
              <a:rPr lang="en-US" sz="3600" dirty="0" smtClean="0">
                <a:solidFill>
                  <a:srgbClr val="00B050"/>
                </a:solidFill>
              </a:rPr>
              <a:t>100-400 kHz with </a:t>
            </a:r>
            <a:r>
              <a:rPr lang="en-US" sz="3600" b="1" u="sng" dirty="0" smtClean="0">
                <a:solidFill>
                  <a:srgbClr val="00B050"/>
                </a:solidFill>
              </a:rPr>
              <a:t>7 </a:t>
            </a:r>
            <a:r>
              <a:rPr lang="en-US" sz="3600" b="1" u="sng" dirty="0">
                <a:solidFill>
                  <a:srgbClr val="00B050"/>
                </a:solidFill>
              </a:rPr>
              <a:t>bit addressing </a:t>
            </a:r>
            <a:r>
              <a:rPr lang="en-US" sz="3600" dirty="0"/>
              <a:t>and </a:t>
            </a:r>
            <a:r>
              <a:rPr lang="en-US" sz="3600" dirty="0" smtClean="0">
                <a:solidFill>
                  <a:srgbClr val="00B050"/>
                </a:solidFill>
              </a:rPr>
              <a:t>data </a:t>
            </a:r>
            <a:r>
              <a:rPr lang="en-US" sz="3600" dirty="0">
                <a:solidFill>
                  <a:srgbClr val="00B050"/>
                </a:solidFill>
              </a:rPr>
              <a:t>transfer </a:t>
            </a:r>
            <a:r>
              <a:rPr lang="en-US" sz="3600" dirty="0" smtClean="0">
                <a:solidFill>
                  <a:srgbClr val="00B050"/>
                </a:solidFill>
              </a:rPr>
              <a:t>of 100 </a:t>
            </a:r>
            <a:r>
              <a:rPr lang="en-US" sz="3600" dirty="0">
                <a:solidFill>
                  <a:srgbClr val="00B050"/>
                </a:solidFill>
              </a:rPr>
              <a:t>k</a:t>
            </a:r>
            <a:r>
              <a:rPr lang="en-US" sz="3600" dirty="0" smtClean="0">
                <a:solidFill>
                  <a:srgbClr val="00B050"/>
                </a:solidFill>
              </a:rPr>
              <a:t>bps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4289-A90E-411A-A4F2-A70AC3C225B3}" type="datetime3">
              <a:rPr lang="en-US" smtClean="0"/>
              <a:t>10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FE3B-4BB1-4A49-BCB8-97C1028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364" y="263081"/>
            <a:ext cx="9282693" cy="753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Serial 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9453-331D-4AEC-B2DC-317864E1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43" y="1238277"/>
            <a:ext cx="15916250" cy="6243178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rgbClr val="00B050"/>
                </a:solidFill>
              </a:rPr>
              <a:t> Advantage </a:t>
            </a:r>
            <a:r>
              <a:rPr lang="en-US" sz="4000" b="1" dirty="0">
                <a:solidFill>
                  <a:srgbClr val="00B050"/>
                </a:solidFill>
              </a:rPr>
              <a:t>of serial </a:t>
            </a:r>
            <a:r>
              <a:rPr lang="en-US" sz="4000" b="1" dirty="0" smtClean="0">
                <a:solidFill>
                  <a:srgbClr val="00B050"/>
                </a:solidFill>
              </a:rPr>
              <a:t>communication:</a:t>
            </a:r>
            <a:endParaRPr lang="en-US" sz="4000" b="1" i="1" dirty="0">
              <a:solidFill>
                <a:srgbClr val="00B050"/>
              </a:solidFill>
            </a:endParaRPr>
          </a:p>
          <a:p>
            <a:pPr lvl="1"/>
            <a:r>
              <a:rPr lang="en-US" sz="3600" b="1" i="1" dirty="0" smtClean="0"/>
              <a:t>Smaller </a:t>
            </a:r>
            <a:r>
              <a:rPr lang="en-US" sz="3600" b="1" i="1" dirty="0"/>
              <a:t>number of communication lines </a:t>
            </a:r>
            <a:r>
              <a:rPr lang="en-US" sz="3600" dirty="0"/>
              <a:t>is required compared to parallel communication.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2 lines (transmit &amp; receive) are required in </a:t>
            </a:r>
            <a:r>
              <a:rPr lang="en-US" sz="3200" b="1" i="1" dirty="0"/>
              <a:t>asynchronous full duplex </a:t>
            </a:r>
            <a:r>
              <a:rPr lang="en-US" sz="3200" dirty="0"/>
              <a:t>serial comm.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3 lines (transmit, receive &amp; clock) are required in </a:t>
            </a:r>
            <a:r>
              <a:rPr lang="en-US" sz="3200" b="1" i="1" dirty="0"/>
              <a:t>synchronous</a:t>
            </a:r>
            <a:r>
              <a:rPr lang="en-US" sz="3200" i="1" dirty="0"/>
              <a:t> </a:t>
            </a:r>
            <a:r>
              <a:rPr lang="en-US" sz="3200" dirty="0"/>
              <a:t>serial communication</a:t>
            </a:r>
            <a:r>
              <a:rPr lang="en-US" sz="3200" dirty="0" smtClean="0"/>
              <a:t>.</a:t>
            </a:r>
          </a:p>
          <a:p>
            <a:pPr marL="1097280" lvl="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>
                <a:solidFill>
                  <a:srgbClr val="FF0000"/>
                </a:solidFill>
              </a:rPr>
              <a:t> Disadvantage </a:t>
            </a:r>
            <a:r>
              <a:rPr lang="en-US" sz="4000" b="1" dirty="0">
                <a:solidFill>
                  <a:srgbClr val="FF0000"/>
                </a:solidFill>
              </a:rPr>
              <a:t>of serial </a:t>
            </a:r>
            <a:r>
              <a:rPr lang="en-US" sz="4000" b="1" dirty="0" smtClean="0">
                <a:solidFill>
                  <a:srgbClr val="FF0000"/>
                </a:solidFill>
              </a:rPr>
              <a:t>communication:</a:t>
            </a:r>
          </a:p>
          <a:p>
            <a:pPr lvl="1"/>
            <a:r>
              <a:rPr lang="en-US" sz="3600" b="1" i="1" dirty="0" smtClean="0"/>
              <a:t>More </a:t>
            </a:r>
            <a:r>
              <a:rPr lang="en-US" sz="3600" b="1" i="1" dirty="0"/>
              <a:t>time</a:t>
            </a:r>
            <a:r>
              <a:rPr lang="en-US" sz="3600" b="1" dirty="0"/>
              <a:t> </a:t>
            </a:r>
            <a:r>
              <a:rPr lang="en-US" sz="3600" dirty="0"/>
              <a:t>is</a:t>
            </a:r>
            <a:r>
              <a:rPr lang="en-US" sz="3600" b="1" dirty="0"/>
              <a:t> </a:t>
            </a:r>
            <a:r>
              <a:rPr lang="en-US" sz="3600" dirty="0"/>
              <a:t>required to transmit/receive compared to parallel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5A3E-DD5B-4C16-9B4B-FFB75B29763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13" y="285361"/>
            <a:ext cx="9962147" cy="96196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" y="1147578"/>
            <a:ext cx="16012723" cy="67720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0000"/>
                </a:solidFill>
              </a:rPr>
              <a:t>The clock </a:t>
            </a:r>
            <a:r>
              <a:rPr lang="en-US" sz="3600" dirty="0" smtClean="0">
                <a:solidFill>
                  <a:srgbClr val="FF0000"/>
                </a:solidFill>
              </a:rPr>
              <a:t>frequencies for the following three modes are with </a:t>
            </a:r>
            <a:r>
              <a:rPr lang="en-US" sz="3600" b="1" u="sng" dirty="0" smtClean="0">
                <a:solidFill>
                  <a:srgbClr val="FF0000"/>
                </a:solidFill>
              </a:rPr>
              <a:t>10-bit addressing</a:t>
            </a:r>
            <a:r>
              <a:rPr lang="en-US" sz="3600" dirty="0" smtClean="0">
                <a:solidFill>
                  <a:srgbClr val="FF0000"/>
                </a:solidFill>
              </a:rPr>
              <a:t>:</a:t>
            </a:r>
            <a:endParaRPr lang="en-US" sz="36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1 </a:t>
            </a:r>
            <a:r>
              <a:rPr lang="en-US" sz="3600" dirty="0"/>
              <a:t>MHz in </a:t>
            </a:r>
            <a:r>
              <a:rPr lang="en-US" sz="3600" dirty="0">
                <a:solidFill>
                  <a:srgbClr val="00B050"/>
                </a:solidFill>
              </a:rPr>
              <a:t>fast mode I2C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 smtClean="0"/>
              <a:t>3.4 </a:t>
            </a:r>
            <a:r>
              <a:rPr lang="en-US" sz="3600" dirty="0"/>
              <a:t>MHz in </a:t>
            </a:r>
            <a:r>
              <a:rPr lang="en-US" sz="3600" dirty="0">
                <a:solidFill>
                  <a:srgbClr val="00B050"/>
                </a:solidFill>
              </a:rPr>
              <a:t>high-speed mode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5 </a:t>
            </a:r>
            <a:r>
              <a:rPr lang="en-US" sz="3600" dirty="0"/>
              <a:t>MHz in </a:t>
            </a:r>
            <a:r>
              <a:rPr lang="en-US" sz="3600" dirty="0">
                <a:solidFill>
                  <a:srgbClr val="00B050"/>
                </a:solidFill>
              </a:rPr>
              <a:t>ultra-fast mode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rgbClr val="0070C0"/>
                </a:solidFill>
              </a:rPr>
              <a:t>Addresses </a:t>
            </a:r>
            <a:r>
              <a:rPr lang="en-US" sz="3600" b="1" dirty="0">
                <a:solidFill>
                  <a:srgbClr val="0070C0"/>
                </a:solidFill>
              </a:rPr>
              <a:t>need to be unique </a:t>
            </a:r>
            <a:r>
              <a:rPr lang="en-US" sz="3600" dirty="0"/>
              <a:t>on the bus to determine the slave that were to transmit the data.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00B050"/>
                </a:solidFill>
              </a:rPr>
              <a:t>master device needs no address </a:t>
            </a:r>
            <a:r>
              <a:rPr lang="en-US" sz="3600" dirty="0"/>
              <a:t>since it generates the clock (using SCL) and addresses individual I2C Slave devices.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maximum number of Slave devices </a:t>
            </a:r>
            <a:r>
              <a:rPr lang="en-US" sz="3600" dirty="0"/>
              <a:t>that can be used while using </a:t>
            </a:r>
            <a:r>
              <a:rPr lang="en-US" sz="3600" b="1" dirty="0">
                <a:solidFill>
                  <a:srgbClr val="FF0000"/>
                </a:solidFill>
              </a:rPr>
              <a:t>7-bit addressing are 112 devices </a:t>
            </a:r>
            <a:r>
              <a:rPr lang="en-US" sz="3600" dirty="0">
                <a:solidFill>
                  <a:srgbClr val="FF0000"/>
                </a:solidFill>
              </a:rPr>
              <a:t>The I2C specification has reserved </a:t>
            </a:r>
            <a:r>
              <a:rPr lang="en-US" sz="3600" dirty="0" smtClean="0">
                <a:solidFill>
                  <a:srgbClr val="FF0000"/>
                </a:solidFill>
              </a:rPr>
              <a:t>2 </a:t>
            </a:r>
            <a:r>
              <a:rPr lang="en-US" sz="3600" dirty="0">
                <a:solidFill>
                  <a:srgbClr val="FF0000"/>
                </a:solidFill>
              </a:rPr>
              <a:t>sets of </a:t>
            </a:r>
            <a:r>
              <a:rPr lang="en-US" sz="3600" dirty="0" smtClean="0">
                <a:solidFill>
                  <a:srgbClr val="FF0000"/>
                </a:solidFill>
              </a:rPr>
              <a:t>8 </a:t>
            </a:r>
            <a:r>
              <a:rPr lang="en-US" sz="3600" dirty="0">
                <a:solidFill>
                  <a:srgbClr val="FF0000"/>
                </a:solidFill>
              </a:rPr>
              <a:t>addresses, 1111XXX and 0000XXX. </a:t>
            </a:r>
            <a:r>
              <a:rPr lang="en-US" sz="3600" dirty="0" smtClean="0"/>
              <a:t>and </a:t>
            </a:r>
            <a:r>
              <a:rPr lang="en-US" sz="3600" dirty="0"/>
              <a:t>the maximum number of Slave devices used in </a:t>
            </a:r>
            <a:r>
              <a:rPr lang="en-US" sz="3600" b="1" dirty="0">
                <a:solidFill>
                  <a:srgbClr val="00B0F0"/>
                </a:solidFill>
              </a:rPr>
              <a:t>10-bit addressing are 1008 devices</a:t>
            </a:r>
            <a:r>
              <a:rPr lang="en-US" sz="3600" b="1" dirty="0" smtClean="0">
                <a:solidFill>
                  <a:srgbClr val="00B0F0"/>
                </a:solidFill>
              </a:rPr>
              <a:t>. The remaining 16 are reserved.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BB9-670C-463C-8F8C-01CA3C3D5897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37324" y="1708749"/>
            <a:ext cx="4089862" cy="1650206"/>
          </a:xfrm>
          <a:prstGeom prst="upArrowCallout">
            <a:avLst>
              <a:gd name="adj1" fmla="val 20970"/>
              <a:gd name="adj2" fmla="val 19963"/>
              <a:gd name="adj3" fmla="val 25000"/>
              <a:gd name="adj4" fmla="val 649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Extension 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 standard mode I2C</a:t>
            </a:r>
          </a:p>
        </p:txBody>
      </p:sp>
    </p:spTree>
    <p:extLst>
      <p:ext uri="{BB962C8B-B14F-4D97-AF65-F5344CB8AC3E}">
        <p14:creationId xmlns:p14="http://schemas.microsoft.com/office/powerpoint/2010/main" val="14106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029" y="174886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56" y="1087826"/>
            <a:ext cx="16035263" cy="6831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is a </a:t>
            </a:r>
            <a:r>
              <a:rPr lang="en-US" sz="3600" b="1" dirty="0">
                <a:solidFill>
                  <a:srgbClr val="0070C0"/>
                </a:solidFill>
              </a:rPr>
              <a:t>half-duplex type of communication</a:t>
            </a:r>
            <a:r>
              <a:rPr lang="en-US" sz="3600" dirty="0"/>
              <a:t>. </a:t>
            </a:r>
            <a:r>
              <a:rPr lang="en-US" sz="3600" dirty="0" smtClean="0"/>
              <a:t>A master </a:t>
            </a:r>
            <a:r>
              <a:rPr lang="en-US" sz="3600" dirty="0"/>
              <a:t>device can only read or write data to the slave at </a:t>
            </a:r>
            <a:r>
              <a:rPr lang="en-US" sz="3600" dirty="0" smtClean="0"/>
              <a:t>a </a:t>
            </a:r>
            <a:r>
              <a:rPr lang="en-US" sz="3600" dirty="0"/>
              <a:t>time. </a:t>
            </a:r>
            <a:r>
              <a:rPr lang="en-US" sz="3600" dirty="0" smtClean="0"/>
              <a:t>All operations </a:t>
            </a:r>
            <a:r>
              <a:rPr lang="en-US" sz="3600" dirty="0"/>
              <a:t>are </a:t>
            </a:r>
            <a:r>
              <a:rPr lang="en-US" sz="3600" dirty="0" smtClean="0"/>
              <a:t>controlled </a:t>
            </a:r>
            <a:r>
              <a:rPr lang="en-US" sz="3600" dirty="0"/>
              <a:t>by </a:t>
            </a:r>
            <a:r>
              <a:rPr lang="en-US" sz="3600" dirty="0" smtClean="0"/>
              <a:t>master </a:t>
            </a:r>
            <a:r>
              <a:rPr lang="en-US" sz="3600" dirty="0"/>
              <a:t>device(s).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In </a:t>
            </a:r>
            <a:r>
              <a:rPr lang="en-US" sz="3600" dirty="0"/>
              <a:t>I2C data transfer occurs in </a:t>
            </a:r>
            <a:r>
              <a:rPr lang="en-US" sz="3600" dirty="0">
                <a:solidFill>
                  <a:srgbClr val="00B050"/>
                </a:solidFill>
              </a:rPr>
              <a:t>Message Frames</a:t>
            </a:r>
            <a:r>
              <a:rPr lang="en-US" sz="3600" dirty="0"/>
              <a:t> which are then divided into </a:t>
            </a:r>
            <a:r>
              <a:rPr lang="en-US" sz="3600" dirty="0">
                <a:solidFill>
                  <a:srgbClr val="00B050"/>
                </a:solidFill>
              </a:rPr>
              <a:t>Frames of Data</a:t>
            </a:r>
            <a:r>
              <a:rPr lang="en-US" sz="3600" dirty="0"/>
              <a:t>. A message contains the various number of Frames in which one frame contain the address of the slave, and remaining frames for data to be transmitted.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0070C0"/>
                </a:solidFill>
              </a:rPr>
              <a:t>message includes </a:t>
            </a:r>
            <a:r>
              <a:rPr lang="en-US" sz="3600" dirty="0"/>
              <a:t>START/STOP Conditions, READ/WRITE Bits and ACK/NACK (Acknowledgement/No-acknowledgement) Bits between each </a:t>
            </a:r>
            <a:r>
              <a:rPr lang="en-US" sz="3600" dirty="0" smtClean="0"/>
              <a:t>Data </a:t>
            </a:r>
            <a:r>
              <a:rPr lang="en-US" sz="3600" dirty="0"/>
              <a:t>Frame. Working shown </a:t>
            </a:r>
            <a:r>
              <a:rPr lang="en-US" sz="3600" dirty="0" smtClean="0"/>
              <a:t>below: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00B050"/>
                </a:solidFill>
              </a:rPr>
              <a:t>Start </a:t>
            </a:r>
            <a:r>
              <a:rPr lang="en-US" sz="3600" b="1" u="sng" dirty="0" smtClean="0">
                <a:solidFill>
                  <a:srgbClr val="00B050"/>
                </a:solidFill>
              </a:rPr>
              <a:t>Condition: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/>
              <a:t>The </a:t>
            </a:r>
            <a:r>
              <a:rPr lang="en-US" sz="3600" dirty="0"/>
              <a:t>SDA line switches from </a:t>
            </a:r>
            <a:r>
              <a:rPr lang="en-US" sz="3600" b="1" dirty="0">
                <a:solidFill>
                  <a:srgbClr val="00B050"/>
                </a:solidFill>
              </a:rPr>
              <a:t>high to low </a:t>
            </a:r>
            <a:r>
              <a:rPr lang="en-US" sz="3600" dirty="0"/>
              <a:t>voltage level before SCL switches from </a:t>
            </a:r>
            <a:r>
              <a:rPr lang="en-US" sz="3600" b="1" dirty="0">
                <a:solidFill>
                  <a:srgbClr val="00B050"/>
                </a:solidFill>
              </a:rPr>
              <a:t>high to low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FF0000"/>
                </a:solidFill>
              </a:rPr>
              <a:t>Stop </a:t>
            </a:r>
            <a:r>
              <a:rPr lang="en-US" sz="3600" b="1" u="sng" dirty="0" smtClean="0">
                <a:solidFill>
                  <a:srgbClr val="FF0000"/>
                </a:solidFill>
              </a:rPr>
              <a:t>Condition: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The </a:t>
            </a:r>
            <a:r>
              <a:rPr lang="en-US" sz="3600" dirty="0"/>
              <a:t>SDA line switches from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low to high </a:t>
            </a:r>
            <a:r>
              <a:rPr lang="en-US" sz="3600" dirty="0"/>
              <a:t>voltage level after SCL switches from </a:t>
            </a:r>
            <a:r>
              <a:rPr lang="en-US" sz="3600" b="1" dirty="0">
                <a:solidFill>
                  <a:srgbClr val="FF0000"/>
                </a:solidFill>
              </a:rPr>
              <a:t>low to high</a:t>
            </a:r>
            <a:r>
              <a:rPr lang="en-US" sz="3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80B2-7843-48CA-8494-31AFDA2A73A5}" type="datetime3">
              <a:rPr lang="en-US" smtClean="0"/>
              <a:t>10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1087827"/>
            <a:ext cx="16002012" cy="66762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Address </a:t>
            </a:r>
            <a:r>
              <a:rPr lang="en-US" sz="4000" b="1" u="sng" dirty="0" smtClean="0"/>
              <a:t>Frame: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7 </a:t>
            </a:r>
            <a:r>
              <a:rPr lang="en-US" sz="4000" dirty="0">
                <a:solidFill>
                  <a:srgbClr val="FF0000"/>
                </a:solidFill>
              </a:rPr>
              <a:t>or 10-bit sequence </a:t>
            </a:r>
            <a:r>
              <a:rPr lang="en-US" sz="4000" dirty="0"/>
              <a:t>unique to each slave that identifies the slave when the master wants to talk.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Read/Write </a:t>
            </a:r>
            <a:r>
              <a:rPr lang="en-US" sz="4000" b="1" u="sng" dirty="0" smtClean="0"/>
              <a:t>Bit: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A </a:t>
            </a:r>
            <a:r>
              <a:rPr lang="en-US" sz="4000" dirty="0">
                <a:solidFill>
                  <a:srgbClr val="FF0000"/>
                </a:solidFill>
              </a:rPr>
              <a:t>bit specifying </a:t>
            </a:r>
            <a:r>
              <a:rPr lang="en-US" sz="4000" dirty="0"/>
              <a:t>whether the </a:t>
            </a:r>
            <a:r>
              <a:rPr lang="en-US" sz="4000" b="1" dirty="0"/>
              <a:t>master is sending data to the slave or requesting data </a:t>
            </a:r>
            <a:r>
              <a:rPr lang="en-US" sz="4000" dirty="0"/>
              <a:t>from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ACK/NACK </a:t>
            </a:r>
            <a:r>
              <a:rPr lang="en-US" sz="4000" b="1" u="sng" dirty="0" smtClean="0"/>
              <a:t>Bit: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Each </a:t>
            </a:r>
            <a:r>
              <a:rPr lang="en-US" sz="4000" dirty="0">
                <a:solidFill>
                  <a:srgbClr val="FF0000"/>
                </a:solidFill>
              </a:rPr>
              <a:t>frame </a:t>
            </a:r>
            <a:r>
              <a:rPr lang="en-US" sz="4000" dirty="0"/>
              <a:t>in a message </a:t>
            </a:r>
            <a:r>
              <a:rPr lang="en-US" sz="4000" dirty="0">
                <a:solidFill>
                  <a:srgbClr val="FF0000"/>
                </a:solidFill>
              </a:rPr>
              <a:t>follows an </a:t>
            </a:r>
            <a:r>
              <a:rPr lang="en-US" sz="4000" dirty="0" smtClean="0">
                <a:solidFill>
                  <a:srgbClr val="FF0000"/>
                </a:solidFill>
              </a:rPr>
              <a:t>ACK/NACK Bit</a:t>
            </a:r>
            <a:r>
              <a:rPr lang="en-US" sz="4000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b="1" u="sng" dirty="0">
                <a:solidFill>
                  <a:srgbClr val="00B050"/>
                </a:solidFill>
              </a:rPr>
              <a:t>7-bit </a:t>
            </a:r>
            <a:r>
              <a:rPr lang="en-US" sz="4000" b="1" u="sng" dirty="0" smtClean="0">
                <a:solidFill>
                  <a:srgbClr val="00B050"/>
                </a:solidFill>
              </a:rPr>
              <a:t>Addressing:</a:t>
            </a:r>
            <a:endParaRPr lang="en-US" sz="4000" b="1" u="sng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dirty="0" smtClean="0"/>
              <a:t>In </a:t>
            </a:r>
            <a:r>
              <a:rPr lang="en-US" sz="4000" dirty="0"/>
              <a:t>7-bit addressing procedure, the slave address is transferred in the first byte after the Start condition. The </a:t>
            </a:r>
            <a:r>
              <a:rPr lang="en-US" sz="4000" b="1" dirty="0">
                <a:solidFill>
                  <a:srgbClr val="FF0000"/>
                </a:solidFill>
              </a:rPr>
              <a:t>first seven bits </a:t>
            </a:r>
            <a:r>
              <a:rPr lang="en-US" sz="4000" dirty="0"/>
              <a:t>of the byte comprise the </a:t>
            </a:r>
            <a:r>
              <a:rPr lang="en-US" sz="4000" b="1" dirty="0">
                <a:solidFill>
                  <a:srgbClr val="FF0000"/>
                </a:solidFill>
              </a:rPr>
              <a:t>slave address</a:t>
            </a:r>
            <a:r>
              <a:rPr lang="en-US" sz="4000" dirty="0"/>
              <a:t>. The </a:t>
            </a:r>
            <a:r>
              <a:rPr lang="en-US" sz="4000" b="1" dirty="0">
                <a:solidFill>
                  <a:srgbClr val="FF0000"/>
                </a:solidFill>
              </a:rPr>
              <a:t>eighth bit is the read/write flag </a:t>
            </a:r>
            <a:r>
              <a:rPr lang="en-US" sz="4000" dirty="0"/>
              <a:t>where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FF0000"/>
                </a:solidFill>
              </a:rPr>
              <a:t>write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70C0"/>
                </a:solidFill>
              </a:rPr>
              <a:t>1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0070C0"/>
                </a:solidFill>
              </a:rPr>
              <a:t>read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80B2-7843-48CA-8494-31AFDA2A73A5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0"/>
            <a:ext cx="16002012" cy="4804763"/>
          </a:xfrm>
        </p:spPr>
        <p:txBody>
          <a:bodyPr>
            <a:noAutofit/>
          </a:bodyPr>
          <a:lstStyle/>
          <a:p>
            <a:r>
              <a:rPr lang="en-US" sz="3600" dirty="0" smtClean="0"/>
              <a:t>All </a:t>
            </a:r>
            <a:r>
              <a:rPr lang="en-US" sz="3600" dirty="0"/>
              <a:t>I2C products from Total Phase, follow this standard convention. The slave address used should only be the top seven bits. In the case of the Aardvark I2C/SPI Host Adapter, the software will automatically append the correct read/write bit depending on the transaction to be performed. In the case of the Beagle I2C/SPI Protocol Analyzer, the slave address and the type of transaction are displayed in two different columns.</a:t>
            </a:r>
          </a:p>
          <a:p>
            <a:r>
              <a:rPr lang="en-US" sz="3600" b="1" dirty="0"/>
              <a:t>Reserved Addresses</a:t>
            </a:r>
          </a:p>
          <a:p>
            <a:r>
              <a:rPr lang="en-US" sz="3600" dirty="0"/>
              <a:t>The I2C specification has reserved two sets of eight addresses, 1111XXX and 0000XXX. These addresses are used for special purposes.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80B2-7843-48CA-8494-31AFDA2A73A5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1"/>
            <a:ext cx="16002012" cy="1762306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first byte of an I2C transfer contains the slave address and the data direction.</a:t>
            </a:r>
          </a:p>
          <a:p>
            <a:r>
              <a:rPr lang="en-US" sz="3600" dirty="0" smtClean="0"/>
              <a:t>The </a:t>
            </a:r>
            <a:r>
              <a:rPr lang="en-US" sz="3600" dirty="0"/>
              <a:t>address is 7 bits long, followed by the </a:t>
            </a:r>
            <a:r>
              <a:rPr lang="en-US" sz="3600" dirty="0">
                <a:solidFill>
                  <a:srgbClr val="FF0000"/>
                </a:solidFill>
              </a:rPr>
              <a:t>direction </a:t>
            </a:r>
            <a:r>
              <a:rPr lang="en-US" sz="3600" dirty="0" smtClean="0">
                <a:solidFill>
                  <a:srgbClr val="FF0000"/>
                </a:solidFill>
              </a:rPr>
              <a:t>bit (read or write operation)</a:t>
            </a:r>
            <a:r>
              <a:rPr lang="en-US" sz="3600" dirty="0" smtClean="0"/>
              <a:t>. </a:t>
            </a:r>
            <a:r>
              <a:rPr lang="en-US" sz="3600" dirty="0"/>
              <a:t>Like all data bytes, </a:t>
            </a:r>
            <a:r>
              <a:rPr lang="en-US" sz="3600" dirty="0">
                <a:solidFill>
                  <a:srgbClr val="0070C0"/>
                </a:solidFill>
              </a:rPr>
              <a:t>the address is transferred with the most significant bit first</a:t>
            </a:r>
            <a:r>
              <a:rPr lang="en-US" sz="3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80B2-7843-48CA-8494-31AFDA2A73A5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63" r="1227" b="12627"/>
          <a:stretch/>
        </p:blipFill>
        <p:spPr>
          <a:xfrm>
            <a:off x="698268" y="4804756"/>
            <a:ext cx="11413343" cy="3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7132323"/>
          </a:xfrm>
        </p:spPr>
        <p:txBody>
          <a:bodyPr>
            <a:no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following table has been taken from the </a:t>
            </a:r>
            <a:r>
              <a:rPr lang="en-US" sz="3600" dirty="0">
                <a:hlinkClick r:id="rId2"/>
              </a:rPr>
              <a:t>I2C Specifications (2000</a:t>
            </a:r>
            <a:r>
              <a:rPr lang="en-US" sz="3600" dirty="0" smtClean="0">
                <a:hlinkClick r:id="rId2"/>
              </a:rPr>
              <a:t>)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548640" lvl="1" indent="0">
              <a:buNone/>
            </a:pPr>
            <a:r>
              <a:rPr lang="en-US" sz="3200" dirty="0"/>
              <a:t>(1) </a:t>
            </a:r>
            <a:r>
              <a:rPr lang="en-US" sz="3200" dirty="0">
                <a:solidFill>
                  <a:srgbClr val="00B050"/>
                </a:solidFill>
              </a:rPr>
              <a:t>No device is allowed to acknowledge </a:t>
            </a:r>
            <a:r>
              <a:rPr lang="en-US" sz="3200" dirty="0"/>
              <a:t>at the reception of the START byte.</a:t>
            </a:r>
          </a:p>
          <a:p>
            <a:pPr marL="548640" lvl="1" indent="0">
              <a:buNone/>
            </a:pPr>
            <a:r>
              <a:rPr lang="en-US" sz="3200" dirty="0"/>
              <a:t>(2) The </a:t>
            </a:r>
            <a:r>
              <a:rPr lang="en-US" sz="3200" dirty="0">
                <a:solidFill>
                  <a:srgbClr val="FF0000"/>
                </a:solidFill>
              </a:rPr>
              <a:t>CBUS address has been reserved to enable the inter-mixing of CBUS compatible and I2C-bus compatible devices in the same system</a:t>
            </a:r>
            <a:r>
              <a:rPr lang="en-US" sz="3200" dirty="0"/>
              <a:t>. I2C-bus compatible devices are not allowed to respond on reception of this address.</a:t>
            </a:r>
          </a:p>
          <a:p>
            <a:pPr marL="548640" lvl="1" indent="0">
              <a:buNone/>
            </a:pPr>
            <a:r>
              <a:rPr lang="en-US" sz="3200" dirty="0"/>
              <a:t>(3) The address reserved for a different bus format is included to enable I2C and other protocols to be mixed. Only I2C-bus compatible devices that can work with such formats and protocols are allowed to respond to this address</a:t>
            </a:r>
            <a:r>
              <a:rPr lang="en-US" sz="3200" dirty="0" smtClean="0"/>
              <a:t>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80B2-7843-48CA-8494-31AFDA2A73A5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2" y="1478861"/>
            <a:ext cx="6034718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39069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10-bit Addressing</a:t>
            </a:r>
          </a:p>
          <a:p>
            <a:r>
              <a:rPr lang="en-US" sz="3600" dirty="0"/>
              <a:t>One of the reasons that Total Phase decided to use 7-bit addressing for all of its products was to ensure that 10-bit addressing could be properly handled.</a:t>
            </a:r>
          </a:p>
          <a:p>
            <a:r>
              <a:rPr lang="en-US" sz="3600" dirty="0"/>
              <a:t>10-bit addressing was designed to be compatible with 7-bit addressing, allowing developers to mix two types of devices on a single bus. When communicating with a 10-bit addressed device, the special reserved address is used to indicate that 10-bit addressing is being used</a:t>
            </a:r>
            <a:r>
              <a:rPr lang="en-US" sz="36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80B2-7843-48CA-8494-31AFDA2A73A5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4" y="4865394"/>
            <a:ext cx="10824518" cy="18346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556" y="6700058"/>
            <a:ext cx="1610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Figure </a:t>
            </a:r>
            <a:r>
              <a:rPr lang="en-US" sz="2400" dirty="0" smtClean="0">
                <a:solidFill>
                  <a:srgbClr val="00B050"/>
                </a:solidFill>
              </a:rPr>
              <a:t>2: </a:t>
            </a:r>
            <a:r>
              <a:rPr lang="en-US" sz="2400" dirty="0">
                <a:solidFill>
                  <a:srgbClr val="00B050"/>
                </a:solidFill>
              </a:rPr>
              <a:t>10-bit addressing. In 10-bit addressing, the slave address is sent in the first two bytes. The first byte begins with the special reserved address of 1111 0XX which indicates that 10-bit addressing is being used. The 10 bits of the address is encoded in the last 2 bits of the first byte and the entire 8 bits of the second byte. The 8th bit of the first byte remains the read/write flag.</a:t>
            </a:r>
          </a:p>
        </p:txBody>
      </p:sp>
    </p:spTree>
    <p:extLst>
      <p:ext uri="{BB962C8B-B14F-4D97-AF65-F5344CB8AC3E}">
        <p14:creationId xmlns:p14="http://schemas.microsoft.com/office/powerpoint/2010/main" val="21174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8B8-CF26-4225-A50A-45E23F92D480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814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Wire.h</a:t>
            </a:r>
            <a:r>
              <a:rPr lang="en-US" sz="2400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sz="2400" dirty="0"/>
              <a:t>void setup()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Wire.begin</a:t>
            </a:r>
            <a:r>
              <a:rPr lang="en-US" sz="2400" dirty="0"/>
              <a:t>();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 smtClean="0"/>
              <a:t>serial.begin</a:t>
            </a:r>
            <a:r>
              <a:rPr lang="en-US" sz="2400" dirty="0" smtClean="0"/>
              <a:t>(9600</a:t>
            </a:r>
            <a:r>
              <a:rPr lang="en-US" sz="2400" dirty="0"/>
              <a:t>);</a:t>
            </a:r>
          </a:p>
          <a:p>
            <a:r>
              <a:rPr lang="en-US" sz="2400" dirty="0"/>
              <a:t>  while (!Serial);             // Leonardo: wait for serial monitor</a:t>
            </a:r>
          </a:p>
          <a:p>
            <a:r>
              <a:rPr lang="en-US" sz="2400" dirty="0"/>
              <a:t>  </a:t>
            </a:r>
            <a:r>
              <a:rPr lang="en-US" sz="2400" dirty="0" err="1" smtClean="0"/>
              <a:t>serial.println</a:t>
            </a:r>
            <a:r>
              <a:rPr lang="en-US" sz="2400" dirty="0"/>
              <a:t>("\nI2C Scanner");</a:t>
            </a:r>
          </a:p>
          <a:p>
            <a:r>
              <a:rPr lang="en-US" sz="24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</a:p>
          <a:p>
            <a:r>
              <a:rPr lang="en-US" sz="2400" dirty="0"/>
              <a:t>void loop()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byte error, address;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nDevices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 smtClean="0"/>
              <a:t>serial.println</a:t>
            </a:r>
            <a:r>
              <a:rPr lang="en-US" sz="2400" dirty="0"/>
              <a:t>("Scanning...");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endParaRPr lang="en-US" sz="2000" dirty="0"/>
          </a:p>
          <a:p>
            <a:r>
              <a:rPr lang="en-US" sz="2400" dirty="0"/>
              <a:t>  </a:t>
            </a:r>
            <a:r>
              <a:rPr lang="en-US" sz="2400" dirty="0" err="1"/>
              <a:t>nDevices</a:t>
            </a:r>
            <a:r>
              <a:rPr lang="en-US" sz="2400" dirty="0"/>
              <a:t> = 0;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10040735" cy="84686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Program for </a:t>
            </a:r>
            <a:r>
              <a:rPr lang="en-US" sz="5400" b="1" dirty="0">
                <a:solidFill>
                  <a:srgbClr val="0070C0"/>
                </a:solidFill>
              </a:rPr>
              <a:t>I2C: </a:t>
            </a:r>
            <a:r>
              <a:rPr lang="en-US" sz="5400" b="1" dirty="0" smtClean="0">
                <a:solidFill>
                  <a:srgbClr val="0070C0"/>
                </a:solidFill>
              </a:rPr>
              <a:t>I2C_SCANNER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6351" y="969135"/>
            <a:ext cx="8015440" cy="67403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 for(address = 1; address &lt; 127; address++ 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// The i2c_scanner uses the return value of the </a:t>
            </a:r>
            <a:endParaRPr lang="en-US" sz="2400" dirty="0" smtClean="0"/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Write.endTransmission</a:t>
            </a:r>
            <a:r>
              <a:rPr lang="en-US" sz="2400" dirty="0" smtClean="0"/>
              <a:t> </a:t>
            </a:r>
            <a:r>
              <a:rPr lang="en-US" sz="2400" dirty="0"/>
              <a:t>to see if a device did acknowledge to </a:t>
            </a:r>
            <a:endParaRPr lang="en-US" sz="2400" dirty="0" smtClean="0"/>
          </a:p>
          <a:p>
            <a:r>
              <a:rPr lang="en-US" sz="2400" dirty="0" smtClean="0"/>
              <a:t>// the </a:t>
            </a:r>
            <a:r>
              <a:rPr lang="en-US" sz="2400" dirty="0"/>
              <a:t>address.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Wire.beginTransmission</a:t>
            </a:r>
            <a:r>
              <a:rPr lang="en-US" sz="2400" dirty="0"/>
              <a:t>(address);</a:t>
            </a:r>
          </a:p>
          <a:p>
            <a:r>
              <a:rPr lang="en-US" sz="2400" dirty="0"/>
              <a:t>    error = </a:t>
            </a:r>
            <a:r>
              <a:rPr lang="en-US" sz="2400" dirty="0" err="1"/>
              <a:t>Wire.endTransmission</a:t>
            </a:r>
            <a:r>
              <a:rPr lang="en-US" sz="2400" dirty="0" smtClean="0"/>
              <a:t>();</a:t>
            </a:r>
          </a:p>
          <a:p>
            <a:endParaRPr lang="en-US" sz="2400" dirty="0"/>
          </a:p>
          <a:p>
            <a:r>
              <a:rPr lang="en-US" sz="2400" dirty="0"/>
              <a:t>if (error == 0)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 smtClean="0"/>
              <a:t>serial.print</a:t>
            </a:r>
            <a:r>
              <a:rPr lang="en-US" sz="2400" dirty="0"/>
              <a:t>("I2C device found at address 0x");</a:t>
            </a:r>
          </a:p>
          <a:p>
            <a:r>
              <a:rPr lang="en-US" sz="2400" dirty="0"/>
              <a:t>      if (address&lt;16)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  </a:t>
            </a:r>
            <a:r>
              <a:rPr lang="en-US" sz="2400" dirty="0" err="1" smtClean="0"/>
              <a:t>serial.print</a:t>
            </a:r>
            <a:r>
              <a:rPr lang="en-US" sz="2400" dirty="0"/>
              <a:t>("0");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    </a:t>
            </a:r>
            <a:r>
              <a:rPr lang="en-US" sz="2400" dirty="0" err="1" smtClean="0"/>
              <a:t>serial.print</a:t>
            </a:r>
            <a:r>
              <a:rPr lang="en-US" sz="2400" dirty="0" smtClean="0"/>
              <a:t>(address ,HEX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	  </a:t>
            </a:r>
            <a:r>
              <a:rPr lang="en-US" sz="2400" dirty="0" err="1" smtClean="0"/>
              <a:t>serial.println</a:t>
            </a:r>
            <a:r>
              <a:rPr lang="en-US" sz="2400" dirty="0"/>
              <a:t>("  !");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</a:t>
            </a:r>
            <a:r>
              <a:rPr lang="en-US" sz="2400" dirty="0" smtClean="0"/>
              <a:t>   </a:t>
            </a:r>
            <a:r>
              <a:rPr lang="en-US" sz="2400" dirty="0" err="1" smtClean="0"/>
              <a:t>nDevices</a:t>
            </a:r>
            <a:r>
              <a:rPr lang="en-US" sz="2400" dirty="0"/>
              <a:t>++;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37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38B8-CF26-4225-A50A-45E23F92D480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/>
          <a:p>
            <a:r>
              <a:rPr lang="en-US" sz="2800" dirty="0"/>
              <a:t>else if (error==4)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</a:t>
            </a:r>
            <a:r>
              <a:rPr lang="en-US" sz="2800" dirty="0" err="1" smtClean="0"/>
              <a:t>serial.print</a:t>
            </a:r>
            <a:r>
              <a:rPr lang="en-US" sz="2800" dirty="0"/>
              <a:t>("Unknown error at address 0x");</a:t>
            </a:r>
          </a:p>
          <a:p>
            <a:r>
              <a:rPr lang="en-US" sz="2800" dirty="0"/>
              <a:t>      if (address&lt;16)</a:t>
            </a:r>
          </a:p>
          <a:p>
            <a:r>
              <a:rPr lang="en-US" sz="2800" dirty="0"/>
              <a:t>        </a:t>
            </a:r>
            <a:r>
              <a:rPr lang="en-US" sz="2800" dirty="0" err="1" smtClean="0"/>
              <a:t>serial.print</a:t>
            </a:r>
            <a:r>
              <a:rPr lang="en-US" sz="2800" dirty="0"/>
              <a:t>("0");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  </a:t>
            </a:r>
            <a:r>
              <a:rPr lang="en-US" sz="2800" dirty="0" err="1" smtClean="0"/>
              <a:t>serial.print</a:t>
            </a:r>
            <a:r>
              <a:rPr lang="en-US" sz="2800" dirty="0" smtClean="0"/>
              <a:t>(</a:t>
            </a:r>
            <a:r>
              <a:rPr lang="en-US" sz="2800" dirty="0" err="1" smtClean="0"/>
              <a:t>address,HEX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serial.println</a:t>
            </a:r>
            <a:r>
              <a:rPr lang="en-US" sz="2800" dirty="0"/>
              <a:t>("  !");</a:t>
            </a:r>
          </a:p>
          <a:p>
            <a:r>
              <a:rPr lang="en-US" sz="2800" dirty="0" smtClean="0"/>
              <a:t>    </a:t>
            </a:r>
            <a:r>
              <a:rPr lang="en-US" sz="2800" dirty="0"/>
              <a:t>}    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(</a:t>
            </a:r>
            <a:r>
              <a:rPr lang="en-US" sz="2800" dirty="0" err="1"/>
              <a:t>nDevices</a:t>
            </a:r>
            <a:r>
              <a:rPr lang="en-US" sz="2800" dirty="0"/>
              <a:t> == 0)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    </a:t>
            </a:r>
            <a:r>
              <a:rPr lang="en-US" sz="2800" dirty="0" err="1" smtClean="0"/>
              <a:t>serial.println</a:t>
            </a:r>
            <a:r>
              <a:rPr lang="en-US" sz="2800" dirty="0"/>
              <a:t>("No I2C devices found\n");</a:t>
            </a:r>
          </a:p>
          <a:p>
            <a:r>
              <a:rPr lang="en-US" sz="2800" dirty="0" smtClean="0"/>
              <a:t>else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    </a:t>
            </a:r>
            <a:r>
              <a:rPr lang="en-US" sz="2800" dirty="0" err="1" smtClean="0"/>
              <a:t>serial.println</a:t>
            </a:r>
            <a:r>
              <a:rPr lang="en-US" sz="2800" dirty="0"/>
              <a:t>("done\n");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delay(5000);           // wait 5 seconds for next scan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8960081" cy="84686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Program for </a:t>
            </a:r>
            <a:r>
              <a:rPr lang="en-US" sz="5400" b="1" dirty="0">
                <a:solidFill>
                  <a:srgbClr val="0070C0"/>
                </a:solidFill>
              </a:rPr>
              <a:t>I2C: </a:t>
            </a:r>
            <a:r>
              <a:rPr lang="en-US" sz="5400" b="1" dirty="0" smtClean="0">
                <a:solidFill>
                  <a:srgbClr val="0070C0"/>
                </a:solidFill>
              </a:rPr>
              <a:t>I2C_SCANNER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7882438" y="6084757"/>
            <a:ext cx="8412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Find addresses of different I2C devices connected to </a:t>
            </a:r>
            <a:r>
              <a:rPr lang="en-US" sz="3600" b="1" dirty="0" smtClean="0">
                <a:solidFill>
                  <a:srgbClr val="00B0F0"/>
                </a:solidFill>
              </a:rPr>
              <a:t>Arduino</a:t>
            </a:r>
          </a:p>
          <a:p>
            <a:pPr algn="ctr"/>
            <a:r>
              <a:rPr lang="en-US" sz="3200" i="1" dirty="0">
                <a:hlinkClick r:id="rId2"/>
              </a:rPr>
              <a:t>https://playground.arduino.cc/Main/I2cScanner</a:t>
            </a:r>
            <a:r>
              <a:rPr lang="en-US" sz="3200" i="1" dirty="0" smtClean="0">
                <a:hlinkClick r:id="rId2"/>
              </a:rPr>
              <a:t>/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623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205093"/>
            <a:ext cx="9962147" cy="92562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Serial Monitoring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2" y="1130716"/>
            <a:ext cx="15968239" cy="5267894"/>
          </a:xfrm>
        </p:spPr>
        <p:txBody>
          <a:bodyPr>
            <a:noAutofit/>
          </a:bodyPr>
          <a:lstStyle/>
          <a:p>
            <a:pPr marL="324863" indent="-324863"/>
            <a:r>
              <a:rPr lang="en-US" sz="4000" dirty="0"/>
              <a:t>Upload it to the Arduino and open the serial monitor. Every found device on the I2C-bus is reported.</a:t>
            </a:r>
          </a:p>
          <a:p>
            <a:pPr marL="324863" indent="-324863"/>
            <a:r>
              <a:rPr lang="en-US" sz="4000" dirty="0" smtClean="0"/>
              <a:t>You </a:t>
            </a:r>
            <a:r>
              <a:rPr lang="en-US" sz="4000" dirty="0"/>
              <a:t>can change the wires, and plug-in I2C devices while the I2C_scanner is running.</a:t>
            </a:r>
          </a:p>
          <a:p>
            <a:pPr marL="324863" indent="-324863"/>
            <a:r>
              <a:rPr lang="en-US" sz="4000" dirty="0" smtClean="0"/>
              <a:t>The </a:t>
            </a:r>
            <a:r>
              <a:rPr lang="en-US" sz="4000" dirty="0"/>
              <a:t>output of the serial monitor </a:t>
            </a:r>
            <a:r>
              <a:rPr lang="en-US" sz="4000" dirty="0" smtClean="0"/>
              <a:t>looks </a:t>
            </a:r>
            <a:r>
              <a:rPr lang="en-US" sz="4000" dirty="0"/>
              <a:t>like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FE1A-3772-4E13-8F1C-03E0D780A31B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r="9032" b="10381"/>
          <a:stretch/>
        </p:blipFill>
        <p:spPr bwMode="auto">
          <a:xfrm>
            <a:off x="10590415" y="3527914"/>
            <a:ext cx="5751884" cy="43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676015" y="4179880"/>
            <a:ext cx="879428" cy="559683"/>
            <a:chOff x="9676015" y="4179880"/>
            <a:chExt cx="879428" cy="5596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676015" y="4706313"/>
              <a:ext cx="879428" cy="32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676015" y="4179880"/>
              <a:ext cx="0" cy="55968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603-E617-4756-94EF-876F982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63" y="357210"/>
            <a:ext cx="9962147" cy="96582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Types of 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FE0B-9E40-46C8-A12F-8DA04A61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608094"/>
            <a:ext cx="15760930" cy="3715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ATmega328</a:t>
            </a:r>
            <a:r>
              <a:rPr lang="en-US" sz="4000" dirty="0"/>
              <a:t> has </a:t>
            </a:r>
            <a:r>
              <a:rPr lang="en-US" sz="4000" dirty="0">
                <a:solidFill>
                  <a:srgbClr val="FF0000"/>
                </a:solidFill>
              </a:rPr>
              <a:t>3 types of serial communication</a:t>
            </a:r>
            <a:r>
              <a:rPr lang="en-US" sz="4000" dirty="0"/>
              <a:t> interfaces: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1. Universal Synchronous Asynchronous Receiver &amp; Transmitter (USART). </a:t>
            </a:r>
          </a:p>
          <a:p>
            <a:pPr marL="0" indent="0">
              <a:buNone/>
            </a:pPr>
            <a:r>
              <a:rPr lang="en-US" sz="4000" dirty="0"/>
              <a:t>2. Serial Peripheral Interface (SPI).</a:t>
            </a:r>
          </a:p>
          <a:p>
            <a:pPr marL="0" indent="0">
              <a:buNone/>
            </a:pPr>
            <a:r>
              <a:rPr lang="en-US" sz="4000" dirty="0"/>
              <a:t>3. Two Wire Interface (TWI)/ Inter-Integrated Circuit (I2C).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41A-8963-4354-8A7C-82F95E72ED73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859280"/>
            <a:ext cx="15935510" cy="720406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 smtClean="0"/>
              <a:t>Due </a:t>
            </a:r>
            <a:r>
              <a:rPr lang="en-US" sz="3200" dirty="0"/>
              <a:t>to open collector design, limited slew rates can be achieved.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More than one masters can be used in the electronic circuit design.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Needs fewer i.e., only 2 wires for communication.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addressing is simple which does not require any CS lines used in SPI and it is easy to add extra devices on the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It uses open collector bus concept. Hence there is bus voltage flexibility on the interface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Uses flow control. </a:t>
            </a:r>
            <a:endParaRPr lang="en-US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rgbClr val="0070C0"/>
                </a:solidFill>
              </a:rPr>
              <a:t>Disadvantages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Increases complexity of the circuit when number of slaves and masters increases.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interface is </a:t>
            </a:r>
            <a:r>
              <a:rPr lang="en-US" sz="3200" b="1" dirty="0">
                <a:solidFill>
                  <a:srgbClr val="FF0000"/>
                </a:solidFill>
              </a:rPr>
              <a:t>half duplex</a:t>
            </a:r>
            <a:r>
              <a:rPr lang="en-US" sz="3200" dirty="0"/>
              <a:t>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Requires software stack to control the protocol and hence it needs some processing overheads on microcontroller/ </a:t>
            </a:r>
            <a:r>
              <a:rPr lang="en-US" sz="3200" dirty="0" smtClean="0"/>
              <a:t>microprocessor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FE1A-3772-4E13-8F1C-03E0D780A31B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416" y="136004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BABB-8E3E-4A48-8301-8EAE5EB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74" y="1061760"/>
            <a:ext cx="8527615" cy="653241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RS232</a:t>
            </a:r>
            <a:r>
              <a:rPr lang="en-US" sz="3600" dirty="0"/>
              <a:t> is the </a:t>
            </a:r>
            <a:r>
              <a:rPr lang="en-US" sz="3600" b="1" dirty="0">
                <a:solidFill>
                  <a:srgbClr val="FF0000"/>
                </a:solidFill>
              </a:rPr>
              <a:t>interface</a:t>
            </a:r>
            <a:r>
              <a:rPr lang="en-US" sz="3600" dirty="0"/>
              <a:t> mainly used for </a:t>
            </a:r>
            <a:r>
              <a:rPr lang="en-US" sz="3600" b="1" dirty="0">
                <a:solidFill>
                  <a:srgbClr val="FF0000"/>
                </a:solidFill>
              </a:rPr>
              <a:t>serial data communication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It supports </a:t>
            </a:r>
            <a:r>
              <a:rPr lang="en-US" sz="3600" b="1" dirty="0">
                <a:solidFill>
                  <a:srgbClr val="0070C0"/>
                </a:solidFill>
              </a:rPr>
              <a:t>data transfer rate from about 110 bps to about 115200 </a:t>
            </a:r>
            <a:r>
              <a:rPr lang="en-US" sz="3600" b="1" dirty="0" smtClean="0">
                <a:solidFill>
                  <a:srgbClr val="0070C0"/>
                </a:solidFill>
              </a:rPr>
              <a:t>bps</a:t>
            </a:r>
            <a:r>
              <a:rPr lang="en-US" sz="3600" dirty="0" smtClean="0"/>
              <a:t>. </a:t>
            </a:r>
            <a:endParaRPr lang="en-US" sz="3600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Hyper terminal is the application mainly used to check serial communication port of the computer, often referred as </a:t>
            </a:r>
            <a:r>
              <a:rPr lang="en-US" sz="3600" b="1" dirty="0">
                <a:solidFill>
                  <a:srgbClr val="FF0000"/>
                </a:solidFill>
              </a:rPr>
              <a:t>COM port</a:t>
            </a:r>
            <a:r>
              <a:rPr lang="en-US" sz="3600" dirty="0"/>
              <a:t>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</a:t>
            </a:r>
            <a:r>
              <a:rPr lang="en-US" sz="3600" dirty="0" smtClean="0"/>
              <a:t>is of </a:t>
            </a:r>
            <a:r>
              <a:rPr lang="en-US" sz="3600" b="1" dirty="0">
                <a:solidFill>
                  <a:srgbClr val="FF0000"/>
                </a:solidFill>
              </a:rPr>
              <a:t>two types-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DB9 pin </a:t>
            </a:r>
            <a:r>
              <a:rPr lang="en-US" sz="3120" b="1" dirty="0" smtClean="0">
                <a:solidFill>
                  <a:srgbClr val="FF0000"/>
                </a:solidFill>
              </a:rPr>
              <a:t>connector </a:t>
            </a:r>
            <a:r>
              <a:rPr lang="en-US" sz="3120" b="1" dirty="0">
                <a:solidFill>
                  <a:srgbClr val="FF0000"/>
                </a:solidFill>
              </a:rPr>
              <a:t>and </a:t>
            </a:r>
            <a:endParaRPr lang="en-US" sz="3120" b="1" dirty="0" smtClean="0">
              <a:solidFill>
                <a:srgbClr val="FF0000"/>
              </a:solidFill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 smtClean="0">
                <a:solidFill>
                  <a:srgbClr val="FF0000"/>
                </a:solidFill>
              </a:rPr>
              <a:t>DB25 </a:t>
            </a:r>
            <a:r>
              <a:rPr lang="en-US" sz="3120" b="1" dirty="0">
                <a:solidFill>
                  <a:srgbClr val="FF0000"/>
                </a:solidFill>
              </a:rPr>
              <a:t>pin </a:t>
            </a:r>
            <a:r>
              <a:rPr lang="en-US" sz="3120" b="1" dirty="0" smtClean="0">
                <a:solidFill>
                  <a:srgbClr val="FF0000"/>
                </a:solidFill>
              </a:rPr>
              <a:t>connector</a:t>
            </a:r>
            <a:r>
              <a:rPr lang="en-US" sz="3120" dirty="0" smtClean="0"/>
              <a:t>. </a:t>
            </a:r>
            <a:endParaRPr lang="en-US" sz="3120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The </a:t>
            </a:r>
            <a:r>
              <a:rPr lang="en-US" sz="3600" dirty="0"/>
              <a:t>interface is </a:t>
            </a:r>
            <a:r>
              <a:rPr lang="en-US" sz="3600" b="1" dirty="0">
                <a:solidFill>
                  <a:srgbClr val="0070C0"/>
                </a:solidFill>
              </a:rPr>
              <a:t>mainly used for one to one serial communication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A22E-349F-4A19-B2D1-AA159FD4F837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90" y="507204"/>
            <a:ext cx="7587854" cy="74124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1664" y="7416553"/>
            <a:ext cx="4312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DB25: 25 </a:t>
            </a:r>
            <a:r>
              <a:rPr lang="en-US" sz="3200" b="1" dirty="0">
                <a:solidFill>
                  <a:srgbClr val="FF0000"/>
                </a:solidFill>
              </a:rPr>
              <a:t>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90" y="97066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A22E-349F-4A19-B2D1-AA159FD4F837}" type="datetime3">
              <a:rPr lang="en-US" smtClean="0"/>
              <a:t>10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902323-8750-4ACB-A359-8AED91F8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2698" r="1984" b="3506"/>
          <a:stretch/>
        </p:blipFill>
        <p:spPr>
          <a:xfrm>
            <a:off x="3923607" y="528854"/>
            <a:ext cx="8512233" cy="7390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23003" y="7334859"/>
            <a:ext cx="3895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DB9: 9 </a:t>
            </a:r>
            <a:r>
              <a:rPr lang="en-US" sz="3200" b="1" dirty="0">
                <a:solidFill>
                  <a:srgbClr val="FF0000"/>
                </a:solidFill>
              </a:rPr>
              <a:t>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40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Summary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1092034"/>
            <a:ext cx="15935510" cy="38789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 smtClean="0"/>
              <a:t> The </a:t>
            </a:r>
            <a:r>
              <a:rPr lang="en-US" sz="3600" dirty="0">
                <a:solidFill>
                  <a:srgbClr val="0070C0"/>
                </a:solidFill>
              </a:rPr>
              <a:t>UART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70C0"/>
                </a:solidFill>
              </a:rPr>
              <a:t>basic, full-duplex </a:t>
            </a:r>
            <a:r>
              <a:rPr lang="en-US" sz="3600" dirty="0" smtClean="0">
                <a:solidFill>
                  <a:srgbClr val="0070C0"/>
                </a:solidFill>
              </a:rPr>
              <a:t>data communication </a:t>
            </a:r>
            <a:r>
              <a:rPr lang="en-US" sz="3600" dirty="0"/>
              <a:t>between </a:t>
            </a:r>
            <a:r>
              <a:rPr lang="en-US" sz="3600" dirty="0">
                <a:solidFill>
                  <a:srgbClr val="0070C0"/>
                </a:solidFill>
              </a:rPr>
              <a:t>two devices </a:t>
            </a:r>
            <a:r>
              <a:rPr lang="en-US" sz="3600" dirty="0"/>
              <a:t>with a similar clock.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An </a:t>
            </a:r>
            <a:r>
              <a:rPr lang="en-US" sz="3600" dirty="0">
                <a:solidFill>
                  <a:srgbClr val="00B050"/>
                </a:solidFill>
              </a:rPr>
              <a:t>SPI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B050"/>
                </a:solidFill>
              </a:rPr>
              <a:t>full-duplex, high-speed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00B050"/>
                </a:solidFill>
              </a:rPr>
              <a:t>two or more peripherals</a:t>
            </a:r>
            <a:r>
              <a:rPr lang="en-US" sz="3600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smtClean="0"/>
              <a:t>An </a:t>
            </a:r>
            <a:r>
              <a:rPr lang="en-US" sz="3600" dirty="0">
                <a:solidFill>
                  <a:srgbClr val="FF0000"/>
                </a:solidFill>
              </a:rPr>
              <a:t>I2C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FF0000"/>
                </a:solidFill>
              </a:rPr>
              <a:t>slow-speed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FF0000"/>
                </a:solidFill>
              </a:rPr>
              <a:t>multiple devices, among multiple masters</a:t>
            </a:r>
            <a:r>
              <a:rPr lang="en-US" sz="3600" dirty="0"/>
              <a:t> over a 2-wire bus.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FE1A-3772-4E13-8F1C-03E0D780A31B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ACD1-7F32-49E5-B33D-B5E4BC41569C}" type="datetime3">
              <a:rPr lang="en-US" smtClean="0"/>
              <a:t>10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920E-CBF2-455D-B8A2-97092B64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89" y="247137"/>
            <a:ext cx="9962147" cy="70816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 </a:t>
            </a:r>
            <a:r>
              <a:rPr lang="en-US" sz="6000" b="1" dirty="0" smtClean="0">
                <a:solidFill>
                  <a:srgbClr val="0070C0"/>
                </a:solidFill>
              </a:rPr>
              <a:t>vs. </a:t>
            </a:r>
            <a:r>
              <a:rPr lang="en-US" sz="6000" b="1" dirty="0">
                <a:solidFill>
                  <a:srgbClr val="0070C0"/>
                </a:solidFill>
              </a:rPr>
              <a:t>UART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F85-8E3B-40C6-8C40-7D4D338925A5}" type="datetime3">
              <a:rPr lang="en-US" smtClean="0"/>
              <a:t>10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EF274-C7A4-4493-BE83-33481681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02041"/>
              </p:ext>
            </p:extLst>
          </p:nvPr>
        </p:nvGraphicFramePr>
        <p:xfrm>
          <a:off x="274309" y="966298"/>
          <a:ext cx="15968761" cy="69205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2476640134"/>
                    </a:ext>
                  </a:extLst>
                </a:gridCol>
                <a:gridCol w="8129847">
                  <a:extLst>
                    <a:ext uri="{9D8B030D-6E8A-4147-A177-3AD203B41FA5}">
                      <a16:colId xmlns:a16="http://schemas.microsoft.com/office/drawing/2014/main" val="2004802023"/>
                    </a:ext>
                  </a:extLst>
                </a:gridCol>
                <a:gridCol w="6134794">
                  <a:extLst>
                    <a:ext uri="{9D8B030D-6E8A-4147-A177-3AD203B41FA5}">
                      <a16:colId xmlns:a16="http://schemas.microsoft.com/office/drawing/2014/main" val="4043409299"/>
                    </a:ext>
                  </a:extLst>
                </a:gridCol>
              </a:tblGrid>
              <a:tr h="48674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UART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USART</a:t>
                      </a:r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54378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Full Name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Synchronous/Asynchronous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519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type and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generates asynchronous data, hence has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low data rate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clocked/synchronous data, hence has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data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639631"/>
                  </a:ext>
                </a:extLst>
              </a:tr>
              <a:tr h="1727607">
                <a:tc>
                  <a:txBody>
                    <a:bodyPr/>
                    <a:lstStyle/>
                    <a:p>
                      <a:r>
                        <a:rPr lang="en-US" sz="2800" b="1" dirty="0"/>
                        <a:t>Baud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know baud rate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transmitter before communication to be established so that UART can generate clock internally and synchronize it with data stream with the help of transition of start bit.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not be required to know the baud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transmitter. This is derived from the clock signal and data line.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867759"/>
                  </a:ext>
                </a:extLst>
              </a:tr>
              <a:tr h="1356051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Structure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bit (before data word), stop bits (one or two, after data word), parity bit (even or odd)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its base format for data formatting.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also generate data similar to UART. Hence 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be used as UART but reverse is not possible.</a:t>
                      </a:r>
                      <a:endParaRPr lang="en-US" sz="2800" b="1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226812"/>
                  </a:ext>
                </a:extLst>
              </a:tr>
              <a:tr h="1236072">
                <a:tc>
                  <a:txBody>
                    <a:bodyPr/>
                    <a:lstStyle/>
                    <a:p>
                      <a:r>
                        <a:rPr lang="en-US" sz="2800" b="1" dirty="0"/>
                        <a:t>Protocol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protocol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data.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and uses many different protocols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the data for transmissions.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5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490-3E06-4664-A0F9-5A0E12EE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197492"/>
            <a:ext cx="10608802" cy="77378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081-DA63-4E12-9E58-ABC58B2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8" y="971278"/>
            <a:ext cx="15471224" cy="3517595"/>
          </a:xfrm>
        </p:spPr>
        <p:txBody>
          <a:bodyPr>
            <a:noAutofit/>
          </a:bodyPr>
          <a:lstStyle/>
          <a:p>
            <a:r>
              <a:rPr lang="en-US" sz="4000" dirty="0"/>
              <a:t>It is an asynchronous serial communication.</a:t>
            </a:r>
          </a:p>
          <a:p>
            <a:r>
              <a:rPr lang="en-US" sz="4000" dirty="0"/>
              <a:t>It uses 2 pins in Port D:</a:t>
            </a:r>
          </a:p>
          <a:p>
            <a:pPr marL="0" indent="0">
              <a:buNone/>
            </a:pPr>
            <a:r>
              <a:rPr lang="en-US" sz="4000" dirty="0"/>
              <a:t>                       1. TXD/PD1 – The serial data transmission line.</a:t>
            </a:r>
          </a:p>
          <a:p>
            <a:pPr marL="0" indent="0">
              <a:buNone/>
            </a:pPr>
            <a:r>
              <a:rPr lang="en-US" sz="4000" dirty="0"/>
              <a:t>                       2. RXD/PD0 – The serial data reception line.  </a:t>
            </a:r>
          </a:p>
          <a:p>
            <a:r>
              <a:rPr lang="en-US" sz="4000" dirty="0"/>
              <a:t>Data is </a:t>
            </a:r>
            <a:r>
              <a:rPr lang="en-US" sz="4000" dirty="0" smtClean="0"/>
              <a:t>transmitted/received </a:t>
            </a:r>
            <a:r>
              <a:rPr lang="en-US" sz="4000" dirty="0"/>
              <a:t>in a serial frame as follows: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ADFF-EDA5-45FD-B3A8-CE82DFB3C204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7772E-06EE-4F94-87F2-077DD107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78" t="9874" r="13060" b="9865"/>
          <a:stretch/>
        </p:blipFill>
        <p:spPr>
          <a:xfrm>
            <a:off x="3458096" y="4424005"/>
            <a:ext cx="9299248" cy="34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54" y="164986"/>
            <a:ext cx="9962147" cy="76248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 smtClean="0"/>
                  <a:t>Each bit is sent with a specific time duration τ, called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bit-time</a:t>
                </a:r>
                <a:r>
                  <a:rPr lang="en-US" sz="4000" dirty="0"/>
                  <a:t>. The smaller is τ, the faster is data transmission. The rate of data </a:t>
                </a:r>
                <a:r>
                  <a:rPr lang="en-US" sz="4000" dirty="0" smtClean="0"/>
                  <a:t>transmission/reception </a:t>
                </a:r>
                <a:r>
                  <a:rPr lang="en-US" sz="4000" dirty="0"/>
                  <a:t>is called the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Baud </a:t>
                </a:r>
                <a:r>
                  <a:rPr lang="en-US" sz="4000" b="1" dirty="0" smtClean="0">
                    <a:solidFill>
                      <a:srgbClr val="FF0000"/>
                    </a:solidFill>
                  </a:rPr>
                  <a:t>rate</a:t>
                </a:r>
                <a:r>
                  <a:rPr lang="en-US" sz="4000" dirty="0" smtClean="0"/>
                  <a:t>.</a:t>
                </a:r>
              </a:p>
              <a:p>
                <a:r>
                  <a:rPr lang="en-US" sz="4000" b="1" dirty="0" smtClean="0">
                    <a:solidFill>
                      <a:srgbClr val="0070C0"/>
                    </a:solidFill>
                  </a:rPr>
                  <a:t>Standard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Baud </a:t>
                </a:r>
                <a:r>
                  <a:rPr lang="en-US" sz="4000" b="1" dirty="0" smtClean="0">
                    <a:solidFill>
                      <a:srgbClr val="0070C0"/>
                    </a:solidFill>
                  </a:rPr>
                  <a:t>rates are: </a:t>
                </a:r>
                <a:r>
                  <a:rPr lang="en-US" sz="4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4000" dirty="0"/>
                  <a:t>2400, 4800, 9600, 14400,19200</a:t>
                </a:r>
                <a:r>
                  <a:rPr lang="en-US" sz="4000" dirty="0" smtClean="0"/>
                  <a:t>,... bps  </a:t>
                </a:r>
                <a:r>
                  <a:rPr lang="en-US" sz="4000" i="1" dirty="0" smtClean="0"/>
                  <a:t> </a:t>
                </a:r>
                <a:endParaRPr lang="en-US" sz="4000" dirty="0"/>
              </a:p>
              <a:p>
                <a:r>
                  <a:rPr lang="en-US" sz="4000" dirty="0"/>
                  <a:t>In the ATmega328, the Baud rate is generated from internal clock. The Baud rates at the transmitter </a:t>
                </a:r>
                <a:r>
                  <a:rPr lang="en-US" sz="4000" dirty="0" smtClean="0"/>
                  <a:t>and </a:t>
                </a:r>
                <a:r>
                  <a:rPr lang="en-US" sz="4000" dirty="0"/>
                  <a:t>receptor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must be the same </a:t>
                </a:r>
                <a:r>
                  <a:rPr lang="en-US" sz="4000" dirty="0"/>
                  <a:t>to avoid communication </a:t>
                </a:r>
                <a:r>
                  <a:rPr lang="en-US" sz="4000" dirty="0" smtClean="0"/>
                  <a:t>error.</a:t>
                </a:r>
              </a:p>
              <a:p>
                <a:r>
                  <a:rPr lang="en-US" sz="4000" b="1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baud error should be &lt; ± 2%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to avoid communication error.</a:t>
                </a:r>
              </a:p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𝑩𝒂𝒖𝒅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𝑪𝒂𝒍𝒄𝒖𝒍𝒂𝒕𝒆𝒅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den>
                    </m:f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40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  <a:blipFill>
                <a:blip r:embed="rId2"/>
                <a:stretch>
                  <a:fillRect l="-1214" t="-2857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470A-880F-4601-98B1-D969CE1335CC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38713"/>
            <a:ext cx="11140379" cy="125579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USART: </a:t>
            </a:r>
            <a:r>
              <a:rPr lang="en-CA" sz="5400" b="1" dirty="0">
                <a:solidFill>
                  <a:srgbClr val="0070C0"/>
                </a:solidFill>
              </a:rPr>
              <a:t>Internal Clock Generation –</a:t>
            </a:r>
            <a:br>
              <a:rPr lang="en-CA" sz="5400" b="1" dirty="0">
                <a:solidFill>
                  <a:srgbClr val="0070C0"/>
                </a:solidFill>
              </a:rPr>
            </a:br>
            <a:r>
              <a:rPr lang="en-CA" sz="5400" b="1" dirty="0">
                <a:solidFill>
                  <a:srgbClr val="0070C0"/>
                </a:solidFill>
              </a:rPr>
              <a:t>The Baud Rate Generator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36A7-5838-4265-9271-99473B5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1" y="1497566"/>
            <a:ext cx="16002012" cy="6183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CA" sz="4000" dirty="0"/>
              <a:t>Internal clock generation is used for the asynchronous and the synchronous master modes of operation.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b="1" dirty="0">
                <a:solidFill>
                  <a:srgbClr val="FF0000"/>
                </a:solidFill>
              </a:rPr>
              <a:t>USART Baud Rate Register (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 and the down-counter connected to it functions as a baud rate generator.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down-counter, running at </a:t>
            </a:r>
            <a:r>
              <a:rPr lang="en-CA" sz="4000" dirty="0">
                <a:solidFill>
                  <a:srgbClr val="FF0000"/>
                </a:solidFill>
              </a:rPr>
              <a:t>system oscillator clock frequency (</a:t>
            </a:r>
            <a:r>
              <a:rPr lang="en-CA" sz="4000" i="1" dirty="0" err="1">
                <a:solidFill>
                  <a:srgbClr val="FF0000"/>
                </a:solidFill>
              </a:rPr>
              <a:t>f</a:t>
            </a:r>
            <a:r>
              <a:rPr lang="en-CA" sz="4000" i="1" baseline="-25000" dirty="0" err="1">
                <a:solidFill>
                  <a:srgbClr val="FF0000"/>
                </a:solidFill>
              </a:rPr>
              <a:t>osc</a:t>
            </a:r>
            <a:r>
              <a:rPr lang="en-CA" sz="4000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, is loaded with the 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 </a:t>
            </a:r>
            <a:r>
              <a:rPr lang="en-CA" sz="4000" b="1" dirty="0" smtClean="0">
                <a:solidFill>
                  <a:srgbClr val="FF0000"/>
                </a:solidFill>
              </a:rPr>
              <a:t>value</a:t>
            </a:r>
            <a:r>
              <a:rPr lang="en-CA" sz="4000" dirty="0" smtClean="0"/>
              <a:t>, </a:t>
            </a:r>
            <a:r>
              <a:rPr lang="en-CA" sz="4000" b="1" dirty="0">
                <a:solidFill>
                  <a:srgbClr val="0070C0"/>
                </a:solidFill>
              </a:rPr>
              <a:t>each time the counter has counted down to </a:t>
            </a:r>
            <a:r>
              <a:rPr lang="en-CA" sz="4000" b="1" dirty="0" smtClean="0">
                <a:solidFill>
                  <a:srgbClr val="0070C0"/>
                </a:solidFill>
              </a:rPr>
              <a:t>zero</a:t>
            </a:r>
            <a:r>
              <a:rPr lang="en-CA" sz="4000" dirty="0" smtClean="0"/>
              <a:t>, </a:t>
            </a:r>
            <a:r>
              <a:rPr lang="en-CA" sz="4000" dirty="0"/>
              <a:t>thus a clock is generated.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Transmitter divides the baud rate generator clock output </a:t>
            </a:r>
            <a:r>
              <a:rPr lang="en-CA" sz="4000" dirty="0"/>
              <a:t>by </a:t>
            </a:r>
            <a:r>
              <a:rPr lang="en-CA" sz="4000" dirty="0">
                <a:solidFill>
                  <a:srgbClr val="0070C0"/>
                </a:solidFill>
              </a:rPr>
              <a:t>2, </a:t>
            </a:r>
            <a:r>
              <a:rPr lang="en-CA" sz="4000" dirty="0" smtClean="0">
                <a:solidFill>
                  <a:srgbClr val="0070C0"/>
                </a:solidFill>
              </a:rPr>
              <a:t>8, </a:t>
            </a:r>
            <a:r>
              <a:rPr lang="en-CA" sz="4000" dirty="0">
                <a:solidFill>
                  <a:srgbClr val="0070C0"/>
                </a:solidFill>
              </a:rPr>
              <a:t>or 16 </a:t>
            </a:r>
            <a:r>
              <a:rPr lang="en-CA" sz="4000" dirty="0"/>
              <a:t>depending on mode.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baud rate generator output is used directly by the </a:t>
            </a:r>
            <a:r>
              <a:rPr lang="en-CA" sz="4000" b="1" dirty="0">
                <a:solidFill>
                  <a:srgbClr val="FF0000"/>
                </a:solidFill>
              </a:rPr>
              <a:t>Receiver’s clock </a:t>
            </a:r>
            <a:r>
              <a:rPr lang="en-CA" sz="4000" dirty="0"/>
              <a:t>and </a:t>
            </a:r>
            <a:r>
              <a:rPr lang="en-CA" sz="4000" b="1" dirty="0">
                <a:solidFill>
                  <a:srgbClr val="FF0000"/>
                </a:solidFill>
              </a:rPr>
              <a:t>data recovery units</a:t>
            </a:r>
            <a:r>
              <a:rPr lang="en-CA" sz="4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32D6-C293-4B16-9B39-153E703B5A1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22088"/>
            <a:ext cx="11140379" cy="93033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Calcul</a:t>
            </a:r>
            <a:r>
              <a:rPr lang="en-CA" sz="6000" b="1" dirty="0" smtClean="0">
                <a:solidFill>
                  <a:srgbClr val="0070C0"/>
                </a:solidFill>
              </a:rPr>
              <a:t>ation of the </a:t>
            </a:r>
            <a:r>
              <a:rPr lang="en-CA" sz="6000" b="1" dirty="0">
                <a:solidFill>
                  <a:srgbClr val="0070C0"/>
                </a:solidFill>
              </a:rPr>
              <a:t>Baud </a:t>
            </a:r>
            <a:r>
              <a:rPr lang="en-CA" sz="6000" b="1" dirty="0" smtClean="0">
                <a:solidFill>
                  <a:srgbClr val="0070C0"/>
                </a:solidFill>
              </a:rPr>
              <a:t>Rate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32D6-C293-4B16-9B39-153E703B5A11}" type="datetime3">
              <a:rPr lang="en-US" smtClean="0"/>
              <a:t>10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Teacher: Prof. Dr. Engr. Muhibul Haque Bhuyan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D69-EFB9-4734-9DF5-4234A5F1A98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475751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Operating Mode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 smtClean="0"/>
                            <a:t>Baud Rate </a:t>
                          </a:r>
                          <a:r>
                            <a:rPr lang="en-US" sz="3600" dirty="0" smtClean="0"/>
                            <a:t>Equations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Equations for </a:t>
                          </a:r>
                          <a:r>
                            <a:rPr lang="en-US" sz="3600" dirty="0" err="1" smtClean="0"/>
                            <a:t>UBRRn</a:t>
                          </a:r>
                          <a:r>
                            <a:rPr lang="en-US" sz="3600" baseline="0" dirty="0" smtClean="0"/>
                            <a:t> Values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Asynchronous Normal Mode (U2Xn = 0)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Asynchronous Double Speed Mode (U2Xn = 1)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Synchronous Master Mode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475751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Operating Mode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 smtClean="0"/>
                            <a:t>Baud Rate </a:t>
                          </a:r>
                          <a:r>
                            <a:rPr lang="en-US" sz="3600" dirty="0" smtClean="0"/>
                            <a:t>Equations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Equations for </a:t>
                          </a:r>
                          <a:r>
                            <a:rPr lang="en-US" sz="3600" dirty="0" err="1" smtClean="0"/>
                            <a:t>UBRRn</a:t>
                          </a:r>
                          <a:r>
                            <a:rPr lang="en-US" sz="3600" baseline="0" dirty="0" smtClean="0"/>
                            <a:t> Values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Asynchronous Normal Mode (U2Xn = 0)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67039" r="-102923" b="-215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67039" r="-407" b="-215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Asynchronous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Double Speed Mode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U2Xn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=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1)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167978" r="-102923" b="-1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167978" r="-407" b="-1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Synchronous Master Mode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266480" r="-102923" b="-16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266480" r="-407" b="-16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2" y="761378"/>
            <a:ext cx="1577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Table 17.1 Equations to calculate Baud Rate Register Setting</a:t>
            </a:r>
            <a:endParaRPr lang="en-US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Note: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 smtClean="0"/>
                  <a:t>The </a:t>
                </a:r>
                <a:r>
                  <a:rPr lang="en-US" sz="3200" i="1" dirty="0" smtClean="0">
                    <a:solidFill>
                      <a:srgbClr val="FF0000"/>
                    </a:solidFill>
                  </a:rPr>
                  <a:t>Baud rate </a:t>
                </a:r>
                <a:r>
                  <a:rPr lang="en-US" sz="3200" dirty="0" smtClean="0"/>
                  <a:t>is defined as the data transfer rate in bits per second (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bps</a:t>
                </a:r>
                <a:r>
                  <a:rPr lang="en-US" sz="3200" dirty="0" smtClean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 smtClean="0"/>
                  <a:t>System oscillator clock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𝑜𝑠𝑐</m:t>
                        </m:r>
                      </m:sub>
                    </m:sSub>
                  </m:oMath>
                </a14:m>
                <a:r>
                  <a:rPr lang="en-US" sz="3200" dirty="0" smtClean="0"/>
                  <a:t>) should be set in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Hz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 err="1" smtClean="0">
                    <a:solidFill>
                      <a:srgbClr val="FF0000"/>
                    </a:solidFill>
                  </a:rPr>
                  <a:t>UBRRn</a:t>
                </a:r>
                <a:r>
                  <a:rPr lang="en-US" sz="3200" dirty="0" smtClean="0"/>
                  <a:t> means contents of the </a:t>
                </a:r>
                <a:r>
                  <a:rPr lang="en-US" sz="3200" dirty="0" err="1" smtClean="0"/>
                  <a:t>UBRRnH</a:t>
                </a:r>
                <a:r>
                  <a:rPr lang="en-US" sz="3200" dirty="0" smtClean="0"/>
                  <a:t> and </a:t>
                </a:r>
                <a:r>
                  <a:rPr lang="en-US" sz="3200" dirty="0" err="1" smtClean="0"/>
                  <a:t>UBRRnL</a:t>
                </a:r>
                <a:r>
                  <a:rPr lang="en-US" sz="3200" dirty="0" smtClean="0"/>
                  <a:t> registers, and their values may vary from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0 to 4095; there are 12 bits data, so the total values can be 2</a:t>
                </a:r>
                <a:r>
                  <a:rPr lang="en-US" sz="3200" baseline="30000" dirty="0" smtClean="0">
                    <a:solidFill>
                      <a:srgbClr val="FF0000"/>
                    </a:solidFill>
                  </a:rPr>
                  <a:t>12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 = 4096.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blipFill>
                <a:blip r:embed="rId3"/>
                <a:stretch>
                  <a:fillRect l="-1178" t="-3497" r="-1368" b="-6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9" ma:contentTypeDescription="Create a new document." ma:contentTypeScope="" ma:versionID="20527a1f5442c6bf5a990be0ad4f6701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e3de2bbdc668caace9de9a704c17ecd5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purl.org/dc/terms/"/>
    <ds:schemaRef ds:uri="http://schemas.microsoft.com/office/2006/documentManagement/types"/>
    <ds:schemaRef ds:uri="http://purl.org/dc/elements/1.1/"/>
    <ds:schemaRef ds:uri="f05aa4fc-6785-42fa-879e-4fefad1725f6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29C82-F178-4287-9D4C-60974863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aa4fc-6785-42fa-879e-4fefad1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8201</TotalTime>
  <Words>5764</Words>
  <Application>Microsoft Office PowerPoint</Application>
  <PresentationFormat>Custom</PresentationFormat>
  <Paragraphs>630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Lecture # 4 (Final) Serial Communications Interfaces</vt:lpstr>
      <vt:lpstr>Data Transmission</vt:lpstr>
      <vt:lpstr>Serial Data Communication</vt:lpstr>
      <vt:lpstr>Types of Serial Communication</vt:lpstr>
      <vt:lpstr>USART vs. UART</vt:lpstr>
      <vt:lpstr>USART</vt:lpstr>
      <vt:lpstr>USART</vt:lpstr>
      <vt:lpstr>USART: Internal Clock Generation – The Baud Rate Generator</vt:lpstr>
      <vt:lpstr>Calculation of the Baud Rate</vt:lpstr>
      <vt:lpstr>Find the baud rate for the three operating modes when fOSC  = 1 MHz and UBRRn = 25. Calculate the baud error and comment whether there will be any communication error or not.</vt:lpstr>
      <vt:lpstr>Continuation...</vt:lpstr>
      <vt:lpstr>Continuation...</vt:lpstr>
      <vt:lpstr>USART- Arduino Libraries</vt:lpstr>
      <vt:lpstr>USART- Arduino Libraries: Camera shutter speed example</vt:lpstr>
      <vt:lpstr>Advantages and Disadvantages of USART</vt:lpstr>
      <vt:lpstr>Serial Peripheral Interfaces (SPI)</vt:lpstr>
      <vt:lpstr>Serial Peripheral Interfaces (SPI)</vt:lpstr>
      <vt:lpstr>Serial Peripheral Interfaces (SPI)</vt:lpstr>
      <vt:lpstr>Serial Peripheral Interfaces (SPI)</vt:lpstr>
      <vt:lpstr>SPI Arduino Libraries</vt:lpstr>
      <vt:lpstr>SPI Examples</vt:lpstr>
      <vt:lpstr>SPI Modes</vt:lpstr>
      <vt:lpstr>SPI Hardware Structures</vt:lpstr>
      <vt:lpstr>SPI Examples</vt:lpstr>
      <vt:lpstr>SPI Examples</vt:lpstr>
      <vt:lpstr>Advantages and Disadvantages of SPI</vt:lpstr>
      <vt:lpstr>I2C (Inter-Integrated Circuit): What is it?</vt:lpstr>
      <vt:lpstr>I2C (Inter-Integrated Circuit)</vt:lpstr>
      <vt:lpstr>I2C (Inter-Integrated Circuit)</vt:lpstr>
      <vt:lpstr>I2C Addresses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Program for I2C: I2C_SCANNER</vt:lpstr>
      <vt:lpstr>Program for I2C: I2C_SCANNER</vt:lpstr>
      <vt:lpstr>Serial Monitoring</vt:lpstr>
      <vt:lpstr>Advantages and Disadvantages of I2C</vt:lpstr>
      <vt:lpstr>RS232</vt:lpstr>
      <vt:lpstr>RS232</vt:lpstr>
      <vt:lpstr>Summary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user</cp:lastModifiedBy>
  <cp:revision>430</cp:revision>
  <dcterms:created xsi:type="dcterms:W3CDTF">2017-01-20T15:00:05Z</dcterms:created>
  <dcterms:modified xsi:type="dcterms:W3CDTF">2023-03-10T16:04:42Z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