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3"/>
  </p:notesMasterIdLst>
  <p:handoutMasterIdLst>
    <p:handoutMasterId r:id="rId44"/>
  </p:handoutMasterIdLst>
  <p:sldIdLst>
    <p:sldId id="266" r:id="rId5"/>
    <p:sldId id="295" r:id="rId6"/>
    <p:sldId id="296" r:id="rId7"/>
    <p:sldId id="297" r:id="rId8"/>
    <p:sldId id="298" r:id="rId9"/>
    <p:sldId id="299" r:id="rId10"/>
    <p:sldId id="302" r:id="rId11"/>
    <p:sldId id="303" r:id="rId12"/>
    <p:sldId id="300" r:id="rId13"/>
    <p:sldId id="301" r:id="rId14"/>
    <p:sldId id="304" r:id="rId15"/>
    <p:sldId id="305" r:id="rId16"/>
    <p:sldId id="306" r:id="rId17"/>
    <p:sldId id="321" r:id="rId18"/>
    <p:sldId id="307" r:id="rId19"/>
    <p:sldId id="322" r:id="rId20"/>
    <p:sldId id="308" r:id="rId21"/>
    <p:sldId id="309" r:id="rId22"/>
    <p:sldId id="310" r:id="rId23"/>
    <p:sldId id="311" r:id="rId24"/>
    <p:sldId id="312" r:id="rId25"/>
    <p:sldId id="313" r:id="rId26"/>
    <p:sldId id="323" r:id="rId27"/>
    <p:sldId id="315" r:id="rId28"/>
    <p:sldId id="328" r:id="rId29"/>
    <p:sldId id="324" r:id="rId30"/>
    <p:sldId id="325" r:id="rId31"/>
    <p:sldId id="327" r:id="rId32"/>
    <p:sldId id="330" r:id="rId33"/>
    <p:sldId id="331" r:id="rId34"/>
    <p:sldId id="326" r:id="rId35"/>
    <p:sldId id="319" r:id="rId36"/>
    <p:sldId id="332" r:id="rId37"/>
    <p:sldId id="333" r:id="rId38"/>
    <p:sldId id="334" r:id="rId39"/>
    <p:sldId id="335" r:id="rId40"/>
    <p:sldId id="314" r:id="rId41"/>
    <p:sldId id="329" r:id="rId42"/>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90CFE-29C5-4AF1-A645-FA9284A45B1E}" v="2" dt="2023-03-31T04:26:38.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660"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Victor Biswas" userId="S::richard.biswas@aiub.edu::2ae6eb83-5af8-4ac3-9024-36a6e65cc456" providerId="AD" clId="Web-{75990CFE-29C5-4AF1-A645-FA9284A45B1E}"/>
    <pc:docChg chg="modSld">
      <pc:chgData name="Richard Victor Biswas" userId="S::richard.biswas@aiub.edu::2ae6eb83-5af8-4ac3-9024-36a6e65cc456" providerId="AD" clId="Web-{75990CFE-29C5-4AF1-A645-FA9284A45B1E}" dt="2023-03-31T04:26:38.931" v="1"/>
      <pc:docMkLst>
        <pc:docMk/>
      </pc:docMkLst>
      <pc:sldChg chg="mod modShow">
        <pc:chgData name="Richard Victor Biswas" userId="S::richard.biswas@aiub.edu::2ae6eb83-5af8-4ac3-9024-36a6e65cc456" providerId="AD" clId="Web-{75990CFE-29C5-4AF1-A645-FA9284A45B1E}" dt="2023-03-31T04:26:38.931" v="1"/>
        <pc:sldMkLst>
          <pc:docMk/>
          <pc:sldMk cId="3683123162"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3/30/2023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3/30/2023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3</a:t>
            </a:fld>
            <a:endParaRPr lang="en-US"/>
          </a:p>
        </p:txBody>
      </p:sp>
    </p:spTree>
    <p:extLst>
      <p:ext uri="{BB962C8B-B14F-4D97-AF65-F5344CB8AC3E}">
        <p14:creationId xmlns:p14="http://schemas.microsoft.com/office/powerpoint/2010/main" val="237051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6</a:t>
            </a:fld>
            <a:endParaRPr lang="en-US"/>
          </a:p>
        </p:txBody>
      </p:sp>
    </p:spTree>
    <p:extLst>
      <p:ext uri="{BB962C8B-B14F-4D97-AF65-F5344CB8AC3E}">
        <p14:creationId xmlns:p14="http://schemas.microsoft.com/office/powerpoint/2010/main" val="13566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7</a:t>
            </a:fld>
            <a:endParaRPr lang="en-US"/>
          </a:p>
        </p:txBody>
      </p:sp>
    </p:spTree>
    <p:extLst>
      <p:ext uri="{BB962C8B-B14F-4D97-AF65-F5344CB8AC3E}">
        <p14:creationId xmlns:p14="http://schemas.microsoft.com/office/powerpoint/2010/main" val="62077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12</a:t>
            </a:fld>
            <a:endParaRPr lang="en-US"/>
          </a:p>
        </p:txBody>
      </p:sp>
    </p:spTree>
    <p:extLst>
      <p:ext uri="{BB962C8B-B14F-4D97-AF65-F5344CB8AC3E}">
        <p14:creationId xmlns:p14="http://schemas.microsoft.com/office/powerpoint/2010/main" val="335472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15</a:t>
            </a:fld>
            <a:endParaRPr lang="en-US"/>
          </a:p>
        </p:txBody>
      </p:sp>
    </p:spTree>
    <p:extLst>
      <p:ext uri="{BB962C8B-B14F-4D97-AF65-F5344CB8AC3E}">
        <p14:creationId xmlns:p14="http://schemas.microsoft.com/office/powerpoint/2010/main" val="297483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17</a:t>
            </a:fld>
            <a:endParaRPr lang="en-US"/>
          </a:p>
        </p:txBody>
      </p:sp>
    </p:spTree>
    <p:extLst>
      <p:ext uri="{BB962C8B-B14F-4D97-AF65-F5344CB8AC3E}">
        <p14:creationId xmlns:p14="http://schemas.microsoft.com/office/powerpoint/2010/main" val="288350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19</a:t>
            </a:fld>
            <a:endParaRPr lang="en-US"/>
          </a:p>
        </p:txBody>
      </p:sp>
    </p:spTree>
    <p:extLst>
      <p:ext uri="{BB962C8B-B14F-4D97-AF65-F5344CB8AC3E}">
        <p14:creationId xmlns:p14="http://schemas.microsoft.com/office/powerpoint/2010/main" val="4128726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3E40FB52-8DE6-491B-9267-1232DAC81161}" type="datetime3">
              <a:rPr lang="en-US" smtClean="0"/>
              <a:t>30 March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1"/>
            <a:ext cx="1696973" cy="1600252"/>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71929196-59B1-4AA0-8693-4A4DFD55DA06}" type="datetime3">
              <a:rPr lang="en-US" smtClean="0"/>
              <a:t>30 March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14DDBB74-B379-4CB6-B655-467BD2E335B3}" type="datetime3">
              <a:rPr lang="en-US" smtClean="0"/>
              <a:t>30 March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8.png"/><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7.emf"/><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658984" y="1561715"/>
            <a:ext cx="13676810" cy="3180102"/>
          </a:xfrm>
        </p:spPr>
        <p:txBody>
          <a:bodyPr>
            <a:noAutofit/>
          </a:bodyPr>
          <a:lstStyle/>
          <a:p>
            <a:r>
              <a:rPr lang="en-US" b="1" dirty="0">
                <a:solidFill>
                  <a:srgbClr val="0070C0"/>
                </a:solidFill>
              </a:rPr>
              <a:t>Lecture # 3 (Final)</a:t>
            </a:r>
            <a:br>
              <a:rPr lang="en-US" b="1" dirty="0">
                <a:solidFill>
                  <a:srgbClr val="0070C0"/>
                </a:solidFill>
              </a:rPr>
            </a:br>
            <a:r>
              <a:rPr lang="en-US" b="1" dirty="0">
                <a:solidFill>
                  <a:srgbClr val="0070C0"/>
                </a:solidFill>
              </a:rPr>
              <a:t>Processor Logic Design (1</a:t>
            </a:r>
            <a:r>
              <a:rPr lang="en-US" b="1" baseline="30000" dirty="0">
                <a:solidFill>
                  <a:srgbClr val="0070C0"/>
                </a:solidFill>
              </a:rPr>
              <a:t>st</a:t>
            </a:r>
            <a:r>
              <a:rPr lang="en-US" b="1" dirty="0">
                <a:solidFill>
                  <a:srgbClr val="0070C0"/>
                </a:solidFill>
              </a:rPr>
              <a:t> Part)</a:t>
            </a:r>
            <a:br>
              <a:rPr lang="en-US" b="1" dirty="0">
                <a:solidFill>
                  <a:srgbClr val="0070C0"/>
                </a:solidFill>
              </a:rPr>
            </a:br>
            <a:r>
              <a:rPr lang="en-US" sz="6000" b="1" dirty="0">
                <a:solidFill>
                  <a:srgbClr val="0070C0"/>
                </a:solidFill>
              </a:rPr>
              <a:t>ALU Design</a:t>
            </a:r>
            <a:endParaRPr lang="en-US" b="1" dirty="0">
              <a:solidFill>
                <a:srgbClr val="0070C0"/>
              </a:solidFill>
            </a:endParaRPr>
          </a:p>
        </p:txBody>
      </p:sp>
      <p:sp>
        <p:nvSpPr>
          <p:cNvPr id="3" name="TextBox 2">
            <a:extLst>
              <a:ext uri="{FF2B5EF4-FFF2-40B4-BE49-F238E27FC236}">
                <a16:creationId xmlns:a16="http://schemas.microsoft.com/office/drawing/2014/main" id="{27CAD4AC-E9B6-27AE-93A6-9A17F31CBAC9}"/>
              </a:ext>
            </a:extLst>
          </p:cNvPr>
          <p:cNvSpPr txBox="1"/>
          <p:nvPr/>
        </p:nvSpPr>
        <p:spPr>
          <a:xfrm>
            <a:off x="7262950" y="5924027"/>
            <a:ext cx="8908868" cy="1877437"/>
          </a:xfrm>
          <a:prstGeom prst="rect">
            <a:avLst/>
          </a:prstGeom>
          <a:noFill/>
        </p:spPr>
        <p:txBody>
          <a:bodyPr wrap="square">
            <a:spAutoFit/>
          </a:bodyPr>
          <a:lstStyle/>
          <a:p>
            <a:pPr algn="r" rtl="0" fontAlgn="base"/>
            <a:r>
              <a:rPr lang="en-US" sz="3200" b="1" i="0" dirty="0">
                <a:solidFill>
                  <a:srgbClr val="0000BF"/>
                </a:solidFill>
                <a:effectLst/>
                <a:latin typeface="times new roman" panose="02020603050405020304" pitchFamily="18" charset="0"/>
              </a:rPr>
              <a:t>Prof. Dr. Engr. Muhibul Haque Bhuyan</a:t>
            </a:r>
          </a:p>
          <a:p>
            <a:pPr algn="r" rtl="0" fontAlgn="base"/>
            <a:r>
              <a:rPr lang="en-US" sz="2800" b="0" i="0" dirty="0">
                <a:solidFill>
                  <a:srgbClr val="0C64C0"/>
                </a:solidFill>
                <a:effectLst/>
                <a:latin typeface="inherit"/>
              </a:rPr>
              <a:t>Professor</a:t>
            </a:r>
            <a:endParaRPr lang="en-US" sz="2800" b="1" i="0" dirty="0">
              <a:solidFill>
                <a:srgbClr val="0000FF"/>
              </a:solidFill>
              <a:effectLst/>
              <a:latin typeface="times new roman" panose="02020603050405020304" pitchFamily="18" charset="0"/>
            </a:endParaRPr>
          </a:p>
          <a:p>
            <a:pPr algn="r" fontAlgn="base"/>
            <a:r>
              <a:rPr lang="en-US" sz="2800" b="0" i="0" dirty="0">
                <a:solidFill>
                  <a:srgbClr val="0000FF"/>
                </a:solidFill>
                <a:effectLst/>
                <a:latin typeface="Segoe UI" panose="020B0502040204020203" pitchFamily="34" charset="0"/>
              </a:rPr>
              <a:t>Department of Electrical and Electronic Engineering</a:t>
            </a:r>
            <a:br>
              <a:rPr lang="en-US" sz="2800" b="0" i="0" dirty="0">
                <a:solidFill>
                  <a:srgbClr val="0000FF"/>
                </a:solidFill>
                <a:effectLst/>
                <a:latin typeface="Segoe UI" panose="020B0502040204020203" pitchFamily="34" charset="0"/>
              </a:rPr>
            </a:br>
            <a:r>
              <a:rPr lang="en-US" sz="2800" b="0" i="0" dirty="0">
                <a:solidFill>
                  <a:srgbClr val="0000FF"/>
                </a:solidFill>
                <a:effectLst/>
                <a:latin typeface="Segoe UI" panose="020B0502040204020203" pitchFamily="34" charset="0"/>
              </a:rPr>
              <a:t>American International University Bangladesh (AIUB)</a:t>
            </a:r>
            <a:endParaRPr lang="en-US" sz="2800"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3EA15C-127B-4F34-B0D4-8A8BCE169222}"/>
              </a:ext>
            </a:extLst>
          </p:cNvPr>
          <p:cNvSpPr>
            <a:spLocks noGrp="1"/>
          </p:cNvSpPr>
          <p:nvPr>
            <p:ph type="title"/>
          </p:nvPr>
        </p:nvSpPr>
        <p:spPr>
          <a:xfrm>
            <a:off x="1579417" y="102180"/>
            <a:ext cx="12095015"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EC9D763F-92A4-4A96-BB78-1D0D733BE60F}"/>
              </a:ext>
            </a:extLst>
          </p:cNvPr>
          <p:cNvSpPr>
            <a:spLocks noGrp="1"/>
          </p:cNvSpPr>
          <p:nvPr>
            <p:ph idx="1"/>
          </p:nvPr>
        </p:nvSpPr>
        <p:spPr>
          <a:xfrm>
            <a:off x="232756" y="1081177"/>
            <a:ext cx="15927185" cy="3435053"/>
          </a:xfrm>
        </p:spPr>
        <p:txBody>
          <a:bodyPr>
            <a:noAutofit/>
          </a:bodyPr>
          <a:lstStyle/>
          <a:p>
            <a:pPr marL="617220" indent="-617220">
              <a:spcBef>
                <a:spcPts val="720"/>
              </a:spcBef>
              <a:buFont typeface="+mj-lt"/>
              <a:buAutoNum type="arabicPeriod"/>
            </a:pPr>
            <a:r>
              <a:rPr lang="en-US" sz="4000" dirty="0"/>
              <a:t>The mode select </a:t>
            </a:r>
            <a:r>
              <a:rPr lang="en-US" sz="4000" b="1" dirty="0">
                <a:solidFill>
                  <a:srgbClr val="FF0000"/>
                </a:solidFill>
              </a:rPr>
              <a:t>s2 </a:t>
            </a:r>
            <a:r>
              <a:rPr lang="en-US" sz="4000" dirty="0">
                <a:solidFill>
                  <a:srgbClr val="FF0000"/>
                </a:solidFill>
              </a:rPr>
              <a:t>distinguishes between arithmetic and logic operations</a:t>
            </a:r>
            <a:r>
              <a:rPr lang="en-US" sz="4000" dirty="0"/>
              <a:t>.</a:t>
            </a:r>
          </a:p>
          <a:p>
            <a:pPr marL="617220" indent="-617220">
              <a:spcBef>
                <a:spcPts val="720"/>
              </a:spcBef>
              <a:buFont typeface="+mj-lt"/>
              <a:buAutoNum type="arabicPeriod"/>
            </a:pPr>
            <a:r>
              <a:rPr lang="en-US" sz="4000" dirty="0"/>
              <a:t>The </a:t>
            </a:r>
            <a:r>
              <a:rPr lang="en-US" sz="4000" dirty="0">
                <a:solidFill>
                  <a:srgbClr val="00B050"/>
                </a:solidFill>
              </a:rPr>
              <a:t>two function-select inputs </a:t>
            </a:r>
            <a:r>
              <a:rPr lang="en-US" sz="4000" b="1" dirty="0">
                <a:solidFill>
                  <a:srgbClr val="00B050"/>
                </a:solidFill>
              </a:rPr>
              <a:t>s1 and s0 </a:t>
            </a:r>
            <a:r>
              <a:rPr lang="en-US" sz="4000" dirty="0">
                <a:solidFill>
                  <a:srgbClr val="00B050"/>
                </a:solidFill>
              </a:rPr>
              <a:t>specify the arithmetic and logic operation </a:t>
            </a:r>
            <a:r>
              <a:rPr lang="en-US" sz="4000" dirty="0"/>
              <a:t>to be generated.</a:t>
            </a:r>
          </a:p>
          <a:p>
            <a:pPr marL="617220" indent="-617220">
              <a:spcBef>
                <a:spcPts val="720"/>
              </a:spcBef>
              <a:buFont typeface="+mj-lt"/>
              <a:buAutoNum type="arabicPeriod"/>
            </a:pPr>
            <a:r>
              <a:rPr lang="en-US" sz="4000" dirty="0"/>
              <a:t>The input and output carry (</a:t>
            </a:r>
            <a:r>
              <a:rPr lang="en-US" sz="4000" dirty="0" err="1"/>
              <a:t>C</a:t>
            </a:r>
            <a:r>
              <a:rPr lang="en-US" sz="4000" baseline="-25000" dirty="0" err="1"/>
              <a:t>in</a:t>
            </a:r>
            <a:r>
              <a:rPr lang="en-US" sz="4000" dirty="0"/>
              <a:t> and </a:t>
            </a:r>
            <a:r>
              <a:rPr lang="en-US" sz="4000" dirty="0" err="1"/>
              <a:t>C</a:t>
            </a:r>
            <a:r>
              <a:rPr lang="en-US" sz="4000" baseline="-25000" dirty="0" err="1"/>
              <a:t>out</a:t>
            </a:r>
            <a:r>
              <a:rPr lang="en-US" sz="4000" dirty="0"/>
              <a:t>) have meanings only during arithmetic operations.</a:t>
            </a:r>
          </a:p>
        </p:txBody>
      </p:sp>
      <p:pic>
        <p:nvPicPr>
          <p:cNvPr id="4" name="Picture 3">
            <a:extLst>
              <a:ext uri="{FF2B5EF4-FFF2-40B4-BE49-F238E27FC236}">
                <a16:creationId xmlns:a16="http://schemas.microsoft.com/office/drawing/2014/main" id="{40F657B8-BA00-45BA-8133-C5AAEACACA9B}"/>
              </a:ext>
            </a:extLst>
          </p:cNvPr>
          <p:cNvPicPr>
            <a:picLocks noChangeAspect="1"/>
          </p:cNvPicPr>
          <p:nvPr/>
        </p:nvPicPr>
        <p:blipFill>
          <a:blip r:embed="rId2"/>
          <a:stretch>
            <a:fillRect/>
          </a:stretch>
        </p:blipFill>
        <p:spPr>
          <a:xfrm>
            <a:off x="9312320" y="4114800"/>
            <a:ext cx="7014228" cy="3967566"/>
          </a:xfrm>
          <a:prstGeom prst="rect">
            <a:avLst/>
          </a:prstGeom>
        </p:spPr>
      </p:pic>
      <p:sp>
        <p:nvSpPr>
          <p:cNvPr id="7" name="Rectangle 6"/>
          <p:cNvSpPr/>
          <p:nvPr/>
        </p:nvSpPr>
        <p:spPr>
          <a:xfrm>
            <a:off x="232756" y="4534696"/>
            <a:ext cx="9110751" cy="3416320"/>
          </a:xfrm>
          <a:prstGeom prst="rect">
            <a:avLst/>
          </a:prstGeom>
        </p:spPr>
        <p:txBody>
          <a:bodyPr wrap="square">
            <a:spAutoFit/>
          </a:bodyPr>
          <a:lstStyle/>
          <a:p>
            <a:pPr marL="617220" indent="-617220">
              <a:buFont typeface="+mj-lt"/>
              <a:buAutoNum type="arabicPeriod" startAt="4"/>
            </a:pPr>
            <a:r>
              <a:rPr lang="en-US" sz="3600" dirty="0"/>
              <a:t>The input carry </a:t>
            </a:r>
            <a:r>
              <a:rPr lang="en-US" sz="3600" b="1" dirty="0" err="1">
                <a:solidFill>
                  <a:srgbClr val="0070C0"/>
                </a:solidFill>
              </a:rPr>
              <a:t>C</a:t>
            </a:r>
            <a:r>
              <a:rPr lang="en-US" sz="3600" b="1" baseline="-25000" dirty="0" err="1">
                <a:solidFill>
                  <a:srgbClr val="0070C0"/>
                </a:solidFill>
              </a:rPr>
              <a:t>in</a:t>
            </a:r>
            <a:r>
              <a:rPr lang="en-US" sz="3600" b="1" dirty="0">
                <a:solidFill>
                  <a:srgbClr val="0070C0"/>
                </a:solidFill>
              </a:rPr>
              <a:t> </a:t>
            </a:r>
            <a:r>
              <a:rPr lang="en-US" sz="3600" dirty="0">
                <a:solidFill>
                  <a:srgbClr val="0070C0"/>
                </a:solidFill>
              </a:rPr>
              <a:t>in the least significant position</a:t>
            </a:r>
            <a:r>
              <a:rPr lang="en-US" sz="3600" dirty="0"/>
              <a:t> of an ALU is quite often used as the fourth selection variable that can double the number of arithmetic operations. Thus, a total of </a:t>
            </a:r>
            <a:r>
              <a:rPr lang="en-US" sz="3600" dirty="0">
                <a:solidFill>
                  <a:srgbClr val="FF0000"/>
                </a:solidFill>
              </a:rPr>
              <a:t>8 arithmetic operations </a:t>
            </a:r>
            <a:r>
              <a:rPr lang="en-US" sz="3600" dirty="0"/>
              <a:t>and </a:t>
            </a:r>
            <a:r>
              <a:rPr lang="en-US" sz="3600" dirty="0">
                <a:solidFill>
                  <a:srgbClr val="FF0000"/>
                </a:solidFill>
              </a:rPr>
              <a:t>4 logical operations </a:t>
            </a:r>
            <a:r>
              <a:rPr lang="en-US" sz="3600" dirty="0"/>
              <a:t>can be performed.</a:t>
            </a:r>
          </a:p>
        </p:txBody>
      </p:sp>
      <p:sp>
        <p:nvSpPr>
          <p:cNvPr id="2" name="Date Placeholder 1"/>
          <p:cNvSpPr>
            <a:spLocks noGrp="1"/>
          </p:cNvSpPr>
          <p:nvPr>
            <p:ph type="dt" sz="half" idx="10"/>
          </p:nvPr>
        </p:nvSpPr>
        <p:spPr/>
        <p:txBody>
          <a:bodyPr/>
          <a:lstStyle/>
          <a:p>
            <a:fld id="{EF13C1D0-9426-47D7-871F-95F10E233808}"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t>10</a:t>
            </a:fld>
            <a:endParaRPr lang="en-US" dirty="0"/>
          </a:p>
        </p:txBody>
      </p:sp>
      <p:cxnSp>
        <p:nvCxnSpPr>
          <p:cNvPr id="9" name="Straight Connector 8">
            <a:extLst>
              <a:ext uri="{FF2B5EF4-FFF2-40B4-BE49-F238E27FC236}">
                <a16:creationId xmlns:a16="http://schemas.microsoft.com/office/drawing/2014/main" id="{1F9AB955-A2DF-B1D2-7F85-D62993864193}"/>
              </a:ext>
            </a:extLst>
          </p:cNvPr>
          <p:cNvCxnSpPr>
            <a:cxnSpLocks/>
          </p:cNvCxnSpPr>
          <p:nvPr/>
        </p:nvCxnSpPr>
        <p:spPr>
          <a:xfrm>
            <a:off x="14616952" y="5643154"/>
            <a:ext cx="154298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Right Brace 10">
            <a:extLst>
              <a:ext uri="{FF2B5EF4-FFF2-40B4-BE49-F238E27FC236}">
                <a16:creationId xmlns:a16="http://schemas.microsoft.com/office/drawing/2014/main" id="{65AC4CCA-C338-0E6A-5375-ED064A53F48F}"/>
              </a:ext>
            </a:extLst>
          </p:cNvPr>
          <p:cNvSpPr/>
          <p:nvPr/>
        </p:nvSpPr>
        <p:spPr>
          <a:xfrm>
            <a:off x="15714618" y="5734605"/>
            <a:ext cx="352697" cy="613934"/>
          </a:xfrm>
          <a:prstGeom prst="rightBrace">
            <a:avLst>
              <a:gd name="adj1" fmla="val 11809"/>
              <a:gd name="adj2" fmla="val 47619"/>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8506421-2859-DAF3-E1A6-5AB677E381E5}"/>
              </a:ext>
            </a:extLst>
          </p:cNvPr>
          <p:cNvCxnSpPr>
            <a:cxnSpLocks/>
          </p:cNvCxnSpPr>
          <p:nvPr/>
        </p:nvCxnSpPr>
        <p:spPr>
          <a:xfrm>
            <a:off x="14524326" y="6723017"/>
            <a:ext cx="1542989"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270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circle(in)">
                                      <p:cBhvr>
                                        <p:cTn id="40" dur="2000"/>
                                        <p:tgtEl>
                                          <p:spTgt spid="7">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C7E6-4D7B-42EE-B75B-C06775F36F96}"/>
              </a:ext>
            </a:extLst>
          </p:cNvPr>
          <p:cNvSpPr>
            <a:spLocks noGrp="1"/>
          </p:cNvSpPr>
          <p:nvPr>
            <p:ph type="title"/>
          </p:nvPr>
        </p:nvSpPr>
        <p:spPr>
          <a:xfrm>
            <a:off x="1496291" y="438150"/>
            <a:ext cx="13042670" cy="1407275"/>
          </a:xfrm>
        </p:spPr>
        <p:txBody>
          <a:bodyPr>
            <a:normAutofit/>
          </a:bodyPr>
          <a:lstStyle/>
          <a:p>
            <a:r>
              <a:rPr lang="en-US" sz="6000" b="1" dirty="0">
                <a:solidFill>
                  <a:srgbClr val="0070C0"/>
                </a:solidFill>
              </a:rPr>
              <a:t>Design of Arithmetic Circuit</a:t>
            </a:r>
          </a:p>
        </p:txBody>
      </p:sp>
      <p:sp>
        <p:nvSpPr>
          <p:cNvPr id="3" name="Content Placeholder 2">
            <a:extLst>
              <a:ext uri="{FF2B5EF4-FFF2-40B4-BE49-F238E27FC236}">
                <a16:creationId xmlns:a16="http://schemas.microsoft.com/office/drawing/2014/main" id="{11168800-135F-4FF7-9E9E-457F889BDF77}"/>
              </a:ext>
            </a:extLst>
          </p:cNvPr>
          <p:cNvSpPr>
            <a:spLocks noGrp="1"/>
          </p:cNvSpPr>
          <p:nvPr>
            <p:ph idx="1"/>
          </p:nvPr>
        </p:nvSpPr>
        <p:spPr>
          <a:xfrm>
            <a:off x="340822" y="1845425"/>
            <a:ext cx="15819119" cy="4724404"/>
          </a:xfrm>
        </p:spPr>
        <p:txBody>
          <a:bodyPr>
            <a:normAutofit/>
          </a:bodyPr>
          <a:lstStyle/>
          <a:p>
            <a:r>
              <a:rPr lang="en-US" sz="4400" dirty="0"/>
              <a:t>The </a:t>
            </a:r>
            <a:r>
              <a:rPr lang="en-US" sz="4400" dirty="0">
                <a:solidFill>
                  <a:srgbClr val="FF0000"/>
                </a:solidFill>
              </a:rPr>
              <a:t>basic component </a:t>
            </a:r>
            <a:r>
              <a:rPr lang="en-US" sz="4400" dirty="0"/>
              <a:t>of the arithmetic section of an ALU is the </a:t>
            </a:r>
            <a:r>
              <a:rPr lang="en-US" sz="4400" dirty="0">
                <a:solidFill>
                  <a:srgbClr val="FF0000"/>
                </a:solidFill>
              </a:rPr>
              <a:t>parallel adder</a:t>
            </a:r>
            <a:r>
              <a:rPr lang="en-US" sz="4400" dirty="0"/>
              <a:t>. </a:t>
            </a:r>
          </a:p>
          <a:p>
            <a:r>
              <a:rPr lang="en-US" sz="4400" dirty="0"/>
              <a:t>A parallel adder is constructed with several </a:t>
            </a:r>
            <a:r>
              <a:rPr lang="en-US" sz="4400" dirty="0">
                <a:solidFill>
                  <a:srgbClr val="FF0000"/>
                </a:solidFill>
              </a:rPr>
              <a:t>full adder circuits cascaded</a:t>
            </a:r>
            <a:r>
              <a:rPr lang="en-US" sz="4400" dirty="0"/>
              <a:t>. </a:t>
            </a:r>
          </a:p>
          <a:p>
            <a:r>
              <a:rPr lang="en-US" sz="4400" dirty="0"/>
              <a:t>By </a:t>
            </a:r>
            <a:r>
              <a:rPr lang="en-US" sz="4400" dirty="0">
                <a:solidFill>
                  <a:srgbClr val="FF0000"/>
                </a:solidFill>
              </a:rPr>
              <a:t>controlling</a:t>
            </a:r>
            <a:r>
              <a:rPr lang="en-US" sz="4400" dirty="0"/>
              <a:t> the </a:t>
            </a:r>
            <a:r>
              <a:rPr lang="en-US" sz="4400" dirty="0">
                <a:solidFill>
                  <a:srgbClr val="FF0000"/>
                </a:solidFill>
              </a:rPr>
              <a:t>data inputs </a:t>
            </a:r>
            <a:r>
              <a:rPr lang="en-US" sz="4400" dirty="0"/>
              <a:t>to the parallel adder, it is possible to obtain </a:t>
            </a:r>
            <a:r>
              <a:rPr lang="en-US" sz="4400" dirty="0">
                <a:solidFill>
                  <a:srgbClr val="FF0000"/>
                </a:solidFill>
              </a:rPr>
              <a:t>different types of arithmetic operations</a:t>
            </a:r>
            <a:r>
              <a:rPr lang="en-US" sz="4400" dirty="0"/>
              <a:t>.</a:t>
            </a:r>
          </a:p>
        </p:txBody>
      </p:sp>
      <p:sp>
        <p:nvSpPr>
          <p:cNvPr id="4" name="Date Placeholder 3"/>
          <p:cNvSpPr>
            <a:spLocks noGrp="1"/>
          </p:cNvSpPr>
          <p:nvPr>
            <p:ph type="dt" sz="half" idx="10"/>
          </p:nvPr>
        </p:nvSpPr>
        <p:spPr/>
        <p:txBody>
          <a:bodyPr/>
          <a:lstStyle/>
          <a:p>
            <a:fld id="{12A8C51F-53C2-4494-9C3B-AD1D277D5C1C}"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3773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4A1B1F2-0DE6-4818-8C37-506946643062}"/>
                  </a:ext>
                </a:extLst>
              </p:cNvPr>
              <p:cNvSpPr>
                <a:spLocks noGrp="1"/>
              </p:cNvSpPr>
              <p:nvPr>
                <p:ph idx="1"/>
              </p:nvPr>
            </p:nvSpPr>
            <p:spPr>
              <a:xfrm>
                <a:off x="1664511" y="2280152"/>
                <a:ext cx="1898687" cy="630021"/>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01</a:t>
                </a:r>
              </a:p>
            </p:txBody>
          </p:sp>
        </mc:Choice>
        <mc:Fallback xmlns="">
          <p:sp>
            <p:nvSpPr>
              <p:cNvPr id="11" name="Content Placeholder 10">
                <a:extLst>
                  <a:ext uri="{FF2B5EF4-FFF2-40B4-BE49-F238E27FC236}">
                    <a16:creationId xmlns:a16="http://schemas.microsoft.com/office/drawing/2014/main" id="{74A1B1F2-0DE6-4818-8C37-506946643062}"/>
                  </a:ext>
                </a:extLst>
              </p:cNvPr>
              <p:cNvSpPr>
                <a:spLocks noGrp="1" noRot="1" noChangeAspect="1" noMove="1" noResize="1" noEditPoints="1" noAdjustHandles="1" noChangeArrowheads="1" noChangeShapeType="1" noTextEdit="1"/>
              </p:cNvSpPr>
              <p:nvPr>
                <p:ph idx="1"/>
              </p:nvPr>
            </p:nvSpPr>
            <p:spPr>
              <a:xfrm>
                <a:off x="1664511" y="2280152"/>
                <a:ext cx="1898687" cy="630021"/>
              </a:xfrm>
              <a:blipFill>
                <a:blip r:embed="rId3"/>
                <a:stretch>
                  <a:fillRect t="-21359" r="-4487" b="-2233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FD583BB8-F283-4CFA-A836-C49BE7C82C15}"/>
              </a:ext>
            </a:extLst>
          </p:cNvPr>
          <p:cNvCxnSpPr/>
          <p:nvPr/>
        </p:nvCxnSpPr>
        <p:spPr>
          <a:xfrm>
            <a:off x="6164462" y="639798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sp>
        <p:nvSpPr>
          <p:cNvPr id="4" name="Date Placeholder 3"/>
          <p:cNvSpPr>
            <a:spLocks noGrp="1"/>
          </p:cNvSpPr>
          <p:nvPr>
            <p:ph type="dt" sz="half" idx="10"/>
          </p:nvPr>
        </p:nvSpPr>
        <p:spPr/>
        <p:txBody>
          <a:bodyPr/>
          <a:lstStyle/>
          <a:p>
            <a:fld id="{174A3934-A274-41E5-877A-3F71459D3AF1}"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p:cNvPicPr>
            <a:picLocks noChangeAspect="1"/>
          </p:cNvPicPr>
          <p:nvPr/>
        </p:nvPicPr>
        <p:blipFill>
          <a:blip r:embed="rId4"/>
          <a:stretch>
            <a:fillRect/>
          </a:stretch>
        </p:blipFill>
        <p:spPr>
          <a:xfrm>
            <a:off x="3741686" y="1304462"/>
            <a:ext cx="4536806" cy="2716808"/>
          </a:xfrm>
          <a:prstGeom prst="rect">
            <a:avLst/>
          </a:prstGeom>
        </p:spPr>
      </p:pic>
      <p:sp>
        <p:nvSpPr>
          <p:cNvPr id="8" name="TextBox 7"/>
          <p:cNvSpPr txBox="1"/>
          <p:nvPr/>
        </p:nvSpPr>
        <p:spPr>
          <a:xfrm>
            <a:off x="3741686" y="4021270"/>
            <a:ext cx="4471288" cy="461665"/>
          </a:xfrm>
          <a:prstGeom prst="rect">
            <a:avLst/>
          </a:prstGeom>
          <a:noFill/>
        </p:spPr>
        <p:txBody>
          <a:bodyPr wrap="square" rtlCol="0">
            <a:spAutoFit/>
          </a:bodyPr>
          <a:lstStyle/>
          <a:p>
            <a:pPr algn="ctr"/>
            <a:r>
              <a:rPr lang="en-US" sz="2400" dirty="0"/>
              <a:t>(a) Addition without input carry</a:t>
            </a:r>
          </a:p>
        </p:txBody>
      </p:sp>
      <p:graphicFrame>
        <p:nvGraphicFramePr>
          <p:cNvPr id="9" name="Object 8"/>
          <p:cNvGraphicFramePr>
            <a:graphicFrameLocks noChangeAspect="1"/>
          </p:cNvGraphicFramePr>
          <p:nvPr>
            <p:extLst>
              <p:ext uri="{D42A27DB-BD31-4B8C-83A1-F6EECF244321}">
                <p14:modId xmlns:p14="http://schemas.microsoft.com/office/powerpoint/2010/main" val="3032573064"/>
              </p:ext>
            </p:extLst>
          </p:nvPr>
        </p:nvGraphicFramePr>
        <p:xfrm>
          <a:off x="10076942" y="1376031"/>
          <a:ext cx="4270436" cy="2556042"/>
        </p:xfrm>
        <a:graphic>
          <a:graphicData uri="http://schemas.openxmlformats.org/presentationml/2006/ole">
            <mc:AlternateContent xmlns:mc="http://schemas.openxmlformats.org/markup-compatibility/2006">
              <mc:Choice xmlns:v="urn:schemas-microsoft-com:vml" Requires="v">
                <p:oleObj name="Visio" r:id="rId5" imgW="3270943" imgH="1957382" progId="Visio.Drawing.6">
                  <p:embed/>
                </p:oleObj>
              </mc:Choice>
              <mc:Fallback>
                <p:oleObj name="Visio" r:id="rId5" imgW="3270943" imgH="1957382" progId="Visio.Drawing.6">
                  <p:embed/>
                  <p:pic>
                    <p:nvPicPr>
                      <p:cNvPr id="0" name=""/>
                      <p:cNvPicPr/>
                      <p:nvPr/>
                    </p:nvPicPr>
                    <p:blipFill>
                      <a:blip r:embed="rId6"/>
                      <a:stretch>
                        <a:fillRect/>
                      </a:stretch>
                    </p:blipFill>
                    <p:spPr>
                      <a:xfrm>
                        <a:off x="10076942" y="1376031"/>
                        <a:ext cx="4270436" cy="2556042"/>
                      </a:xfrm>
                      <a:prstGeom prst="rect">
                        <a:avLst/>
                      </a:prstGeom>
                    </p:spPr>
                  </p:pic>
                </p:oleObj>
              </mc:Fallback>
            </mc:AlternateContent>
          </a:graphicData>
        </a:graphic>
      </p:graphicFrame>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(b) Addition with input carry</a:t>
            </a:r>
          </a:p>
        </p:txBody>
      </p:sp>
      <p:pic>
        <p:nvPicPr>
          <p:cNvPr id="12" name="Picture 11"/>
          <p:cNvPicPr>
            <a:picLocks noChangeAspect="1"/>
          </p:cNvPicPr>
          <p:nvPr/>
        </p:nvPicPr>
        <p:blipFill>
          <a:blip r:embed="rId7"/>
          <a:stretch>
            <a:fillRect/>
          </a:stretch>
        </p:blipFill>
        <p:spPr>
          <a:xfrm>
            <a:off x="3813810" y="4583769"/>
            <a:ext cx="4492236" cy="2703177"/>
          </a:xfrm>
          <a:prstGeom prst="rect">
            <a:avLst/>
          </a:prstGeom>
        </p:spPr>
      </p:pic>
      <p:sp>
        <p:nvSpPr>
          <p:cNvPr id="19" name="TextBox 18"/>
          <p:cNvSpPr txBox="1"/>
          <p:nvPr/>
        </p:nvSpPr>
        <p:spPr>
          <a:xfrm>
            <a:off x="3243848" y="7249257"/>
            <a:ext cx="5285009" cy="461665"/>
          </a:xfrm>
          <a:prstGeom prst="rect">
            <a:avLst/>
          </a:prstGeom>
          <a:noFill/>
        </p:spPr>
        <p:txBody>
          <a:bodyPr wrap="square" rtlCol="0">
            <a:spAutoFit/>
          </a:bodyPr>
          <a:lstStyle/>
          <a:p>
            <a:pPr algn="ctr"/>
            <a:r>
              <a:rPr lang="en-US" sz="2400" dirty="0"/>
              <a:t>(c) Addition with 1’s complement of B</a:t>
            </a:r>
          </a:p>
        </p:txBody>
      </p:sp>
      <p:pic>
        <p:nvPicPr>
          <p:cNvPr id="20" name="Picture 19"/>
          <p:cNvPicPr>
            <a:picLocks noChangeAspect="1"/>
          </p:cNvPicPr>
          <p:nvPr/>
        </p:nvPicPr>
        <p:blipFill>
          <a:blip r:embed="rId8"/>
          <a:stretch>
            <a:fillRect/>
          </a:stretch>
        </p:blipFill>
        <p:spPr>
          <a:xfrm>
            <a:off x="9540829" y="4457161"/>
            <a:ext cx="4662529" cy="2792096"/>
          </a:xfrm>
          <a:prstGeom prst="rect">
            <a:avLst/>
          </a:prstGeom>
        </p:spPr>
      </p:pic>
      <p:sp>
        <p:nvSpPr>
          <p:cNvPr id="21" name="TextBox 20"/>
          <p:cNvSpPr txBox="1"/>
          <p:nvPr/>
        </p:nvSpPr>
        <p:spPr>
          <a:xfrm>
            <a:off x="9843208" y="7181342"/>
            <a:ext cx="4230920" cy="461665"/>
          </a:xfrm>
          <a:prstGeom prst="rect">
            <a:avLst/>
          </a:prstGeom>
          <a:noFill/>
        </p:spPr>
        <p:txBody>
          <a:bodyPr wrap="square" rtlCol="0">
            <a:spAutoFit/>
          </a:bodyPr>
          <a:lstStyle/>
          <a:p>
            <a:pPr algn="ctr"/>
            <a:r>
              <a:rPr lang="en-US" sz="2400" dirty="0"/>
              <a:t>(d) Subtraction</a:t>
            </a:r>
          </a:p>
        </p:txBody>
      </p:sp>
      <mc:AlternateContent xmlns:mc="http://schemas.openxmlformats.org/markup-compatibility/2006" xmlns:a14="http://schemas.microsoft.com/office/drawing/2010/main">
        <mc:Choice Requires="a14">
          <p:sp>
            <p:nvSpPr>
              <p:cNvPr id="10" name="Content Placeholder 10">
                <a:extLst>
                  <a:ext uri="{FF2B5EF4-FFF2-40B4-BE49-F238E27FC236}">
                    <a16:creationId xmlns:a16="http://schemas.microsoft.com/office/drawing/2014/main" id="{C8EE8ACD-F471-CB1D-A331-28CAB1F82EC5}"/>
                  </a:ext>
                </a:extLst>
              </p:cNvPr>
              <p:cNvSpPr txBox="1">
                <a:spLocks/>
              </p:cNvSpPr>
              <p:nvPr/>
            </p:nvSpPr>
            <p:spPr>
              <a:xfrm>
                <a:off x="1629683" y="5620346"/>
                <a:ext cx="1898687" cy="630021"/>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10</a:t>
                </a:r>
              </a:p>
              <a:p>
                <a:pPr marL="0" indent="0">
                  <a:buFont typeface="Arial" panose="020B0604020202020204" pitchFamily="34" charset="0"/>
                  <a:buNone/>
                </a:pPr>
                <a:endParaRPr lang="en-US" dirty="0"/>
              </a:p>
            </p:txBody>
          </p:sp>
        </mc:Choice>
        <mc:Fallback xmlns="">
          <p:sp>
            <p:nvSpPr>
              <p:cNvPr id="10" name="Content Placeholder 10">
                <a:extLst>
                  <a:ext uri="{FF2B5EF4-FFF2-40B4-BE49-F238E27FC236}">
                    <a16:creationId xmlns:a16="http://schemas.microsoft.com/office/drawing/2014/main" id="{C8EE8ACD-F471-CB1D-A331-28CAB1F82EC5}"/>
                  </a:ext>
                </a:extLst>
              </p:cNvPr>
              <p:cNvSpPr txBox="1">
                <a:spLocks noRot="1" noChangeAspect="1" noMove="1" noResize="1" noEditPoints="1" noAdjustHandles="1" noChangeArrowheads="1" noChangeShapeType="1" noTextEdit="1"/>
              </p:cNvSpPr>
              <p:nvPr/>
            </p:nvSpPr>
            <p:spPr>
              <a:xfrm>
                <a:off x="1629683" y="5620346"/>
                <a:ext cx="1898687" cy="630021"/>
              </a:xfrm>
              <a:prstGeom prst="rect">
                <a:avLst/>
              </a:prstGeom>
              <a:blipFill>
                <a:blip r:embed="rId9"/>
                <a:stretch>
                  <a:fillRect t="-21359" r="-4487" b="-22330"/>
                </a:stretch>
              </a:blipFill>
            </p:spPr>
            <p:txBody>
              <a:bodyPr/>
              <a:lstStyle/>
              <a:p>
                <a:r>
                  <a:rPr lang="en-US">
                    <a:noFill/>
                  </a:rPr>
                  <a:t> </a:t>
                </a:r>
              </a:p>
            </p:txBody>
          </p:sp>
        </mc:Fallback>
      </mc:AlternateContent>
    </p:spTree>
    <p:extLst>
      <p:ext uri="{BB962C8B-B14F-4D97-AF65-F5344CB8AC3E}">
        <p14:creationId xmlns:p14="http://schemas.microsoft.com/office/powerpoint/2010/main" val="10637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3" grpId="0"/>
      <p:bldP spid="8" grpId="0"/>
      <p:bldP spid="17" grpId="0"/>
      <p:bldP spid="19" grpId="0"/>
      <p:bldP spid="21"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10">
                <a:extLst>
                  <a:ext uri="{FF2B5EF4-FFF2-40B4-BE49-F238E27FC236}">
                    <a16:creationId xmlns:a16="http://schemas.microsoft.com/office/drawing/2014/main" id="{0BB4022A-0FCF-4E80-AAC7-A32632CD8E22}"/>
                  </a:ext>
                </a:extLst>
              </p:cNvPr>
              <p:cNvSpPr>
                <a:spLocks noGrp="1"/>
              </p:cNvSpPr>
              <p:nvPr>
                <p:ph idx="1"/>
              </p:nvPr>
            </p:nvSpPr>
            <p:spPr>
              <a:xfrm>
                <a:off x="1954796" y="2239388"/>
                <a:ext cx="1914613" cy="615956"/>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00</a:t>
                </a:r>
              </a:p>
            </p:txBody>
          </p:sp>
        </mc:Choice>
        <mc:Fallback xmlns="">
          <p:sp>
            <p:nvSpPr>
              <p:cNvPr id="4" name="Content Placeholder 10">
                <a:extLst>
                  <a:ext uri="{FF2B5EF4-FFF2-40B4-BE49-F238E27FC236}">
                    <a16:creationId xmlns:a16="http://schemas.microsoft.com/office/drawing/2014/main" id="{0BB4022A-0FCF-4E80-AAC7-A32632CD8E22}"/>
                  </a:ext>
                </a:extLst>
              </p:cNvPr>
              <p:cNvSpPr>
                <a:spLocks noGrp="1" noRot="1" noChangeAspect="1" noMove="1" noResize="1" noEditPoints="1" noAdjustHandles="1" noChangeArrowheads="1" noChangeShapeType="1" noTextEdit="1"/>
              </p:cNvSpPr>
              <p:nvPr>
                <p:ph idx="1"/>
              </p:nvPr>
            </p:nvSpPr>
            <p:spPr>
              <a:xfrm>
                <a:off x="1954796" y="2239388"/>
                <a:ext cx="1914613" cy="615956"/>
              </a:xfrm>
              <a:blipFill>
                <a:blip r:embed="rId2"/>
                <a:stretch>
                  <a:fillRect t="-21782" r="-3503" b="-24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FF38B80B-900E-42A5-B398-D314F184A731}" type="datetime3">
              <a:rPr lang="en-US" smtClean="0"/>
              <a:t>30 March 2023</a:t>
            </a:fld>
            <a:endParaRPr lang="en-US"/>
          </a:p>
        </p:txBody>
      </p:sp>
      <p:sp>
        <p:nvSpPr>
          <p:cNvPr id="9" name="Footer Placeholder 8"/>
          <p:cNvSpPr>
            <a:spLocks noGrp="1"/>
          </p:cNvSpPr>
          <p:nvPr>
            <p:ph type="ftr" sz="quarter" idx="11"/>
          </p:nvPr>
        </p:nvSpPr>
        <p:spPr/>
        <p:txBody>
          <a:bodyPr/>
          <a:lstStyle/>
          <a:p>
            <a:r>
              <a:rPr lang="en-US"/>
              <a:t>Course Teacher: Prof. Dr. Engr. Muhibul Haque Bhuyan</a:t>
            </a:r>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13</a:t>
            </a:fld>
            <a:endParaRPr lang="en-US" dirty="0"/>
          </a:p>
        </p:txBody>
      </p:sp>
      <p:sp>
        <p:nvSpPr>
          <p:cNvPr id="1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p:sp>
        <p:nvSpPr>
          <p:cNvPr id="13" name="TextBox 1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pic>
        <p:nvPicPr>
          <p:cNvPr id="14" name="Picture 13"/>
          <p:cNvPicPr>
            <a:picLocks noChangeAspect="1"/>
          </p:cNvPicPr>
          <p:nvPr/>
        </p:nvPicPr>
        <p:blipFill>
          <a:blip r:embed="rId3"/>
          <a:stretch>
            <a:fillRect/>
          </a:stretch>
        </p:blipFill>
        <p:spPr>
          <a:xfrm>
            <a:off x="4360555" y="1202624"/>
            <a:ext cx="4654572" cy="2787331"/>
          </a:xfrm>
          <a:prstGeom prst="rect">
            <a:avLst/>
          </a:prstGeom>
        </p:spPr>
      </p:pic>
      <p:sp>
        <p:nvSpPr>
          <p:cNvPr id="16" name="TextBox 15"/>
          <p:cNvSpPr txBox="1"/>
          <p:nvPr/>
        </p:nvSpPr>
        <p:spPr>
          <a:xfrm>
            <a:off x="4223902" y="3887886"/>
            <a:ext cx="4471288" cy="461665"/>
          </a:xfrm>
          <a:prstGeom prst="rect">
            <a:avLst/>
          </a:prstGeom>
          <a:noFill/>
        </p:spPr>
        <p:txBody>
          <a:bodyPr wrap="square" rtlCol="0">
            <a:spAutoFit/>
          </a:bodyPr>
          <a:lstStyle/>
          <a:p>
            <a:pPr algn="ctr"/>
            <a:r>
              <a:rPr lang="en-US" sz="2400" dirty="0"/>
              <a:t>(e) Transfer of </a:t>
            </a:r>
            <a:r>
              <a:rPr lang="en-US" sz="2400" i="1" dirty="0"/>
              <a:t>A</a:t>
            </a:r>
          </a:p>
        </p:txBody>
      </p:sp>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(f) Increment of </a:t>
            </a:r>
            <a:r>
              <a:rPr lang="en-US" sz="2400" i="1" dirty="0"/>
              <a:t>A</a:t>
            </a:r>
          </a:p>
        </p:txBody>
      </p:sp>
      <p:pic>
        <p:nvPicPr>
          <p:cNvPr id="19" name="Picture 18"/>
          <p:cNvPicPr>
            <a:picLocks noChangeAspect="1"/>
          </p:cNvPicPr>
          <p:nvPr/>
        </p:nvPicPr>
        <p:blipFill>
          <a:blip r:embed="rId4"/>
          <a:stretch>
            <a:fillRect/>
          </a:stretch>
        </p:blipFill>
        <p:spPr>
          <a:xfrm>
            <a:off x="9899577" y="1202624"/>
            <a:ext cx="4638242" cy="2777552"/>
          </a:xfrm>
          <a:prstGeom prst="rect">
            <a:avLst/>
          </a:prstGeom>
        </p:spPr>
      </p:pic>
      <p:pic>
        <p:nvPicPr>
          <p:cNvPr id="20" name="Picture 19"/>
          <p:cNvPicPr>
            <a:picLocks noChangeAspect="1"/>
          </p:cNvPicPr>
          <p:nvPr/>
        </p:nvPicPr>
        <p:blipFill>
          <a:blip r:embed="rId5"/>
          <a:stretch>
            <a:fillRect/>
          </a:stretch>
        </p:blipFill>
        <p:spPr>
          <a:xfrm>
            <a:off x="4298177" y="4524408"/>
            <a:ext cx="4830387" cy="2892615"/>
          </a:xfrm>
          <a:prstGeom prst="rect">
            <a:avLst/>
          </a:prstGeom>
        </p:spPr>
      </p:pic>
      <p:sp>
        <p:nvSpPr>
          <p:cNvPr id="21" name="TextBox 20"/>
          <p:cNvSpPr txBox="1"/>
          <p:nvPr/>
        </p:nvSpPr>
        <p:spPr>
          <a:xfrm>
            <a:off x="4079779" y="7361047"/>
            <a:ext cx="4471288" cy="461665"/>
          </a:xfrm>
          <a:prstGeom prst="rect">
            <a:avLst/>
          </a:prstGeom>
          <a:noFill/>
        </p:spPr>
        <p:txBody>
          <a:bodyPr wrap="square" rtlCol="0">
            <a:spAutoFit/>
          </a:bodyPr>
          <a:lstStyle/>
          <a:p>
            <a:pPr algn="ctr"/>
            <a:r>
              <a:rPr lang="en-US" sz="2400" dirty="0"/>
              <a:t>(g) Decrement of </a:t>
            </a:r>
            <a:r>
              <a:rPr lang="en-US" sz="2400" i="1" dirty="0"/>
              <a:t>A</a:t>
            </a:r>
          </a:p>
        </p:txBody>
      </p:sp>
      <p:pic>
        <p:nvPicPr>
          <p:cNvPr id="22" name="Picture 21"/>
          <p:cNvPicPr>
            <a:picLocks noChangeAspect="1"/>
          </p:cNvPicPr>
          <p:nvPr/>
        </p:nvPicPr>
        <p:blipFill>
          <a:blip r:embed="rId6"/>
          <a:stretch>
            <a:fillRect/>
          </a:stretch>
        </p:blipFill>
        <p:spPr>
          <a:xfrm>
            <a:off x="10096187" y="4389493"/>
            <a:ext cx="4962206" cy="2971554"/>
          </a:xfrm>
          <a:prstGeom prst="rect">
            <a:avLst/>
          </a:prstGeom>
        </p:spPr>
      </p:pic>
      <p:sp>
        <p:nvSpPr>
          <p:cNvPr id="23" name="TextBox 22"/>
          <p:cNvSpPr txBox="1"/>
          <p:nvPr/>
        </p:nvSpPr>
        <p:spPr>
          <a:xfrm>
            <a:off x="9819139" y="7286946"/>
            <a:ext cx="4471288" cy="461665"/>
          </a:xfrm>
          <a:prstGeom prst="rect">
            <a:avLst/>
          </a:prstGeom>
          <a:noFill/>
        </p:spPr>
        <p:txBody>
          <a:bodyPr wrap="square" rtlCol="0">
            <a:spAutoFit/>
          </a:bodyPr>
          <a:lstStyle/>
          <a:p>
            <a:pPr algn="ctr"/>
            <a:r>
              <a:rPr lang="en-US" sz="2400" dirty="0"/>
              <a:t>(h) Transfer of </a:t>
            </a:r>
            <a:r>
              <a:rPr lang="en-US" sz="2400" i="1" dirty="0"/>
              <a:t>A</a:t>
            </a:r>
          </a:p>
        </p:txBody>
      </p:sp>
      <mc:AlternateContent xmlns:mc="http://schemas.openxmlformats.org/markup-compatibility/2006" xmlns:a14="http://schemas.microsoft.com/office/drawing/2010/main">
        <mc:Choice Requires="a14">
          <p:sp>
            <p:nvSpPr>
              <p:cNvPr id="2" name="Content Placeholder 10">
                <a:extLst>
                  <a:ext uri="{FF2B5EF4-FFF2-40B4-BE49-F238E27FC236}">
                    <a16:creationId xmlns:a16="http://schemas.microsoft.com/office/drawing/2014/main" id="{C779A100-E22E-99C8-371F-C0250BDCE924}"/>
                  </a:ext>
                </a:extLst>
              </p:cNvPr>
              <p:cNvSpPr txBox="1">
                <a:spLocks/>
              </p:cNvSpPr>
              <p:nvPr/>
            </p:nvSpPr>
            <p:spPr>
              <a:xfrm>
                <a:off x="2008300" y="5567292"/>
                <a:ext cx="1914613" cy="615956"/>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11</a:t>
                </a:r>
              </a:p>
              <a:p>
                <a:pPr marL="0" indent="0">
                  <a:buFont typeface="Arial" panose="020B0604020202020204" pitchFamily="34" charset="0"/>
                  <a:buNone/>
                </a:pPr>
                <a:endParaRPr lang="en-US" dirty="0"/>
              </a:p>
            </p:txBody>
          </p:sp>
        </mc:Choice>
        <mc:Fallback xmlns="">
          <p:sp>
            <p:nvSpPr>
              <p:cNvPr id="2" name="Content Placeholder 10">
                <a:extLst>
                  <a:ext uri="{FF2B5EF4-FFF2-40B4-BE49-F238E27FC236}">
                    <a16:creationId xmlns:a16="http://schemas.microsoft.com/office/drawing/2014/main" id="{C779A100-E22E-99C8-371F-C0250BDCE924}"/>
                  </a:ext>
                </a:extLst>
              </p:cNvPr>
              <p:cNvSpPr txBox="1">
                <a:spLocks noRot="1" noChangeAspect="1" noMove="1" noResize="1" noEditPoints="1" noAdjustHandles="1" noChangeArrowheads="1" noChangeShapeType="1" noTextEdit="1"/>
              </p:cNvSpPr>
              <p:nvPr/>
            </p:nvSpPr>
            <p:spPr>
              <a:xfrm>
                <a:off x="2008300" y="5567292"/>
                <a:ext cx="1914613" cy="615956"/>
              </a:xfrm>
              <a:prstGeom prst="rect">
                <a:avLst/>
              </a:prstGeom>
              <a:blipFill>
                <a:blip r:embed="rId7"/>
                <a:stretch>
                  <a:fillRect t="-21782" r="-3492" b="-24752"/>
                </a:stretch>
              </a:blipFill>
            </p:spPr>
            <p:txBody>
              <a:bodyPr/>
              <a:lstStyle/>
              <a:p>
                <a:r>
                  <a:rPr lang="en-US">
                    <a:noFill/>
                  </a:rPr>
                  <a:t> </a:t>
                </a:r>
              </a:p>
            </p:txBody>
          </p:sp>
        </mc:Fallback>
      </mc:AlternateContent>
    </p:spTree>
    <p:extLst>
      <p:ext uri="{BB962C8B-B14F-4D97-AF65-F5344CB8AC3E}">
        <p14:creationId xmlns:p14="http://schemas.microsoft.com/office/powerpoint/2010/main" val="226813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p:bldP spid="16" grpId="0"/>
      <p:bldP spid="17" grpId="0"/>
      <p:bldP spid="21" grpId="0"/>
      <p:bldP spid="2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7DCA8-51F2-43B9-8CF6-9EB3A1227742}" type="datetime3">
              <a:rPr lang="en-US" smtClean="0"/>
              <a:t>30 March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14</a:t>
            </a:fld>
            <a:endParaRPr lang="en-US" dirty="0"/>
          </a:p>
        </p:txBody>
      </p:sp>
      <p:sp>
        <p:nvSpPr>
          <p:cNvPr id="6" name="TextBox 5"/>
          <p:cNvSpPr txBox="1"/>
          <p:nvPr/>
        </p:nvSpPr>
        <p:spPr>
          <a:xfrm>
            <a:off x="120744" y="581892"/>
            <a:ext cx="16205451" cy="7478970"/>
          </a:xfrm>
          <a:prstGeom prst="rect">
            <a:avLst/>
          </a:prstGeom>
          <a:noFill/>
        </p:spPr>
        <p:txBody>
          <a:bodyPr wrap="square" rtlCol="0">
            <a:spAutoFit/>
          </a:bodyPr>
          <a:lstStyle/>
          <a:p>
            <a:r>
              <a:rPr lang="en-US" sz="3600" dirty="0"/>
              <a:t>The condition illustrated in Fig. 9.6 (g) inserts all 1s into the B terminals. This produces the </a:t>
            </a:r>
            <a:r>
              <a:rPr lang="en-US" sz="3600" dirty="0">
                <a:solidFill>
                  <a:srgbClr val="FF0000"/>
                </a:solidFill>
              </a:rPr>
              <a:t>decrement operation, F = A – 1</a:t>
            </a:r>
            <a:r>
              <a:rPr lang="en-US" sz="3600" dirty="0"/>
              <a:t>. To show that this condition is indeed a decrement operation, consider a parallel adder with </a:t>
            </a:r>
            <a:r>
              <a:rPr lang="en-US" sz="3600" i="1" dirty="0"/>
              <a:t>n</a:t>
            </a:r>
            <a:r>
              <a:rPr lang="en-US" sz="3600" dirty="0"/>
              <a:t> full-adder circuits. When the </a:t>
            </a:r>
            <a:r>
              <a:rPr lang="en-US" sz="3600" b="1" dirty="0">
                <a:solidFill>
                  <a:srgbClr val="7030A0"/>
                </a:solidFill>
              </a:rPr>
              <a:t>output carry </a:t>
            </a:r>
            <a:r>
              <a:rPr lang="en-US" sz="3600" dirty="0"/>
              <a:t>is 1, it </a:t>
            </a:r>
            <a:r>
              <a:rPr lang="en-US" sz="3600" b="1" dirty="0">
                <a:solidFill>
                  <a:srgbClr val="7030A0"/>
                </a:solidFill>
              </a:rPr>
              <a:t>represents the number 2</a:t>
            </a:r>
            <a:r>
              <a:rPr lang="en-US" sz="3600" b="1" baseline="30000" dirty="0">
                <a:solidFill>
                  <a:srgbClr val="7030A0"/>
                </a:solidFill>
              </a:rPr>
              <a:t>n</a:t>
            </a:r>
            <a:r>
              <a:rPr lang="en-US" sz="3600" b="1" dirty="0">
                <a:solidFill>
                  <a:srgbClr val="7030A0"/>
                </a:solidFill>
              </a:rPr>
              <a:t> </a:t>
            </a:r>
            <a:r>
              <a:rPr lang="en-US" sz="3600" dirty="0"/>
              <a:t>because 2</a:t>
            </a:r>
            <a:r>
              <a:rPr lang="en-US" sz="3600" baseline="30000" dirty="0"/>
              <a:t>n</a:t>
            </a:r>
            <a:r>
              <a:rPr lang="en-US" sz="3600" dirty="0"/>
              <a:t> in binary consists of a 1 followed by </a:t>
            </a:r>
            <a:r>
              <a:rPr lang="en-US" sz="3600" i="1" dirty="0"/>
              <a:t>n</a:t>
            </a:r>
            <a:r>
              <a:rPr lang="en-US" sz="3600" dirty="0"/>
              <a:t> 0s. Subtracting 1 from 2</a:t>
            </a:r>
            <a:r>
              <a:rPr lang="en-US" sz="3600" baseline="30000" dirty="0"/>
              <a:t>n</a:t>
            </a:r>
            <a:r>
              <a:rPr lang="en-US" sz="3600" dirty="0"/>
              <a:t>, we obtain 2</a:t>
            </a:r>
            <a:r>
              <a:rPr lang="en-US" sz="3600" baseline="30000" dirty="0"/>
              <a:t>n</a:t>
            </a:r>
            <a:r>
              <a:rPr lang="en-US" sz="3600" dirty="0"/>
              <a:t> – 1, which in binary is a number of </a:t>
            </a:r>
            <a:r>
              <a:rPr lang="en-US" sz="3600" i="1" dirty="0"/>
              <a:t>n</a:t>
            </a:r>
            <a:r>
              <a:rPr lang="en-US" sz="3600" dirty="0"/>
              <a:t> 1s. Adding 2</a:t>
            </a:r>
            <a:r>
              <a:rPr lang="en-US" sz="3600" baseline="30000" dirty="0"/>
              <a:t>n</a:t>
            </a:r>
            <a:r>
              <a:rPr lang="en-US" sz="3600" dirty="0"/>
              <a:t> – 1 to A, we obtain </a:t>
            </a:r>
            <a:r>
              <a:rPr lang="en-US" sz="3600" dirty="0">
                <a:solidFill>
                  <a:srgbClr val="FF0000"/>
                </a:solidFill>
              </a:rPr>
              <a:t>F</a:t>
            </a:r>
            <a:r>
              <a:rPr lang="en-US" sz="3600" dirty="0"/>
              <a:t> = </a:t>
            </a:r>
            <a:r>
              <a:rPr lang="en-US" sz="3600" dirty="0">
                <a:solidFill>
                  <a:srgbClr val="FF0000"/>
                </a:solidFill>
              </a:rPr>
              <a:t>A +</a:t>
            </a:r>
            <a:r>
              <a:rPr lang="en-US" sz="3600" dirty="0"/>
              <a:t> </a:t>
            </a:r>
            <a:r>
              <a:rPr lang="en-US" sz="3600" b="1" dirty="0">
                <a:solidFill>
                  <a:srgbClr val="7030A0"/>
                </a:solidFill>
              </a:rPr>
              <a:t>2</a:t>
            </a:r>
            <a:r>
              <a:rPr lang="en-US" sz="3600" b="1" baseline="30000" dirty="0">
                <a:solidFill>
                  <a:srgbClr val="7030A0"/>
                </a:solidFill>
              </a:rPr>
              <a:t>n</a:t>
            </a:r>
            <a:r>
              <a:rPr lang="en-US" sz="3600" dirty="0"/>
              <a:t> </a:t>
            </a:r>
            <a:r>
              <a:rPr lang="en-US" sz="3600" dirty="0">
                <a:solidFill>
                  <a:srgbClr val="FF0000"/>
                </a:solidFill>
              </a:rPr>
              <a:t>– 1</a:t>
            </a:r>
            <a:r>
              <a:rPr lang="en-US" sz="3600" dirty="0"/>
              <a:t> = </a:t>
            </a:r>
            <a:r>
              <a:rPr lang="en-US" sz="3600" b="1" dirty="0">
                <a:solidFill>
                  <a:srgbClr val="7030A0"/>
                </a:solidFill>
              </a:rPr>
              <a:t>2</a:t>
            </a:r>
            <a:r>
              <a:rPr lang="en-US" sz="3600" b="1" baseline="30000" dirty="0">
                <a:solidFill>
                  <a:srgbClr val="7030A0"/>
                </a:solidFill>
              </a:rPr>
              <a:t>n</a:t>
            </a:r>
            <a:r>
              <a:rPr lang="en-US" sz="3600" dirty="0"/>
              <a:t> + </a:t>
            </a:r>
            <a:r>
              <a:rPr lang="en-US" sz="3600" dirty="0">
                <a:solidFill>
                  <a:srgbClr val="FF0000"/>
                </a:solidFill>
              </a:rPr>
              <a:t>A – 1</a:t>
            </a:r>
            <a:r>
              <a:rPr lang="en-US" sz="3600" dirty="0"/>
              <a:t>. If the output carry </a:t>
            </a:r>
            <a:r>
              <a:rPr lang="en-US" sz="3600" b="1" dirty="0">
                <a:solidFill>
                  <a:srgbClr val="7030A0"/>
                </a:solidFill>
              </a:rPr>
              <a:t>2</a:t>
            </a:r>
            <a:r>
              <a:rPr lang="en-US" sz="3600" b="1" baseline="30000" dirty="0">
                <a:solidFill>
                  <a:srgbClr val="7030A0"/>
                </a:solidFill>
              </a:rPr>
              <a:t>n</a:t>
            </a:r>
            <a:r>
              <a:rPr lang="en-US" sz="3600" dirty="0"/>
              <a:t> is removed then we obtain the </a:t>
            </a:r>
            <a:r>
              <a:rPr lang="en-US" sz="3600" dirty="0">
                <a:solidFill>
                  <a:srgbClr val="FF0000"/>
                </a:solidFill>
              </a:rPr>
              <a:t>decrement operation, F = A – 1</a:t>
            </a:r>
            <a:r>
              <a:rPr lang="en-US" sz="3600" dirty="0"/>
              <a:t>.</a:t>
            </a:r>
          </a:p>
          <a:p>
            <a:r>
              <a:rPr lang="en-US" sz="3200" dirty="0"/>
              <a:t>To demonstrate with a numerical example, let us consider, n = 8 and A = 9. Then</a:t>
            </a:r>
          </a:p>
          <a:p>
            <a:pPr algn="ctr"/>
            <a:r>
              <a:rPr lang="en-US" sz="3200" dirty="0"/>
              <a:t>A = 0000 1001 = 9</a:t>
            </a:r>
          </a:p>
          <a:p>
            <a:pPr algn="ctr"/>
            <a:r>
              <a:rPr lang="en-US" sz="3200" b="1" dirty="0">
                <a:solidFill>
                  <a:srgbClr val="7030A0"/>
                </a:solidFill>
              </a:rPr>
              <a:t>2</a:t>
            </a:r>
            <a:r>
              <a:rPr lang="en-US" sz="3200" b="1" baseline="30000" dirty="0">
                <a:solidFill>
                  <a:srgbClr val="7030A0"/>
                </a:solidFill>
              </a:rPr>
              <a:t>8</a:t>
            </a:r>
            <a:r>
              <a:rPr lang="en-US" sz="3200" dirty="0"/>
              <a:t> = 1 0000 0000 = </a:t>
            </a:r>
            <a:r>
              <a:rPr lang="en-US" sz="3200" b="1" dirty="0">
                <a:solidFill>
                  <a:srgbClr val="7030A0"/>
                </a:solidFill>
              </a:rPr>
              <a:t>256</a:t>
            </a:r>
          </a:p>
          <a:p>
            <a:pPr algn="ctr"/>
            <a:r>
              <a:rPr lang="en-US" sz="3200" b="1" dirty="0">
                <a:solidFill>
                  <a:srgbClr val="7030A0"/>
                </a:solidFill>
              </a:rPr>
              <a:t>2</a:t>
            </a:r>
            <a:r>
              <a:rPr lang="en-US" sz="3200" b="1" baseline="30000" dirty="0">
                <a:solidFill>
                  <a:srgbClr val="7030A0"/>
                </a:solidFill>
              </a:rPr>
              <a:t>8</a:t>
            </a:r>
            <a:r>
              <a:rPr lang="en-US" sz="3200" dirty="0"/>
              <a:t> – 1 = 1111 1111 = 255</a:t>
            </a:r>
          </a:p>
          <a:p>
            <a:pPr algn="ctr"/>
            <a:r>
              <a:rPr lang="en-US" sz="3200" dirty="0"/>
              <a:t>A + </a:t>
            </a:r>
            <a:r>
              <a:rPr lang="en-US" sz="3200" b="1" dirty="0">
                <a:solidFill>
                  <a:srgbClr val="7030A0"/>
                </a:solidFill>
              </a:rPr>
              <a:t>2</a:t>
            </a:r>
            <a:r>
              <a:rPr lang="en-US" sz="3200" b="1" baseline="30000" dirty="0">
                <a:solidFill>
                  <a:srgbClr val="7030A0"/>
                </a:solidFill>
              </a:rPr>
              <a:t>8</a:t>
            </a:r>
            <a:r>
              <a:rPr lang="en-US" sz="3200" dirty="0"/>
              <a:t> – 1 = 1 0000 1000 = </a:t>
            </a:r>
            <a:r>
              <a:rPr lang="en-US" sz="3200" b="1" dirty="0">
                <a:solidFill>
                  <a:srgbClr val="7030A0"/>
                </a:solidFill>
              </a:rPr>
              <a:t>256</a:t>
            </a:r>
            <a:r>
              <a:rPr lang="en-US" sz="3200" dirty="0"/>
              <a:t> + 8</a:t>
            </a:r>
          </a:p>
          <a:p>
            <a:r>
              <a:rPr lang="en-US" sz="3200" dirty="0"/>
              <a:t>Removing the output carry </a:t>
            </a:r>
            <a:r>
              <a:rPr lang="en-US" sz="3200" b="1" dirty="0">
                <a:solidFill>
                  <a:srgbClr val="7030A0"/>
                </a:solidFill>
              </a:rPr>
              <a:t>2</a:t>
            </a:r>
            <a:r>
              <a:rPr lang="en-US" sz="3200" b="1" baseline="30000" dirty="0">
                <a:solidFill>
                  <a:srgbClr val="7030A0"/>
                </a:solidFill>
              </a:rPr>
              <a:t>n</a:t>
            </a:r>
            <a:r>
              <a:rPr lang="en-US" sz="3200" b="1" dirty="0">
                <a:solidFill>
                  <a:srgbClr val="7030A0"/>
                </a:solidFill>
              </a:rPr>
              <a:t> = 256</a:t>
            </a:r>
            <a:r>
              <a:rPr lang="en-US" sz="3200" dirty="0"/>
              <a:t>, we obtain 8 (i.e., 9 – 1). Thus, we have decremented A by 1 (from 9 to 8) by adding to it a binary number with all 1s. </a:t>
            </a:r>
          </a:p>
        </p:txBody>
      </p:sp>
    </p:spTree>
    <p:extLst>
      <p:ext uri="{BB962C8B-B14F-4D97-AF65-F5344CB8AC3E}">
        <p14:creationId xmlns:p14="http://schemas.microsoft.com/office/powerpoint/2010/main" val="313579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9C7E-5E0F-4610-80C8-7D666BCA8545}"/>
              </a:ext>
            </a:extLst>
          </p:cNvPr>
          <p:cNvSpPr>
            <a:spLocks noGrp="1"/>
          </p:cNvSpPr>
          <p:nvPr>
            <p:ph type="title"/>
          </p:nvPr>
        </p:nvSpPr>
        <p:spPr>
          <a:xfrm>
            <a:off x="1712422" y="153669"/>
            <a:ext cx="12045142" cy="914430"/>
          </a:xfrm>
        </p:spPr>
        <p:txBody>
          <a:bodyPr>
            <a:normAutofit/>
          </a:bodyPr>
          <a:lstStyle/>
          <a:p>
            <a:r>
              <a:rPr lang="en-US" sz="5400" b="1" dirty="0">
                <a:solidFill>
                  <a:srgbClr val="0070C0"/>
                </a:solidFill>
              </a:rPr>
              <a:t>Function Table for Arithmetic Circuit</a:t>
            </a:r>
          </a:p>
        </p:txBody>
      </p:sp>
      <p:sp>
        <p:nvSpPr>
          <p:cNvPr id="3" name="Date Placeholder 2"/>
          <p:cNvSpPr>
            <a:spLocks noGrp="1"/>
          </p:cNvSpPr>
          <p:nvPr>
            <p:ph type="dt" sz="half" idx="10"/>
          </p:nvPr>
        </p:nvSpPr>
        <p:spPr/>
        <p:txBody>
          <a:bodyPr/>
          <a:lstStyle/>
          <a:p>
            <a:fld id="{916838AA-B2AF-4BBE-8BB2-AC94B765B086}" type="datetime3">
              <a:rPr lang="en-US" smtClean="0"/>
              <a:t>30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15</a:t>
            </a:fld>
            <a:endParaRPr lang="en-US" dirty="0"/>
          </a:p>
        </p:txBody>
      </p:sp>
      <p:sp>
        <p:nvSpPr>
          <p:cNvPr id="8" name="Content Placeholder 7"/>
          <p:cNvSpPr txBox="1">
            <a:spLocks noGrp="1"/>
          </p:cNvSpPr>
          <p:nvPr>
            <p:ph idx="1"/>
          </p:nvPr>
        </p:nvSpPr>
        <p:spPr>
          <a:xfrm>
            <a:off x="433301" y="1068099"/>
            <a:ext cx="14196060" cy="557717"/>
          </a:xfrm>
          <a:prstGeom prst="rect">
            <a:avLst/>
          </a:prstGeom>
          <a:noFill/>
        </p:spPr>
        <p:txBody>
          <a:bodyPr wrap="square" rtlCol="0">
            <a:spAutoFit/>
          </a:bodyPr>
          <a:lstStyle/>
          <a:p>
            <a:pPr marL="0" indent="0">
              <a:buNone/>
            </a:pPr>
            <a:r>
              <a:rPr lang="en-US" dirty="0"/>
              <a:t>Table 9.1 Function Table for the arithmetic circuit of Fig. 9.8</a:t>
            </a:r>
          </a:p>
        </p:txBody>
      </p:sp>
      <p:pic>
        <p:nvPicPr>
          <p:cNvPr id="9" name="Picture 8"/>
          <p:cNvPicPr>
            <a:picLocks noChangeAspect="1"/>
          </p:cNvPicPr>
          <p:nvPr/>
        </p:nvPicPr>
        <p:blipFill rotWithShape="1">
          <a:blip r:embed="rId3">
            <a:duotone>
              <a:schemeClr val="accent5">
                <a:shade val="45000"/>
                <a:satMod val="135000"/>
              </a:schemeClr>
              <a:prstClr val="white"/>
            </a:duotone>
          </a:blip>
          <a:srcRect l="3819" t="17386" r="5277" b="6831"/>
          <a:stretch/>
        </p:blipFill>
        <p:spPr>
          <a:xfrm>
            <a:off x="433301" y="1625816"/>
            <a:ext cx="14708544" cy="6293818"/>
          </a:xfrm>
          <a:prstGeom prst="rect">
            <a:avLst/>
          </a:prstGeom>
        </p:spPr>
      </p:pic>
    </p:spTree>
    <p:extLst>
      <p:ext uri="{BB962C8B-B14F-4D97-AF65-F5344CB8AC3E}">
        <p14:creationId xmlns:p14="http://schemas.microsoft.com/office/powerpoint/2010/main" val="13369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F3BC8-4190-4AD3-A962-056AD2E1F547}" type="datetime3">
              <a:rPr lang="en-US" smtClean="0"/>
              <a:t>30 March 2023</a:t>
            </a:fld>
            <a:endParaRPr lang="en-US"/>
          </a:p>
        </p:txBody>
      </p:sp>
      <p:sp>
        <p:nvSpPr>
          <p:cNvPr id="3" name="Footer Placeholder 2"/>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16</a:t>
            </a:fld>
            <a:endParaRPr lang="en-US" dirty="0"/>
          </a:p>
        </p:txBody>
      </p:sp>
      <p:sp>
        <p:nvSpPr>
          <p:cNvPr id="6" name="TextBox 5"/>
          <p:cNvSpPr txBox="1"/>
          <p:nvPr/>
        </p:nvSpPr>
        <p:spPr>
          <a:xfrm>
            <a:off x="120744" y="1064027"/>
            <a:ext cx="16205451" cy="6986528"/>
          </a:xfrm>
          <a:prstGeom prst="rect">
            <a:avLst/>
          </a:prstGeom>
          <a:noFill/>
        </p:spPr>
        <p:txBody>
          <a:bodyPr wrap="square" rtlCol="0">
            <a:spAutoFit/>
          </a:bodyPr>
          <a:lstStyle/>
          <a:p>
            <a:r>
              <a:rPr lang="en-US" sz="3200" dirty="0"/>
              <a:t>The circuit that controls input </a:t>
            </a:r>
            <a:r>
              <a:rPr lang="en-US" sz="3200" i="1" dirty="0"/>
              <a:t>B</a:t>
            </a:r>
            <a:r>
              <a:rPr lang="en-US" sz="3200" dirty="0"/>
              <a:t> to provide the functions illustrated in Fig. 9.6 is called a </a:t>
            </a:r>
            <a:r>
              <a:rPr lang="en-US" sz="3200" b="1" dirty="0">
                <a:solidFill>
                  <a:srgbClr val="FF0000"/>
                </a:solidFill>
              </a:rPr>
              <a:t>true/complement, one/zero element</a:t>
            </a:r>
            <a:r>
              <a:rPr lang="en-US" sz="3200" dirty="0"/>
              <a:t>. The circuit is illustrated in Fig. 9.7.</a:t>
            </a:r>
          </a:p>
          <a:p>
            <a:r>
              <a:rPr lang="en-US" sz="3200" dirty="0"/>
              <a:t>Two selection lines </a:t>
            </a:r>
            <a:r>
              <a:rPr lang="en-US" sz="3200" i="1" dirty="0"/>
              <a:t>s</a:t>
            </a:r>
            <a:r>
              <a:rPr lang="en-US" sz="3200" baseline="-25000" dirty="0"/>
              <a:t>1</a:t>
            </a:r>
            <a:r>
              <a:rPr lang="en-US" sz="3200" dirty="0"/>
              <a:t> and </a:t>
            </a:r>
            <a:r>
              <a:rPr lang="en-US" sz="3200" i="1" dirty="0"/>
              <a:t>s</a:t>
            </a:r>
            <a:r>
              <a:rPr lang="en-US" sz="3200" baseline="-25000" dirty="0"/>
              <a:t>0</a:t>
            </a:r>
            <a:r>
              <a:rPr lang="en-US" sz="3200" dirty="0"/>
              <a:t> control the input of each </a:t>
            </a:r>
            <a:r>
              <a:rPr lang="en-US" sz="3200" i="1" dirty="0"/>
              <a:t>B</a:t>
            </a:r>
            <a:r>
              <a:rPr lang="en-US" sz="3200" dirty="0"/>
              <a:t> terminal. The diagram shows one typical input designated by Bi and an output designated by </a:t>
            </a:r>
            <a:r>
              <a:rPr lang="en-US" sz="3200" i="1" dirty="0"/>
              <a:t>Y</a:t>
            </a:r>
            <a:r>
              <a:rPr lang="en-US" sz="3200" i="1" baseline="-25000" dirty="0"/>
              <a:t>i</a:t>
            </a:r>
            <a:r>
              <a:rPr lang="en-US" sz="3200" dirty="0"/>
              <a:t>.</a:t>
            </a:r>
          </a:p>
          <a:p>
            <a:r>
              <a:rPr lang="en-US" sz="3200" dirty="0"/>
              <a:t>In a typical application, there are n such circuits for </a:t>
            </a:r>
            <a:r>
              <a:rPr lang="en-US" sz="3200" i="1" dirty="0" err="1"/>
              <a:t>i</a:t>
            </a:r>
            <a:r>
              <a:rPr lang="en-US" sz="3200" dirty="0"/>
              <a:t> = 1, 2, 3, ……, </a:t>
            </a:r>
            <a:r>
              <a:rPr lang="en-US" sz="3200" i="1" dirty="0"/>
              <a:t>n</a:t>
            </a:r>
            <a:r>
              <a:rPr lang="en-US" sz="3200" dirty="0"/>
              <a:t>.</a:t>
            </a:r>
          </a:p>
          <a:p>
            <a:r>
              <a:rPr lang="en-US" sz="3200" dirty="0"/>
              <a:t>As shown in the Table of Fig. 9.7, when both </a:t>
            </a:r>
            <a:r>
              <a:rPr lang="en-US" sz="3200" i="1" dirty="0"/>
              <a:t>s</a:t>
            </a:r>
            <a:r>
              <a:rPr lang="en-US" sz="3200" baseline="-25000" dirty="0"/>
              <a:t>1</a:t>
            </a:r>
            <a:r>
              <a:rPr lang="en-US" sz="3200" dirty="0"/>
              <a:t> and </a:t>
            </a:r>
            <a:r>
              <a:rPr lang="en-US" sz="3200" i="1" dirty="0"/>
              <a:t>s</a:t>
            </a:r>
            <a:r>
              <a:rPr lang="en-US" sz="3200" baseline="-25000" dirty="0"/>
              <a:t>0</a:t>
            </a:r>
            <a:r>
              <a:rPr lang="en-US" sz="3200" dirty="0"/>
              <a:t> are equal to zero, the output </a:t>
            </a:r>
            <a:r>
              <a:rPr lang="en-US" sz="3200" i="1" dirty="0"/>
              <a:t>Y</a:t>
            </a:r>
            <a:r>
              <a:rPr lang="en-US" sz="3200" i="1" baseline="-25000" dirty="0"/>
              <a:t>i</a:t>
            </a:r>
            <a:r>
              <a:rPr lang="en-US" sz="3200" dirty="0"/>
              <a:t> is equal to 0 regardless of the value of </a:t>
            </a:r>
            <a:r>
              <a:rPr lang="en-US" sz="3200" i="1" dirty="0"/>
              <a:t>B</a:t>
            </a:r>
            <a:r>
              <a:rPr lang="en-US" sz="3200" i="1" baseline="-25000" dirty="0"/>
              <a:t>i</a:t>
            </a:r>
            <a:r>
              <a:rPr lang="en-US" sz="3200" dirty="0"/>
              <a:t>.</a:t>
            </a:r>
          </a:p>
          <a:p>
            <a:r>
              <a:rPr lang="en-US" sz="3200" dirty="0"/>
              <a:t>When </a:t>
            </a:r>
            <a:r>
              <a:rPr lang="en-US" sz="3200" i="1" dirty="0"/>
              <a:t>s</a:t>
            </a:r>
            <a:r>
              <a:rPr lang="en-US" sz="3200" baseline="-25000" dirty="0"/>
              <a:t>1</a:t>
            </a:r>
            <a:r>
              <a:rPr lang="en-US" sz="3200" dirty="0"/>
              <a:t> = 0 and </a:t>
            </a:r>
            <a:r>
              <a:rPr lang="en-US" sz="3200" i="1" dirty="0"/>
              <a:t>s</a:t>
            </a:r>
            <a:r>
              <a:rPr lang="en-US" sz="3200" baseline="-25000" dirty="0"/>
              <a:t>0</a:t>
            </a:r>
            <a:r>
              <a:rPr lang="en-US" sz="3200" dirty="0"/>
              <a:t> = 1, the top AND gate generates the value of </a:t>
            </a:r>
            <a:r>
              <a:rPr lang="en-US" sz="3200" i="1" dirty="0"/>
              <a:t>B</a:t>
            </a:r>
            <a:r>
              <a:rPr lang="en-US" sz="3200" i="1" baseline="-25000" dirty="0"/>
              <a:t>i</a:t>
            </a:r>
            <a:r>
              <a:rPr lang="en-US" sz="3200" dirty="0"/>
              <a:t> while the bottom AND gate output is 0; thus, the output </a:t>
            </a:r>
            <a:r>
              <a:rPr lang="en-US" sz="3200" i="1" dirty="0"/>
              <a:t>Y</a:t>
            </a:r>
            <a:r>
              <a:rPr lang="en-US" sz="3200" i="1" baseline="-25000" dirty="0"/>
              <a:t>i</a:t>
            </a:r>
            <a:r>
              <a:rPr lang="en-US" sz="3200" dirty="0"/>
              <a:t> is equal to </a:t>
            </a:r>
            <a:r>
              <a:rPr lang="en-US" sz="3200" i="1" dirty="0"/>
              <a:t>B</a:t>
            </a:r>
            <a:r>
              <a:rPr lang="en-US" sz="3200" i="1" baseline="-25000" dirty="0"/>
              <a:t>i</a:t>
            </a:r>
            <a:r>
              <a:rPr lang="en-US" sz="3200" dirty="0"/>
              <a:t>.</a:t>
            </a:r>
          </a:p>
          <a:p>
            <a:r>
              <a:rPr lang="en-US" sz="3200" dirty="0"/>
              <a:t>With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0, the bottom AND gate generates the complemented value of </a:t>
            </a:r>
            <a:r>
              <a:rPr lang="en-US" sz="3200" i="1" dirty="0"/>
              <a:t>B</a:t>
            </a:r>
            <a:r>
              <a:rPr lang="en-US" sz="3200" i="1" baseline="-25000" dirty="0"/>
              <a:t>i</a:t>
            </a:r>
            <a:r>
              <a:rPr lang="en-US" sz="3200" dirty="0"/>
              <a:t> while the top AND gate output is 0; thus, the output </a:t>
            </a:r>
            <a:r>
              <a:rPr lang="en-US" sz="3200" i="1" dirty="0"/>
              <a:t>Y</a:t>
            </a:r>
            <a:r>
              <a:rPr lang="en-US" sz="3200" i="1" baseline="-25000" dirty="0"/>
              <a:t>i</a:t>
            </a:r>
            <a:r>
              <a:rPr lang="en-US" sz="3200" dirty="0"/>
              <a:t> is equal to </a:t>
            </a:r>
            <a:r>
              <a:rPr lang="en-US" sz="3200" i="1" dirty="0" err="1"/>
              <a:t>B’</a:t>
            </a:r>
            <a:r>
              <a:rPr lang="en-US" sz="3200" i="1" baseline="-25000" dirty="0" err="1"/>
              <a:t>i</a:t>
            </a:r>
            <a:r>
              <a:rPr lang="en-US" sz="3200" dirty="0"/>
              <a:t>.</a:t>
            </a:r>
          </a:p>
          <a:p>
            <a:r>
              <a:rPr lang="en-US" sz="3200" dirty="0"/>
              <a:t>Finally, when both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1, both the top and bottom AND gates generate the normal and complemented value of </a:t>
            </a:r>
            <a:r>
              <a:rPr lang="en-US" sz="3200" i="1" dirty="0"/>
              <a:t>B</a:t>
            </a:r>
            <a:r>
              <a:rPr lang="en-US" sz="3200" i="1" baseline="-25000" dirty="0"/>
              <a:t>i </a:t>
            </a:r>
            <a:r>
              <a:rPr lang="en-US" sz="3200" dirty="0"/>
              <a:t>respectively; thus, the output </a:t>
            </a:r>
            <a:r>
              <a:rPr lang="en-US" sz="3200" i="1" dirty="0"/>
              <a:t>Y</a:t>
            </a:r>
            <a:r>
              <a:rPr lang="en-US" sz="3200" i="1" baseline="-25000" dirty="0"/>
              <a:t>i</a:t>
            </a:r>
            <a:r>
              <a:rPr lang="en-US" sz="3200" dirty="0"/>
              <a:t> is equal to </a:t>
            </a:r>
            <a:r>
              <a:rPr lang="en-US" sz="3200" i="1" dirty="0"/>
              <a:t>B</a:t>
            </a:r>
            <a:r>
              <a:rPr lang="en-US" sz="3200" i="1" baseline="-25000" dirty="0"/>
              <a:t>i  </a:t>
            </a:r>
            <a:r>
              <a:rPr lang="en-US" sz="3200" dirty="0"/>
              <a:t>+ </a:t>
            </a:r>
            <a:r>
              <a:rPr lang="en-US" sz="3200" i="1" dirty="0"/>
              <a:t>B</a:t>
            </a:r>
            <a:r>
              <a:rPr lang="en-US" sz="3200" i="1" baseline="-25000" dirty="0"/>
              <a:t>i</a:t>
            </a:r>
            <a:r>
              <a:rPr lang="en-US" sz="3200" i="1" dirty="0"/>
              <a:t>’</a:t>
            </a:r>
            <a:r>
              <a:rPr lang="en-US" sz="3200" dirty="0"/>
              <a:t>, which is equal to 1.</a:t>
            </a:r>
          </a:p>
          <a:p>
            <a:r>
              <a:rPr lang="en-US" sz="3200" dirty="0"/>
              <a:t>These are illustrated in the Table of Fig. 9.7</a:t>
            </a:r>
          </a:p>
        </p:txBody>
      </p:sp>
      <p:sp>
        <p:nvSpPr>
          <p:cNvPr id="7" name="Title 1">
            <a:extLst>
              <a:ext uri="{FF2B5EF4-FFF2-40B4-BE49-F238E27FC236}">
                <a16:creationId xmlns:a16="http://schemas.microsoft.com/office/drawing/2014/main" id="{3AF19C7E-5E0F-4610-80C8-7D666BCA8545}"/>
              </a:ext>
            </a:extLst>
          </p:cNvPr>
          <p:cNvSpPr>
            <a:spLocks noGrp="1"/>
          </p:cNvSpPr>
          <p:nvPr>
            <p:ph type="title"/>
          </p:nvPr>
        </p:nvSpPr>
        <p:spPr>
          <a:xfrm>
            <a:off x="1138844" y="253420"/>
            <a:ext cx="12618720" cy="1076617"/>
          </a:xfrm>
        </p:spPr>
        <p:txBody>
          <a:bodyPr>
            <a:normAutofit/>
          </a:bodyPr>
          <a:lstStyle/>
          <a:p>
            <a:r>
              <a:rPr lang="en-US" sz="5400" b="1" dirty="0">
                <a:solidFill>
                  <a:srgbClr val="0070C0"/>
                </a:solidFill>
              </a:rPr>
              <a:t>Functions of Arithmetic Circuit</a:t>
            </a:r>
          </a:p>
        </p:txBody>
      </p:sp>
    </p:spTree>
    <p:extLst>
      <p:ext uri="{BB962C8B-B14F-4D97-AF65-F5344CB8AC3E}">
        <p14:creationId xmlns:p14="http://schemas.microsoft.com/office/powerpoint/2010/main" val="3267508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552A-1107-45BD-913D-719EF1B8ADA2}"/>
              </a:ext>
            </a:extLst>
          </p:cNvPr>
          <p:cNvSpPr>
            <a:spLocks noGrp="1"/>
          </p:cNvSpPr>
          <p:nvPr>
            <p:ph type="title"/>
          </p:nvPr>
        </p:nvSpPr>
        <p:spPr>
          <a:xfrm>
            <a:off x="1072342" y="326567"/>
            <a:ext cx="12618720" cy="966453"/>
          </a:xfrm>
        </p:spPr>
        <p:txBody>
          <a:bodyPr>
            <a:normAutofit/>
          </a:bodyPr>
          <a:lstStyle/>
          <a:p>
            <a:r>
              <a:rPr lang="en-US" sz="5400" b="1" dirty="0">
                <a:solidFill>
                  <a:srgbClr val="0070C0"/>
                </a:solidFill>
              </a:rPr>
              <a:t>True/Complement, One/Zero Circuit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8FAC1-A2F1-43DA-8D09-EF1053B750E7}"/>
                  </a:ext>
                </a:extLst>
              </p:cNvPr>
              <p:cNvSpPr>
                <a:spLocks noGrp="1"/>
              </p:cNvSpPr>
              <p:nvPr>
                <p:ph idx="1"/>
              </p:nvPr>
            </p:nvSpPr>
            <p:spPr>
              <a:xfrm>
                <a:off x="249382" y="1134286"/>
                <a:ext cx="15993687" cy="6785347"/>
              </a:xfrm>
            </p:spPr>
            <p:txBody>
              <a:bodyPr>
                <a:noAutofit/>
              </a:bodyPr>
              <a:lstStyle/>
              <a:p>
                <a:pPr>
                  <a:spcBef>
                    <a:spcPts val="720"/>
                  </a:spcBef>
                </a:pPr>
                <a:r>
                  <a:rPr lang="en-US" sz="4000" dirty="0"/>
                  <a:t>The values of the Y inputs to the full-adder circuits are a function of selection variables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1</m:t>
                        </m:r>
                      </m:sub>
                    </m:sSub>
                  </m:oMath>
                </a14:m>
                <a:r>
                  <a:rPr lang="en-US" sz="4000" dirty="0"/>
                  <a:t>and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0</m:t>
                        </m:r>
                      </m:sub>
                    </m:sSub>
                    <m:r>
                      <a:rPr lang="en-US" sz="4000" i="1">
                        <a:latin typeface="Cambria Math" panose="02040503050406030204" pitchFamily="18" charset="0"/>
                      </a:rPr>
                      <m:t> </m:t>
                    </m:r>
                  </m:oMath>
                </a14:m>
                <a:r>
                  <a:rPr lang="en-US" sz="4000" dirty="0"/>
                  <a:t>.</a:t>
                </a:r>
              </a:p>
              <a:p>
                <a:pPr>
                  <a:spcBef>
                    <a:spcPts val="720"/>
                  </a:spcBef>
                </a:pPr>
                <a:endParaRPr lang="en-US" sz="4000" dirty="0"/>
              </a:p>
              <a:p>
                <a:pPr>
                  <a:spcBef>
                    <a:spcPts val="720"/>
                  </a:spcBef>
                </a:pPr>
                <a:endParaRPr lang="en-US" sz="4000" dirty="0"/>
              </a:p>
              <a:p>
                <a:pPr>
                  <a:spcBef>
                    <a:spcPts val="720"/>
                  </a:spcBef>
                </a:pPr>
                <a:endParaRPr lang="en-US" sz="4000" dirty="0"/>
              </a:p>
              <a:p>
                <a:pPr marL="0" indent="0">
                  <a:spcBef>
                    <a:spcPts val="0"/>
                  </a:spcBef>
                  <a:buNone/>
                </a:pPr>
                <a:r>
                  <a:rPr lang="en-US" sz="4000" dirty="0"/>
                  <a:t>           </a:t>
                </a:r>
              </a:p>
              <a:p>
                <a:pPr marL="0" indent="0">
                  <a:spcBef>
                    <a:spcPts val="0"/>
                  </a:spcBef>
                  <a:buNone/>
                </a:pPr>
                <a:endParaRPr lang="en-US" sz="2800" dirty="0">
                  <a:solidFill>
                    <a:srgbClr val="FF0000"/>
                  </a:solidFill>
                </a:endParaRPr>
              </a:p>
              <a:p>
                <a:pPr marL="0" indent="0">
                  <a:spcBef>
                    <a:spcPts val="0"/>
                  </a:spcBef>
                  <a:buNone/>
                </a:pPr>
                <a:r>
                  <a:rPr lang="en-US" sz="3600" dirty="0">
                    <a:solidFill>
                      <a:srgbClr val="FF0000"/>
                    </a:solidFill>
                  </a:rPr>
                  <a:t>  Fig. 9.7 </a:t>
                </a:r>
                <a:r>
                  <a:rPr lang="en-US" sz="3600" dirty="0"/>
                  <a:t>True/complement, one/zero element</a:t>
                </a:r>
                <a:endParaRPr lang="en-US" sz="3600" dirty="0">
                  <a:solidFill>
                    <a:srgbClr val="FF0000"/>
                  </a:solidFill>
                </a:endParaRPr>
              </a:p>
              <a:p>
                <a:pPr>
                  <a:spcBef>
                    <a:spcPts val="720"/>
                  </a:spcBef>
                </a:pPr>
                <a:r>
                  <a:rPr lang="en-US" sz="4000" dirty="0">
                    <a:latin typeface="Calibri" panose="020F0502020204030204" pitchFamily="34" charset="0"/>
                  </a:rPr>
                  <a:t>The arithmetic circuit needs a </a:t>
                </a:r>
                <a:r>
                  <a:rPr lang="en-US" sz="4000" b="1" dirty="0">
                    <a:solidFill>
                      <a:srgbClr val="FF0000"/>
                    </a:solidFill>
                    <a:latin typeface="Calibri" panose="020F0502020204030204" pitchFamily="34" charset="0"/>
                  </a:rPr>
                  <a:t>combinational circuit </a:t>
                </a:r>
                <a:r>
                  <a:rPr lang="en-US" sz="4000" dirty="0">
                    <a:latin typeface="Calibri" panose="020F0502020204030204" pitchFamily="34" charset="0"/>
                  </a:rPr>
                  <a:t>in </a:t>
                </a:r>
                <a:r>
                  <a:rPr lang="en-US" sz="4000" b="1" dirty="0">
                    <a:solidFill>
                      <a:srgbClr val="FF0000"/>
                    </a:solidFill>
                    <a:latin typeface="Calibri" panose="020F0502020204030204" pitchFamily="34" charset="0"/>
                  </a:rPr>
                  <a:t>each stage </a:t>
                </a:r>
                <a:r>
                  <a:rPr lang="en-US" sz="4000" dirty="0">
                    <a:latin typeface="Calibri" panose="020F0502020204030204" pitchFamily="34" charset="0"/>
                  </a:rPr>
                  <a:t>specified by Boolean functions –</a:t>
                </a:r>
              </a:p>
              <a:p>
                <a:pPr marL="0" indent="0" algn="ctr">
                  <a:spcBef>
                    <a:spcPts val="720"/>
                  </a:spcBef>
                  <a:buNone/>
                </a:pPr>
                <a:r>
                  <a:rPr lang="en-US" sz="3600" i="1" dirty="0">
                    <a:latin typeface="Calibri" panose="020F0502020204030204" pitchFamily="34" charset="0"/>
                  </a:rPr>
                  <a:t>X</a:t>
                </a:r>
                <a:r>
                  <a:rPr lang="en-US" sz="1800" i="1" dirty="0">
                    <a:latin typeface="Calibri" panose="020F0502020204030204" pitchFamily="34" charset="0"/>
                  </a:rPr>
                  <a:t>i </a:t>
                </a:r>
                <a:r>
                  <a:rPr lang="en-US" sz="3600" i="1" dirty="0">
                    <a:latin typeface="Calibri" panose="020F0502020204030204" pitchFamily="34" charset="0"/>
                  </a:rPr>
                  <a:t>= A</a:t>
                </a:r>
                <a:r>
                  <a:rPr lang="en-US" sz="1800" i="1" dirty="0">
                    <a:latin typeface="Calibri" panose="020F0502020204030204" pitchFamily="34" charset="0"/>
                  </a:rPr>
                  <a:t>i</a:t>
                </a:r>
              </a:p>
              <a:p>
                <a:pPr marL="0" indent="0" algn="ctr">
                  <a:spcBef>
                    <a:spcPts val="720"/>
                  </a:spcBef>
                  <a:buNone/>
                </a:pPr>
                <a:r>
                  <a:rPr lang="pt-BR" sz="3600" i="1" dirty="0">
                    <a:latin typeface="Calibri" panose="020F0502020204030204" pitchFamily="34" charset="0"/>
                  </a:rPr>
                  <a:t>Y</a:t>
                </a:r>
                <a:r>
                  <a:rPr lang="pt-BR" sz="1800" i="1" dirty="0">
                    <a:latin typeface="Calibri" panose="020F0502020204030204" pitchFamily="34" charset="0"/>
                  </a:rPr>
                  <a:t>i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0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1 </a:t>
                </a:r>
                <a:r>
                  <a:rPr lang="pt-BR" sz="3600" i="1" dirty="0">
                    <a:latin typeface="Calibri" panose="020F0502020204030204" pitchFamily="34" charset="0"/>
                  </a:rPr>
                  <a:t>, i= 1,2,3,...,n</a:t>
                </a:r>
                <a:endParaRPr lang="en-US" sz="2800" dirty="0"/>
              </a:p>
              <a:p>
                <a:pPr>
                  <a:spcBef>
                    <a:spcPts val="720"/>
                  </a:spcBef>
                </a:pPr>
                <a:endParaRPr lang="en-US" sz="4000" dirty="0"/>
              </a:p>
            </p:txBody>
          </p:sp>
        </mc:Choice>
        <mc:Fallback xmlns="">
          <p:sp>
            <p:nvSpPr>
              <p:cNvPr id="3" name="Content Placeholder 2">
                <a:extLst>
                  <a:ext uri="{FF2B5EF4-FFF2-40B4-BE49-F238E27FC236}">
                    <a16:creationId xmlns:a16="http://schemas.microsoft.com/office/drawing/2014/main" id="{4168FAC1-A2F1-43DA-8D09-EF1053B750E7}"/>
                  </a:ext>
                </a:extLst>
              </p:cNvPr>
              <p:cNvSpPr>
                <a:spLocks noGrp="1" noRot="1" noChangeAspect="1" noMove="1" noResize="1" noEditPoints="1" noAdjustHandles="1" noChangeArrowheads="1" noChangeShapeType="1" noTextEdit="1"/>
              </p:cNvSpPr>
              <p:nvPr>
                <p:ph idx="1"/>
              </p:nvPr>
            </p:nvSpPr>
            <p:spPr>
              <a:xfrm>
                <a:off x="249382" y="1134286"/>
                <a:ext cx="15993687" cy="6785347"/>
              </a:xfrm>
              <a:blipFill>
                <a:blip r:embed="rId3"/>
                <a:stretch>
                  <a:fillRect l="-1220" t="-2516" r="-1486" b="-48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F06319-7D26-4146-8688-873B60166D60}"/>
              </a:ext>
            </a:extLst>
          </p:cNvPr>
          <p:cNvPicPr>
            <a:picLocks noChangeAspect="1"/>
          </p:cNvPicPr>
          <p:nvPr/>
        </p:nvPicPr>
        <p:blipFill rotWithShape="1">
          <a:blip r:embed="rId4">
            <a:duotone>
              <a:prstClr val="black"/>
              <a:schemeClr val="accent5">
                <a:tint val="45000"/>
                <a:satMod val="400000"/>
              </a:schemeClr>
            </a:duotone>
          </a:blip>
          <a:srcRect r="21318"/>
          <a:stretch/>
        </p:blipFill>
        <p:spPr>
          <a:xfrm rot="21289217">
            <a:off x="637058" y="2381669"/>
            <a:ext cx="7583758" cy="2768622"/>
          </a:xfrm>
          <a:prstGeom prst="rect">
            <a:avLst/>
          </a:prstGeom>
          <a:scene3d>
            <a:camera prst="orthographicFront">
              <a:rot lat="0" lon="0" rev="21299999"/>
            </a:camera>
            <a:lightRig rig="threePt" dir="t"/>
          </a:scene3d>
        </p:spPr>
      </p:pic>
      <p:sp>
        <p:nvSpPr>
          <p:cNvPr id="5" name="Date Placeholder 4"/>
          <p:cNvSpPr>
            <a:spLocks noGrp="1"/>
          </p:cNvSpPr>
          <p:nvPr>
            <p:ph type="dt" sz="half" idx="10"/>
          </p:nvPr>
        </p:nvSpPr>
        <p:spPr/>
        <p:txBody>
          <a:bodyPr/>
          <a:lstStyle/>
          <a:p>
            <a:fld id="{76A5621E-AF2A-4E0D-8A79-868C068001B2}" type="datetime3">
              <a:rPr lang="en-US" smtClean="0"/>
              <a:t>30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17</a:t>
            </a:fld>
            <a:endParaRPr lang="en-US"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422037257"/>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𝒔</m:t>
                                    </m:r>
                                  </m:e>
                                  <m:sub>
                                    <m:r>
                                      <a:rPr lang="en-US" sz="3200" b="1" i="1" smtClean="0">
                                        <a:latin typeface="Cambria Math" panose="02040503050406030204" pitchFamily="18" charset="0"/>
                                      </a:rPr>
                                      <m:t>𝟏</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𝒔</m:t>
                                    </m:r>
                                  </m:e>
                                  <m:sub>
                                    <m:r>
                                      <a:rPr lang="en-US" sz="3200" b="1" i="1" smtClean="0">
                                        <a:latin typeface="Cambria Math" panose="02040503050406030204" pitchFamily="18" charset="0"/>
                                      </a:rPr>
                                      <m:t>𝟎</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𝒀</m:t>
                                    </m:r>
                                  </m:e>
                                  <m:sub>
                                    <m:r>
                                      <a:rPr lang="en-US" sz="3200" b="1" i="1" smtClean="0">
                                        <a:latin typeface="Cambria Math" panose="02040503050406030204" pitchFamily="18" charset="0"/>
                                      </a:rPr>
                                      <m:t>𝒊</m:t>
                                    </m:r>
                                  </m:sub>
                                </m:sSub>
                              </m:oMath>
                            </m:oMathPara>
                          </a14:m>
                          <a:endParaRPr lang="en-US" sz="3200" dirty="0"/>
                        </a:p>
                      </a:txBody>
                      <a:tcPr/>
                    </a:tc>
                    <a:extLst>
                      <a:ext uri="{0D108BD9-81ED-4DB2-BD59-A6C34878D82A}">
                        <a16:rowId xmlns:a16="http://schemas.microsoft.com/office/drawing/2014/main" val="571516951"/>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408698568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i="1" dirty="0"/>
                            <a:t>B</a:t>
                          </a:r>
                          <a:r>
                            <a:rPr lang="en-US" sz="3200" i="1" baseline="-25000" dirty="0"/>
                            <a:t>i</a:t>
                          </a:r>
                          <a:endParaRPr lang="en-US" sz="3200" dirty="0"/>
                        </a:p>
                      </a:txBody>
                      <a:tcPr/>
                    </a:tc>
                    <a:extLst>
                      <a:ext uri="{0D108BD9-81ED-4DB2-BD59-A6C34878D82A}">
                        <a16:rowId xmlns:a16="http://schemas.microsoft.com/office/drawing/2014/main" val="3578981720"/>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i="1" dirty="0"/>
                            <a:t>B</a:t>
                          </a:r>
                          <a:r>
                            <a:rPr lang="en-US" sz="3200" i="1" baseline="-25000" dirty="0"/>
                            <a:t>i</a:t>
                          </a:r>
                          <a:r>
                            <a:rPr lang="en-US" sz="3200" i="1" dirty="0"/>
                            <a:t>’</a:t>
                          </a:r>
                          <a:endParaRPr lang="en-US" sz="3200" dirty="0"/>
                        </a:p>
                      </a:txBody>
                      <a:tcPr/>
                    </a:tc>
                    <a:extLst>
                      <a:ext uri="{0D108BD9-81ED-4DB2-BD59-A6C34878D82A}">
                        <a16:rowId xmlns:a16="http://schemas.microsoft.com/office/drawing/2014/main" val="179007299"/>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t>1</a:t>
                          </a:r>
                        </a:p>
                      </a:txBody>
                      <a:tcPr/>
                    </a:tc>
                    <a:extLst>
                      <a:ext uri="{0D108BD9-81ED-4DB2-BD59-A6C34878D82A}">
                        <a16:rowId xmlns:a16="http://schemas.microsoft.com/office/drawing/2014/main" val="1521917815"/>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422037257"/>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579120">
                    <a:tc>
                      <a:txBody>
                        <a:bodyPr/>
                        <a:lstStyle/>
                        <a:p>
                          <a:endParaRPr lang="en-US"/>
                        </a:p>
                      </a:txBody>
                      <a:tcPr>
                        <a:blipFill>
                          <a:blip r:embed="rId5"/>
                          <a:stretch>
                            <a:fillRect l="-435" t="-1053" r="-202174" b="-435789"/>
                          </a:stretch>
                        </a:blipFill>
                      </a:tcPr>
                    </a:tc>
                    <a:tc>
                      <a:txBody>
                        <a:bodyPr/>
                        <a:lstStyle/>
                        <a:p>
                          <a:endParaRPr lang="en-US"/>
                        </a:p>
                      </a:txBody>
                      <a:tcPr>
                        <a:blipFill>
                          <a:blip r:embed="rId5"/>
                          <a:stretch>
                            <a:fillRect l="-100000" t="-1053" r="-101299" b="-435789"/>
                          </a:stretch>
                        </a:blipFill>
                      </a:tcPr>
                    </a:tc>
                    <a:tc>
                      <a:txBody>
                        <a:bodyPr/>
                        <a:lstStyle/>
                        <a:p>
                          <a:endParaRPr lang="en-US"/>
                        </a:p>
                      </a:txBody>
                      <a:tcPr>
                        <a:blipFill>
                          <a:blip r:embed="rId5"/>
                          <a:stretch>
                            <a:fillRect l="-200870" t="-1053" r="-1739" b="-435789"/>
                          </a:stretch>
                        </a:blipFill>
                      </a:tcPr>
                    </a:tc>
                    <a:extLst>
                      <a:ext uri="{0D108BD9-81ED-4DB2-BD59-A6C34878D82A}">
                        <a16:rowId xmlns:a16="http://schemas.microsoft.com/office/drawing/2014/main" val="571516951"/>
                      </a:ext>
                    </a:extLst>
                  </a:tr>
                  <a:tr h="57912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4086985688"/>
                      </a:ext>
                    </a:extLst>
                  </a:tr>
                  <a:tr h="57912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i="1" dirty="0"/>
                            <a:t>B</a:t>
                          </a:r>
                          <a:r>
                            <a:rPr lang="en-US" sz="3200" i="1" baseline="-25000" dirty="0"/>
                            <a:t>i</a:t>
                          </a:r>
                          <a:endParaRPr lang="en-US" sz="3200" dirty="0"/>
                        </a:p>
                      </a:txBody>
                      <a:tcPr/>
                    </a:tc>
                    <a:extLst>
                      <a:ext uri="{0D108BD9-81ED-4DB2-BD59-A6C34878D82A}">
                        <a16:rowId xmlns:a16="http://schemas.microsoft.com/office/drawing/2014/main" val="3578981720"/>
                      </a:ext>
                    </a:extLst>
                  </a:tr>
                  <a:tr h="57912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i="1" dirty="0"/>
                            <a:t>B</a:t>
                          </a:r>
                          <a:r>
                            <a:rPr lang="en-US" sz="3200" i="1" baseline="-25000" dirty="0"/>
                            <a:t>i</a:t>
                          </a:r>
                          <a:r>
                            <a:rPr lang="en-US" sz="3200" i="1" dirty="0"/>
                            <a:t>’</a:t>
                          </a:r>
                          <a:endParaRPr lang="en-US" sz="3200" dirty="0"/>
                        </a:p>
                      </a:txBody>
                      <a:tcPr/>
                    </a:tc>
                    <a:extLst>
                      <a:ext uri="{0D108BD9-81ED-4DB2-BD59-A6C34878D82A}">
                        <a16:rowId xmlns:a16="http://schemas.microsoft.com/office/drawing/2014/main" val="179007299"/>
                      </a:ext>
                    </a:extLst>
                  </a:tr>
                  <a:tr h="57912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t>1</a:t>
                          </a:r>
                        </a:p>
                      </a:txBody>
                      <a:tcPr/>
                    </a:tc>
                    <a:extLst>
                      <a:ext uri="{0D108BD9-81ED-4DB2-BD59-A6C34878D82A}">
                        <a16:rowId xmlns:a16="http://schemas.microsoft.com/office/drawing/2014/main" val="1521917815"/>
                      </a:ext>
                    </a:extLst>
                  </a:tr>
                </a:tbl>
              </a:graphicData>
            </a:graphic>
          </p:graphicFrame>
        </mc:Fallback>
      </mc:AlternateContent>
    </p:spTree>
    <p:extLst>
      <p:ext uri="{BB962C8B-B14F-4D97-AF65-F5344CB8AC3E}">
        <p14:creationId xmlns:p14="http://schemas.microsoft.com/office/powerpoint/2010/main" val="52152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C6AC700-A66E-4091-8EBB-D67B8590539C}" type="datetime3">
              <a:rPr lang="en-US" smtClean="0"/>
              <a:t>30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18</a:t>
            </a:fld>
            <a:endParaRPr lang="en-US" dirty="0"/>
          </a:p>
        </p:txBody>
      </p:sp>
      <p:pic>
        <p:nvPicPr>
          <p:cNvPr id="9" name="Picture 8"/>
          <p:cNvPicPr>
            <a:picLocks noChangeAspect="1"/>
          </p:cNvPicPr>
          <p:nvPr/>
        </p:nvPicPr>
        <p:blipFill rotWithShape="1">
          <a:blip r:embed="rId2">
            <a:duotone>
              <a:schemeClr val="accent5">
                <a:shade val="45000"/>
                <a:satMod val="135000"/>
              </a:schemeClr>
              <a:prstClr val="white"/>
            </a:duotone>
          </a:blip>
          <a:srcRect l="2898" t="3228" r="3686" b="4103"/>
          <a:stretch/>
        </p:blipFill>
        <p:spPr>
          <a:xfrm>
            <a:off x="8429108" y="571184"/>
            <a:ext cx="7789025" cy="7410006"/>
          </a:xfrm>
          <a:prstGeom prst="rect">
            <a:avLst/>
          </a:prstGeom>
        </p:spPr>
      </p:pic>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587737" y="33250"/>
            <a:ext cx="11114112" cy="658278"/>
          </a:xfrm>
        </p:spPr>
        <p:txBody>
          <a:bodyPr>
            <a:noAutofit/>
          </a:bodyPr>
          <a:lstStyle/>
          <a:p>
            <a:r>
              <a:rPr lang="en-US" sz="48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1221971" y="7457969"/>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51586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733C-1430-4D98-9FC4-79295086B9FA}"/>
              </a:ext>
            </a:extLst>
          </p:cNvPr>
          <p:cNvSpPr>
            <a:spLocks noGrp="1"/>
          </p:cNvSpPr>
          <p:nvPr>
            <p:ph type="title"/>
          </p:nvPr>
        </p:nvSpPr>
        <p:spPr>
          <a:xfrm>
            <a:off x="1712427" y="81266"/>
            <a:ext cx="8279471" cy="816509"/>
          </a:xfrm>
        </p:spPr>
        <p:txBody>
          <a:bodyPr>
            <a:normAutofit/>
          </a:bodyPr>
          <a:lstStyle/>
          <a:p>
            <a:r>
              <a:rPr lang="en-US" sz="4800" b="1" dirty="0">
                <a:solidFill>
                  <a:srgbClr val="0070C0"/>
                </a:solidFill>
              </a:rPr>
              <a:t>Exercise (Homework) </a:t>
            </a:r>
          </a:p>
        </p:txBody>
      </p:sp>
      <p:sp>
        <p:nvSpPr>
          <p:cNvPr id="3" name="Content Placeholder 2">
            <a:extLst>
              <a:ext uri="{FF2B5EF4-FFF2-40B4-BE49-F238E27FC236}">
                <a16:creationId xmlns:a16="http://schemas.microsoft.com/office/drawing/2014/main" id="{E502A2CD-7036-4437-8288-42C71ACE8587}"/>
              </a:ext>
            </a:extLst>
          </p:cNvPr>
          <p:cNvSpPr>
            <a:spLocks noGrp="1"/>
          </p:cNvSpPr>
          <p:nvPr>
            <p:ph idx="1"/>
          </p:nvPr>
        </p:nvSpPr>
        <p:spPr>
          <a:xfrm>
            <a:off x="249382" y="759544"/>
            <a:ext cx="10806545" cy="2064555"/>
          </a:xfrm>
        </p:spPr>
        <p:txBody>
          <a:bodyPr>
            <a:noAutofit/>
          </a:bodyPr>
          <a:lstStyle/>
          <a:p>
            <a:r>
              <a:rPr lang="en-US" sz="3600" dirty="0"/>
              <a:t>Design an adder/subtractor circuit with one selection variable s and two inputs A and B: when s = 0 the circuit performs A+B. When </a:t>
            </a:r>
            <a:r>
              <a:rPr lang="en-US" sz="3600" i="1" dirty="0"/>
              <a:t>s</a:t>
            </a:r>
            <a:r>
              <a:rPr lang="en-US" sz="3600" dirty="0"/>
              <a:t> = 1 the circuit performs A-B by taking the 2’s complement of B.</a:t>
            </a:r>
          </a:p>
        </p:txBody>
      </p:sp>
      <p:sp>
        <p:nvSpPr>
          <p:cNvPr id="7" name="Rectangle 6">
            <a:extLst>
              <a:ext uri="{FF2B5EF4-FFF2-40B4-BE49-F238E27FC236}">
                <a16:creationId xmlns:a16="http://schemas.microsoft.com/office/drawing/2014/main" id="{29A02650-25A7-4234-966A-DBFC17E0A2F1}"/>
              </a:ext>
            </a:extLst>
          </p:cNvPr>
          <p:cNvSpPr/>
          <p:nvPr/>
        </p:nvSpPr>
        <p:spPr>
          <a:xfrm>
            <a:off x="530386" y="2940475"/>
            <a:ext cx="3425258" cy="1938992"/>
          </a:xfrm>
          <a:prstGeom prst="rect">
            <a:avLst/>
          </a:prstGeom>
        </p:spPr>
        <p:txBody>
          <a:bodyPr wrap="square">
            <a:spAutoFit/>
          </a:bodyPr>
          <a:lstStyle/>
          <a:p>
            <a:r>
              <a:rPr lang="en-US" sz="4000" i="1" dirty="0">
                <a:solidFill>
                  <a:srgbClr val="FF0000"/>
                </a:solidFill>
                <a:latin typeface="Calibri" panose="020F0502020204030204" pitchFamily="34" charset="0"/>
              </a:rPr>
              <a:t>X</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A</a:t>
            </a:r>
            <a:r>
              <a:rPr lang="en-US" sz="4000" i="1" baseline="-25000" dirty="0">
                <a:solidFill>
                  <a:srgbClr val="FF0000"/>
                </a:solidFill>
                <a:latin typeface="Calibri" panose="020F0502020204030204" pitchFamily="34" charset="0"/>
              </a:rPr>
              <a:t>i</a:t>
            </a:r>
          </a:p>
          <a:p>
            <a:r>
              <a:rPr lang="en-US" sz="4000" i="1" dirty="0">
                <a:solidFill>
                  <a:srgbClr val="FF0000"/>
                </a:solidFill>
                <a:latin typeface="Calibri" panose="020F0502020204030204" pitchFamily="34" charset="0"/>
              </a:rPr>
              <a:t>Y</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B</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XOR</a:t>
            </a:r>
            <a:r>
              <a:rPr lang="en-US" sz="4000" i="1" dirty="0">
                <a:solidFill>
                  <a:srgbClr val="FF0000"/>
                </a:solidFill>
                <a:latin typeface="Calibri" panose="020F0502020204030204" pitchFamily="34" charset="0"/>
              </a:rPr>
              <a:t> s</a:t>
            </a:r>
          </a:p>
          <a:p>
            <a:r>
              <a:rPr lang="en-US" sz="4000" i="1" dirty="0" err="1">
                <a:solidFill>
                  <a:srgbClr val="FF0000"/>
                </a:solidFill>
                <a:latin typeface="Calibri" panose="020F0502020204030204" pitchFamily="34" charset="0"/>
              </a:rPr>
              <a:t>C</a:t>
            </a:r>
            <a:r>
              <a:rPr lang="en-US" sz="4000" i="1" baseline="-25000" dirty="0" err="1">
                <a:solidFill>
                  <a:srgbClr val="FF0000"/>
                </a:solidFill>
                <a:latin typeface="Calibri" panose="020F0502020204030204" pitchFamily="34" charset="0"/>
              </a:rPr>
              <a:t>in</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s</a:t>
            </a:r>
            <a:endParaRPr lang="en-US" sz="4000" i="1" dirty="0">
              <a:solidFill>
                <a:srgbClr val="FF0000"/>
              </a:solidFill>
            </a:endParaRPr>
          </a:p>
        </p:txBody>
      </p:sp>
      <p:pic>
        <p:nvPicPr>
          <p:cNvPr id="1026" name="Picture 2" descr="Xor Gate Circuit Diagram, Xor, Wiring Diagram and Circuit ...">
            <a:extLst>
              <a:ext uri="{FF2B5EF4-FFF2-40B4-BE49-F238E27FC236}">
                <a16:creationId xmlns:a16="http://schemas.microsoft.com/office/drawing/2014/main" id="{7A0B34D0-E853-4D7A-B5EB-B66FA5568F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991" b="20404"/>
          <a:stretch/>
        </p:blipFill>
        <p:spPr bwMode="auto">
          <a:xfrm>
            <a:off x="3448865" y="3456043"/>
            <a:ext cx="3042457" cy="1802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7D5F0B38-80D1-4494-9C37-0BCE30F2D62F}"/>
              </a:ext>
            </a:extLst>
          </p:cNvPr>
          <p:cNvGraphicFramePr>
            <a:graphicFrameLocks noGrp="1"/>
          </p:cNvGraphicFramePr>
          <p:nvPr>
            <p:extLst>
              <p:ext uri="{D42A27DB-BD31-4B8C-83A1-F6EECF244321}">
                <p14:modId xmlns:p14="http://schemas.microsoft.com/office/powerpoint/2010/main" val="387619903"/>
              </p:ext>
            </p:extLst>
          </p:nvPr>
        </p:nvGraphicFramePr>
        <p:xfrm>
          <a:off x="530386" y="5370379"/>
          <a:ext cx="5968540" cy="2290902"/>
        </p:xfrm>
        <a:graphic>
          <a:graphicData uri="http://schemas.openxmlformats.org/drawingml/2006/table">
            <a:tbl>
              <a:tblPr firstRow="1" bandRow="1">
                <a:tableStyleId>{5C22544A-7EE6-4342-B048-85BDC9FD1C3A}</a:tableStyleId>
              </a:tblPr>
              <a:tblGrid>
                <a:gridCol w="927153">
                  <a:extLst>
                    <a:ext uri="{9D8B030D-6E8A-4147-A177-3AD203B41FA5}">
                      <a16:colId xmlns:a16="http://schemas.microsoft.com/office/drawing/2014/main" val="4250414180"/>
                    </a:ext>
                  </a:extLst>
                </a:gridCol>
                <a:gridCol w="1313465">
                  <a:extLst>
                    <a:ext uri="{9D8B030D-6E8A-4147-A177-3AD203B41FA5}">
                      <a16:colId xmlns:a16="http://schemas.microsoft.com/office/drawing/2014/main" val="2187140167"/>
                    </a:ext>
                  </a:extLst>
                </a:gridCol>
                <a:gridCol w="1467990">
                  <a:extLst>
                    <a:ext uri="{9D8B030D-6E8A-4147-A177-3AD203B41FA5}">
                      <a16:colId xmlns:a16="http://schemas.microsoft.com/office/drawing/2014/main" val="607253720"/>
                    </a:ext>
                  </a:extLst>
                </a:gridCol>
                <a:gridCol w="907835">
                  <a:extLst>
                    <a:ext uri="{9D8B030D-6E8A-4147-A177-3AD203B41FA5}">
                      <a16:colId xmlns:a16="http://schemas.microsoft.com/office/drawing/2014/main" val="161454346"/>
                    </a:ext>
                  </a:extLst>
                </a:gridCol>
                <a:gridCol w="1352097">
                  <a:extLst>
                    <a:ext uri="{9D8B030D-6E8A-4147-A177-3AD203B41FA5}">
                      <a16:colId xmlns:a16="http://schemas.microsoft.com/office/drawing/2014/main" val="1519213856"/>
                    </a:ext>
                  </a:extLst>
                </a:gridCol>
              </a:tblGrid>
              <a:tr h="763634">
                <a:tc>
                  <a:txBody>
                    <a:bodyPr/>
                    <a:lstStyle/>
                    <a:p>
                      <a:pPr algn="ctr"/>
                      <a:r>
                        <a:rPr lang="en-US" sz="4000" i="1" dirty="0"/>
                        <a:t>s</a:t>
                      </a:r>
                    </a:p>
                  </a:txBody>
                  <a:tcPr marL="109728" marR="109728" marT="54864" marB="54864"/>
                </a:tc>
                <a:tc>
                  <a:txBody>
                    <a:bodyPr/>
                    <a:lstStyle/>
                    <a:p>
                      <a:pPr algn="ctr"/>
                      <a:r>
                        <a:rPr lang="en-US" sz="4000" i="1" dirty="0"/>
                        <a:t>F</a:t>
                      </a:r>
                    </a:p>
                  </a:txBody>
                  <a:tcPr marL="109728" marR="109728" marT="54864" marB="54864"/>
                </a:tc>
                <a:tc>
                  <a:txBody>
                    <a:bodyPr/>
                    <a:lstStyle/>
                    <a:p>
                      <a:pPr algn="ctr"/>
                      <a:r>
                        <a:rPr lang="en-US" sz="4000" i="1" dirty="0"/>
                        <a:t>X</a:t>
                      </a:r>
                    </a:p>
                  </a:txBody>
                  <a:tcPr marL="109728" marR="109728" marT="54864" marB="54864"/>
                </a:tc>
                <a:tc>
                  <a:txBody>
                    <a:bodyPr/>
                    <a:lstStyle/>
                    <a:p>
                      <a:pPr algn="ctr"/>
                      <a:r>
                        <a:rPr lang="en-US" sz="4000" i="1" dirty="0"/>
                        <a:t>Y</a:t>
                      </a:r>
                    </a:p>
                  </a:txBody>
                  <a:tcPr marL="109728" marR="109728" marT="54864" marB="54864"/>
                </a:tc>
                <a:tc>
                  <a:txBody>
                    <a:bodyPr/>
                    <a:lstStyle/>
                    <a:p>
                      <a:pPr algn="ctr"/>
                      <a:r>
                        <a:rPr lang="en-US" sz="4000" i="1" dirty="0" err="1"/>
                        <a:t>C</a:t>
                      </a:r>
                      <a:r>
                        <a:rPr lang="en-US" sz="4000" i="1" baseline="-25000" dirty="0" err="1"/>
                        <a:t>in</a:t>
                      </a:r>
                      <a:endParaRPr lang="en-US" sz="4000" i="1" dirty="0"/>
                    </a:p>
                  </a:txBody>
                  <a:tcPr marL="109728" marR="109728" marT="54864" marB="54864"/>
                </a:tc>
                <a:extLst>
                  <a:ext uri="{0D108BD9-81ED-4DB2-BD59-A6C34878D82A}">
                    <a16:rowId xmlns:a16="http://schemas.microsoft.com/office/drawing/2014/main" val="251040091"/>
                  </a:ext>
                </a:extLst>
              </a:tr>
              <a:tr h="763634">
                <a:tc>
                  <a:txBody>
                    <a:bodyPr/>
                    <a:lstStyle/>
                    <a:p>
                      <a:pPr algn="ctr"/>
                      <a:r>
                        <a:rPr lang="en-US" sz="4000" dirty="0"/>
                        <a:t>0</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0</a:t>
                      </a:r>
                    </a:p>
                  </a:txBody>
                  <a:tcPr marL="109728" marR="109728" marT="54864" marB="54864"/>
                </a:tc>
                <a:extLst>
                  <a:ext uri="{0D108BD9-81ED-4DB2-BD59-A6C34878D82A}">
                    <a16:rowId xmlns:a16="http://schemas.microsoft.com/office/drawing/2014/main" val="3056920560"/>
                  </a:ext>
                </a:extLst>
              </a:tr>
              <a:tr h="763634">
                <a:tc>
                  <a:txBody>
                    <a:bodyPr/>
                    <a:lstStyle/>
                    <a:p>
                      <a:pPr algn="ctr"/>
                      <a:r>
                        <a:rPr lang="en-US" sz="4000" dirty="0"/>
                        <a:t>1</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1</a:t>
                      </a:r>
                    </a:p>
                  </a:txBody>
                  <a:tcPr marL="109728" marR="109728" marT="54864" marB="54864"/>
                </a:tc>
                <a:extLst>
                  <a:ext uri="{0D108BD9-81ED-4DB2-BD59-A6C34878D82A}">
                    <a16:rowId xmlns:a16="http://schemas.microsoft.com/office/drawing/2014/main" val="343649899"/>
                  </a:ext>
                </a:extLst>
              </a:tr>
            </a:tbl>
          </a:graphicData>
        </a:graphic>
      </p:graphicFrame>
      <p:sp>
        <p:nvSpPr>
          <p:cNvPr id="6" name="Date Placeholder 5"/>
          <p:cNvSpPr>
            <a:spLocks noGrp="1"/>
          </p:cNvSpPr>
          <p:nvPr>
            <p:ph type="dt" sz="half" idx="10"/>
          </p:nvPr>
        </p:nvSpPr>
        <p:spPr/>
        <p:txBody>
          <a:bodyPr/>
          <a:lstStyle/>
          <a:p>
            <a:fld id="{14580BD6-EF6B-4196-8093-B6685F19677F}" type="datetime3">
              <a:rPr lang="en-US" smtClean="0"/>
              <a:t>30 March 2023</a:t>
            </a:fld>
            <a:endParaRPr lang="en-US"/>
          </a:p>
        </p:txBody>
      </p:sp>
      <p:sp>
        <p:nvSpPr>
          <p:cNvPr id="8" name="Footer Placeholder 7"/>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19</a:t>
            </a:fld>
            <a:endParaRPr lang="en-US" dirty="0"/>
          </a:p>
        </p:txBody>
      </p:sp>
      <p:pic>
        <p:nvPicPr>
          <p:cNvPr id="11" name="Picture 10"/>
          <p:cNvPicPr>
            <a:picLocks noChangeAspect="1"/>
          </p:cNvPicPr>
          <p:nvPr/>
        </p:nvPicPr>
        <p:blipFill rotWithShape="1">
          <a:blip r:embed="rId4">
            <a:duotone>
              <a:schemeClr val="accent5">
                <a:shade val="45000"/>
                <a:satMod val="135000"/>
              </a:schemeClr>
              <a:prstClr val="white"/>
            </a:duotone>
          </a:blip>
          <a:srcRect l="5757" t="2380" r="3672" b="2338"/>
          <a:stretch/>
        </p:blipFill>
        <p:spPr>
          <a:xfrm>
            <a:off x="6783186" y="2360815"/>
            <a:ext cx="4131354" cy="5621801"/>
          </a:xfrm>
          <a:prstGeom prst="rect">
            <a:avLst/>
          </a:prstGeom>
        </p:spPr>
      </p:pic>
      <p:pic>
        <p:nvPicPr>
          <p:cNvPr id="12" name="Picture 11"/>
          <p:cNvPicPr>
            <a:picLocks noChangeAspect="1"/>
          </p:cNvPicPr>
          <p:nvPr/>
        </p:nvPicPr>
        <p:blipFill rotWithShape="1">
          <a:blip r:embed="rId5"/>
          <a:srcRect l="8777" t="1442" r="6848" b="2598"/>
          <a:stretch/>
        </p:blipFill>
        <p:spPr>
          <a:xfrm>
            <a:off x="11057764" y="483090"/>
            <a:ext cx="5258213" cy="7499526"/>
          </a:xfrm>
          <a:prstGeom prst="rect">
            <a:avLst/>
          </a:prstGeom>
        </p:spPr>
      </p:pic>
      <p:sp>
        <p:nvSpPr>
          <p:cNvPr id="10" name="TextBox 9"/>
          <p:cNvSpPr txBox="1"/>
          <p:nvPr/>
        </p:nvSpPr>
        <p:spPr>
          <a:xfrm>
            <a:off x="3291840" y="3030044"/>
            <a:ext cx="3249358" cy="461665"/>
          </a:xfrm>
          <a:prstGeom prst="rect">
            <a:avLst/>
          </a:prstGeom>
          <a:noFill/>
        </p:spPr>
        <p:txBody>
          <a:bodyPr wrap="square" rtlCol="0">
            <a:spAutoFit/>
          </a:bodyPr>
          <a:lstStyle/>
          <a:p>
            <a:pPr algn="ctr"/>
            <a:r>
              <a:rPr lang="en-US" sz="2400" b="1" dirty="0">
                <a:solidFill>
                  <a:srgbClr val="7030A0"/>
                </a:solidFill>
              </a:rPr>
              <a:t>Truth Table of XOR gate</a:t>
            </a:r>
          </a:p>
        </p:txBody>
      </p:sp>
    </p:spTree>
    <p:extLst>
      <p:ext uri="{BB962C8B-B14F-4D97-AF65-F5344CB8AC3E}">
        <p14:creationId xmlns:p14="http://schemas.microsoft.com/office/powerpoint/2010/main" val="22705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604357" y="205394"/>
            <a:ext cx="12618720" cy="958388"/>
          </a:xfrm>
        </p:spPr>
        <p:txBody>
          <a:bodyPr>
            <a:normAutofit/>
          </a:bodyPr>
          <a:lstStyle/>
          <a:p>
            <a:r>
              <a:rPr lang="en-US" sz="6000" b="1" dirty="0">
                <a:solidFill>
                  <a:srgbClr val="0070C0"/>
                </a:solidFill>
              </a:rPr>
              <a:t>Introduction</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207817" y="1163782"/>
            <a:ext cx="15902248" cy="6755852"/>
          </a:xfrm>
        </p:spPr>
        <p:txBody>
          <a:bodyPr>
            <a:noAutofit/>
          </a:bodyPr>
          <a:lstStyle/>
          <a:p>
            <a:pPr algn="just"/>
            <a:r>
              <a:rPr lang="en-US" sz="3600" dirty="0"/>
              <a:t>A processor unit is that part of a digital system that implements the operations in the system. </a:t>
            </a:r>
          </a:p>
          <a:p>
            <a:pPr algn="just"/>
            <a:r>
              <a:rPr lang="en-US" sz="3600" dirty="0"/>
              <a:t>It comprises a number of registers and the digital functions that implement arithmetic, logic, shift, and transfer micro-operations. </a:t>
            </a:r>
          </a:p>
          <a:p>
            <a:pPr algn="just"/>
            <a:r>
              <a:rPr lang="en-US" sz="3600" dirty="0"/>
              <a:t>The processor unit, when combined with a control unit that supervises the sequence of micro-operations, is called a central processing unit (CPU). </a:t>
            </a:r>
          </a:p>
          <a:p>
            <a:pPr algn="just"/>
            <a:r>
              <a:rPr lang="en-US" sz="3600" dirty="0"/>
              <a:t>Central Processing Unit (CPU) consists of Memory (Register Banks), Arithmetic Logic Unit (ALU) and Control Unit (CU).</a:t>
            </a:r>
          </a:p>
          <a:p>
            <a:pPr algn="just"/>
            <a:r>
              <a:rPr lang="en-US" sz="3600" dirty="0"/>
              <a:t>There are </a:t>
            </a:r>
            <a:r>
              <a:rPr lang="en-US" sz="3600" b="1" dirty="0">
                <a:solidFill>
                  <a:srgbClr val="7030A0"/>
                </a:solidFill>
              </a:rPr>
              <a:t>three organizations </a:t>
            </a:r>
            <a:r>
              <a:rPr lang="en-US" sz="3600" dirty="0"/>
              <a:t>for organizing a general-purpose processor unit:</a:t>
            </a:r>
          </a:p>
          <a:p>
            <a:pPr lvl="1" algn="just">
              <a:buFont typeface="Wingdings" panose="05000000000000000000" pitchFamily="2" charset="2"/>
              <a:buChar char="§"/>
            </a:pPr>
            <a:r>
              <a:rPr lang="en-US" sz="3200" dirty="0"/>
              <a:t>Bus organization</a:t>
            </a:r>
          </a:p>
          <a:p>
            <a:pPr lvl="1" algn="just">
              <a:buFont typeface="Wingdings" panose="05000000000000000000" pitchFamily="2" charset="2"/>
              <a:buChar char="§"/>
            </a:pPr>
            <a:r>
              <a:rPr lang="en-US" sz="3200" dirty="0"/>
              <a:t>Scratchpad memory</a:t>
            </a:r>
          </a:p>
          <a:p>
            <a:pPr lvl="1" algn="just">
              <a:buFont typeface="Wingdings" panose="05000000000000000000" pitchFamily="2" charset="2"/>
              <a:buChar char="§"/>
            </a:pPr>
            <a:r>
              <a:rPr lang="en-US" sz="3200" dirty="0"/>
              <a:t>Two-port memory</a:t>
            </a:r>
          </a:p>
          <a:p>
            <a:pPr algn="just"/>
            <a:endParaRPr lang="en-US" sz="3600" dirty="0"/>
          </a:p>
        </p:txBody>
      </p:sp>
      <p:sp>
        <p:nvSpPr>
          <p:cNvPr id="4" name="Date Placeholder 3"/>
          <p:cNvSpPr>
            <a:spLocks noGrp="1"/>
          </p:cNvSpPr>
          <p:nvPr>
            <p:ph type="dt" sz="half" idx="10"/>
          </p:nvPr>
        </p:nvSpPr>
        <p:spPr/>
        <p:txBody>
          <a:bodyPr/>
          <a:lstStyle/>
          <a:p>
            <a:fld id="{9148BD5F-7E9B-486C-BC2E-BE341ED4C716}"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97690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duotone>
              <a:schemeClr val="accent2">
                <a:shade val="45000"/>
                <a:satMod val="135000"/>
              </a:schemeClr>
              <a:prstClr val="white"/>
            </a:duotone>
          </a:blip>
          <a:srcRect l="4665" t="3035" r="4206" b="4736"/>
          <a:stretch/>
        </p:blipFill>
        <p:spPr>
          <a:xfrm>
            <a:off x="7082443" y="2244886"/>
            <a:ext cx="9227128" cy="5469325"/>
          </a:xfrm>
          <a:prstGeom prst="rect">
            <a:avLst/>
          </a:prstGeom>
        </p:spPr>
      </p:pic>
      <p:sp>
        <p:nvSpPr>
          <p:cNvPr id="2" name="Title 1">
            <a:extLst>
              <a:ext uri="{FF2B5EF4-FFF2-40B4-BE49-F238E27FC236}">
                <a16:creationId xmlns:a16="http://schemas.microsoft.com/office/drawing/2014/main" id="{D0A01D9A-3785-4AD7-BCCD-9B7AE0C5B906}"/>
              </a:ext>
            </a:extLst>
          </p:cNvPr>
          <p:cNvSpPr>
            <a:spLocks noGrp="1"/>
          </p:cNvSpPr>
          <p:nvPr>
            <p:ph type="title"/>
          </p:nvPr>
        </p:nvSpPr>
        <p:spPr>
          <a:xfrm>
            <a:off x="1410734" y="227803"/>
            <a:ext cx="12618720" cy="948265"/>
          </a:xfrm>
        </p:spPr>
        <p:txBody>
          <a:bodyPr>
            <a:normAutofit/>
          </a:bodyPr>
          <a:lstStyle/>
          <a:p>
            <a:r>
              <a:rPr lang="en-US" sz="5400" b="1" dirty="0">
                <a:solidFill>
                  <a:srgbClr val="0070C0"/>
                </a:solidFill>
              </a:rPr>
              <a:t>Design of a Logic Circuit</a:t>
            </a:r>
            <a:endParaRPr lang="en-US" sz="5400" dirty="0">
              <a:solidFill>
                <a:srgbClr val="0070C0"/>
              </a:solidFill>
            </a:endParaRPr>
          </a:p>
        </p:txBody>
      </p:sp>
      <p:sp>
        <p:nvSpPr>
          <p:cNvPr id="3" name="Content Placeholder 2">
            <a:extLst>
              <a:ext uri="{FF2B5EF4-FFF2-40B4-BE49-F238E27FC236}">
                <a16:creationId xmlns:a16="http://schemas.microsoft.com/office/drawing/2014/main" id="{AD02D973-CE27-4FC2-9EE5-CD4CAD02C5EE}"/>
              </a:ext>
            </a:extLst>
          </p:cNvPr>
          <p:cNvSpPr>
            <a:spLocks noGrp="1"/>
          </p:cNvSpPr>
          <p:nvPr>
            <p:ph idx="1"/>
          </p:nvPr>
        </p:nvSpPr>
        <p:spPr>
          <a:xfrm>
            <a:off x="182879" y="1097079"/>
            <a:ext cx="16110065" cy="1080856"/>
          </a:xfrm>
        </p:spPr>
        <p:txBody>
          <a:bodyPr>
            <a:noAutofit/>
          </a:bodyPr>
          <a:lstStyle/>
          <a:p>
            <a:r>
              <a:rPr lang="en-US" sz="4000" dirty="0"/>
              <a:t>The logic microoperations manipulate the bits of the operands separately and treat each bit as a binary variable.</a:t>
            </a:r>
          </a:p>
        </p:txBody>
      </p:sp>
      <p:sp>
        <p:nvSpPr>
          <p:cNvPr id="5" name="Rectangle 4"/>
          <p:cNvSpPr/>
          <p:nvPr/>
        </p:nvSpPr>
        <p:spPr>
          <a:xfrm>
            <a:off x="182878" y="2261511"/>
            <a:ext cx="7448206" cy="5632311"/>
          </a:xfrm>
          <a:prstGeom prst="rect">
            <a:avLst/>
          </a:prstGeom>
        </p:spPr>
        <p:txBody>
          <a:bodyPr wrap="square">
            <a:spAutoFit/>
          </a:bodyPr>
          <a:lstStyle/>
          <a:p>
            <a:pPr marL="342900" indent="-342900">
              <a:buFont typeface="Arial" panose="020B0604020202020204" pitchFamily="34" charset="0"/>
              <a:buChar char="•"/>
            </a:pPr>
            <a:r>
              <a:rPr lang="en-US" sz="4000" dirty="0"/>
              <a:t>All </a:t>
            </a:r>
            <a:r>
              <a:rPr lang="en-US" sz="4000" dirty="0">
                <a:solidFill>
                  <a:srgbClr val="FF0000"/>
                </a:solidFill>
              </a:rPr>
              <a:t>logic operations </a:t>
            </a:r>
            <a:r>
              <a:rPr lang="en-US" sz="4000" dirty="0"/>
              <a:t>can be obtained by means of </a:t>
            </a:r>
            <a:r>
              <a:rPr lang="en-US" sz="4000" b="1" dirty="0">
                <a:solidFill>
                  <a:srgbClr val="FF0000"/>
                </a:solidFill>
              </a:rPr>
              <a:t>AND, OR </a:t>
            </a:r>
            <a:r>
              <a:rPr lang="en-US" sz="4000" dirty="0">
                <a:solidFill>
                  <a:srgbClr val="FF0000"/>
                </a:solidFill>
              </a:rPr>
              <a:t>and </a:t>
            </a:r>
            <a:r>
              <a:rPr lang="en-US" sz="4000" b="1" dirty="0">
                <a:solidFill>
                  <a:srgbClr val="FF0000"/>
                </a:solidFill>
              </a:rPr>
              <a:t>NOT </a:t>
            </a:r>
            <a:r>
              <a:rPr lang="en-US" sz="4000" dirty="0">
                <a:solidFill>
                  <a:srgbClr val="FF0000"/>
                </a:solidFill>
              </a:rPr>
              <a:t>operations</a:t>
            </a:r>
            <a:r>
              <a:rPr lang="en-US" sz="4000" dirty="0"/>
              <a:t>. </a:t>
            </a:r>
          </a:p>
          <a:p>
            <a:pPr marL="342900" indent="-342900">
              <a:buFont typeface="Arial" panose="020B0604020202020204" pitchFamily="34" charset="0"/>
              <a:buChar char="•"/>
            </a:pPr>
            <a:r>
              <a:rPr lang="en-US" sz="4000" dirty="0"/>
              <a:t>For 3 operations, we need 2 selection variables but 2 selection lines can choose between 4 logic operations and hence XOR operation was also incorporated in the logical circuit.</a:t>
            </a:r>
          </a:p>
        </p:txBody>
      </p:sp>
      <p:sp>
        <p:nvSpPr>
          <p:cNvPr id="6" name="Date Placeholder 5"/>
          <p:cNvSpPr>
            <a:spLocks noGrp="1"/>
          </p:cNvSpPr>
          <p:nvPr>
            <p:ph type="dt" sz="half" idx="10"/>
          </p:nvPr>
        </p:nvSpPr>
        <p:spPr/>
        <p:txBody>
          <a:bodyPr/>
          <a:lstStyle/>
          <a:p>
            <a:fld id="{807219DD-1A8A-484B-A67C-1E18450AFDD5}" type="datetime3">
              <a:rPr lang="en-US" smtClean="0"/>
              <a:t>30 March 2023</a:t>
            </a:fld>
            <a:endParaRPr lang="en-US"/>
          </a:p>
        </p:txBody>
      </p:sp>
      <p:sp>
        <p:nvSpPr>
          <p:cNvPr id="7" name="Footer Placeholder 6"/>
          <p:cNvSpPr>
            <a:spLocks noGrp="1"/>
          </p:cNvSpPr>
          <p:nvPr>
            <p:ph type="ftr" sz="quarter" idx="11"/>
          </p:nvPr>
        </p:nvSpPr>
        <p:spPr/>
        <p:txBody>
          <a:bodyPr/>
          <a:lstStyle/>
          <a:p>
            <a:r>
              <a:rPr lang="en-US"/>
              <a:t>Course Teacher: Prof. Dr. Engr. Muhibul Haque Bhuyan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63841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BBA6-AE03-4C4F-B76B-3E3E1F82758B}"/>
              </a:ext>
            </a:extLst>
          </p:cNvPr>
          <p:cNvSpPr>
            <a:spLocks noGrp="1"/>
          </p:cNvSpPr>
          <p:nvPr>
            <p:ph type="title"/>
          </p:nvPr>
        </p:nvSpPr>
        <p:spPr>
          <a:xfrm>
            <a:off x="698269" y="205394"/>
            <a:ext cx="11720946" cy="1192706"/>
          </a:xfrm>
        </p:spPr>
        <p:txBody>
          <a:bodyPr>
            <a:normAutofit/>
          </a:bodyPr>
          <a:lstStyle/>
          <a:p>
            <a:r>
              <a:rPr lang="en-US" sz="5400" b="1" dirty="0">
                <a:solidFill>
                  <a:srgbClr val="0070C0"/>
                </a:solidFill>
              </a:rPr>
              <a:t>Combining Logic and Arithmetic Circuits</a:t>
            </a:r>
          </a:p>
        </p:txBody>
      </p:sp>
      <p:sp>
        <p:nvSpPr>
          <p:cNvPr id="3" name="Content Placeholder 2">
            <a:extLst>
              <a:ext uri="{FF2B5EF4-FFF2-40B4-BE49-F238E27FC236}">
                <a16:creationId xmlns:a16="http://schemas.microsoft.com/office/drawing/2014/main" id="{BB78AA6A-DCB5-4AC5-9B73-2D8FF9A6ABDE}"/>
              </a:ext>
            </a:extLst>
          </p:cNvPr>
          <p:cNvSpPr>
            <a:spLocks noGrp="1"/>
          </p:cNvSpPr>
          <p:nvPr>
            <p:ph idx="1"/>
          </p:nvPr>
        </p:nvSpPr>
        <p:spPr>
          <a:xfrm>
            <a:off x="249381" y="1398100"/>
            <a:ext cx="15993687" cy="1145594"/>
          </a:xfrm>
        </p:spPr>
        <p:txBody>
          <a:bodyPr>
            <a:noAutofit/>
          </a:bodyPr>
          <a:lstStyle/>
          <a:p>
            <a:r>
              <a:rPr lang="en-US" sz="4000" dirty="0"/>
              <a:t>The logic circuit can be combined with the arithmetic circuit to produce </a:t>
            </a:r>
            <a:r>
              <a:rPr lang="en-US" sz="4000" dirty="0">
                <a:solidFill>
                  <a:srgbClr val="FF0000"/>
                </a:solidFill>
              </a:rPr>
              <a:t>one arithmetic logic unit</a:t>
            </a:r>
            <a:r>
              <a:rPr lang="en-US" sz="4000" dirty="0"/>
              <a:t>.</a:t>
            </a:r>
          </a:p>
        </p:txBody>
      </p:sp>
      <p:sp>
        <p:nvSpPr>
          <p:cNvPr id="5" name="Rectangle 4"/>
          <p:cNvSpPr/>
          <p:nvPr/>
        </p:nvSpPr>
        <p:spPr>
          <a:xfrm>
            <a:off x="249381" y="2660298"/>
            <a:ext cx="7331826" cy="4401205"/>
          </a:xfrm>
          <a:prstGeom prst="rect">
            <a:avLst/>
          </a:prstGeom>
        </p:spPr>
        <p:txBody>
          <a:bodyPr wrap="square">
            <a:spAutoFit/>
          </a:bodyPr>
          <a:lstStyle/>
          <a:p>
            <a:pPr marL="342900" indent="-342900">
              <a:buFont typeface="Arial" panose="020B0604020202020204" pitchFamily="34" charset="0"/>
              <a:buChar char="•"/>
            </a:pPr>
            <a:r>
              <a:rPr lang="en-US" sz="4000" dirty="0"/>
              <a:t>Selection variables </a:t>
            </a:r>
            <a:r>
              <a:rPr lang="en-US" sz="4000" dirty="0">
                <a:solidFill>
                  <a:srgbClr val="FF0000"/>
                </a:solidFill>
              </a:rPr>
              <a:t>s1 and s0 </a:t>
            </a:r>
            <a:r>
              <a:rPr lang="en-US" sz="4000" dirty="0"/>
              <a:t>can be made </a:t>
            </a:r>
            <a:r>
              <a:rPr lang="en-US" sz="4000" dirty="0">
                <a:solidFill>
                  <a:srgbClr val="FF0000"/>
                </a:solidFill>
              </a:rPr>
              <a:t>common to both sections </a:t>
            </a:r>
            <a:r>
              <a:rPr lang="en-US" sz="4000" dirty="0"/>
              <a:t>provided we use a </a:t>
            </a:r>
            <a:r>
              <a:rPr lang="en-US" sz="4000" dirty="0">
                <a:solidFill>
                  <a:srgbClr val="FF0000"/>
                </a:solidFill>
              </a:rPr>
              <a:t>third variable s2 to differentiate between the two</a:t>
            </a:r>
            <a:r>
              <a:rPr lang="en-US" sz="4000" dirty="0"/>
              <a:t>.</a:t>
            </a:r>
          </a:p>
          <a:p>
            <a:pPr marL="342900" indent="-342900">
              <a:buFont typeface="Arial" panose="020B0604020202020204" pitchFamily="34" charset="0"/>
              <a:buChar char="•"/>
            </a:pPr>
            <a:r>
              <a:rPr lang="en-US" sz="4000" dirty="0"/>
              <a:t>This third variable is the </a:t>
            </a:r>
            <a:r>
              <a:rPr lang="en-US" sz="4000" dirty="0">
                <a:solidFill>
                  <a:srgbClr val="FF0000"/>
                </a:solidFill>
              </a:rPr>
              <a:t>select input to a 2:1 multiplexer</a:t>
            </a:r>
            <a:r>
              <a:rPr lang="en-US" sz="4000" dirty="0"/>
              <a:t>.</a:t>
            </a:r>
          </a:p>
        </p:txBody>
      </p:sp>
      <p:sp>
        <p:nvSpPr>
          <p:cNvPr id="6" name="Date Placeholder 5"/>
          <p:cNvSpPr>
            <a:spLocks noGrp="1"/>
          </p:cNvSpPr>
          <p:nvPr>
            <p:ph type="dt" sz="half" idx="10"/>
          </p:nvPr>
        </p:nvSpPr>
        <p:spPr/>
        <p:txBody>
          <a:bodyPr/>
          <a:lstStyle/>
          <a:p>
            <a:fld id="{513DA533-2B5C-49E3-A400-E4E7FC542746}" type="datetime3">
              <a:rPr lang="en-US" smtClean="0"/>
              <a:t>30 March 2023</a:t>
            </a:fld>
            <a:endParaRPr lang="en-US"/>
          </a:p>
        </p:txBody>
      </p:sp>
      <p:sp>
        <p:nvSpPr>
          <p:cNvPr id="7" name="Footer Placeholder 6"/>
          <p:cNvSpPr>
            <a:spLocks noGrp="1"/>
          </p:cNvSpPr>
          <p:nvPr>
            <p:ph type="ftr" sz="quarter" idx="11"/>
          </p:nvPr>
        </p:nvSpPr>
        <p:spPr/>
        <p:txBody>
          <a:bodyPr/>
          <a:lstStyle/>
          <a:p>
            <a:r>
              <a:rPr lang="en-US"/>
              <a:t>Course Teacher: Prof. Dr. Engr. Muhibul Haque Bhuyan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t>21</a:t>
            </a:fld>
            <a:endParaRPr lang="en-US" dirty="0"/>
          </a:p>
        </p:txBody>
      </p:sp>
      <p:pic>
        <p:nvPicPr>
          <p:cNvPr id="9" name="Picture 8"/>
          <p:cNvPicPr>
            <a:picLocks noChangeAspect="1"/>
          </p:cNvPicPr>
          <p:nvPr/>
        </p:nvPicPr>
        <p:blipFill rotWithShape="1">
          <a:blip r:embed="rId2">
            <a:duotone>
              <a:schemeClr val="accent2">
                <a:shade val="45000"/>
                <a:satMod val="135000"/>
              </a:schemeClr>
              <a:prstClr val="white"/>
            </a:duotone>
          </a:blip>
          <a:srcRect l="3847" t="3103" r="3028" b="4099"/>
          <a:stretch/>
        </p:blipFill>
        <p:spPr>
          <a:xfrm>
            <a:off x="7547957" y="1995054"/>
            <a:ext cx="8794863" cy="5951913"/>
          </a:xfrm>
          <a:prstGeom prst="rect">
            <a:avLst/>
          </a:prstGeom>
        </p:spPr>
      </p:pic>
    </p:spTree>
    <p:extLst>
      <p:ext uri="{BB962C8B-B14F-4D97-AF65-F5344CB8AC3E}">
        <p14:creationId xmlns:p14="http://schemas.microsoft.com/office/powerpoint/2010/main" val="387960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duotone>
              <a:schemeClr val="accent2">
                <a:shade val="45000"/>
                <a:satMod val="135000"/>
              </a:schemeClr>
              <a:prstClr val="white"/>
            </a:duotone>
          </a:blip>
          <a:srcRect l="3847" t="3103" r="3028" b="4099"/>
          <a:stretch/>
        </p:blipFill>
        <p:spPr>
          <a:xfrm>
            <a:off x="8728364" y="1473501"/>
            <a:ext cx="7519273" cy="5293059"/>
          </a:xfrm>
          <a:prstGeom prst="rect">
            <a:avLst/>
          </a:prstGeom>
        </p:spPr>
      </p:pic>
      <p:sp>
        <p:nvSpPr>
          <p:cNvPr id="2" name="Title 1">
            <a:extLst>
              <a:ext uri="{FF2B5EF4-FFF2-40B4-BE49-F238E27FC236}">
                <a16:creationId xmlns:a16="http://schemas.microsoft.com/office/drawing/2014/main" id="{629A8BB8-CCAD-4BB1-8B21-CA2876DE0E98}"/>
              </a:ext>
            </a:extLst>
          </p:cNvPr>
          <p:cNvSpPr>
            <a:spLocks noGrp="1"/>
          </p:cNvSpPr>
          <p:nvPr>
            <p:ph type="title"/>
          </p:nvPr>
        </p:nvSpPr>
        <p:spPr>
          <a:xfrm>
            <a:off x="1313411" y="188766"/>
            <a:ext cx="13882255" cy="1140588"/>
          </a:xfrm>
        </p:spPr>
        <p:txBody>
          <a:bodyPr>
            <a:normAutofit/>
          </a:bodyPr>
          <a:lstStyle/>
          <a:p>
            <a:r>
              <a:rPr lang="en-US" sz="5400" b="1" dirty="0">
                <a:solidFill>
                  <a:srgbClr val="0070C0"/>
                </a:solidFill>
              </a:rPr>
              <a:t>Logic Operations in One Stage of Arithmetic Circuit</a:t>
            </a:r>
          </a:p>
        </p:txBody>
      </p:sp>
      <p:pic>
        <p:nvPicPr>
          <p:cNvPr id="4" name="Content Placeholder 3">
            <a:extLst>
              <a:ext uri="{FF2B5EF4-FFF2-40B4-BE49-F238E27FC236}">
                <a16:creationId xmlns:a16="http://schemas.microsoft.com/office/drawing/2014/main" id="{27E109C2-2C1B-4DE7-9CB1-E7209FCC520C}"/>
              </a:ext>
            </a:extLst>
          </p:cNvPr>
          <p:cNvPicPr>
            <a:picLocks noGrp="1" noChangeAspect="1"/>
          </p:cNvPicPr>
          <p:nvPr>
            <p:ph idx="1"/>
          </p:nvPr>
        </p:nvPicPr>
        <p:blipFill rotWithShape="1">
          <a:blip r:embed="rId3">
            <a:duotone>
              <a:prstClr val="black"/>
              <a:schemeClr val="accent6">
                <a:tint val="45000"/>
                <a:satMod val="400000"/>
              </a:schemeClr>
            </a:duotone>
          </a:blip>
          <a:srcRect l="3516" t="3434" r="3180" b="4367"/>
          <a:stretch/>
        </p:blipFill>
        <p:spPr>
          <a:xfrm>
            <a:off x="232763" y="1599475"/>
            <a:ext cx="8179717" cy="3268981"/>
          </a:xfrm>
          <a:prstGeom prst="rect">
            <a:avLst/>
          </a:prstGeom>
        </p:spPr>
      </p:pic>
      <p:sp>
        <p:nvSpPr>
          <p:cNvPr id="3" name="TextBox 2">
            <a:extLst>
              <a:ext uri="{FF2B5EF4-FFF2-40B4-BE49-F238E27FC236}">
                <a16:creationId xmlns:a16="http://schemas.microsoft.com/office/drawing/2014/main" id="{AF296420-6C5C-4640-9738-9991B81D0F21}"/>
              </a:ext>
            </a:extLst>
          </p:cNvPr>
          <p:cNvSpPr txBox="1"/>
          <p:nvPr/>
        </p:nvSpPr>
        <p:spPr>
          <a:xfrm>
            <a:off x="149638" y="1104436"/>
            <a:ext cx="8760090" cy="523220"/>
          </a:xfrm>
          <a:prstGeom prst="rect">
            <a:avLst/>
          </a:prstGeom>
          <a:noFill/>
        </p:spPr>
        <p:txBody>
          <a:bodyPr wrap="none" rtlCol="0">
            <a:spAutoFit/>
          </a:bodyPr>
          <a:lstStyle/>
          <a:p>
            <a:r>
              <a:rPr lang="en-US" sz="2800" dirty="0">
                <a:solidFill>
                  <a:srgbClr val="FF0000"/>
                </a:solidFill>
              </a:rPr>
              <a:t>Table 9-3 Logic operations in one state of arithmetic circuit</a:t>
            </a:r>
          </a:p>
        </p:txBody>
      </p:sp>
      <p:sp>
        <p:nvSpPr>
          <p:cNvPr id="6" name="TextBox 5"/>
          <p:cNvSpPr txBox="1"/>
          <p:nvPr/>
        </p:nvSpPr>
        <p:spPr>
          <a:xfrm>
            <a:off x="6716495" y="2977768"/>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6716495" y="3774383"/>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216131" y="4978766"/>
            <a:ext cx="10008523" cy="2062103"/>
          </a:xfrm>
          <a:prstGeom prst="rect">
            <a:avLst/>
          </a:prstGeom>
          <a:noFill/>
        </p:spPr>
        <p:txBody>
          <a:bodyPr wrap="square" rtlCol="0">
            <a:spAutoFit/>
          </a:bodyPr>
          <a:lstStyle/>
          <a:p>
            <a:r>
              <a:rPr lang="en-US" sz="3200" dirty="0"/>
              <a:t>XNOR gate gives an output “1” when its inputs are “</a:t>
            </a:r>
            <a:r>
              <a:rPr lang="en-US" sz="3200" i="1" dirty="0"/>
              <a:t>logically equal</a:t>
            </a:r>
            <a:r>
              <a:rPr lang="en-US" sz="3200" dirty="0"/>
              <a:t>” or “</a:t>
            </a:r>
            <a:r>
              <a:rPr lang="en-US" sz="3200" i="1" dirty="0"/>
              <a:t>equivalent</a:t>
            </a:r>
            <a:r>
              <a:rPr lang="en-US" sz="3200" dirty="0"/>
              <a:t>” to each other, which is why an </a:t>
            </a:r>
            <a:r>
              <a:rPr lang="en-US" sz="3200" b="1" dirty="0"/>
              <a:t>Exclusive-NOR</a:t>
            </a:r>
            <a:r>
              <a:rPr lang="en-US" sz="3200" dirty="0"/>
              <a:t> gate is sometimes called an </a:t>
            </a:r>
            <a:r>
              <a:rPr lang="en-US" sz="3200" b="1" dirty="0"/>
              <a:t>Equivalence Gate</a:t>
            </a:r>
            <a:r>
              <a:rPr lang="en-US" sz="3200" dirty="0"/>
              <a:t>.</a:t>
            </a:r>
          </a:p>
        </p:txBody>
      </p:sp>
      <p:graphicFrame>
        <p:nvGraphicFramePr>
          <p:cNvPr id="9" name="Table 8"/>
          <p:cNvGraphicFramePr>
            <a:graphicFrameLocks noGrp="1"/>
          </p:cNvGraphicFramePr>
          <p:nvPr>
            <p:extLst>
              <p:ext uri="{D42A27DB-BD31-4B8C-83A1-F6EECF244321}">
                <p14:modId xmlns:p14="http://schemas.microsoft.com/office/powerpoint/2010/main" val="3523718735"/>
              </p:ext>
            </p:extLst>
          </p:nvPr>
        </p:nvGraphicFramePr>
        <p:xfrm>
          <a:off x="3414793" y="6578924"/>
          <a:ext cx="4355871" cy="1463040"/>
        </p:xfrm>
        <a:graphic>
          <a:graphicData uri="http://schemas.openxmlformats.org/drawingml/2006/table">
            <a:tbl>
              <a:tblPr>
                <a:tableStyleId>{ED083AE6-46FA-4A59-8FB0-9F97EB10719F}</a:tableStyleId>
              </a:tblPr>
              <a:tblGrid>
                <a:gridCol w="1162582">
                  <a:extLst>
                    <a:ext uri="{9D8B030D-6E8A-4147-A177-3AD203B41FA5}">
                      <a16:colId xmlns:a16="http://schemas.microsoft.com/office/drawing/2014/main" val="1167010717"/>
                    </a:ext>
                  </a:extLst>
                </a:gridCol>
                <a:gridCol w="1162582">
                  <a:extLst>
                    <a:ext uri="{9D8B030D-6E8A-4147-A177-3AD203B41FA5}">
                      <a16:colId xmlns:a16="http://schemas.microsoft.com/office/drawing/2014/main" val="874720121"/>
                    </a:ext>
                  </a:extLst>
                </a:gridCol>
                <a:gridCol w="2030707">
                  <a:extLst>
                    <a:ext uri="{9D8B030D-6E8A-4147-A177-3AD203B41FA5}">
                      <a16:colId xmlns:a16="http://schemas.microsoft.com/office/drawing/2014/main" val="4005369820"/>
                    </a:ext>
                  </a:extLst>
                </a:gridCol>
              </a:tblGrid>
              <a:tr h="365760">
                <a:tc gridSpan="2">
                  <a:txBody>
                    <a:bodyPr/>
                    <a:lstStyle/>
                    <a:p>
                      <a:pPr algn="ctr"/>
                      <a:r>
                        <a:rPr lang="en-US" sz="2400" b="1" dirty="0">
                          <a:solidFill>
                            <a:srgbClr val="FF0000"/>
                          </a:solidFill>
                          <a:effectLst/>
                          <a:latin typeface="Times New Roman" panose="02020603050405020304" pitchFamily="18" charset="0"/>
                          <a:cs typeface="Times New Roman" panose="02020603050405020304" pitchFamily="18" charset="0"/>
                        </a:rPr>
                        <a:t>Input</a:t>
                      </a:r>
                    </a:p>
                  </a:txBody>
                  <a:tcPr marL="109728" marR="109728" marT="0" marB="0" anchor="ctr"/>
                </a:tc>
                <a:tc hMerge="1">
                  <a:txBody>
                    <a:bodyPr/>
                    <a:lstStyle/>
                    <a:p>
                      <a:endParaRPr lang="en-US"/>
                    </a:p>
                  </a:txBody>
                  <a:tcPr/>
                </a:tc>
                <a:tc>
                  <a:txBody>
                    <a:bodyPr/>
                    <a:lstStyle/>
                    <a:p>
                      <a:pPr algn="ctr"/>
                      <a:r>
                        <a:rPr lang="en-US" sz="2400" b="1" dirty="0">
                          <a:solidFill>
                            <a:srgbClr val="FF0000"/>
                          </a:solidFill>
                          <a:latin typeface="Times New Roman" panose="02020603050405020304" pitchFamily="18" charset="0"/>
                          <a:cs typeface="Times New Roman" panose="02020603050405020304" pitchFamily="18" charset="0"/>
                        </a:rPr>
                        <a:t>Output</a:t>
                      </a:r>
                    </a:p>
                  </a:txBody>
                  <a:tcPr marL="109728" marR="109728" marT="0" marB="0" anchor="ctr"/>
                </a:tc>
                <a:extLst>
                  <a:ext uri="{0D108BD9-81ED-4DB2-BD59-A6C34878D82A}">
                    <a16:rowId xmlns:a16="http://schemas.microsoft.com/office/drawing/2014/main" val="3246559988"/>
                  </a:ext>
                </a:extLst>
              </a:tr>
              <a:tr h="365760">
                <a:tc>
                  <a:txBody>
                    <a:bodyPr/>
                    <a:lstStyle/>
                    <a:p>
                      <a:pPr algn="ctr"/>
                      <a:r>
                        <a:rPr lang="en-US" sz="2400" b="1" i="1" dirty="0">
                          <a:effectLst/>
                          <a:latin typeface="Times New Roman" panose="02020603050405020304" pitchFamily="18" charset="0"/>
                          <a:cs typeface="Times New Roman" panose="02020603050405020304" pitchFamily="18" charset="0"/>
                        </a:rPr>
                        <a:t>A</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B</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XNOR </a:t>
                      </a:r>
                      <a:r>
                        <a:rPr lang="en-US" sz="2400" b="1" i="1" dirty="0">
                          <a:latin typeface="Times New Roman" panose="02020603050405020304" pitchFamily="18" charset="0"/>
                          <a:cs typeface="Times New Roman" panose="02020603050405020304" pitchFamily="18" charset="0"/>
                        </a:rPr>
                        <a:t>B</a:t>
                      </a:r>
                    </a:p>
                  </a:txBody>
                  <a:tcPr marL="109728" marR="109728" marT="0" marB="0" anchor="ctr"/>
                </a:tc>
                <a:extLst>
                  <a:ext uri="{0D108BD9-81ED-4DB2-BD59-A6C34878D82A}">
                    <a16:rowId xmlns:a16="http://schemas.microsoft.com/office/drawing/2014/main" val="3112467801"/>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a:latin typeface="Times New Roman" panose="02020603050405020304" pitchFamily="18" charset="0"/>
                          <a:cs typeface="Times New Roman" panose="02020603050405020304" pitchFamily="18" charset="0"/>
                        </a:rPr>
                        <a:t>0</a:t>
                      </a:r>
                      <a:endParaRPr lang="en-US" sz="2400" b="1">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1237000980"/>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267477848"/>
                  </a:ext>
                </a:extLst>
              </a:tr>
            </a:tbl>
          </a:graphicData>
        </a:graphic>
      </p:graphicFrame>
      <p:sp>
        <p:nvSpPr>
          <p:cNvPr id="10" name="Date Placeholder 9"/>
          <p:cNvSpPr>
            <a:spLocks noGrp="1"/>
          </p:cNvSpPr>
          <p:nvPr>
            <p:ph type="dt" sz="half" idx="10"/>
          </p:nvPr>
        </p:nvSpPr>
        <p:spPr/>
        <p:txBody>
          <a:bodyPr/>
          <a:lstStyle/>
          <a:p>
            <a:fld id="{284A80EF-67DE-44AD-8B91-BCC84424CDBB}" type="datetime3">
              <a:rPr lang="en-US" smtClean="0"/>
              <a:t>30 March 2023</a:t>
            </a:fld>
            <a:endParaRPr lang="en-US"/>
          </a:p>
        </p:txBody>
      </p:sp>
      <p:sp>
        <p:nvSpPr>
          <p:cNvPr id="11" name="Footer Placeholder 10"/>
          <p:cNvSpPr>
            <a:spLocks noGrp="1"/>
          </p:cNvSpPr>
          <p:nvPr>
            <p:ph type="ftr" sz="quarter" idx="11"/>
          </p:nvPr>
        </p:nvSpPr>
        <p:spPr/>
        <p:txBody>
          <a:bodyPr/>
          <a:lstStyle/>
          <a:p>
            <a:r>
              <a:rPr lang="en-US"/>
              <a:t>Course Teacher: Prof. Dr. Engr. Muhibul Haque Bhuyan</a:t>
            </a:r>
            <a:endParaRPr lang="en-US" dirty="0"/>
          </a:p>
        </p:txBody>
      </p:sp>
      <p:sp>
        <p:nvSpPr>
          <p:cNvPr id="12" name="Slide Number Placeholder 11"/>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164075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ppt_w</p:attrName>
                                        </p:attrNameLst>
                                      </p:cBhvr>
                                      <p:tavLst>
                                        <p:tav tm="0" fmla="#ppt_w*sin(2.5*pi*$)">
                                          <p:val>
                                            <p:fltVal val="0"/>
                                          </p:val>
                                        </p:tav>
                                        <p:tav tm="100000">
                                          <p:val>
                                            <p:fltVal val="1"/>
                                          </p:val>
                                        </p:tav>
                                      </p:tavLst>
                                    </p:anim>
                                    <p:anim calcmode="lin" valueType="num">
                                      <p:cBhvr>
                                        <p:cTn id="13"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anim calcmode="lin" valueType="num">
                                      <p:cBhvr>
                                        <p:cTn id="19" dur="2000" fill="hold"/>
                                        <p:tgtEl>
                                          <p:spTgt spid="7"/>
                                        </p:tgtEl>
                                        <p:attrNameLst>
                                          <p:attrName>ppt_w</p:attrName>
                                        </p:attrNameLst>
                                      </p:cBhvr>
                                      <p:tavLst>
                                        <p:tav tm="0" fmla="#ppt_w*sin(2.5*pi*$)">
                                          <p:val>
                                            <p:fltVal val="0"/>
                                          </p:val>
                                        </p:tav>
                                        <p:tav tm="100000">
                                          <p:val>
                                            <p:fltVal val="1"/>
                                          </p:val>
                                        </p:tav>
                                      </p:tavLst>
                                    </p:anim>
                                    <p:anim calcmode="lin" valueType="num">
                                      <p:cBhvr>
                                        <p:cTn id="20"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C3AB5-CC35-4440-A0C3-481F01656B96}"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23</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232756" y="1496285"/>
                <a:ext cx="16010314" cy="6333593"/>
              </a:xfrm>
              <a:prstGeom prst="rect">
                <a:avLst/>
              </a:prstGeom>
              <a:noFill/>
            </p:spPr>
            <p:txBody>
              <a:bodyPr wrap="square" rtlCol="0">
                <a:spAutoFit/>
              </a:bodyPr>
              <a:lstStyle/>
              <a:p>
                <a:r>
                  <a:rPr lang="en-US" sz="3600" dirty="0"/>
                  <a:t>The value of </a:t>
                </a:r>
                <a:r>
                  <a:rPr lang="en-US" sz="3600" i="1" dirty="0"/>
                  <a:t>X</a:t>
                </a:r>
                <a:r>
                  <a:rPr lang="en-US" sz="3600" i="1" baseline="-25000" dirty="0"/>
                  <a:t>i</a:t>
                </a:r>
                <a:r>
                  <a:rPr lang="en-US" sz="3600" dirty="0"/>
                  <a:t> is always equal to input </a:t>
                </a:r>
                <a:r>
                  <a:rPr lang="en-US" sz="3600" i="1" dirty="0"/>
                  <a:t>A</a:t>
                </a:r>
                <a:r>
                  <a:rPr lang="en-US" sz="3600" i="1" baseline="-25000" dirty="0"/>
                  <a:t>i</a:t>
                </a:r>
                <a:r>
                  <a:rPr lang="en-US" sz="3600" dirty="0"/>
                  <a:t>. Table 9.3 shows the four logic operations obtained when a third selection variable </a:t>
                </a:r>
                <a:r>
                  <a:rPr lang="en-US" sz="3600" i="1" dirty="0"/>
                  <a:t>s</a:t>
                </a:r>
                <a:r>
                  <a:rPr lang="en-US" sz="3600" baseline="-25000" dirty="0"/>
                  <a:t>2</a:t>
                </a:r>
                <a:r>
                  <a:rPr lang="en-US" sz="3600" dirty="0"/>
                  <a:t> = 1. This selection variable forces </a:t>
                </a:r>
                <a:r>
                  <a:rPr lang="en-US" sz="3600" i="1" dirty="0"/>
                  <a:t>C</a:t>
                </a:r>
                <a:r>
                  <a:rPr lang="en-US" sz="3600" i="1" baseline="-25000" dirty="0"/>
                  <a:t>i</a:t>
                </a:r>
                <a:r>
                  <a:rPr lang="en-US" sz="3600" dirty="0"/>
                  <a:t> to be equal to 0 while </a:t>
                </a:r>
                <a:r>
                  <a:rPr lang="en-US" sz="3600" i="1" dirty="0"/>
                  <a:t>s</a:t>
                </a:r>
                <a:r>
                  <a:rPr lang="en-US" sz="3600" baseline="-25000" dirty="0"/>
                  <a:t>1</a:t>
                </a:r>
                <a:r>
                  <a:rPr lang="en-US" sz="3600" dirty="0"/>
                  <a:t> and </a:t>
                </a:r>
                <a:r>
                  <a:rPr lang="en-US" sz="3600" i="1" dirty="0"/>
                  <a:t>s</a:t>
                </a:r>
                <a:r>
                  <a:rPr lang="en-US" sz="3600" baseline="-25000" dirty="0"/>
                  <a:t>0</a:t>
                </a:r>
                <a:r>
                  <a:rPr lang="en-US" sz="3600" dirty="0"/>
                  <a:t> choose a particular value for </a:t>
                </a:r>
                <a:r>
                  <a:rPr lang="en-US" sz="3600" i="1" dirty="0"/>
                  <a:t>Y</a:t>
                </a:r>
                <a:r>
                  <a:rPr lang="en-US" sz="3600" i="1" baseline="-25000" dirty="0"/>
                  <a:t>i</a:t>
                </a:r>
                <a:r>
                  <a:rPr lang="en-US" sz="3600" dirty="0"/>
                  <a:t>.</a:t>
                </a:r>
              </a:p>
              <a:p>
                <a:r>
                  <a:rPr lang="en-US" sz="3600" dirty="0"/>
                  <a:t>The four logic operations obtained by this configuration are transfer, exclusive OR (XOR), </a:t>
                </a:r>
                <a:r>
                  <a:rPr lang="en-US" sz="3600" b="1" dirty="0">
                    <a:solidFill>
                      <a:srgbClr val="FF0000"/>
                    </a:solidFill>
                  </a:rPr>
                  <a:t>equivalence (XNOR)</a:t>
                </a:r>
                <a:r>
                  <a:rPr lang="en-US" sz="3600" dirty="0"/>
                  <a:t>, and complement. The third entry is the </a:t>
                </a:r>
                <a:r>
                  <a:rPr lang="en-US" sz="3600" b="1" dirty="0">
                    <a:solidFill>
                      <a:srgbClr val="FF0000"/>
                    </a:solidFill>
                  </a:rPr>
                  <a:t>XNOR operation  </a:t>
                </a:r>
                <a:r>
                  <a:rPr lang="en-US" sz="3600" dirty="0"/>
                  <a:t>because of the following-</a:t>
                </a:r>
              </a:p>
              <a:p>
                <a:pPr algn="ct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𝐴</m:t>
                          </m:r>
                        </m:e>
                        <m:sub>
                          <m:r>
                            <a:rPr lang="en-US" sz="3600" b="0" i="1" smtClean="0">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oMath>
                  </m:oMathPara>
                </a14:m>
                <a:endParaRPr lang="en-US" sz="3600" dirty="0"/>
              </a:p>
              <a:p>
                <a:pPr algn="just"/>
                <a:endParaRPr lang="en-US" sz="3600" dirty="0"/>
              </a:p>
              <a:p>
                <a:r>
                  <a:rPr lang="en-US" sz="3600" dirty="0"/>
                  <a:t>The last entry in the table is the </a:t>
                </a:r>
                <a:r>
                  <a:rPr lang="en-US" sz="3600" b="1" dirty="0">
                    <a:solidFill>
                      <a:srgbClr val="FF0000"/>
                    </a:solidFill>
                  </a:rPr>
                  <a:t>NOT or complement operation</a:t>
                </a:r>
                <a:r>
                  <a:rPr lang="en-US" sz="3600" dirty="0"/>
                  <a:t> because of the following-</a:t>
                </a:r>
              </a:p>
              <a:p>
                <a:pPr algn="ct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232756" y="1496285"/>
                <a:ext cx="16010314" cy="6333593"/>
              </a:xfrm>
              <a:prstGeom prst="rect">
                <a:avLst/>
              </a:prstGeom>
              <a:blipFill>
                <a:blip r:embed="rId2"/>
                <a:stretch>
                  <a:fillRect l="-1142" t="-1444" r="-1713"/>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629A8BB8-CCAD-4BB1-8B21-CA2876DE0E98}"/>
              </a:ext>
            </a:extLst>
          </p:cNvPr>
          <p:cNvSpPr>
            <a:spLocks noGrp="1"/>
          </p:cNvSpPr>
          <p:nvPr>
            <p:ph type="title"/>
          </p:nvPr>
        </p:nvSpPr>
        <p:spPr>
          <a:xfrm>
            <a:off x="116381" y="615139"/>
            <a:ext cx="16226444" cy="748148"/>
          </a:xfrm>
        </p:spPr>
        <p:txBody>
          <a:bodyPr lIns="0" rIns="0">
            <a:noAutofit/>
          </a:bodyPr>
          <a:lstStyle/>
          <a:p>
            <a:r>
              <a:rPr lang="en-US" sz="4600" b="1" dirty="0">
                <a:solidFill>
                  <a:srgbClr val="0070C0"/>
                </a:solidFill>
              </a:rPr>
              <a:t>Problems of combining the Arithmetic and Logic Circuits in one stage</a:t>
            </a:r>
          </a:p>
        </p:txBody>
      </p:sp>
    </p:spTree>
    <p:extLst>
      <p:ext uri="{BB962C8B-B14F-4D97-AF65-F5344CB8AC3E}">
        <p14:creationId xmlns:p14="http://schemas.microsoft.com/office/powerpoint/2010/main" val="246015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36CE-150E-4609-8237-19DDA0473EDD}"/>
              </a:ext>
            </a:extLst>
          </p:cNvPr>
          <p:cNvSpPr>
            <a:spLocks noGrp="1"/>
          </p:cNvSpPr>
          <p:nvPr>
            <p:ph type="title"/>
          </p:nvPr>
        </p:nvSpPr>
        <p:spPr>
          <a:xfrm>
            <a:off x="631767" y="438150"/>
            <a:ext cx="13907193" cy="1180411"/>
          </a:xfrm>
        </p:spPr>
        <p:txBody>
          <a:bodyPr>
            <a:normAutofit/>
          </a:bodyPr>
          <a:lstStyle/>
          <a:p>
            <a:r>
              <a:rPr lang="en-US" sz="6000" b="1" dirty="0">
                <a:solidFill>
                  <a:srgbClr val="0070C0"/>
                </a:solidFill>
              </a:rPr>
              <a:t>Design of Arithmetic Logic Unit</a:t>
            </a:r>
          </a:p>
        </p:txBody>
      </p:sp>
      <p:sp>
        <p:nvSpPr>
          <p:cNvPr id="3" name="Rectangle 2"/>
          <p:cNvSpPr/>
          <p:nvPr/>
        </p:nvSpPr>
        <p:spPr>
          <a:xfrm>
            <a:off x="315885" y="1618561"/>
            <a:ext cx="16010312" cy="5351593"/>
          </a:xfrm>
          <a:prstGeom prst="rect">
            <a:avLst/>
          </a:prstGeom>
        </p:spPr>
        <p:txBody>
          <a:bodyPr wrap="square">
            <a:spAutoFit/>
          </a:bodyPr>
          <a:lstStyle/>
          <a:p>
            <a:pPr>
              <a:lnSpc>
                <a:spcPct val="120000"/>
              </a:lnSpc>
            </a:pPr>
            <a:r>
              <a:rPr lang="en-US" sz="4800" dirty="0"/>
              <a:t>The design steps of an ALU are as follows:</a:t>
            </a:r>
          </a:p>
          <a:p>
            <a:pPr marL="411480" indent="-411480">
              <a:lnSpc>
                <a:spcPct val="120000"/>
              </a:lnSpc>
              <a:buFont typeface="+mj-lt"/>
              <a:buAutoNum type="arabicPeriod"/>
            </a:pPr>
            <a:r>
              <a:rPr lang="en-US" sz="4800" dirty="0"/>
              <a:t>Design an arithmetic section independent of the logic section</a:t>
            </a:r>
          </a:p>
          <a:p>
            <a:pPr marL="411480" indent="-411480">
              <a:lnSpc>
                <a:spcPct val="120000"/>
              </a:lnSpc>
              <a:buFont typeface="+mj-lt"/>
              <a:buAutoNum type="arabicPeriod"/>
            </a:pPr>
            <a:r>
              <a:rPr lang="en-US" sz="4800" dirty="0"/>
              <a:t>Determine the logic operations obtained from the arithmetic circuit in step 1, assuming the input carries of all stages are 0.</a:t>
            </a:r>
          </a:p>
          <a:p>
            <a:pPr marL="411480" indent="-411480">
              <a:lnSpc>
                <a:spcPct val="120000"/>
              </a:lnSpc>
              <a:buFont typeface="+mj-lt"/>
              <a:buAutoNum type="arabicPeriod"/>
            </a:pPr>
            <a:r>
              <a:rPr lang="en-US" sz="4800" dirty="0"/>
              <a:t>Modify the arithmetic circuit to obtain the required logic operation</a:t>
            </a:r>
          </a:p>
        </p:txBody>
      </p:sp>
      <p:sp>
        <p:nvSpPr>
          <p:cNvPr id="4" name="Date Placeholder 3"/>
          <p:cNvSpPr>
            <a:spLocks noGrp="1"/>
          </p:cNvSpPr>
          <p:nvPr>
            <p:ph type="dt" sz="half" idx="10"/>
          </p:nvPr>
        </p:nvSpPr>
        <p:spPr/>
        <p:txBody>
          <a:bodyPr/>
          <a:lstStyle/>
          <a:p>
            <a:fld id="{FE6C248A-DF4B-4D34-8B88-9AE0EAA1B084}"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289449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720738" y="83128"/>
            <a:ext cx="12618720" cy="731521"/>
          </a:xfrm>
        </p:spPr>
        <p:txBody>
          <a:bodyPr>
            <a:noAutofit/>
          </a:bodyPr>
          <a:lstStyle/>
          <a:p>
            <a:r>
              <a:rPr lang="en-US" sz="4800" b="1" dirty="0">
                <a:solidFill>
                  <a:srgbClr val="0070C0"/>
                </a:solidFill>
              </a:rPr>
              <a:t>Logic Diagram of an Arithmetic Circuit</a:t>
            </a:r>
          </a:p>
        </p:txBody>
      </p:sp>
      <p:pic>
        <p:nvPicPr>
          <p:cNvPr id="5"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2">
            <a:duotone>
              <a:prstClr val="black"/>
              <a:schemeClr val="accent6">
                <a:tint val="45000"/>
                <a:satMod val="400000"/>
              </a:schemeClr>
            </a:duotone>
          </a:blip>
          <a:srcRect l="3516" t="3434" r="3180" b="4367"/>
          <a:stretch/>
        </p:blipFill>
        <p:spPr>
          <a:xfrm>
            <a:off x="9543009" y="3371742"/>
            <a:ext cx="6783777" cy="3029057"/>
          </a:xfrm>
          <a:prstGeom prst="rect">
            <a:avLst/>
          </a:prstGeom>
        </p:spPr>
      </p:pic>
      <p:sp>
        <p:nvSpPr>
          <p:cNvPr id="6" name="TextBox 5">
            <a:extLst>
              <a:ext uri="{FF2B5EF4-FFF2-40B4-BE49-F238E27FC236}">
                <a16:creationId xmlns:a16="http://schemas.microsoft.com/office/drawing/2014/main" id="{AF296420-6C5C-4640-9738-9991B81D0F21}"/>
              </a:ext>
            </a:extLst>
          </p:cNvPr>
          <p:cNvSpPr txBox="1"/>
          <p:nvPr/>
        </p:nvSpPr>
        <p:spPr>
          <a:xfrm>
            <a:off x="11728519" y="2765970"/>
            <a:ext cx="2104743" cy="707886"/>
          </a:xfrm>
          <a:prstGeom prst="rect">
            <a:avLst/>
          </a:prstGeom>
          <a:noFill/>
        </p:spPr>
        <p:txBody>
          <a:bodyPr wrap="none" rtlCol="0">
            <a:spAutoFit/>
          </a:bodyPr>
          <a:lstStyle/>
          <a:p>
            <a:r>
              <a:rPr lang="en-US" sz="4000" b="1" dirty="0">
                <a:solidFill>
                  <a:srgbClr val="FF0000"/>
                </a:solidFill>
              </a:rPr>
              <a:t>Table 9-3</a:t>
            </a:r>
          </a:p>
        </p:txBody>
      </p:sp>
      <p:sp>
        <p:nvSpPr>
          <p:cNvPr id="7" name="TextBox 6"/>
          <p:cNvSpPr txBox="1"/>
          <p:nvPr/>
        </p:nvSpPr>
        <p:spPr>
          <a:xfrm>
            <a:off x="14842585" y="4639787"/>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14842586" y="5308039"/>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sp>
        <p:nvSpPr>
          <p:cNvPr id="9" name="Date Placeholder 8"/>
          <p:cNvSpPr>
            <a:spLocks noGrp="1"/>
          </p:cNvSpPr>
          <p:nvPr>
            <p:ph type="dt" sz="half" idx="10"/>
          </p:nvPr>
        </p:nvSpPr>
        <p:spPr/>
        <p:txBody>
          <a:bodyPr/>
          <a:lstStyle/>
          <a:p>
            <a:fld id="{D431759D-C9EE-45D1-B98F-8CA22F1E396B}" type="datetime3">
              <a:rPr lang="en-US" smtClean="0"/>
              <a:t>30 March 2023</a:t>
            </a:fld>
            <a:endParaRPr lang="en-US"/>
          </a:p>
        </p:txBody>
      </p:sp>
      <p:sp>
        <p:nvSpPr>
          <p:cNvPr id="10" name="Footer Placeholder 9"/>
          <p:cNvSpPr>
            <a:spLocks noGrp="1"/>
          </p:cNvSpPr>
          <p:nvPr>
            <p:ph type="ftr" sz="quarter" idx="11"/>
          </p:nvPr>
        </p:nvSpPr>
        <p:spPr/>
        <p:txBody>
          <a:bodyPr/>
          <a:lstStyle/>
          <a:p>
            <a:r>
              <a:rPr lang="en-US"/>
              <a:t>Course Teacher: Prof. Dr. Engr. Muhibul Haque Bhuyan</a:t>
            </a:r>
            <a:endParaRPr lang="en-US" dirty="0"/>
          </a:p>
        </p:txBody>
      </p:sp>
      <p:sp>
        <p:nvSpPr>
          <p:cNvPr id="11" name="Slide Number Placeholder 10"/>
          <p:cNvSpPr>
            <a:spLocks noGrp="1"/>
          </p:cNvSpPr>
          <p:nvPr>
            <p:ph type="sldNum" sz="quarter" idx="12"/>
          </p:nvPr>
        </p:nvSpPr>
        <p:spPr/>
        <p:txBody>
          <a:bodyPr/>
          <a:lstStyle/>
          <a:p>
            <a:fld id="{48F63A3B-78C7-47BE-AE5E-E10140E04643}" type="slidenum">
              <a:rPr lang="en-US" smtClean="0"/>
              <a:t>25</a:t>
            </a:fld>
            <a:endParaRPr lang="en-US" dirty="0"/>
          </a:p>
        </p:txBody>
      </p:sp>
      <p:pic>
        <p:nvPicPr>
          <p:cNvPr id="13" name="Picture 12"/>
          <p:cNvPicPr>
            <a:picLocks noChangeAspect="1"/>
          </p:cNvPicPr>
          <p:nvPr/>
        </p:nvPicPr>
        <p:blipFill rotWithShape="1">
          <a:blip r:embed="rId3">
            <a:duotone>
              <a:schemeClr val="accent5">
                <a:shade val="45000"/>
                <a:satMod val="135000"/>
              </a:schemeClr>
              <a:prstClr val="white"/>
            </a:duotone>
          </a:blip>
          <a:srcRect l="2898" t="3228" r="3686" b="4103"/>
          <a:stretch/>
        </p:blipFill>
        <p:spPr>
          <a:xfrm>
            <a:off x="437266" y="769719"/>
            <a:ext cx="7533106" cy="7166540"/>
          </a:xfrm>
          <a:prstGeom prst="rect">
            <a:avLst/>
          </a:prstGeom>
        </p:spPr>
      </p:pic>
      <p:sp>
        <p:nvSpPr>
          <p:cNvPr id="14" name="TextBox 13">
            <a:extLst>
              <a:ext uri="{FF2B5EF4-FFF2-40B4-BE49-F238E27FC236}">
                <a16:creationId xmlns:a16="http://schemas.microsoft.com/office/drawing/2014/main" id="{439EF05C-417F-4D00-BDBC-DC92E2A9570D}"/>
              </a:ext>
            </a:extLst>
          </p:cNvPr>
          <p:cNvSpPr txBox="1"/>
          <p:nvPr/>
        </p:nvSpPr>
        <p:spPr>
          <a:xfrm>
            <a:off x="7845243" y="7323041"/>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368312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AD0BB-D8B0-4DB5-89CA-0E593D796B7B}" type="datetime3">
              <a:rPr lang="en-US" smtClean="0"/>
              <a:t>30 March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26</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232756" y="1097270"/>
                <a:ext cx="16010314" cy="6740307"/>
              </a:xfrm>
              <a:prstGeom prst="rect">
                <a:avLst/>
              </a:prstGeom>
              <a:noFill/>
            </p:spPr>
            <p:txBody>
              <a:bodyPr wrap="square" rtlCol="0">
                <a:spAutoFit/>
              </a:bodyPr>
              <a:lstStyle/>
              <a:p>
                <a:r>
                  <a:rPr lang="en-US" sz="3600" dirty="0"/>
                  <a:t>The solution to the first design step is shown in Fig. 9.8. The solution to the second design step is presented in Table 9.3. The solution of the third step is shown below.</a:t>
                </a:r>
              </a:p>
              <a:p>
                <a:r>
                  <a:rPr lang="en-US" sz="3600" dirty="0"/>
                  <a:t>From Table 9.3, we see that when </a:t>
                </a:r>
                <a:r>
                  <a:rPr lang="en-US" sz="3600" i="1" dirty="0"/>
                  <a:t>s</a:t>
                </a:r>
                <a:r>
                  <a:rPr lang="en-US" sz="3600" baseline="-25000" dirty="0"/>
                  <a:t>2</a:t>
                </a:r>
                <a:r>
                  <a:rPr lang="en-US" sz="3600" dirty="0"/>
                  <a:t> = 1, the input carry </a:t>
                </a:r>
                <a:r>
                  <a:rPr lang="en-US" sz="3600" i="1" dirty="0"/>
                  <a:t>C</a:t>
                </a:r>
                <a:r>
                  <a:rPr lang="en-US" sz="3600" i="1" baseline="-25000" dirty="0"/>
                  <a:t>i</a:t>
                </a:r>
                <a:r>
                  <a:rPr lang="en-US" sz="3600" dirty="0"/>
                  <a:t> in each stage must be 0. When both </a:t>
                </a:r>
                <a:r>
                  <a:rPr lang="en-US" sz="3600" i="1" dirty="0"/>
                  <a:t>s</a:t>
                </a:r>
                <a:r>
                  <a:rPr lang="en-US" sz="3600" baseline="-25000" dirty="0"/>
                  <a:t>1</a:t>
                </a:r>
                <a:r>
                  <a:rPr lang="en-US" sz="3600" dirty="0"/>
                  <a:t> and </a:t>
                </a:r>
                <a:r>
                  <a:rPr lang="en-US" sz="3600" i="1" dirty="0"/>
                  <a:t>s</a:t>
                </a:r>
                <a:r>
                  <a:rPr lang="en-US" sz="3600" baseline="-25000" dirty="0"/>
                  <a:t>0</a:t>
                </a:r>
                <a:r>
                  <a:rPr lang="en-US" sz="3600" dirty="0"/>
                  <a:t> are equal to 0, each stage generates the output function </a:t>
                </a:r>
                <a:r>
                  <a:rPr lang="en-US" sz="3600" i="1" dirty="0"/>
                  <a:t>F</a:t>
                </a:r>
                <a:r>
                  <a:rPr lang="en-US" sz="3600" i="1" baseline="-25000" dirty="0"/>
                  <a:t>i</a:t>
                </a:r>
                <a:r>
                  <a:rPr lang="en-US" sz="3600" dirty="0"/>
                  <a:t> = </a:t>
                </a:r>
                <a:r>
                  <a:rPr lang="en-US" sz="3600" i="1" dirty="0"/>
                  <a:t>A</a:t>
                </a:r>
                <a:r>
                  <a:rPr lang="en-US" sz="3600" i="1" baseline="-25000" dirty="0"/>
                  <a:t>i</a:t>
                </a:r>
                <a:r>
                  <a:rPr lang="en-US" sz="3600" dirty="0"/>
                  <a:t>. To change the output to an OR operation, we must change the input to each full-adder circuit from </a:t>
                </a:r>
                <a:r>
                  <a:rPr lang="en-US" sz="3600" i="1" dirty="0"/>
                  <a:t>A</a:t>
                </a:r>
                <a:r>
                  <a:rPr lang="en-US" sz="3600" i="1" baseline="-25000" dirty="0"/>
                  <a:t>i </a:t>
                </a:r>
                <a:r>
                  <a:rPr lang="en-US" sz="3600" dirty="0"/>
                  <a:t>to </a:t>
                </a:r>
                <a:r>
                  <a:rPr lang="en-US" sz="3600" i="1" dirty="0"/>
                  <a:t>A</a:t>
                </a:r>
                <a:r>
                  <a:rPr lang="en-US" sz="3600" i="1" baseline="-25000" dirty="0"/>
                  <a:t>i</a:t>
                </a:r>
                <a:r>
                  <a:rPr lang="en-US" sz="3600" dirty="0"/>
                  <a:t> + </a:t>
                </a:r>
                <a:r>
                  <a:rPr lang="en-US" sz="3600" i="1" dirty="0"/>
                  <a:t>B</a:t>
                </a:r>
                <a:r>
                  <a:rPr lang="en-US" sz="3600" i="1" baseline="-25000" dirty="0"/>
                  <a:t>i</a:t>
                </a:r>
                <a:r>
                  <a:rPr lang="en-US" sz="3600" dirty="0"/>
                  <a:t>. This can be accomplished by </a:t>
                </a:r>
                <a:r>
                  <a:rPr lang="en-US" sz="3600" dirty="0" err="1"/>
                  <a:t>ORing</a:t>
                </a:r>
                <a:r>
                  <a:rPr lang="en-US" sz="3600" dirty="0"/>
                  <a:t> </a:t>
                </a:r>
                <a:r>
                  <a:rPr lang="en-US" sz="3600" i="1" dirty="0"/>
                  <a:t>A</a:t>
                </a:r>
                <a:r>
                  <a:rPr lang="en-US" sz="3600" i="1" baseline="-25000" dirty="0"/>
                  <a:t>i</a:t>
                </a:r>
                <a:r>
                  <a:rPr lang="en-US" sz="3600" dirty="0"/>
                  <a:t> and </a:t>
                </a:r>
                <a:r>
                  <a:rPr lang="en-US" sz="3600" i="1" dirty="0"/>
                  <a:t>B</a:t>
                </a:r>
                <a:r>
                  <a:rPr lang="en-US" sz="3600" i="1" baseline="-25000" dirty="0"/>
                  <a:t>i</a:t>
                </a:r>
                <a:r>
                  <a:rPr lang="en-US" sz="3600" dirty="0"/>
                  <a:t> when </a:t>
                </a:r>
                <a:r>
                  <a:rPr lang="en-US" sz="3600" i="1" dirty="0"/>
                  <a:t>s</a:t>
                </a:r>
                <a:r>
                  <a:rPr lang="en-US" sz="3600" baseline="-25000" dirty="0"/>
                  <a:t>2</a:t>
                </a:r>
                <a:r>
                  <a:rPr lang="en-US" sz="3600" i="1" dirty="0"/>
                  <a:t>s</a:t>
                </a:r>
                <a:r>
                  <a:rPr lang="en-US" sz="3600" baseline="-25000" dirty="0"/>
                  <a:t>1</a:t>
                </a:r>
                <a:r>
                  <a:rPr lang="en-US" sz="3600" i="1" dirty="0"/>
                  <a:t>s</a:t>
                </a:r>
                <a:r>
                  <a:rPr lang="en-US" sz="3600" baseline="-25000" dirty="0"/>
                  <a:t>0</a:t>
                </a:r>
                <a:r>
                  <a:rPr lang="en-US" sz="3600" dirty="0"/>
                  <a:t> = 100.</a:t>
                </a:r>
              </a:p>
              <a:p>
                <a:r>
                  <a:rPr lang="en-US" sz="3600" dirty="0"/>
                  <a:t>The other selection variable combinations that gives an </a:t>
                </a:r>
                <a:r>
                  <a:rPr lang="en-US" sz="3600" b="1" dirty="0">
                    <a:solidFill>
                      <a:srgbClr val="FF0000"/>
                    </a:solidFill>
                  </a:rPr>
                  <a:t>undesirable output </a:t>
                </a:r>
                <a:r>
                  <a:rPr lang="en-US" sz="3600" dirty="0"/>
                  <a:t>is </a:t>
                </a:r>
                <a:r>
                  <a:rPr lang="en-US" sz="3600" b="1" i="1" dirty="0">
                    <a:solidFill>
                      <a:srgbClr val="FF0000"/>
                    </a:solidFill>
                  </a:rPr>
                  <a:t>s</a:t>
                </a:r>
                <a:r>
                  <a:rPr lang="en-US" sz="3600" b="1" baseline="-25000" dirty="0">
                    <a:solidFill>
                      <a:srgbClr val="FF0000"/>
                    </a:solidFill>
                  </a:rPr>
                  <a:t>2</a:t>
                </a:r>
                <a:r>
                  <a:rPr lang="en-US" sz="3600" b="1" i="1" dirty="0">
                    <a:solidFill>
                      <a:srgbClr val="FF0000"/>
                    </a:solidFill>
                  </a:rPr>
                  <a:t>s</a:t>
                </a:r>
                <a:r>
                  <a:rPr lang="en-US" sz="3600" b="1" baseline="-25000" dirty="0">
                    <a:solidFill>
                      <a:srgbClr val="FF0000"/>
                    </a:solidFill>
                  </a:rPr>
                  <a:t>1</a:t>
                </a:r>
                <a:r>
                  <a:rPr lang="en-US" sz="3600" b="1" i="1" dirty="0">
                    <a:solidFill>
                      <a:srgbClr val="FF0000"/>
                    </a:solidFill>
                  </a:rPr>
                  <a:t>s</a:t>
                </a:r>
                <a:r>
                  <a:rPr lang="en-US" sz="3600" b="1" baseline="-25000" dirty="0">
                    <a:solidFill>
                      <a:srgbClr val="FF0000"/>
                    </a:solidFill>
                  </a:rPr>
                  <a:t>0</a:t>
                </a:r>
                <a:r>
                  <a:rPr lang="en-US" sz="3600" b="1" dirty="0">
                    <a:solidFill>
                      <a:srgbClr val="FF0000"/>
                    </a:solidFill>
                  </a:rPr>
                  <a:t> = 110</a:t>
                </a:r>
                <a:r>
                  <a:rPr lang="en-US" sz="3600" dirty="0"/>
                  <a:t>. The present unit generates the output,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as discussed in the previous slide. However, </a:t>
                </a:r>
                <a:r>
                  <a:rPr lang="en-US" sz="3600" dirty="0">
                    <a:solidFill>
                      <a:srgbClr val="FF0000"/>
                    </a:solidFill>
                  </a:rPr>
                  <a:t>we want to generate the AND operation (i.e.,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𝐹</m:t>
                        </m:r>
                      </m:e>
                      <m:sub>
                        <m:r>
                          <a:rPr lang="en-US" sz="3600" i="1">
                            <a:solidFill>
                              <a:srgbClr val="FF0000"/>
                            </a:solidFill>
                            <a:latin typeface="Cambria Math" panose="02040503050406030204" pitchFamily="18" charset="0"/>
                          </a:rPr>
                          <m:t>𝑖</m:t>
                        </m:r>
                      </m:sub>
                    </m:sSub>
                    <m:r>
                      <a:rPr lang="en-US" sz="3600" i="1">
                        <a:solidFill>
                          <a:srgbClr val="FF0000"/>
                        </a:solidFill>
                        <a:latin typeface="Cambria Math" panose="02040503050406030204" pitchFamily="18" charset="0"/>
                        <a:ea typeface="Cambria Math" panose="02040503050406030204" pitchFamily="18" charset="0"/>
                      </a:rPr>
                      <m:t>=</m:t>
                    </m:r>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sSub>
                      <m:sSubPr>
                        <m:ctrlPr>
                          <a:rPr lang="en-US" sz="3600" i="1" smtClean="0">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t>
                </a:r>
                <a:r>
                  <a:rPr lang="en-US" sz="3600" dirty="0"/>
                  <a:t>for this combination. For this purpose, let us investigate the possibility of </a:t>
                </a:r>
                <a:r>
                  <a:rPr lang="en-US" sz="3600" dirty="0" err="1">
                    <a:solidFill>
                      <a:srgbClr val="FF0000"/>
                    </a:solidFill>
                  </a:rPr>
                  <a:t>ORing</a:t>
                </a:r>
                <a:r>
                  <a:rPr lang="en-US" sz="3600" dirty="0">
                    <a:solidFill>
                      <a:srgbClr val="FF0000"/>
                    </a:solidFill>
                  </a:rPr>
                  <a:t> each input </a:t>
                </a:r>
                <a:r>
                  <a:rPr lang="en-US" sz="3600" i="1" dirty="0">
                    <a:solidFill>
                      <a:srgbClr val="FF0000"/>
                    </a:solidFill>
                  </a:rPr>
                  <a:t>A</a:t>
                </a:r>
                <a:r>
                  <a:rPr lang="en-US" sz="3600" i="1" baseline="-25000" dirty="0">
                    <a:solidFill>
                      <a:srgbClr val="FF0000"/>
                    </a:solidFill>
                  </a:rPr>
                  <a:t>i</a:t>
                </a:r>
                <a:r>
                  <a:rPr lang="en-US" sz="3600" dirty="0">
                    <a:solidFill>
                      <a:srgbClr val="FF0000"/>
                    </a:solidFill>
                  </a:rPr>
                  <a:t> with a Boolean variable </a:t>
                </a:r>
                <a:r>
                  <a:rPr lang="en-US" sz="3600" i="1" dirty="0">
                    <a:solidFill>
                      <a:srgbClr val="FF0000"/>
                    </a:solidFill>
                  </a:rPr>
                  <a:t>K</a:t>
                </a:r>
                <a:r>
                  <a:rPr lang="en-US" sz="3600" i="1" baseline="-25000" dirty="0">
                    <a:solidFill>
                      <a:srgbClr val="FF0000"/>
                    </a:solidFill>
                  </a:rPr>
                  <a:t>i</a:t>
                </a:r>
                <a:r>
                  <a:rPr lang="en-US" sz="3600" dirty="0"/>
                  <a:t>. The function so obtained is used for </a:t>
                </a:r>
                <a:r>
                  <a:rPr lang="en-US" sz="3600" i="1" dirty="0"/>
                  <a:t>X</a:t>
                </a:r>
                <a:r>
                  <a:rPr lang="en-US" sz="3600" i="1" baseline="-25000" dirty="0"/>
                  <a:t>i</a:t>
                </a:r>
                <a:r>
                  <a:rPr lang="en-US" sz="3600" dirty="0"/>
                  <a:t>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a:t>
                </a:r>
                <a:r>
                  <a:rPr lang="en-US" sz="36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232756" y="1097270"/>
                <a:ext cx="16010314" cy="6740307"/>
              </a:xfrm>
              <a:prstGeom prst="rect">
                <a:avLst/>
              </a:prstGeom>
              <a:blipFill>
                <a:blip r:embed="rId2"/>
                <a:stretch>
                  <a:fillRect l="-1142" t="-1447" r="-1599" b="-2441"/>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66DB13EE-9066-4270-BF91-8769F7E74896}"/>
              </a:ext>
            </a:extLst>
          </p:cNvPr>
          <p:cNvSpPr>
            <a:spLocks noGrp="1"/>
          </p:cNvSpPr>
          <p:nvPr>
            <p:ph type="title"/>
          </p:nvPr>
        </p:nvSpPr>
        <p:spPr>
          <a:xfrm>
            <a:off x="1410734" y="289354"/>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97807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89B80-07A6-44AD-806D-75FC4CC05111}" type="datetime3">
              <a:rPr lang="en-US" smtClean="0"/>
              <a:t>30 March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27</a:t>
            </a:fld>
            <a:endParaRPr lang="en-US" dirty="0"/>
          </a:p>
        </p:txBody>
      </p:sp>
      <p:sp>
        <p:nvSpPr>
          <p:cNvPr id="6"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mc:AlternateContent xmlns:mc="http://schemas.openxmlformats.org/markup-compatibility/2006" xmlns:a14="http://schemas.microsoft.com/office/drawing/2010/main">
        <mc:Choice Requires="a14">
          <p:sp>
            <p:nvSpPr>
              <p:cNvPr id="7" name="TextBox 6"/>
              <p:cNvSpPr txBox="1"/>
              <p:nvPr/>
            </p:nvSpPr>
            <p:spPr>
              <a:xfrm>
                <a:off x="232756" y="982801"/>
                <a:ext cx="16010314" cy="6743384"/>
              </a:xfrm>
              <a:prstGeom prst="rect">
                <a:avLst/>
              </a:prstGeom>
              <a:noFill/>
            </p:spPr>
            <p:txBody>
              <a:bodyPr wrap="square" rtlCol="0">
                <a:spAutoFit/>
              </a:bodyPr>
              <a:lstStyle/>
              <a:p>
                <a:r>
                  <a:rPr lang="en-US" sz="3600" dirty="0"/>
                  <a:t>If the value of </a:t>
                </a:r>
                <a:r>
                  <a:rPr lang="en-US" sz="3600" b="1" i="1" dirty="0">
                    <a:solidFill>
                      <a:srgbClr val="FF0000"/>
                    </a:solidFill>
                  </a:rPr>
                  <a:t>K</a:t>
                </a:r>
                <a:r>
                  <a:rPr lang="en-US" sz="3600" b="1" i="1" baseline="-25000" dirty="0">
                    <a:solidFill>
                      <a:srgbClr val="FF0000"/>
                    </a:solidFill>
                  </a:rPr>
                  <a:t>i</a:t>
                </a:r>
                <a:r>
                  <a:rPr lang="en-US" sz="3600" b="1" dirty="0">
                    <a:solidFill>
                      <a:srgbClr val="FF0000"/>
                    </a:solidFill>
                  </a:rPr>
                  <a:t> is </a:t>
                </a:r>
                <a:r>
                  <a:rPr lang="en-US" sz="3600" b="1" dirty="0" err="1">
                    <a:solidFill>
                      <a:srgbClr val="FF0000"/>
                    </a:solidFill>
                  </a:rPr>
                  <a:t>ORed</a:t>
                </a:r>
                <a:r>
                  <a:rPr lang="en-US" sz="3600" b="1" dirty="0">
                    <a:solidFill>
                      <a:srgbClr val="FF0000"/>
                    </a:solidFill>
                  </a:rPr>
                  <a:t> with input </a:t>
                </a:r>
                <a:r>
                  <a:rPr lang="en-US" sz="3600" b="1" i="1" dirty="0">
                    <a:solidFill>
                      <a:srgbClr val="FF0000"/>
                    </a:solidFill>
                  </a:rPr>
                  <a:t>A</a:t>
                </a:r>
                <a:r>
                  <a:rPr lang="en-US" sz="3600" b="1" i="1" baseline="-25000" dirty="0">
                    <a:solidFill>
                      <a:srgbClr val="FF0000"/>
                    </a:solidFill>
                  </a:rPr>
                  <a:t>i</a:t>
                </a:r>
                <a:r>
                  <a:rPr lang="en-US" sz="3600" b="1" dirty="0">
                    <a:solidFill>
                      <a:srgbClr val="FF0000"/>
                    </a:solidFill>
                  </a:rPr>
                  <a:t> </a:t>
                </a:r>
                <a:r>
                  <a:rPr lang="en-US" sz="3600" dirty="0"/>
                  <a:t>then we obtain (remember,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r>
                  <a:rPr lang="en-US" sz="3600" dirty="0"/>
                  <a:t>then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𝑋</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smtClean="0">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smtClean="0">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e>
                        <m:sup>
                          <m:r>
                            <a:rPr lang="en-US" sz="3600" b="0" i="1" smtClean="0">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r>
                  <a:rPr lang="en-US" sz="3600" dirty="0"/>
                  <a:t>Careful inspection of the result reveals that if the variable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oMath>
                </a14:m>
                <a:r>
                  <a:rPr lang="en-US" sz="3600" dirty="0"/>
                  <a:t> is replaced by </a:t>
                </a:r>
                <a14:m>
                  <m:oMath xmlns:m="http://schemas.openxmlformats.org/officeDocument/2006/math">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 then the second and third terms will be eliminated from the final expression above, because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oMath>
                </a14:m>
                <a:r>
                  <a:rPr lang="en-US" sz="3600" dirty="0"/>
                  <a:t> and thus we get the required AND operation between </a:t>
                </a:r>
                <a:r>
                  <a:rPr lang="en-US" sz="3600" i="1" dirty="0"/>
                  <a:t>A</a:t>
                </a:r>
                <a:r>
                  <a:rPr lang="en-US" sz="3600" dirty="0"/>
                  <a:t> and </a:t>
                </a:r>
                <a:r>
                  <a:rPr lang="en-US" sz="3600" i="1" dirty="0"/>
                  <a:t>B</a:t>
                </a:r>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e>
                        <m:sup>
                          <m:r>
                            <a:rPr lang="en-US" sz="3600" i="1">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+0+0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Therefore, we conclude that to get the required AND operation, we must </a:t>
                </a:r>
                <a:r>
                  <a:rPr lang="en-US" sz="3600" dirty="0">
                    <a:solidFill>
                      <a:srgbClr val="FF0000"/>
                    </a:solidFill>
                  </a:rPr>
                  <a:t>make an OR operation between </a:t>
                </a:r>
                <a14:m>
                  <m:oMath xmlns:m="http://schemas.openxmlformats.org/officeDocument/2006/math">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and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solidFill>
                      <a:srgbClr val="FF0000"/>
                    </a:solidFill>
                  </a:rPr>
                  <a:t> before applying it to the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𝑋</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a:t>
                </a:r>
                <a:r>
                  <a:rPr lang="en-US" sz="3600" dirty="0">
                    <a:solidFill>
                      <a:srgbClr val="FF0000"/>
                    </a:solidFill>
                  </a:rPr>
                  <a:t>when</a:t>
                </a:r>
                <a:r>
                  <a:rPr lang="en-US" sz="3600" dirty="0"/>
                  <a:t>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and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b="0" i="1" smtClean="0">
                            <a:solidFill>
                              <a:srgbClr val="FF0000"/>
                            </a:solidFill>
                            <a:latin typeface="Cambria Math" panose="02040503050406030204" pitchFamily="18" charset="0"/>
                          </a:rPr>
                          <m:t>𝑌</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will get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232756" y="982801"/>
                <a:ext cx="16010314" cy="6743384"/>
              </a:xfrm>
              <a:prstGeom prst="rect">
                <a:avLst/>
              </a:prstGeom>
              <a:blipFill>
                <a:blip r:embed="rId2"/>
                <a:stretch>
                  <a:fillRect l="-1142" t="-1356" r="-1637" b="-2532"/>
                </a:stretch>
              </a:blipFill>
            </p:spPr>
            <p:txBody>
              <a:bodyPr/>
              <a:lstStyle/>
              <a:p>
                <a:r>
                  <a:rPr lang="en-US">
                    <a:noFill/>
                  </a:rPr>
                  <a:t> </a:t>
                </a:r>
              </a:p>
            </p:txBody>
          </p:sp>
        </mc:Fallback>
      </mc:AlternateContent>
    </p:spTree>
    <p:extLst>
      <p:ext uri="{BB962C8B-B14F-4D97-AF65-F5344CB8AC3E}">
        <p14:creationId xmlns:p14="http://schemas.microsoft.com/office/powerpoint/2010/main" val="21172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FB6D7-3611-4930-BFE6-4A476396FF2F}" type="datetime3">
              <a:rPr lang="en-US" smtClean="0"/>
              <a:t>30 March 2023</a:t>
            </a:fld>
            <a:endParaRPr lang="en-US"/>
          </a:p>
        </p:txBody>
      </p:sp>
      <p:sp>
        <p:nvSpPr>
          <p:cNvPr id="8" name="Footer Placeholder 7"/>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28</a:t>
            </a:fld>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32756" y="982801"/>
                <a:ext cx="16010314" cy="6187463"/>
              </a:xfrm>
              <a:prstGeom prst="rect">
                <a:avLst/>
              </a:prstGeom>
              <a:noFill/>
            </p:spPr>
            <p:txBody>
              <a:bodyPr wrap="square" rtlCol="0">
                <a:spAutoFit/>
              </a:bodyPr>
              <a:lstStyle/>
              <a:p>
                <a:r>
                  <a:rPr lang="en-US" sz="3600" dirty="0"/>
                  <a:t>The final ALU is shown in Fig. 9.13. Only the first two stages are drawn, but the diagram can be easily extended to more stages. The inputs to each full-adder circuit are specified by the Boolean functions:</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up>
                          <m:r>
                            <a:rPr lang="en-US" sz="3600" b="0" i="1" smtClean="0">
                              <a:latin typeface="Cambria Math" panose="02040503050406030204" pitchFamily="18" charset="0"/>
                              <a:ea typeface="Cambria Math" panose="02040503050406030204" pitchFamily="18" charset="0"/>
                            </a:rPr>
                            <m:t>′</m:t>
                          </m:r>
                        </m:sup>
                      </m:sSubSup>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2</m:t>
                              </m:r>
                            </m:sub>
                          </m:sSub>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𝟎</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These are the </a:t>
                </a:r>
                <a:r>
                  <a:rPr lang="en-US" sz="3600" b="1" dirty="0">
                    <a:solidFill>
                      <a:srgbClr val="FF0000"/>
                    </a:solidFill>
                  </a:rPr>
                  <a:t>functions of the arithmetic circuit </a:t>
                </a:r>
                <a:r>
                  <a:rPr lang="en-US" sz="3600" dirty="0"/>
                  <a:t>of Fig. 9.8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187463"/>
              </a:xfrm>
              <a:prstGeom prst="rect">
                <a:avLst/>
              </a:prstGeom>
              <a:blipFill>
                <a:blip r:embed="rId2"/>
                <a:stretch>
                  <a:fillRect l="-1142" t="-1478" b="-2759"/>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1835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8D335-4654-4C32-8EB3-DD5564AB32D3}" type="datetime3">
              <a:rPr lang="en-US" smtClean="0"/>
              <a:t>30 March 2023</a:t>
            </a:fld>
            <a:endParaRPr lang="en-US" dirty="0"/>
          </a:p>
        </p:txBody>
      </p:sp>
      <p:sp>
        <p:nvSpPr>
          <p:cNvPr id="8" name="Footer Placeholder 7"/>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29</a:t>
            </a:fld>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32756" y="982801"/>
                <a:ext cx="16010314" cy="6957674"/>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=0+0=0. </m:t>
                    </m:r>
                  </m:oMath>
                </a14:m>
                <a:r>
                  <a:rPr lang="en-US" sz="3600" dirty="0"/>
                  <a:t>Hence, we can get the </a:t>
                </a:r>
                <a:r>
                  <a:rPr lang="en-US" sz="3600" dirty="0">
                    <a:solidFill>
                      <a:srgbClr val="FF0000"/>
                    </a:solidFill>
                  </a:rPr>
                  <a:t>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XOR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957674"/>
              </a:xfrm>
              <a:prstGeom prst="rect">
                <a:avLst/>
              </a:prstGeom>
              <a:blipFill>
                <a:blip r:embed="rId2"/>
                <a:stretch>
                  <a:fillRect l="-1142" t="-1313" b="-1926"/>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26751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E75C-4A40-4D0B-95AE-2EA858DF65CC}"/>
              </a:ext>
            </a:extLst>
          </p:cNvPr>
          <p:cNvSpPr>
            <a:spLocks noGrp="1"/>
          </p:cNvSpPr>
          <p:nvPr>
            <p:ph type="title"/>
          </p:nvPr>
        </p:nvSpPr>
        <p:spPr>
          <a:xfrm>
            <a:off x="1737359" y="68252"/>
            <a:ext cx="7672648" cy="864773"/>
          </a:xfrm>
        </p:spPr>
        <p:txBody>
          <a:bodyPr>
            <a:normAutofit/>
          </a:bodyPr>
          <a:lstStyle/>
          <a:p>
            <a:r>
              <a:rPr lang="en-US" sz="5400" b="1" dirty="0">
                <a:solidFill>
                  <a:srgbClr val="0070C0"/>
                </a:solidFill>
              </a:rPr>
              <a:t>Bus Organization</a:t>
            </a:r>
          </a:p>
        </p:txBody>
      </p:sp>
      <p:sp>
        <p:nvSpPr>
          <p:cNvPr id="3" name="Date Placeholder 2"/>
          <p:cNvSpPr>
            <a:spLocks noGrp="1"/>
          </p:cNvSpPr>
          <p:nvPr>
            <p:ph type="dt" sz="half" idx="10"/>
          </p:nvPr>
        </p:nvSpPr>
        <p:spPr/>
        <p:txBody>
          <a:bodyPr/>
          <a:lstStyle/>
          <a:p>
            <a:fld id="{B807526D-012A-4D91-8417-DD262E2850B4}" type="datetime3">
              <a:rPr lang="en-US" smtClean="0"/>
              <a:t>30 March 2023</a:t>
            </a:fld>
            <a:endParaRPr lang="en-US"/>
          </a:p>
        </p:txBody>
      </p:sp>
      <p:sp>
        <p:nvSpPr>
          <p:cNvPr id="4" name="Footer Placeholder 3"/>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t>3</a:t>
            </a:fld>
            <a:endParaRPr lang="en-US" dirty="0"/>
          </a:p>
        </p:txBody>
      </p:sp>
      <p:pic>
        <p:nvPicPr>
          <p:cNvPr id="11" name="Picture 10"/>
          <p:cNvPicPr>
            <a:picLocks noChangeAspect="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2056" t="1873" r="4597" b="3956"/>
          <a:stretch/>
        </p:blipFill>
        <p:spPr>
          <a:xfrm>
            <a:off x="9277005" y="52257"/>
            <a:ext cx="7049188" cy="7867377"/>
          </a:xfrm>
          <a:prstGeom prst="rect">
            <a:avLst/>
          </a:prstGeom>
        </p:spPr>
      </p:pic>
      <p:sp>
        <p:nvSpPr>
          <p:cNvPr id="12" name="Rectangle 11">
            <a:extLst>
              <a:ext uri="{FF2B5EF4-FFF2-40B4-BE49-F238E27FC236}">
                <a16:creationId xmlns:a16="http://schemas.microsoft.com/office/drawing/2014/main" id="{9EDE8E88-5674-4DE2-BB4D-EECFCD2D2348}"/>
              </a:ext>
            </a:extLst>
          </p:cNvPr>
          <p:cNvSpPr/>
          <p:nvPr/>
        </p:nvSpPr>
        <p:spPr>
          <a:xfrm>
            <a:off x="6267797" y="7398603"/>
            <a:ext cx="7366116" cy="830997"/>
          </a:xfrm>
          <a:prstGeom prst="rect">
            <a:avLst/>
          </a:prstGeom>
        </p:spPr>
        <p:txBody>
          <a:bodyPr wrap="square">
            <a:spAutoFit/>
          </a:bodyPr>
          <a:lstStyle/>
          <a:p>
            <a:pPr algn="r"/>
            <a:r>
              <a:rPr lang="en-US" sz="2400" dirty="0"/>
              <a:t>Fig. 9.1 Processor registers and ALU connected through Common Buses</a:t>
            </a:r>
          </a:p>
        </p:txBody>
      </p:sp>
      <p:sp>
        <p:nvSpPr>
          <p:cNvPr id="15" name="Content Placeholder 4">
            <a:extLst>
              <a:ext uri="{FF2B5EF4-FFF2-40B4-BE49-F238E27FC236}">
                <a16:creationId xmlns:a16="http://schemas.microsoft.com/office/drawing/2014/main" id="{ED18861A-715B-4313-BDF7-A97D9A71DF19}"/>
              </a:ext>
            </a:extLst>
          </p:cNvPr>
          <p:cNvSpPr txBox="1">
            <a:spLocks/>
          </p:cNvSpPr>
          <p:nvPr/>
        </p:nvSpPr>
        <p:spPr>
          <a:xfrm>
            <a:off x="191193" y="933025"/>
            <a:ext cx="9484822" cy="6831063"/>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a:spcBef>
                <a:spcPts val="0"/>
              </a:spcBef>
              <a:spcAft>
                <a:spcPts val="600"/>
              </a:spcAft>
            </a:pPr>
            <a:r>
              <a:rPr lang="en-US" sz="3200" dirty="0"/>
              <a:t>A bus organization has 4 registers, each register is connected to 2 multiplexers to form 2 buses A and B. </a:t>
            </a:r>
          </a:p>
          <a:p>
            <a:pPr>
              <a:spcBef>
                <a:spcPts val="0"/>
              </a:spcBef>
              <a:spcAft>
                <a:spcPts val="600"/>
              </a:spcAft>
            </a:pPr>
            <a:r>
              <a:rPr lang="en-US" sz="3200" dirty="0"/>
              <a:t>To perform the </a:t>
            </a:r>
            <a:r>
              <a:rPr lang="en-US" sz="3200" b="1" dirty="0">
                <a:solidFill>
                  <a:srgbClr val="FF0000"/>
                </a:solidFill>
              </a:rPr>
              <a:t>micro-operation</a:t>
            </a:r>
            <a:r>
              <a:rPr lang="en-US" sz="3200" dirty="0"/>
              <a:t>:</a:t>
            </a:r>
          </a:p>
          <a:p>
            <a:pPr lvl="1">
              <a:spcBef>
                <a:spcPts val="0"/>
              </a:spcBef>
              <a:spcAft>
                <a:spcPts val="600"/>
              </a:spcAft>
            </a:pPr>
            <a:r>
              <a:rPr lang="en-US" sz="3200" dirty="0"/>
              <a:t>R1 = R2 + R3</a:t>
            </a:r>
          </a:p>
          <a:p>
            <a:pPr>
              <a:spcBef>
                <a:spcPts val="0"/>
              </a:spcBef>
              <a:spcAft>
                <a:spcPts val="600"/>
              </a:spcAft>
            </a:pPr>
            <a:r>
              <a:rPr lang="en-US" sz="3200" dirty="0"/>
              <a:t>The control unit must provide binary selection variables to the following selector inputs –</a:t>
            </a:r>
          </a:p>
          <a:p>
            <a:pPr marL="548640" indent="-548640">
              <a:spcBef>
                <a:spcPts val="0"/>
              </a:spcBef>
              <a:spcAft>
                <a:spcPts val="600"/>
              </a:spcAft>
              <a:buFont typeface="+mj-lt"/>
              <a:buAutoNum type="arabicPeriod"/>
            </a:pPr>
            <a:r>
              <a:rPr lang="en-US" sz="3200" dirty="0">
                <a:solidFill>
                  <a:srgbClr val="7030A0"/>
                </a:solidFill>
              </a:rPr>
              <a:t>MUX A Selector: </a:t>
            </a:r>
            <a:r>
              <a:rPr lang="en-US" sz="3200" dirty="0"/>
              <a:t>to place contents of R2 onto bus A</a:t>
            </a:r>
          </a:p>
          <a:p>
            <a:pPr marL="548640" indent="-548640">
              <a:spcBef>
                <a:spcPts val="0"/>
              </a:spcBef>
              <a:spcAft>
                <a:spcPts val="600"/>
              </a:spcAft>
              <a:buFont typeface="+mj-lt"/>
              <a:buAutoNum type="arabicPeriod"/>
            </a:pPr>
            <a:r>
              <a:rPr lang="en-US" sz="3200" dirty="0">
                <a:solidFill>
                  <a:srgbClr val="7030A0"/>
                </a:solidFill>
              </a:rPr>
              <a:t>MUX B Selector: </a:t>
            </a:r>
            <a:r>
              <a:rPr lang="en-US" sz="3200" dirty="0"/>
              <a:t>to place contents of R3 onto bus B</a:t>
            </a:r>
          </a:p>
          <a:p>
            <a:pPr marL="548640" indent="-548640">
              <a:spcBef>
                <a:spcPts val="0"/>
              </a:spcBef>
              <a:spcAft>
                <a:spcPts val="600"/>
              </a:spcAft>
              <a:buFont typeface="+mj-lt"/>
              <a:buAutoNum type="arabicPeriod"/>
            </a:pPr>
            <a:r>
              <a:rPr lang="en-US" sz="3200" dirty="0">
                <a:solidFill>
                  <a:srgbClr val="7030A0"/>
                </a:solidFill>
              </a:rPr>
              <a:t>ALU Function Selector: </a:t>
            </a:r>
            <a:r>
              <a:rPr lang="en-US" sz="3200" dirty="0"/>
              <a:t>to provide the arithmetic operation A + B</a:t>
            </a:r>
          </a:p>
          <a:p>
            <a:pPr marL="548640" indent="-548640">
              <a:spcBef>
                <a:spcPts val="0"/>
              </a:spcBef>
              <a:spcAft>
                <a:spcPts val="600"/>
              </a:spcAft>
              <a:buFont typeface="+mj-lt"/>
              <a:buAutoNum type="arabicPeriod"/>
            </a:pPr>
            <a:r>
              <a:rPr lang="en-US" sz="3200" dirty="0">
                <a:solidFill>
                  <a:srgbClr val="7030A0"/>
                </a:solidFill>
              </a:rPr>
              <a:t>Shift Selector: </a:t>
            </a:r>
            <a:r>
              <a:rPr lang="en-US" sz="3200" dirty="0"/>
              <a:t>for direct transfer from the output of the ALU onto output bus S (no shift)</a:t>
            </a:r>
          </a:p>
          <a:p>
            <a:pPr marL="548640" indent="-548640">
              <a:spcBef>
                <a:spcPts val="0"/>
              </a:spcBef>
              <a:spcAft>
                <a:spcPts val="600"/>
              </a:spcAft>
              <a:buFont typeface="+mj-lt"/>
              <a:buAutoNum type="arabicPeriod"/>
            </a:pPr>
            <a:r>
              <a:rPr lang="en-US" sz="3200" dirty="0">
                <a:solidFill>
                  <a:srgbClr val="7030A0"/>
                </a:solidFill>
              </a:rPr>
              <a:t>Decoder Destination Selector: </a:t>
            </a:r>
            <a:r>
              <a:rPr lang="en-US" sz="3200" dirty="0"/>
              <a:t>to transfer the contents of bus S into R1</a:t>
            </a:r>
          </a:p>
        </p:txBody>
      </p:sp>
      <p:cxnSp>
        <p:nvCxnSpPr>
          <p:cNvPr id="6" name="Straight Connector 5">
            <a:extLst>
              <a:ext uri="{FF2B5EF4-FFF2-40B4-BE49-F238E27FC236}">
                <a16:creationId xmlns:a16="http://schemas.microsoft.com/office/drawing/2014/main" id="{42B26CEB-6C32-20AF-8597-128EF9778D34}"/>
              </a:ext>
            </a:extLst>
          </p:cNvPr>
          <p:cNvCxnSpPr/>
          <p:nvPr/>
        </p:nvCxnSpPr>
        <p:spPr>
          <a:xfrm>
            <a:off x="11874137" y="4689566"/>
            <a:ext cx="80989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FD95C6E-48B4-7336-699D-653894E0699D}"/>
              </a:ext>
            </a:extLst>
          </p:cNvPr>
          <p:cNvCxnSpPr/>
          <p:nvPr/>
        </p:nvCxnSpPr>
        <p:spPr>
          <a:xfrm>
            <a:off x="15503233" y="4689566"/>
            <a:ext cx="809897" cy="0"/>
          </a:xfrm>
          <a:prstGeom prst="line">
            <a:avLst/>
          </a:prstGeom>
          <a:ln w="28575">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0C42D2AC-62A1-2091-C241-68C32E8B5848}"/>
              </a:ext>
            </a:extLst>
          </p:cNvPr>
          <p:cNvCxnSpPr/>
          <p:nvPr/>
        </p:nvCxnSpPr>
        <p:spPr>
          <a:xfrm>
            <a:off x="15503233" y="6187440"/>
            <a:ext cx="80989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5BD89C5-4FF7-AB9B-FDFE-A32D84CF5C65}"/>
              </a:ext>
            </a:extLst>
          </p:cNvPr>
          <p:cNvCxnSpPr/>
          <p:nvPr/>
        </p:nvCxnSpPr>
        <p:spPr>
          <a:xfrm>
            <a:off x="15450981" y="7088777"/>
            <a:ext cx="809897"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7BCBB0F-8B32-CD49-3147-06F5A2235DB8}"/>
              </a:ext>
            </a:extLst>
          </p:cNvPr>
          <p:cNvCxnSpPr/>
          <p:nvPr/>
        </p:nvCxnSpPr>
        <p:spPr>
          <a:xfrm>
            <a:off x="10145485" y="5547360"/>
            <a:ext cx="809897"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82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4" end="4"/>
                                            </p:txEl>
                                          </p:spTgt>
                                        </p:tgtEl>
                                        <p:attrNameLst>
                                          <p:attrName>style.color</p:attrName>
                                        </p:attrNameLst>
                                      </p:cBhvr>
                                      <p:to>
                                        <a:schemeClr val="accent2"/>
                                      </p:to>
                                    </p:animClr>
                                    <p:animClr clrSpc="rgb" dir="cw">
                                      <p:cBhvr>
                                        <p:cTn id="7" dur="500" fill="hold"/>
                                        <p:tgtEl>
                                          <p:spTgt spid="15">
                                            <p:txEl>
                                              <p:pRg st="4" end="4"/>
                                            </p:txEl>
                                          </p:spTgt>
                                        </p:tgtEl>
                                        <p:attrNameLst>
                                          <p:attrName>fillcolor</p:attrName>
                                        </p:attrNameLst>
                                      </p:cBhvr>
                                      <p:to>
                                        <a:schemeClr val="accent2"/>
                                      </p:to>
                                    </p:animClr>
                                    <p:set>
                                      <p:cBhvr>
                                        <p:cTn id="8" dur="500" fill="hold"/>
                                        <p:tgtEl>
                                          <p:spTgt spid="15">
                                            <p:txEl>
                                              <p:pRg st="4" end="4"/>
                                            </p:txEl>
                                          </p:spTgt>
                                        </p:tgtEl>
                                        <p:attrNameLst>
                                          <p:attrName>fill.type</p:attrName>
                                        </p:attrNameLst>
                                      </p:cBhvr>
                                      <p:to>
                                        <p:strVal val="solid"/>
                                      </p:to>
                                    </p:set>
                                    <p:set>
                                      <p:cBhvr>
                                        <p:cTn id="9" dur="500" fill="hold"/>
                                        <p:tgtEl>
                                          <p:spTgt spid="15">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nodeType="clickEffect">
                                  <p:stCondLst>
                                    <p:cond delay="0"/>
                                  </p:stCondLst>
                                  <p:childTnLst>
                                    <p:animClr clrSpc="rgb" dir="cw">
                                      <p:cBhvr override="childStyle">
                                        <p:cTn id="19" dur="500" fill="hold"/>
                                        <p:tgtEl>
                                          <p:spTgt spid="15">
                                            <p:txEl>
                                              <p:pRg st="5" end="5"/>
                                            </p:txEl>
                                          </p:spTgt>
                                        </p:tgtEl>
                                        <p:attrNameLst>
                                          <p:attrName>style.color</p:attrName>
                                        </p:attrNameLst>
                                      </p:cBhvr>
                                      <p:to>
                                        <a:srgbClr val="C00000"/>
                                      </p:to>
                                    </p:animClr>
                                    <p:animClr clrSpc="rgb" dir="cw">
                                      <p:cBhvr>
                                        <p:cTn id="20" dur="500" fill="hold"/>
                                        <p:tgtEl>
                                          <p:spTgt spid="15">
                                            <p:txEl>
                                              <p:pRg st="5" end="5"/>
                                            </p:txEl>
                                          </p:spTgt>
                                        </p:tgtEl>
                                        <p:attrNameLst>
                                          <p:attrName>fillcolor</p:attrName>
                                        </p:attrNameLst>
                                      </p:cBhvr>
                                      <p:to>
                                        <a:srgbClr val="C00000"/>
                                      </p:to>
                                    </p:animClr>
                                    <p:set>
                                      <p:cBhvr>
                                        <p:cTn id="21" dur="500" fill="hold"/>
                                        <p:tgtEl>
                                          <p:spTgt spid="15">
                                            <p:txEl>
                                              <p:pRg st="5" end="5"/>
                                            </p:txEl>
                                          </p:spTgt>
                                        </p:tgtEl>
                                        <p:attrNameLst>
                                          <p:attrName>fill.type</p:attrName>
                                        </p:attrNameLst>
                                      </p:cBhvr>
                                      <p:to>
                                        <p:strVal val="solid"/>
                                      </p:to>
                                    </p:set>
                                    <p:set>
                                      <p:cBhvr>
                                        <p:cTn id="22" dur="500" fill="hold"/>
                                        <p:tgtEl>
                                          <p:spTgt spid="15">
                                            <p:txEl>
                                              <p:pRg st="5" end="5"/>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5">
                                            <p:txEl>
                                              <p:pRg st="6" end="6"/>
                                            </p:txEl>
                                          </p:spTgt>
                                        </p:tgtEl>
                                        <p:attrNameLst>
                                          <p:attrName>style.color</p:attrName>
                                        </p:attrNameLst>
                                      </p:cBhvr>
                                      <p:to>
                                        <a:srgbClr val="FF0000"/>
                                      </p:to>
                                    </p:animClr>
                                    <p:animClr clrSpc="rgb" dir="cw">
                                      <p:cBhvr>
                                        <p:cTn id="33" dur="500" fill="hold"/>
                                        <p:tgtEl>
                                          <p:spTgt spid="15">
                                            <p:txEl>
                                              <p:pRg st="6" end="6"/>
                                            </p:txEl>
                                          </p:spTgt>
                                        </p:tgtEl>
                                        <p:attrNameLst>
                                          <p:attrName>fillcolor</p:attrName>
                                        </p:attrNameLst>
                                      </p:cBhvr>
                                      <p:to>
                                        <a:srgbClr val="FF0000"/>
                                      </p:to>
                                    </p:animClr>
                                    <p:set>
                                      <p:cBhvr>
                                        <p:cTn id="34" dur="500" fill="hold"/>
                                        <p:tgtEl>
                                          <p:spTgt spid="15">
                                            <p:txEl>
                                              <p:pRg st="6" end="6"/>
                                            </p:txEl>
                                          </p:spTgt>
                                        </p:tgtEl>
                                        <p:attrNameLst>
                                          <p:attrName>fill.type</p:attrName>
                                        </p:attrNameLst>
                                      </p:cBhvr>
                                      <p:to>
                                        <p:strVal val="solid"/>
                                      </p:to>
                                    </p:set>
                                    <p:set>
                                      <p:cBhvr>
                                        <p:cTn id="35" dur="500" fill="hold"/>
                                        <p:tgtEl>
                                          <p:spTgt spid="15">
                                            <p:txEl>
                                              <p:pRg st="6" end="6"/>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5">
                                            <p:txEl>
                                              <p:pRg st="7" end="7"/>
                                            </p:txEl>
                                          </p:spTgt>
                                        </p:tgtEl>
                                        <p:attrNameLst>
                                          <p:attrName>style.color</p:attrName>
                                        </p:attrNameLst>
                                      </p:cBhvr>
                                      <p:to>
                                        <a:srgbClr val="00B0F0"/>
                                      </p:to>
                                    </p:animClr>
                                    <p:animClr clrSpc="rgb" dir="cw">
                                      <p:cBhvr>
                                        <p:cTn id="46" dur="500" fill="hold"/>
                                        <p:tgtEl>
                                          <p:spTgt spid="15">
                                            <p:txEl>
                                              <p:pRg st="7" end="7"/>
                                            </p:txEl>
                                          </p:spTgt>
                                        </p:tgtEl>
                                        <p:attrNameLst>
                                          <p:attrName>fillcolor</p:attrName>
                                        </p:attrNameLst>
                                      </p:cBhvr>
                                      <p:to>
                                        <a:srgbClr val="00B0F0"/>
                                      </p:to>
                                    </p:animClr>
                                    <p:set>
                                      <p:cBhvr>
                                        <p:cTn id="47" dur="500" fill="hold"/>
                                        <p:tgtEl>
                                          <p:spTgt spid="15">
                                            <p:txEl>
                                              <p:pRg st="7" end="7"/>
                                            </p:txEl>
                                          </p:spTgt>
                                        </p:tgtEl>
                                        <p:attrNameLst>
                                          <p:attrName>fill.type</p:attrName>
                                        </p:attrNameLst>
                                      </p:cBhvr>
                                      <p:to>
                                        <p:strVal val="solid"/>
                                      </p:to>
                                    </p:set>
                                    <p:set>
                                      <p:cBhvr>
                                        <p:cTn id="48" dur="500" fill="hold"/>
                                        <p:tgtEl>
                                          <p:spTgt spid="15">
                                            <p:txEl>
                                              <p:pRg st="7" end="7"/>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5">
                                            <p:txEl>
                                              <p:pRg st="8" end="8"/>
                                            </p:txEl>
                                          </p:spTgt>
                                        </p:tgtEl>
                                        <p:attrNameLst>
                                          <p:attrName>style.color</p:attrName>
                                        </p:attrNameLst>
                                      </p:cBhvr>
                                      <p:to>
                                        <a:srgbClr val="00B050"/>
                                      </p:to>
                                    </p:animClr>
                                    <p:animClr clrSpc="rgb" dir="cw">
                                      <p:cBhvr>
                                        <p:cTn id="59" dur="500" fill="hold"/>
                                        <p:tgtEl>
                                          <p:spTgt spid="15">
                                            <p:txEl>
                                              <p:pRg st="8" end="8"/>
                                            </p:txEl>
                                          </p:spTgt>
                                        </p:tgtEl>
                                        <p:attrNameLst>
                                          <p:attrName>fillcolor</p:attrName>
                                        </p:attrNameLst>
                                      </p:cBhvr>
                                      <p:to>
                                        <a:srgbClr val="00B050"/>
                                      </p:to>
                                    </p:animClr>
                                    <p:set>
                                      <p:cBhvr>
                                        <p:cTn id="60" dur="500" fill="hold"/>
                                        <p:tgtEl>
                                          <p:spTgt spid="15">
                                            <p:txEl>
                                              <p:pRg st="8" end="8"/>
                                            </p:txEl>
                                          </p:spTgt>
                                        </p:tgtEl>
                                        <p:attrNameLst>
                                          <p:attrName>fill.type</p:attrName>
                                        </p:attrNameLst>
                                      </p:cBhvr>
                                      <p:to>
                                        <p:strVal val="solid"/>
                                      </p:to>
                                    </p:set>
                                    <p:set>
                                      <p:cBhvr>
                                        <p:cTn id="61" dur="500" fill="hold"/>
                                        <p:tgtEl>
                                          <p:spTgt spid="15">
                                            <p:txEl>
                                              <p:pRg st="8" end="8"/>
                                            </p:txEl>
                                          </p:spTgt>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41278-3322-4326-B266-7EAC4CA483E1}" type="datetime3">
              <a:rPr lang="en-US" smtClean="0"/>
              <a:t>30 March 2023</a:t>
            </a:fld>
            <a:endParaRPr lang="en-US" dirty="0"/>
          </a:p>
        </p:txBody>
      </p:sp>
      <p:sp>
        <p:nvSpPr>
          <p:cNvPr id="8" name="Footer Placeholder 7"/>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30</a:t>
            </a:fld>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232756" y="1016051"/>
                <a:ext cx="16010314" cy="7112716"/>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AND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NOT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nary>
                      <m:naryPr>
                        <m:chr m:val="⨁"/>
                        <m:limLoc m:val="undOvr"/>
                        <m:subHide m:val="on"/>
                        <m:supHide m:val="on"/>
                        <m:ctrlPr>
                          <a:rPr lang="en-US" sz="3600" i="1" smtClean="0">
                            <a:latin typeface="Cambria Math" panose="02040503050406030204" pitchFamily="18" charset="0"/>
                            <a:ea typeface="Cambria Math" panose="02040503050406030204" pitchFamily="18" charset="0"/>
                          </a:rPr>
                        </m:ctrlPr>
                      </m:naryPr>
                      <m:sub/>
                      <m:sup/>
                      <m:e>
                        <m:r>
                          <a:rPr lang="en-US" sz="3600" b="0" i="1" smtClean="0">
                            <a:latin typeface="Cambria Math" panose="02040503050406030204" pitchFamily="18" charset="0"/>
                            <a:ea typeface="Cambria Math" panose="02040503050406030204" pitchFamily="18" charset="0"/>
                          </a:rPr>
                          <m:t>1</m:t>
                        </m:r>
                      </m:e>
                    </m:nary>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1016051"/>
                <a:ext cx="16010314" cy="7112716"/>
              </a:xfrm>
              <a:prstGeom prst="rect">
                <a:avLst/>
              </a:prstGeom>
              <a:blipFill>
                <a:blip r:embed="rId2"/>
                <a:stretch>
                  <a:fillRect l="-1142" t="-13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075357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7" y="7151013"/>
            <a:ext cx="7385489" cy="584775"/>
          </a:xfrm>
          <a:prstGeom prst="rect">
            <a:avLst/>
          </a:prstGeom>
          <a:noFill/>
        </p:spPr>
        <p:txBody>
          <a:bodyPr wrap="square" rtlCol="0">
            <a:spAutoFit/>
          </a:bodyPr>
          <a:lstStyle/>
          <a:p>
            <a:r>
              <a:rPr lang="en-US" sz="3200" dirty="0">
                <a:solidFill>
                  <a:srgbClr val="FF0000"/>
                </a:solidFill>
              </a:rPr>
              <a:t>Figure 9.13: Logic diagram of ALU</a:t>
            </a:r>
          </a:p>
        </p:txBody>
      </p:sp>
      <p:sp>
        <p:nvSpPr>
          <p:cNvPr id="5" name="Title 1">
            <a:extLst>
              <a:ext uri="{FF2B5EF4-FFF2-40B4-BE49-F238E27FC236}">
                <a16:creationId xmlns:a16="http://schemas.microsoft.com/office/drawing/2014/main" id="{261BBCE5-E02E-4932-B9D1-14D6AB1BEF01}"/>
              </a:ext>
            </a:extLst>
          </p:cNvPr>
          <p:cNvSpPr>
            <a:spLocks noGrp="1"/>
          </p:cNvSpPr>
          <p:nvPr>
            <p:ph type="title"/>
          </p:nvPr>
        </p:nvSpPr>
        <p:spPr>
          <a:xfrm>
            <a:off x="7315201" y="1030777"/>
            <a:ext cx="8711734" cy="2055666"/>
          </a:xfrm>
        </p:spPr>
        <p:txBody>
          <a:bodyPr>
            <a:normAutofit/>
          </a:bodyPr>
          <a:lstStyle/>
          <a:p>
            <a:r>
              <a:rPr lang="en-US" sz="4400" dirty="0">
                <a:solidFill>
                  <a:srgbClr val="0070C0"/>
                </a:solidFill>
              </a:rPr>
              <a:t>Logic Diagram of ALU (Only the </a:t>
            </a:r>
            <a:r>
              <a:rPr lang="en-US" sz="4400" b="1" dirty="0">
                <a:solidFill>
                  <a:srgbClr val="FF0000"/>
                </a:solidFill>
              </a:rPr>
              <a:t>first two stages </a:t>
            </a:r>
            <a:r>
              <a:rPr lang="en-US" sz="4400" dirty="0">
                <a:solidFill>
                  <a:srgbClr val="0070C0"/>
                </a:solidFill>
              </a:rPr>
              <a:t>are drawn)</a:t>
            </a:r>
          </a:p>
        </p:txBody>
      </p:sp>
      <p:sp>
        <p:nvSpPr>
          <p:cNvPr id="3" name="Date Placeholder 2"/>
          <p:cNvSpPr>
            <a:spLocks noGrp="1"/>
          </p:cNvSpPr>
          <p:nvPr>
            <p:ph type="dt" sz="half" idx="10"/>
          </p:nvPr>
        </p:nvSpPr>
        <p:spPr/>
        <p:txBody>
          <a:bodyPr/>
          <a:lstStyle/>
          <a:p>
            <a:fld id="{DE46F3C4-39A8-4632-B40D-2C7581424C2E}" type="datetime3">
              <a:rPr lang="en-US" smtClean="0"/>
              <a:t>30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31</a:t>
            </a:fld>
            <a:endParaRPr lang="en-US" dirty="0"/>
          </a:p>
        </p:txBody>
      </p:sp>
      <p:sp>
        <p:nvSpPr>
          <p:cNvPr id="8" name="Title 1">
            <a:extLst>
              <a:ext uri="{FF2B5EF4-FFF2-40B4-BE49-F238E27FC236}">
                <a16:creationId xmlns:a16="http://schemas.microsoft.com/office/drawing/2014/main" id="{66DB13EE-9066-4270-BF91-8769F7E74896}"/>
              </a:ext>
            </a:extLst>
          </p:cNvPr>
          <p:cNvSpPr txBox="1">
            <a:spLocks/>
          </p:cNvSpPr>
          <p:nvPr/>
        </p:nvSpPr>
        <p:spPr>
          <a:xfrm>
            <a:off x="1371596" y="172995"/>
            <a:ext cx="12618720" cy="857782"/>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4800" b="1" dirty="0">
                <a:solidFill>
                  <a:srgbClr val="0070C0"/>
                </a:solidFill>
              </a:rPr>
              <a:t>Converting an Arithmetic Circuit to Logic Circuit</a:t>
            </a:r>
          </a:p>
        </p:txBody>
      </p:sp>
      <p:pic>
        <p:nvPicPr>
          <p:cNvPr id="9"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2">
            <a:duotone>
              <a:prstClr val="black"/>
              <a:schemeClr val="accent6">
                <a:tint val="45000"/>
                <a:satMod val="400000"/>
              </a:schemeClr>
            </a:duotone>
          </a:blip>
          <a:srcRect l="3516" t="9615" r="3180" b="10034"/>
          <a:stretch/>
        </p:blipFill>
        <p:spPr>
          <a:xfrm>
            <a:off x="10224656" y="4257202"/>
            <a:ext cx="6084917" cy="2264928"/>
          </a:xfrm>
          <a:prstGeom prst="rect">
            <a:avLst/>
          </a:prstGeom>
        </p:spPr>
      </p:pic>
      <p:sp>
        <p:nvSpPr>
          <p:cNvPr id="10" name="TextBox 9">
            <a:extLst>
              <a:ext uri="{FF2B5EF4-FFF2-40B4-BE49-F238E27FC236}">
                <a16:creationId xmlns:a16="http://schemas.microsoft.com/office/drawing/2014/main" id="{AF296420-6C5C-4640-9738-9991B81D0F21}"/>
              </a:ext>
            </a:extLst>
          </p:cNvPr>
          <p:cNvSpPr txBox="1"/>
          <p:nvPr/>
        </p:nvSpPr>
        <p:spPr>
          <a:xfrm>
            <a:off x="12104017" y="3629338"/>
            <a:ext cx="1796710" cy="609398"/>
          </a:xfrm>
          <a:prstGeom prst="rect">
            <a:avLst/>
          </a:prstGeom>
          <a:noFill/>
        </p:spPr>
        <p:txBody>
          <a:bodyPr wrap="none" rtlCol="0">
            <a:spAutoFit/>
          </a:bodyPr>
          <a:lstStyle/>
          <a:p>
            <a:r>
              <a:rPr lang="en-US" sz="3360" b="1" dirty="0">
                <a:solidFill>
                  <a:srgbClr val="FF0000"/>
                </a:solidFill>
              </a:rPr>
              <a:t>Table 9-3</a:t>
            </a:r>
          </a:p>
        </p:txBody>
      </p:sp>
      <p:sp>
        <p:nvSpPr>
          <p:cNvPr id="11" name="TextBox 10"/>
          <p:cNvSpPr txBox="1"/>
          <p:nvPr/>
        </p:nvSpPr>
        <p:spPr>
          <a:xfrm>
            <a:off x="14929469" y="5073662"/>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sp>
        <p:nvSpPr>
          <p:cNvPr id="12" name="TextBox 11"/>
          <p:cNvSpPr txBox="1"/>
          <p:nvPr/>
        </p:nvSpPr>
        <p:spPr>
          <a:xfrm>
            <a:off x="14929469" y="5737269"/>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rcRect l="1833" t="2672" r="1901" b="5177"/>
          <a:stretch/>
        </p:blipFill>
        <p:spPr>
          <a:xfrm>
            <a:off x="698270" y="897775"/>
            <a:ext cx="6616930" cy="7128138"/>
          </a:xfrm>
          <a:prstGeom prst="rect">
            <a:avLst/>
          </a:prstGeom>
        </p:spPr>
      </p:pic>
    </p:spTree>
    <p:extLst>
      <p:ext uri="{BB962C8B-B14F-4D97-AF65-F5344CB8AC3E}">
        <p14:creationId xmlns:p14="http://schemas.microsoft.com/office/powerpoint/2010/main" val="24721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2B36D3-EBB7-456F-B967-74E86B2BA5D1}"/>
              </a:ext>
            </a:extLst>
          </p:cNvPr>
          <p:cNvPicPr>
            <a:picLocks noGrp="1" noChangeAspect="1"/>
          </p:cNvPicPr>
          <p:nvPr>
            <p:ph idx="1"/>
          </p:nvPr>
        </p:nvPicPr>
        <p:blipFill rotWithShape="1">
          <a:blip r:embed="rId2">
            <a:duotone>
              <a:schemeClr val="accent4">
                <a:shade val="45000"/>
                <a:satMod val="135000"/>
              </a:schemeClr>
              <a:prstClr val="white"/>
            </a:duotone>
            <a:lum bright="-20000" contrast="40000"/>
          </a:blip>
          <a:srcRect l="3090" t="4173" r="6615" b="2013"/>
          <a:stretch/>
        </p:blipFill>
        <p:spPr>
          <a:xfrm>
            <a:off x="6035040" y="1463028"/>
            <a:ext cx="10309752" cy="6459264"/>
          </a:xfrm>
          <a:prstGeom prst="rect">
            <a:avLst/>
          </a:prstGeom>
        </p:spPr>
      </p:pic>
      <p:sp>
        <p:nvSpPr>
          <p:cNvPr id="2" name="Date Placeholder 1"/>
          <p:cNvSpPr>
            <a:spLocks noGrp="1"/>
          </p:cNvSpPr>
          <p:nvPr>
            <p:ph type="dt" sz="half" idx="10"/>
          </p:nvPr>
        </p:nvSpPr>
        <p:spPr/>
        <p:txBody>
          <a:bodyPr/>
          <a:lstStyle/>
          <a:p>
            <a:fld id="{B5F84ABD-8FA6-48CC-8A06-3E204632FFA2}" type="datetime3">
              <a:rPr lang="en-US" smtClean="0"/>
              <a:t>30 March 2023</a:t>
            </a:fld>
            <a:endParaRPr lang="en-US" dirty="0"/>
          </a:p>
        </p:txBody>
      </p:sp>
      <p:sp>
        <p:nvSpPr>
          <p:cNvPr id="3" name="Footer Placeholder 2"/>
          <p:cNvSpPr>
            <a:spLocks noGrp="1"/>
          </p:cNvSpPr>
          <p:nvPr>
            <p:ph type="ftr" sz="quarter" idx="11"/>
          </p:nvPr>
        </p:nvSpPr>
        <p:spPr/>
        <p:txBody>
          <a:bodyPr/>
          <a:lstStyle/>
          <a:p>
            <a:r>
              <a:rPr lang="en-US"/>
              <a:t>Course Teacher: Prof. Dr. Engr. Muhibul Haque Bhuyan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32</a:t>
            </a:fld>
            <a:endParaRPr lang="en-US" dirty="0"/>
          </a:p>
        </p:txBody>
      </p:sp>
      <p:sp>
        <p:nvSpPr>
          <p:cNvPr id="9" name="TextBox 8"/>
          <p:cNvSpPr txBox="1"/>
          <p:nvPr/>
        </p:nvSpPr>
        <p:spPr>
          <a:xfrm>
            <a:off x="199506" y="1132426"/>
            <a:ext cx="5835534" cy="6494085"/>
          </a:xfrm>
          <a:prstGeom prst="rect">
            <a:avLst/>
          </a:prstGeom>
          <a:noFill/>
        </p:spPr>
        <p:txBody>
          <a:bodyPr wrap="square" rtlCol="0">
            <a:spAutoFit/>
          </a:bodyPr>
          <a:lstStyle/>
          <a:p>
            <a:r>
              <a:rPr lang="en-US" sz="3200" dirty="0">
                <a:ea typeface="Cambria Math" panose="02040503050406030204" pitchFamily="18" charset="0"/>
              </a:rPr>
              <a:t>The </a:t>
            </a:r>
            <a:r>
              <a:rPr lang="en-US" sz="3200" dirty="0">
                <a:solidFill>
                  <a:srgbClr val="FF0000"/>
                </a:solidFill>
                <a:ea typeface="Cambria Math" panose="02040503050406030204" pitchFamily="18" charset="0"/>
              </a:rPr>
              <a:t>12 operations </a:t>
            </a:r>
            <a:r>
              <a:rPr lang="en-US" sz="3200" dirty="0">
                <a:ea typeface="Cambria Math" panose="02040503050406030204" pitchFamily="18" charset="0"/>
              </a:rPr>
              <a:t>(8 arithmetic and 4 logical) generated in the ALU are </a:t>
            </a:r>
            <a:r>
              <a:rPr lang="en-US" sz="3200" dirty="0">
                <a:solidFill>
                  <a:srgbClr val="FF0000"/>
                </a:solidFill>
                <a:ea typeface="Cambria Math" panose="02040503050406030204" pitchFamily="18" charset="0"/>
              </a:rPr>
              <a:t>summarized in Table 9.4</a:t>
            </a:r>
            <a:r>
              <a:rPr lang="en-US" sz="3200" dirty="0">
                <a:ea typeface="Cambria Math" panose="02040503050406030204" pitchFamily="18" charset="0"/>
              </a:rPr>
              <a:t>. The function is selected through </a:t>
            </a:r>
            <a:r>
              <a:rPr lang="en-US" sz="3200" i="1" dirty="0">
                <a:ea typeface="Cambria Math" panose="02040503050406030204" pitchFamily="18" charset="0"/>
              </a:rPr>
              <a:t>s</a:t>
            </a:r>
            <a:r>
              <a:rPr lang="en-US" sz="3200" baseline="-25000" dirty="0">
                <a:ea typeface="Cambria Math" panose="02040503050406030204" pitchFamily="18" charset="0"/>
              </a:rPr>
              <a:t>2</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1</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0</a:t>
            </a:r>
            <a:r>
              <a:rPr lang="en-US" sz="3200" dirty="0">
                <a:ea typeface="Cambria Math" panose="02040503050406030204" pitchFamily="18" charset="0"/>
              </a:rPr>
              <a:t>, and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a:t>
            </a:r>
          </a:p>
          <a:p>
            <a:endParaRPr lang="en-US" sz="2400" dirty="0">
              <a:ea typeface="Cambria Math" panose="02040503050406030204" pitchFamily="18" charset="0"/>
            </a:endParaRPr>
          </a:p>
          <a:p>
            <a:r>
              <a:rPr lang="en-US" sz="3200" dirty="0">
                <a:ea typeface="Cambria Math" panose="02040503050406030204" pitchFamily="18" charset="0"/>
              </a:rPr>
              <a:t>The arithmetic operations are identical to the ones listed for the arithmetic circuit. The value of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 for the four logic functions has no effect on the operations of the unit and those entries are marked as don’t cares (</a:t>
            </a:r>
            <a:r>
              <a:rPr lang="en-US" sz="3200" i="1" dirty="0" err="1">
                <a:ea typeface="Cambria Math" panose="02040503050406030204" pitchFamily="18" charset="0"/>
              </a:rPr>
              <a:t>X</a:t>
            </a:r>
            <a:r>
              <a:rPr lang="en-US" sz="3200" dirty="0" err="1">
                <a:ea typeface="Cambria Math" panose="02040503050406030204" pitchFamily="18" charset="0"/>
              </a:rPr>
              <a:t>s</a:t>
            </a:r>
            <a:r>
              <a:rPr lang="en-US" sz="3200" dirty="0">
                <a:ea typeface="Cambria Math" panose="02040503050406030204" pitchFamily="18" charset="0"/>
              </a:rPr>
              <a:t>).</a:t>
            </a:r>
            <a:endParaRPr lang="en-US" sz="3200" dirty="0"/>
          </a:p>
        </p:txBody>
      </p:sp>
      <p:sp>
        <p:nvSpPr>
          <p:cNvPr id="10"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
        <p:nvSpPr>
          <p:cNvPr id="6" name="Rectangle 5"/>
          <p:cNvSpPr/>
          <p:nvPr/>
        </p:nvSpPr>
        <p:spPr>
          <a:xfrm>
            <a:off x="9770716" y="1016051"/>
            <a:ext cx="1896994" cy="646331"/>
          </a:xfrm>
          <a:prstGeom prst="rect">
            <a:avLst/>
          </a:prstGeom>
        </p:spPr>
        <p:txBody>
          <a:bodyPr wrap="none">
            <a:spAutoFit/>
          </a:bodyPr>
          <a:lstStyle/>
          <a:p>
            <a:r>
              <a:rPr lang="en-US" sz="3600" b="1" dirty="0">
                <a:solidFill>
                  <a:srgbClr val="FF0000"/>
                </a:solidFill>
                <a:ea typeface="Cambria Math" panose="02040503050406030204" pitchFamily="18" charset="0"/>
              </a:rPr>
              <a:t>Table 9.4</a:t>
            </a:r>
            <a:endParaRPr lang="en-US" sz="3600" b="1" dirty="0"/>
          </a:p>
        </p:txBody>
      </p:sp>
    </p:spTree>
    <p:extLst>
      <p:ext uri="{BB962C8B-B14F-4D97-AF65-F5344CB8AC3E}">
        <p14:creationId xmlns:p14="http://schemas.microsoft.com/office/powerpoint/2010/main" val="4106766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0351317" cy="1065929"/>
          </a:xfrm>
        </p:spPr>
        <p:txBody>
          <a:bodyPr>
            <a:normAutofit fontScale="90000"/>
          </a:bodyPr>
          <a:lstStyle/>
          <a:p>
            <a:r>
              <a:rPr lang="en-US" sz="5400" b="1" dirty="0">
                <a:solidFill>
                  <a:srgbClr val="0070C0"/>
                </a:solidFill>
              </a:rPr>
              <a:t>Design of Arithmetic Logic Circuit</a:t>
            </a:r>
            <a:br>
              <a:rPr lang="en-US" sz="5400" b="1" dirty="0">
                <a:solidFill>
                  <a:srgbClr val="0070C0"/>
                </a:solidFill>
              </a:rPr>
            </a:br>
            <a:r>
              <a:rPr lang="en-US" sz="4000" b="1" dirty="0">
                <a:solidFill>
                  <a:srgbClr val="FF0000"/>
                </a:solidFill>
              </a:rPr>
              <a:t>[Supplement Starts] </a:t>
            </a:r>
          </a:p>
        </p:txBody>
      </p:sp>
      <p:sp>
        <p:nvSpPr>
          <p:cNvPr id="3" name="TextBox 2"/>
          <p:cNvSpPr txBox="1"/>
          <p:nvPr/>
        </p:nvSpPr>
        <p:spPr>
          <a:xfrm>
            <a:off x="230061" y="1197239"/>
            <a:ext cx="14520517"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2-bit ALU for the operations listed below in the Table:</a:t>
            </a:r>
          </a:p>
        </p:txBody>
      </p:sp>
      <p:graphicFrame>
        <p:nvGraphicFramePr>
          <p:cNvPr id="4" name="Table 3"/>
          <p:cNvGraphicFramePr>
            <a:graphicFrameLocks noGrp="1"/>
          </p:cNvGraphicFramePr>
          <p:nvPr>
            <p:extLst>
              <p:ext uri="{D42A27DB-BD31-4B8C-83A1-F6EECF244321}">
                <p14:modId xmlns:p14="http://schemas.microsoft.com/office/powerpoint/2010/main" val="3132114579"/>
              </p:ext>
            </p:extLst>
          </p:nvPr>
        </p:nvGraphicFramePr>
        <p:xfrm>
          <a:off x="329339" y="1905126"/>
          <a:ext cx="15813978" cy="5943596"/>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703743">
                  <a:extLst>
                    <a:ext uri="{9D8B030D-6E8A-4147-A177-3AD203B41FA5}">
                      <a16:colId xmlns:a16="http://schemas.microsoft.com/office/drawing/2014/main" val="1023598678"/>
                    </a:ext>
                  </a:extLst>
                </a:gridCol>
                <a:gridCol w="4208242">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dirty="0">
                          <a:effectLst/>
                        </a:rPr>
                        <a:t>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F with </a:t>
                      </a:r>
                      <a:r>
                        <a:rPr lang="en-CA" sz="2800" dirty="0" err="1">
                          <a:effectLst/>
                        </a:rPr>
                        <a:t>C</a:t>
                      </a:r>
                      <a:r>
                        <a:rPr lang="en-CA" sz="2800" baseline="-25000" dirty="0" err="1">
                          <a:effectLst/>
                        </a:rPr>
                        <a:t>in</a:t>
                      </a:r>
                      <a:r>
                        <a:rPr lang="en-CA" sz="2800" dirty="0">
                          <a:effectLst/>
                        </a:rPr>
                        <a:t> =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F with </a:t>
                      </a:r>
                      <a:r>
                        <a:rPr lang="en-CA" sz="2800" dirty="0" err="1">
                          <a:effectLst/>
                        </a:rPr>
                        <a:t>C</a:t>
                      </a:r>
                      <a:r>
                        <a:rPr lang="en-CA" sz="2800" baseline="-25000" dirty="0" err="1">
                          <a:effectLst/>
                        </a:rPr>
                        <a:t>in</a:t>
                      </a:r>
                      <a:r>
                        <a:rPr lang="en-CA" sz="2800" dirty="0">
                          <a:effectLst/>
                        </a:rPr>
                        <a:t> =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a:effectLst/>
                        </a:rPr>
                        <a:t>D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dirty="0">
                          <a:effectLst/>
                        </a:rPr>
                        <a:t>H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Circulate-Left with Carry</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a:effectLst/>
                        </a:rPr>
                        <a:t>0 0 1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Circulate-Right with Carry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a:effectLst/>
                        </a:rPr>
                        <a:t>0 1 0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No shift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a:effectLst/>
                        </a:rPr>
                        <a:t>0 1 1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a:effectLst/>
                        </a:rPr>
                        <a:t>0’s to the output Bus</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a:effectLst/>
                        </a:rPr>
                        <a:t>1 0 0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a:effectLst/>
                        </a:rPr>
                        <a:t>1 0 1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dirty="0">
                          <a:effectLst/>
                        </a:rPr>
                        <a:t>Shift Left with I</a:t>
                      </a:r>
                      <a:r>
                        <a:rPr lang="en-CA" sz="2800" baseline="-25000" dirty="0">
                          <a:effectLst/>
                        </a:rPr>
                        <a:t>L</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a:effectLst/>
                        </a:rPr>
                        <a:t>1 1 0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Shift Right with I</a:t>
                      </a:r>
                      <a:r>
                        <a:rPr lang="en-CA" sz="2800" baseline="-25000" dirty="0">
                          <a:effectLst/>
                        </a:rPr>
                        <a:t>R</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a:effectLst/>
                        </a:rPr>
                        <a:t>1 1 1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dirty="0">
                          <a:effectLst/>
                        </a:rPr>
                        <a:t>1’s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
        <p:nvSpPr>
          <p:cNvPr id="5" name="Date Placeholder 4"/>
          <p:cNvSpPr>
            <a:spLocks noGrp="1"/>
          </p:cNvSpPr>
          <p:nvPr>
            <p:ph type="dt" sz="half" idx="10"/>
          </p:nvPr>
        </p:nvSpPr>
        <p:spPr/>
        <p:txBody>
          <a:bodyPr/>
          <a:lstStyle/>
          <a:p>
            <a:fld id="{46F03F24-7E87-468A-9970-21C3BC48953A}" type="datetime3">
              <a:rPr lang="en-US" smtClean="0"/>
              <a:t>30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849252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Design of Arithmetic Logic Circuit </a:t>
            </a:r>
          </a:p>
        </p:txBody>
      </p:sp>
      <p:pic>
        <p:nvPicPr>
          <p:cNvPr id="5" name="Picture 4"/>
          <p:cNvPicPr>
            <a:picLocks noChangeAspect="1"/>
          </p:cNvPicPr>
          <p:nvPr/>
        </p:nvPicPr>
        <p:blipFill>
          <a:blip r:embed="rId2"/>
          <a:stretch>
            <a:fillRect/>
          </a:stretch>
        </p:blipFill>
        <p:spPr>
          <a:xfrm>
            <a:off x="1051675" y="1684404"/>
            <a:ext cx="11316238" cy="654519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42143180"/>
              </p:ext>
            </p:extLst>
          </p:nvPr>
        </p:nvGraphicFramePr>
        <p:xfrm>
          <a:off x="12932229" y="3010627"/>
          <a:ext cx="3310840" cy="4895952"/>
        </p:xfrm>
        <a:graphic>
          <a:graphicData uri="http://schemas.openxmlformats.org/drawingml/2006/table">
            <a:tbl>
              <a:tblPr firstRow="1" bandRow="1">
                <a:tableStyleId>{5C22544A-7EE6-4342-B048-85BDC9FD1C3A}</a:tableStyleId>
              </a:tblPr>
              <a:tblGrid>
                <a:gridCol w="1476906">
                  <a:extLst>
                    <a:ext uri="{9D8B030D-6E8A-4147-A177-3AD203B41FA5}">
                      <a16:colId xmlns:a16="http://schemas.microsoft.com/office/drawing/2014/main" val="363725021"/>
                    </a:ext>
                  </a:extLst>
                </a:gridCol>
                <a:gridCol w="988080">
                  <a:extLst>
                    <a:ext uri="{9D8B030D-6E8A-4147-A177-3AD203B41FA5}">
                      <a16:colId xmlns:a16="http://schemas.microsoft.com/office/drawing/2014/main" val="3643352939"/>
                    </a:ext>
                  </a:extLst>
                </a:gridCol>
                <a:gridCol w="845854">
                  <a:extLst>
                    <a:ext uri="{9D8B030D-6E8A-4147-A177-3AD203B41FA5}">
                      <a16:colId xmlns:a16="http://schemas.microsoft.com/office/drawing/2014/main" val="3882864041"/>
                    </a:ext>
                  </a:extLst>
                </a:gridCol>
              </a:tblGrid>
              <a:tr h="402336">
                <a:tc>
                  <a:txBody>
                    <a:bodyPr/>
                    <a:lstStyle/>
                    <a:p>
                      <a:pPr algn="ctr"/>
                      <a:r>
                        <a:rPr lang="en-CA" sz="1900" b="1" i="1" dirty="0"/>
                        <a:t>X</a:t>
                      </a:r>
                      <a:r>
                        <a:rPr lang="en-CA" sz="1900" b="1" i="1" baseline="-25000" dirty="0"/>
                        <a:t>i</a:t>
                      </a:r>
                    </a:p>
                  </a:txBody>
                  <a:tcPr marL="109728" marR="109728" marT="54864" marB="54864"/>
                </a:tc>
                <a:tc>
                  <a:txBody>
                    <a:bodyPr/>
                    <a:lstStyle/>
                    <a:p>
                      <a:pPr algn="ctr"/>
                      <a:r>
                        <a:rPr lang="en-CA" sz="1900" b="1" i="1" dirty="0"/>
                        <a:t>Y</a:t>
                      </a:r>
                      <a:r>
                        <a:rPr lang="en-CA" sz="1900" b="1" i="1" baseline="-25000" dirty="0"/>
                        <a:t>i</a:t>
                      </a:r>
                    </a:p>
                  </a:txBody>
                  <a:tcPr marL="109728" marR="109728" marT="54864" marB="54864"/>
                </a:tc>
                <a:tc>
                  <a:txBody>
                    <a:bodyPr/>
                    <a:lstStyle/>
                    <a:p>
                      <a:pPr algn="ctr"/>
                      <a:r>
                        <a:rPr lang="en-CA" sz="1900" b="1" i="1" dirty="0" err="1"/>
                        <a:t>Z</a:t>
                      </a:r>
                      <a:r>
                        <a:rPr lang="en-CA" sz="1900" b="1" i="1" baseline="-25000" dirty="0" err="1"/>
                        <a:t>i</a:t>
                      </a:r>
                      <a:endParaRPr lang="en-CA" sz="1900" b="1" i="1" baseline="-25000" dirty="0"/>
                    </a:p>
                  </a:txBody>
                  <a:tcPr marL="109728" marR="109728" marT="54864" marB="54864"/>
                </a:tc>
                <a:extLst>
                  <a:ext uri="{0D108BD9-81ED-4DB2-BD59-A6C34878D82A}">
                    <a16:rowId xmlns:a16="http://schemas.microsoft.com/office/drawing/2014/main" val="2461190251"/>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506957345"/>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1576458030"/>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1429301131"/>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970210664"/>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945117105"/>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739360721"/>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442397496"/>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3338541310"/>
                  </a:ext>
                </a:extLst>
              </a:tr>
              <a:tr h="374468">
                <a:tc>
                  <a:txBody>
                    <a:bodyPr/>
                    <a:lstStyle/>
                    <a:p>
                      <a:pPr algn="ctr"/>
                      <a:r>
                        <a:rPr lang="en-CA" sz="1700" b="1" dirty="0"/>
                        <a:t>A+B</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37525403"/>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26545539"/>
                  </a:ext>
                </a:extLst>
              </a:tr>
              <a:tr h="374468">
                <a:tc>
                  <a:txBody>
                    <a:bodyPr/>
                    <a:lstStyle/>
                    <a:p>
                      <a:pPr algn="ctr"/>
                      <a:r>
                        <a:rPr lang="en-CA" sz="1700" b="1" dirty="0"/>
                        <a:t>A+B’</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4124765585"/>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3894543157"/>
                  </a:ext>
                </a:extLst>
              </a:tr>
            </a:tbl>
          </a:graphicData>
        </a:graphic>
      </p:graphicFrame>
      <p:cxnSp>
        <p:nvCxnSpPr>
          <p:cNvPr id="8" name="Straight Arrow Connector 7"/>
          <p:cNvCxnSpPr/>
          <p:nvPr/>
        </p:nvCxnSpPr>
        <p:spPr>
          <a:xfrm flipV="1">
            <a:off x="10690643" y="3608715"/>
            <a:ext cx="2539420" cy="15300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flipV="1">
            <a:off x="10690644" y="3974474"/>
            <a:ext cx="2508068" cy="12694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flipV="1">
            <a:off x="10361457" y="4350413"/>
            <a:ext cx="2837254" cy="9084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p:nvPr/>
        </p:nvCxnSpPr>
        <p:spPr>
          <a:xfrm flipV="1">
            <a:off x="11045952" y="4698909"/>
            <a:ext cx="2152759" cy="9405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flipV="1">
            <a:off x="11709547" y="5141457"/>
            <a:ext cx="1520516" cy="11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10690643" y="5459330"/>
            <a:ext cx="2523744" cy="1953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10690644" y="5764753"/>
            <a:ext cx="2508068" cy="11614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10468573" y="6152369"/>
            <a:ext cx="2745814" cy="11068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9891196" y="6492957"/>
            <a:ext cx="3307516" cy="6365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9969573" y="6786517"/>
            <a:ext cx="3229139" cy="157711"/>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a:off x="9891196" y="7179909"/>
            <a:ext cx="3338867" cy="112504"/>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11098204" y="7658171"/>
            <a:ext cx="2215460" cy="95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 name="Date Placeholder 2"/>
          <p:cNvSpPr>
            <a:spLocks noGrp="1"/>
          </p:cNvSpPr>
          <p:nvPr>
            <p:ph type="dt" sz="half" idx="10"/>
          </p:nvPr>
        </p:nvSpPr>
        <p:spPr/>
        <p:txBody>
          <a:bodyPr/>
          <a:lstStyle/>
          <a:p>
            <a:fld id="{34A0CD35-3E38-4F57-97CB-85C53940B165}" type="datetime3">
              <a:rPr lang="en-US" smtClean="0"/>
              <a:t>30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34</a:t>
            </a:fld>
            <a:endParaRPr lang="en-US" dirty="0"/>
          </a:p>
        </p:txBody>
      </p:sp>
      <p:sp>
        <p:nvSpPr>
          <p:cNvPr id="20" name="Rectangle 19"/>
          <p:cNvSpPr/>
          <p:nvPr/>
        </p:nvSpPr>
        <p:spPr>
          <a:xfrm>
            <a:off x="13313664" y="6427730"/>
            <a:ext cx="718219" cy="147884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142628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71357" y="140755"/>
            <a:ext cx="11832335" cy="922892"/>
          </a:xfrm>
        </p:spPr>
        <p:txBody>
          <a:bodyPr>
            <a:normAutofit/>
          </a:bodyPr>
          <a:lstStyle/>
          <a:p>
            <a:r>
              <a:rPr lang="en-US" sz="4800" b="1" dirty="0">
                <a:solidFill>
                  <a:srgbClr val="0070C0"/>
                </a:solidFill>
              </a:rPr>
              <a:t>Design of Arithmetic Logic Circuit (K-maps)</a:t>
            </a:r>
            <a:endParaRPr lang="en-US" b="1" u="sng"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35652617"/>
              </p:ext>
            </p:extLst>
          </p:nvPr>
        </p:nvGraphicFramePr>
        <p:xfrm>
          <a:off x="704904" y="3676538"/>
          <a:ext cx="4204860" cy="3474720"/>
        </p:xfrm>
        <a:graphic>
          <a:graphicData uri="http://schemas.openxmlformats.org/drawingml/2006/table">
            <a:tbl>
              <a:tblPr firstRow="1" bandRow="1">
                <a:tableStyleId>{5C22544A-7EE6-4342-B048-85BDC9FD1C3A}</a:tableStyleId>
              </a:tblPr>
              <a:tblGrid>
                <a:gridCol w="1401620">
                  <a:extLst>
                    <a:ext uri="{9D8B030D-6E8A-4147-A177-3AD203B41FA5}">
                      <a16:colId xmlns:a16="http://schemas.microsoft.com/office/drawing/2014/main" val="1278249800"/>
                    </a:ext>
                  </a:extLst>
                </a:gridCol>
                <a:gridCol w="1401620">
                  <a:extLst>
                    <a:ext uri="{9D8B030D-6E8A-4147-A177-3AD203B41FA5}">
                      <a16:colId xmlns:a16="http://schemas.microsoft.com/office/drawing/2014/main" val="1452373893"/>
                    </a:ext>
                  </a:extLst>
                </a:gridCol>
                <a:gridCol w="1401620">
                  <a:extLst>
                    <a:ext uri="{9D8B030D-6E8A-4147-A177-3AD203B41FA5}">
                      <a16:colId xmlns:a16="http://schemas.microsoft.com/office/drawing/2014/main" val="2516731280"/>
                    </a:ext>
                  </a:extLst>
                </a:gridCol>
              </a:tblGrid>
              <a:tr h="899770">
                <a:tc>
                  <a:txBody>
                    <a:bodyPr/>
                    <a:lstStyle/>
                    <a:p>
                      <a:pPr algn="r"/>
                      <a:r>
                        <a:rPr lang="en-CA" sz="320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8457413"/>
              </p:ext>
            </p:extLst>
          </p:nvPr>
        </p:nvGraphicFramePr>
        <p:xfrm>
          <a:off x="5772360" y="4018491"/>
          <a:ext cx="4348038" cy="3474720"/>
        </p:xfrm>
        <a:graphic>
          <a:graphicData uri="http://schemas.openxmlformats.org/drawingml/2006/table">
            <a:tbl>
              <a:tblPr firstRow="1" bandRow="1">
                <a:tableStyleId>{5C22544A-7EE6-4342-B048-85BDC9FD1C3A}</a:tableStyleId>
              </a:tblPr>
              <a:tblGrid>
                <a:gridCol w="1449346">
                  <a:extLst>
                    <a:ext uri="{9D8B030D-6E8A-4147-A177-3AD203B41FA5}">
                      <a16:colId xmlns:a16="http://schemas.microsoft.com/office/drawing/2014/main" val="1278249800"/>
                    </a:ext>
                  </a:extLst>
                </a:gridCol>
                <a:gridCol w="1449346">
                  <a:extLst>
                    <a:ext uri="{9D8B030D-6E8A-4147-A177-3AD203B41FA5}">
                      <a16:colId xmlns:a16="http://schemas.microsoft.com/office/drawing/2014/main" val="1452373893"/>
                    </a:ext>
                  </a:extLst>
                </a:gridCol>
                <a:gridCol w="1449346">
                  <a:extLst>
                    <a:ext uri="{9D8B030D-6E8A-4147-A177-3AD203B41FA5}">
                      <a16:colId xmlns:a16="http://schemas.microsoft.com/office/drawing/2014/main" val="724531165"/>
                    </a:ext>
                  </a:extLst>
                </a:gridCol>
              </a:tblGrid>
              <a:tr h="899770">
                <a:tc>
                  <a:txBody>
                    <a:bodyPr/>
                    <a:lstStyle/>
                    <a:p>
                      <a:pPr algn="r"/>
                      <a:r>
                        <a:rPr lang="en-CA" sz="3200" baseline="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81049034"/>
              </p:ext>
            </p:extLst>
          </p:nvPr>
        </p:nvGraphicFramePr>
        <p:xfrm>
          <a:off x="10412045" y="4016946"/>
          <a:ext cx="5814400" cy="3474720"/>
        </p:xfrm>
        <a:graphic>
          <a:graphicData uri="http://schemas.openxmlformats.org/drawingml/2006/table">
            <a:tbl>
              <a:tblPr firstRow="1" bandRow="1">
                <a:tableStyleId>{5C22544A-7EE6-4342-B048-85BDC9FD1C3A}</a:tableStyleId>
              </a:tblPr>
              <a:tblGrid>
                <a:gridCol w="1701860">
                  <a:extLst>
                    <a:ext uri="{9D8B030D-6E8A-4147-A177-3AD203B41FA5}">
                      <a16:colId xmlns:a16="http://schemas.microsoft.com/office/drawing/2014/main" val="1278249800"/>
                    </a:ext>
                  </a:extLst>
                </a:gridCol>
                <a:gridCol w="1028135">
                  <a:extLst>
                    <a:ext uri="{9D8B030D-6E8A-4147-A177-3AD203B41FA5}">
                      <a16:colId xmlns:a16="http://schemas.microsoft.com/office/drawing/2014/main" val="1452373893"/>
                    </a:ext>
                  </a:extLst>
                </a:gridCol>
                <a:gridCol w="1028135">
                  <a:extLst>
                    <a:ext uri="{9D8B030D-6E8A-4147-A177-3AD203B41FA5}">
                      <a16:colId xmlns:a16="http://schemas.microsoft.com/office/drawing/2014/main" val="724531165"/>
                    </a:ext>
                  </a:extLst>
                </a:gridCol>
                <a:gridCol w="1028135">
                  <a:extLst>
                    <a:ext uri="{9D8B030D-6E8A-4147-A177-3AD203B41FA5}">
                      <a16:colId xmlns:a16="http://schemas.microsoft.com/office/drawing/2014/main" val="1076094095"/>
                    </a:ext>
                  </a:extLst>
                </a:gridCol>
                <a:gridCol w="1028135">
                  <a:extLst>
                    <a:ext uri="{9D8B030D-6E8A-4147-A177-3AD203B41FA5}">
                      <a16:colId xmlns:a16="http://schemas.microsoft.com/office/drawing/2014/main" val="2516731280"/>
                    </a:ext>
                  </a:extLst>
                </a:gridCol>
              </a:tblGrid>
              <a:tr h="1053818">
                <a:tc>
                  <a:txBody>
                    <a:bodyPr/>
                    <a:lstStyle/>
                    <a:p>
                      <a:pPr algn="r"/>
                      <a:r>
                        <a:rPr lang="en-CA" sz="3200" baseline="0" dirty="0"/>
                        <a:t>     </a:t>
                      </a:r>
                      <a:r>
                        <a:rPr lang="en-CA" sz="3200" i="1" dirty="0"/>
                        <a:t>S</a:t>
                      </a:r>
                      <a:r>
                        <a:rPr lang="en-CA" sz="3200" baseline="-25000" dirty="0"/>
                        <a:t>0</a:t>
                      </a:r>
                      <a:r>
                        <a:rPr lang="en-CA" sz="3200" i="1" dirty="0"/>
                        <a:t>C</a:t>
                      </a:r>
                      <a:r>
                        <a:rPr lang="en-CA" sz="3200" i="1" baseline="-25000" dirty="0"/>
                        <a:t>in</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00</a:t>
                      </a:r>
                    </a:p>
                  </a:txBody>
                  <a:tcPr marL="109728" marR="109728" marT="54864" marB="54864" anchor="ctr"/>
                </a:tc>
                <a:tc>
                  <a:txBody>
                    <a:bodyPr/>
                    <a:lstStyle/>
                    <a:p>
                      <a:pPr algn="ctr"/>
                      <a:r>
                        <a:rPr lang="en-CA" sz="3200" dirty="0"/>
                        <a:t>01</a:t>
                      </a:r>
                    </a:p>
                  </a:txBody>
                  <a:tcPr marL="109728" marR="109728" marT="54864" marB="54864" anchor="ctr"/>
                </a:tc>
                <a:tc>
                  <a:txBody>
                    <a:bodyPr/>
                    <a:lstStyle/>
                    <a:p>
                      <a:pPr algn="ctr"/>
                      <a:r>
                        <a:rPr lang="en-CA" sz="3200" dirty="0"/>
                        <a:t>11</a:t>
                      </a:r>
                    </a:p>
                  </a:txBody>
                  <a:tcPr marL="109728" marR="109728" marT="54864" marB="54864" anchor="ctr"/>
                </a:tc>
                <a:tc>
                  <a:txBody>
                    <a:bodyPr/>
                    <a:lstStyle/>
                    <a:p>
                      <a:pPr algn="ctr"/>
                      <a:r>
                        <a:rPr lang="en-CA" sz="3200" dirty="0"/>
                        <a:t>10</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534337162"/>
                  </a:ext>
                </a:extLst>
              </a:tr>
              <a:tr h="504749">
                <a:tc>
                  <a:txBody>
                    <a:bodyPr/>
                    <a:lstStyle/>
                    <a:p>
                      <a:pPr algn="ctr"/>
                      <a:r>
                        <a:rPr lang="en-CA" sz="3200" dirty="0"/>
                        <a:t>01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11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3640278167"/>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01497" y="7339266"/>
                <a:ext cx="5547481"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𝐴</m:t>
                          </m:r>
                        </m:e>
                        <m:sub>
                          <m:r>
                            <a:rPr lang="en-US" sz="3200" i="1">
                              <a:solidFill>
                                <a:srgbClr val="FF000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
                        <m:sSubPr>
                          <m:ctrlPr>
                            <a:rPr lang="en-US" sz="3200" i="1" smtClean="0">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2</m:t>
                          </m:r>
                        </m:sub>
                      </m:sSub>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1</m:t>
                          </m:r>
                        </m:sub>
                        <m:sup>
                          <m:r>
                            <a:rPr lang="en-US" sz="3200" i="1">
                              <a:solidFill>
                                <a:srgbClr val="7030A0"/>
                              </a:solidFill>
                              <a:latin typeface="Cambria Math" panose="02040503050406030204" pitchFamily="18" charset="0"/>
                              <a:ea typeface="Cambria Math" panose="02040503050406030204" pitchFamily="18" charset="0"/>
                            </a:rPr>
                            <m:t>′</m:t>
                          </m:r>
                        </m:sup>
                      </m:sSubSup>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0</m:t>
                          </m:r>
                        </m:sub>
                        <m:sup>
                          <m:r>
                            <a:rPr lang="en-US" sz="3200" i="1">
                              <a:solidFill>
                                <a:srgbClr val="7030A0"/>
                              </a:solidFill>
                              <a:latin typeface="Cambria Math" panose="02040503050406030204" pitchFamily="18" charset="0"/>
                              <a:ea typeface="Cambria Math" panose="02040503050406030204" pitchFamily="18" charset="0"/>
                            </a:rPr>
                            <m:t>′</m:t>
                          </m:r>
                        </m:sup>
                      </m:sSubSup>
                      <m:sSub>
                        <m:sSubPr>
                          <m:ctrlPr>
                            <a:rPr lang="en-US" sz="3200" i="1">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𝐵</m:t>
                          </m:r>
                        </m:e>
                        <m:sub>
                          <m:r>
                            <a:rPr lang="en-US" sz="3200" i="1">
                              <a:solidFill>
                                <a:srgbClr val="7030A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00B050"/>
                              </a:solidFill>
                              <a:latin typeface="Cambria Math" panose="02040503050406030204" pitchFamily="18" charset="0"/>
                              <a:ea typeface="Cambria Math" panose="02040503050406030204" pitchFamily="18" charset="0"/>
                            </a:rPr>
                          </m:ctrlPr>
                        </m:sSubSupPr>
                        <m:e>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2</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1</m:t>
                              </m:r>
                            </m:sub>
                          </m:sSub>
                          <m:sSubSup>
                            <m:sSubSupPr>
                              <m:ctrlPr>
                                <a:rPr lang="en-US" sz="3200" i="1">
                                  <a:solidFill>
                                    <a:srgbClr val="00B050"/>
                                  </a:solidFill>
                                  <a:latin typeface="Cambria Math" panose="02040503050406030204" pitchFamily="18" charset="0"/>
                                  <a:ea typeface="Cambria Math" panose="02040503050406030204" pitchFamily="18" charset="0"/>
                                </a:rPr>
                              </m:ctrlPr>
                            </m:sSubSup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up>
                              <m:r>
                                <a:rPr lang="en-US" sz="3200" i="1">
                                  <a:solidFill>
                                    <a:srgbClr val="00B050"/>
                                  </a:solidFill>
                                  <a:latin typeface="Cambria Math" panose="02040503050406030204" pitchFamily="18" charset="0"/>
                                  <a:ea typeface="Cambria Math" panose="02040503050406030204" pitchFamily="18" charset="0"/>
                                </a:rPr>
                                <m:t>′</m:t>
                              </m:r>
                            </m:sup>
                          </m:sSubSup>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up>
                          <m:r>
                            <a:rPr lang="en-US" sz="3200" i="1">
                              <a:solidFill>
                                <a:srgbClr val="00B050"/>
                              </a:solidFill>
                              <a:latin typeface="Cambria Math" panose="02040503050406030204" pitchFamily="18" charset="0"/>
                              <a:ea typeface="Cambria Math" panose="02040503050406030204" pitchFamily="18" charset="0"/>
                            </a:rPr>
                            <m:t>′</m:t>
                          </m:r>
                        </m:sup>
                      </m:sSubSup>
                    </m:oMath>
                  </m:oMathPara>
                </a14:m>
                <a:endParaRPr lang="en-CA" sz="2880" b="1"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1497" y="7339266"/>
                <a:ext cx="5547481" cy="5850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660674" y="7395287"/>
                <a:ext cx="3131370"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FF0000"/>
                              </a:solidFill>
                              <a:latin typeface="Cambria Math" panose="02040503050406030204" pitchFamily="18" charset="0"/>
                              <a:ea typeface="Cambria Math" panose="02040503050406030204" pitchFamily="18" charset="0"/>
                            </a:rPr>
                          </m:ctrlPr>
                        </m:sSubSupPr>
                        <m:e>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1</m:t>
                              </m:r>
                            </m:sub>
                          </m:sSub>
                          <m:r>
                            <a:rPr lang="en-US" sz="3200" i="1">
                              <a:solidFill>
                                <a:srgbClr val="FF0000"/>
                              </a:solidFill>
                              <a:latin typeface="Cambria Math" panose="02040503050406030204" pitchFamily="18" charset="0"/>
                              <a:ea typeface="Cambria Math" panose="02040503050406030204" pitchFamily="18" charset="0"/>
                            </a:rPr>
                            <m:t>𝐵</m:t>
                          </m:r>
                        </m:e>
                        <m:sub>
                          <m:r>
                            <a:rPr lang="en-US" sz="3200" i="1">
                              <a:solidFill>
                                <a:srgbClr val="FF0000"/>
                              </a:solidFill>
                              <a:latin typeface="Cambria Math" panose="02040503050406030204" pitchFamily="18" charset="0"/>
                              <a:ea typeface="Cambria Math" panose="02040503050406030204" pitchFamily="18" charset="0"/>
                            </a:rPr>
                            <m:t>𝑖</m:t>
                          </m:r>
                        </m:sub>
                        <m:sup>
                          <m:r>
                            <a:rPr lang="en-US" sz="3200" i="1">
                              <a:solidFill>
                                <a:srgbClr val="FF0000"/>
                              </a:solidFill>
                              <a:latin typeface="Cambria Math" panose="02040503050406030204" pitchFamily="18" charset="0"/>
                              <a:ea typeface="Cambria Math" panose="02040503050406030204" pitchFamily="18" charset="0"/>
                            </a:rPr>
                            <m:t>′</m:t>
                          </m:r>
                        </m:sup>
                      </m:sSubSup>
                    </m:oMath>
                  </m:oMathPara>
                </a14:m>
                <a:endParaRPr lang="en-CA" sz="288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660674" y="7395287"/>
                <a:ext cx="3131370" cy="5850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633658" y="7413676"/>
                <a:ext cx="20890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𝑍</m:t>
                          </m:r>
                        </m:e>
                        <m:sub>
                          <m:r>
                            <a:rPr lang="en-US" sz="3200" i="1">
                              <a:solidFill>
                                <a:srgbClr val="FF0000"/>
                              </a:solidFill>
                              <a:latin typeface="Cambria Math" panose="02040503050406030204" pitchFamily="18" charset="0"/>
                            </a:rPr>
                            <m:t>𝑖</m:t>
                          </m:r>
                        </m:sub>
                      </m:sSub>
                      <m:r>
                        <a:rPr lang="en-US" sz="3200" i="1">
                          <a:solidFill>
                            <a:srgbClr val="FF0000"/>
                          </a:solidFill>
                          <a:latin typeface="Cambria Math" panose="02040503050406030204" pitchFamily="18" charset="0"/>
                        </a:rPr>
                        <m:t>=</m:t>
                      </m:r>
                      <m:sSubSup>
                        <m:sSubSupPr>
                          <m:ctrlPr>
                            <a:rPr lang="en-US" sz="3200" i="1">
                              <a:solidFill>
                                <a:srgbClr val="FF0000"/>
                              </a:solidFill>
                              <a:latin typeface="Cambria Math" panose="02040503050406030204" pitchFamily="18" charset="0"/>
                              <a:ea typeface="Cambria Math" panose="02040503050406030204" pitchFamily="18" charset="0"/>
                            </a:rPr>
                          </m:ctrlPr>
                        </m:sSubSup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2</m:t>
                          </m:r>
                        </m:sub>
                        <m:sup>
                          <m:r>
                            <a:rPr lang="en-US" sz="3200" i="1">
                              <a:solidFill>
                                <a:srgbClr val="FF0000"/>
                              </a:solidFill>
                              <a:latin typeface="Cambria Math" panose="02040503050406030204" pitchFamily="18" charset="0"/>
                              <a:ea typeface="Cambria Math" panose="02040503050406030204" pitchFamily="18" charset="0"/>
                            </a:rPr>
                            <m:t>′</m:t>
                          </m:r>
                        </m:sup>
                      </m:sSubSup>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𝐶</m:t>
                          </m:r>
                        </m:e>
                        <m:sub>
                          <m:r>
                            <a:rPr lang="en-US" sz="3200" i="1">
                              <a:solidFill>
                                <a:srgbClr val="FF0000"/>
                              </a:solidFill>
                              <a:latin typeface="Cambria Math" panose="02040503050406030204" pitchFamily="18" charset="0"/>
                              <a:ea typeface="Cambria Math" panose="02040503050406030204" pitchFamily="18" charset="0"/>
                            </a:rPr>
                            <m:t>𝑖</m:t>
                          </m:r>
                          <m:r>
                            <a:rPr lang="en-US" sz="3200" b="0" i="1" smtClean="0">
                              <a:solidFill>
                                <a:srgbClr val="FF0000"/>
                              </a:solidFill>
                              <a:latin typeface="Cambria Math" panose="02040503050406030204" pitchFamily="18" charset="0"/>
                              <a:ea typeface="Cambria Math" panose="02040503050406030204" pitchFamily="18" charset="0"/>
                            </a:rPr>
                            <m:t>𝑛</m:t>
                          </m:r>
                        </m:sub>
                      </m:sSub>
                    </m:oMath>
                  </m:oMathPara>
                </a14:m>
                <a:endParaRPr lang="en-CA" sz="288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633658" y="7413676"/>
                <a:ext cx="2089098" cy="584775"/>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7539160" y="5750866"/>
            <a:ext cx="2386236" cy="107648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8" name="Rectangle 17"/>
          <p:cNvSpPr/>
          <p:nvPr/>
        </p:nvSpPr>
        <p:spPr>
          <a:xfrm>
            <a:off x="9034272" y="5154159"/>
            <a:ext cx="700169" cy="22963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9" name="Rectangle 18"/>
          <p:cNvSpPr/>
          <p:nvPr/>
        </p:nvSpPr>
        <p:spPr>
          <a:xfrm>
            <a:off x="13382310" y="5162826"/>
            <a:ext cx="1497472" cy="11049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0" name="Rectangle 19"/>
          <p:cNvSpPr/>
          <p:nvPr/>
        </p:nvSpPr>
        <p:spPr>
          <a:xfrm>
            <a:off x="2257847" y="4803692"/>
            <a:ext cx="2326735" cy="231431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1" name="Rectangle 20"/>
          <p:cNvSpPr/>
          <p:nvPr/>
        </p:nvSpPr>
        <p:spPr>
          <a:xfrm>
            <a:off x="2261033" y="5982679"/>
            <a:ext cx="1082040" cy="528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2" name="Rectangle 21"/>
          <p:cNvSpPr/>
          <p:nvPr/>
        </p:nvSpPr>
        <p:spPr>
          <a:xfrm>
            <a:off x="2257847" y="6612071"/>
            <a:ext cx="1085226" cy="50593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3" name="Date Placeholder 2"/>
          <p:cNvSpPr>
            <a:spLocks noGrp="1"/>
          </p:cNvSpPr>
          <p:nvPr>
            <p:ph type="dt" sz="half" idx="10"/>
          </p:nvPr>
        </p:nvSpPr>
        <p:spPr/>
        <p:txBody>
          <a:bodyPr/>
          <a:lstStyle/>
          <a:p>
            <a:fld id="{334E97DD-D169-41D3-9F0E-B3ABDB027331}" type="datetime3">
              <a:rPr lang="en-US" smtClean="0"/>
              <a:t>30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11" name="Slide Number Placeholder 10"/>
          <p:cNvSpPr>
            <a:spLocks noGrp="1"/>
          </p:cNvSpPr>
          <p:nvPr>
            <p:ph type="sldNum" sz="quarter" idx="12"/>
          </p:nvPr>
        </p:nvSpPr>
        <p:spPr/>
        <p:txBody>
          <a:bodyPr/>
          <a:lstStyle/>
          <a:p>
            <a:fld id="{48F63A3B-78C7-47BE-AE5E-E10140E04643}" type="slidenum">
              <a:rPr lang="en-US" smtClean="0"/>
              <a:pPr/>
              <a:t>35</a:t>
            </a:fld>
            <a:endParaRPr lang="en-US" dirty="0"/>
          </a:p>
        </p:txBody>
      </p:sp>
      <p:sp>
        <p:nvSpPr>
          <p:cNvPr id="23" name="TextBox 22"/>
          <p:cNvSpPr txBox="1"/>
          <p:nvPr/>
        </p:nvSpPr>
        <p:spPr>
          <a:xfrm>
            <a:off x="300052" y="994639"/>
            <a:ext cx="5118389" cy="2677656"/>
          </a:xfrm>
          <a:prstGeom prst="rect">
            <a:avLst/>
          </a:prstGeom>
          <a:noFill/>
        </p:spPr>
        <p:txBody>
          <a:bodyPr wrap="square" rtlCol="0">
            <a:spAutoFit/>
          </a:bodyPr>
          <a:lstStyle/>
          <a:p>
            <a:r>
              <a:rPr lang="en-US" sz="2800" dirty="0"/>
              <a:t>For an arithmetic circuit, we don’t need to change </a:t>
            </a:r>
            <a:r>
              <a:rPr lang="en-US" sz="2800" i="1" dirty="0"/>
              <a:t>A</a:t>
            </a:r>
            <a:r>
              <a:rPr lang="en-US" sz="2800" dirty="0"/>
              <a:t> for </a:t>
            </a:r>
            <a:r>
              <a:rPr lang="en-US" sz="2800" i="1" dirty="0"/>
              <a:t>X</a:t>
            </a:r>
            <a:r>
              <a:rPr lang="en-US" sz="2800" dirty="0"/>
              <a:t>, but for a logic circuit, we need to change </a:t>
            </a:r>
            <a:r>
              <a:rPr lang="en-US" sz="2800" i="1" dirty="0"/>
              <a:t>A</a:t>
            </a:r>
            <a:r>
              <a:rPr lang="en-US" sz="2800" dirty="0"/>
              <a:t> and we don’t need </a:t>
            </a:r>
            <a:r>
              <a:rPr lang="en-US" sz="2800" i="1" dirty="0" err="1"/>
              <a:t>C</a:t>
            </a:r>
            <a:r>
              <a:rPr lang="en-US" sz="2800" i="1" baseline="-25000" dirty="0" err="1"/>
              <a:t>in</a:t>
            </a:r>
            <a:r>
              <a:rPr lang="en-US" sz="2800" dirty="0"/>
              <a:t>. So, we need to use only three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5" name="TextBox 24"/>
          <p:cNvSpPr txBox="1"/>
          <p:nvPr/>
        </p:nvSpPr>
        <p:spPr>
          <a:xfrm>
            <a:off x="5480713" y="958354"/>
            <a:ext cx="4882123" cy="3108543"/>
          </a:xfrm>
          <a:prstGeom prst="rect">
            <a:avLst/>
          </a:prstGeom>
          <a:noFill/>
        </p:spPr>
        <p:txBody>
          <a:bodyPr wrap="square" rtlCol="0">
            <a:spAutoFit/>
          </a:bodyPr>
          <a:lstStyle/>
          <a:p>
            <a:r>
              <a:rPr lang="en-US" sz="2800" dirty="0"/>
              <a:t>For both arithmetic and logic circuits, we need to change </a:t>
            </a:r>
            <a:r>
              <a:rPr lang="en-US" sz="2800" i="1" dirty="0"/>
              <a:t>B</a:t>
            </a:r>
            <a:r>
              <a:rPr lang="en-US" sz="2800" dirty="0"/>
              <a:t> for </a:t>
            </a:r>
            <a:r>
              <a:rPr lang="en-US" sz="2800" i="1" dirty="0"/>
              <a:t>Y</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only 3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7" name="TextBox 26"/>
          <p:cNvSpPr txBox="1"/>
          <p:nvPr/>
        </p:nvSpPr>
        <p:spPr>
          <a:xfrm>
            <a:off x="10412045" y="958353"/>
            <a:ext cx="5814400" cy="3108543"/>
          </a:xfrm>
          <a:prstGeom prst="rect">
            <a:avLst/>
          </a:prstGeom>
          <a:noFill/>
        </p:spPr>
        <p:txBody>
          <a:bodyPr wrap="square" rtlCol="0">
            <a:spAutoFit/>
          </a:bodyPr>
          <a:lstStyle/>
          <a:p>
            <a:r>
              <a:rPr lang="en-US" sz="2800" dirty="0"/>
              <a:t>For the arithmetic circuit, we need </a:t>
            </a:r>
            <a:r>
              <a:rPr lang="en-US" sz="2800" i="1" dirty="0" err="1"/>
              <a:t>C</a:t>
            </a:r>
            <a:r>
              <a:rPr lang="en-US" sz="2800" i="1" baseline="-25000" dirty="0" err="1"/>
              <a:t>in</a:t>
            </a:r>
            <a:r>
              <a:rPr lang="en-US" sz="2800" i="1" baseline="-25000" dirty="0"/>
              <a:t> </a:t>
            </a:r>
            <a:r>
              <a:rPr lang="en-US" sz="2800" dirty="0"/>
              <a:t>for all combinations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all 4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t>
            </a:r>
            <a:r>
              <a:rPr lang="en-US" sz="2800" i="1" dirty="0"/>
              <a:t>s</a:t>
            </a:r>
            <a:r>
              <a:rPr lang="en-US" sz="2800" baseline="-25000" dirty="0"/>
              <a:t>0</a:t>
            </a:r>
            <a:r>
              <a:rPr lang="en-US" sz="2800" dirty="0"/>
              <a:t>, and </a:t>
            </a:r>
            <a:r>
              <a:rPr lang="en-US" sz="2800" i="1" dirty="0" err="1"/>
              <a:t>C</a:t>
            </a:r>
            <a:r>
              <a:rPr lang="en-US" sz="2800" i="1" baseline="-25000" dirty="0" err="1"/>
              <a:t>in</a:t>
            </a:r>
            <a:r>
              <a:rPr lang="en-US" sz="2800" dirty="0"/>
              <a:t>) in the K-map to force </a:t>
            </a:r>
            <a:r>
              <a:rPr lang="en-US" sz="2800" i="1" dirty="0" err="1"/>
              <a:t>C</a:t>
            </a:r>
            <a:r>
              <a:rPr lang="en-US" sz="2800" i="1" baseline="-25000" dirty="0" err="1"/>
              <a:t>in</a:t>
            </a:r>
            <a:r>
              <a:rPr lang="en-US" sz="2800" dirty="0"/>
              <a:t> to zero for </a:t>
            </a:r>
            <a:r>
              <a:rPr lang="en-US" sz="2800" i="1" dirty="0"/>
              <a:t>Z</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a:t>
            </a:r>
          </a:p>
        </p:txBody>
      </p:sp>
    </p:spTree>
    <p:extLst>
      <p:ext uri="{BB962C8B-B14F-4D97-AF65-F5344CB8AC3E}">
        <p14:creationId xmlns:p14="http://schemas.microsoft.com/office/powerpoint/2010/main" val="36569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heel(1)">
                                      <p:cBhvr>
                                        <p:cTn id="23" dur="2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heel(1)">
                                      <p:cBhvr>
                                        <p:cTn id="28" dur="20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20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heel(1)">
                                      <p:cBhvr>
                                        <p:cTn id="54" dur="2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heel(1)">
                                      <p:cBhvr>
                                        <p:cTn id="75" dur="20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7" grpId="0" animBg="1"/>
      <p:bldP spid="18" grpId="0" animBg="1"/>
      <p:bldP spid="19" grpId="0" animBg="1"/>
      <p:bldP spid="20" grpId="0" animBg="1"/>
      <p:bldP spid="21" grpId="0" animBg="1"/>
      <p:bldP spid="22" grpId="0" animBg="1"/>
      <p:bldP spid="23" grpId="0"/>
      <p:bldP spid="25"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duotone>
              <a:schemeClr val="accent5">
                <a:shade val="45000"/>
                <a:satMod val="135000"/>
              </a:schemeClr>
              <a:prstClr val="white"/>
            </a:duotone>
          </a:blip>
          <a:srcRect l="2045" t="2588" r="1747" b="5156"/>
          <a:stretch/>
        </p:blipFill>
        <p:spPr>
          <a:xfrm>
            <a:off x="1841269" y="100071"/>
            <a:ext cx="8167255" cy="7836188"/>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9592887" y="622890"/>
            <a:ext cx="6736479" cy="1388788"/>
          </a:xfrm>
        </p:spPr>
        <p:txBody>
          <a:bodyPr>
            <a:noAutofit/>
          </a:bodyPr>
          <a:lstStyle/>
          <a:p>
            <a:pPr algn="r"/>
            <a:r>
              <a:rPr lang="en-US" sz="5400" b="1" dirty="0">
                <a:solidFill>
                  <a:srgbClr val="0070C0"/>
                </a:solidFill>
              </a:rPr>
              <a:t>Design of Arithmetic Logic Circuit </a:t>
            </a:r>
          </a:p>
        </p:txBody>
      </p:sp>
      <p:sp>
        <p:nvSpPr>
          <p:cNvPr id="3" name="Date Placeholder 2"/>
          <p:cNvSpPr>
            <a:spLocks noGrp="1"/>
          </p:cNvSpPr>
          <p:nvPr>
            <p:ph type="dt" sz="half" idx="10"/>
          </p:nvPr>
        </p:nvSpPr>
        <p:spPr/>
        <p:txBody>
          <a:bodyPr/>
          <a:lstStyle/>
          <a:p>
            <a:fld id="{47B8311C-F0B6-4219-AE89-D9A3F3E20F45}" type="datetime3">
              <a:rPr lang="en-US" smtClean="0"/>
              <a:t>30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36</a:t>
            </a:fld>
            <a:endParaRPr lang="en-US" dirty="0"/>
          </a:p>
        </p:txBody>
      </p:sp>
      <p:sp>
        <p:nvSpPr>
          <p:cNvPr id="7" name="TextBox 6"/>
          <p:cNvSpPr txBox="1"/>
          <p:nvPr/>
        </p:nvSpPr>
        <p:spPr>
          <a:xfrm>
            <a:off x="224391" y="7368282"/>
            <a:ext cx="7978299" cy="523220"/>
          </a:xfrm>
          <a:prstGeom prst="rect">
            <a:avLst/>
          </a:prstGeom>
          <a:noFill/>
        </p:spPr>
        <p:txBody>
          <a:bodyPr wrap="square" rtlCol="0">
            <a:spAutoFit/>
          </a:bodyPr>
          <a:lstStyle/>
          <a:p>
            <a:r>
              <a:rPr lang="en-US" sz="2800" dirty="0">
                <a:solidFill>
                  <a:srgbClr val="FF0000"/>
                </a:solidFill>
              </a:rPr>
              <a:t>Figure 9.13: Logic diagram of arithmetic logic circuit</a:t>
            </a:r>
          </a:p>
        </p:txBody>
      </p:sp>
    </p:spTree>
    <p:extLst>
      <p:ext uri="{BB962C8B-B14F-4D97-AF65-F5344CB8AC3E}">
        <p14:creationId xmlns:p14="http://schemas.microsoft.com/office/powerpoint/2010/main" val="2944127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138892"/>
            <a:ext cx="13142422" cy="1590676"/>
          </a:xfrm>
        </p:spPr>
        <p:txBody>
          <a:bodyPr>
            <a:normAutofit/>
          </a:bodyPr>
          <a:lstStyle/>
          <a:p>
            <a:r>
              <a:rPr lang="en-US" sz="6000" b="1" dirty="0">
                <a:solidFill>
                  <a:srgbClr val="0070C0"/>
                </a:solidFill>
              </a:rPr>
              <a:t>Next Class…..</a:t>
            </a:r>
          </a:p>
        </p:txBody>
      </p:sp>
      <p:sp>
        <p:nvSpPr>
          <p:cNvPr id="3" name="Content Placeholder 2">
            <a:extLst>
              <a:ext uri="{FF2B5EF4-FFF2-40B4-BE49-F238E27FC236}">
                <a16:creationId xmlns:a16="http://schemas.microsoft.com/office/drawing/2014/main" id="{2DA12F46-1490-4A3D-84CD-2B0043766DB4}"/>
              </a:ext>
            </a:extLst>
          </p:cNvPr>
          <p:cNvSpPr>
            <a:spLocks noGrp="1"/>
          </p:cNvSpPr>
          <p:nvPr>
            <p:ph idx="1"/>
          </p:nvPr>
        </p:nvSpPr>
        <p:spPr>
          <a:xfrm>
            <a:off x="1147156" y="1846986"/>
            <a:ext cx="14314517" cy="3390032"/>
          </a:xfrm>
        </p:spPr>
        <p:txBody>
          <a:bodyPr>
            <a:normAutofit/>
          </a:bodyPr>
          <a:lstStyle/>
          <a:p>
            <a:r>
              <a:rPr lang="en-US" sz="4800" dirty="0">
                <a:solidFill>
                  <a:srgbClr val="FF0000"/>
                </a:solidFill>
              </a:rPr>
              <a:t>Status Register</a:t>
            </a:r>
          </a:p>
          <a:p>
            <a:r>
              <a:rPr lang="en-US" sz="4800" dirty="0">
                <a:solidFill>
                  <a:srgbClr val="FF0000"/>
                </a:solidFill>
              </a:rPr>
              <a:t>Shifter</a:t>
            </a:r>
          </a:p>
          <a:p>
            <a:r>
              <a:rPr lang="en-US" sz="4800" dirty="0">
                <a:solidFill>
                  <a:srgbClr val="FF0000"/>
                </a:solidFill>
              </a:rPr>
              <a:t>Design of a processor unit with control variables</a:t>
            </a:r>
          </a:p>
          <a:p>
            <a:r>
              <a:rPr lang="en-US" sz="4800" dirty="0">
                <a:solidFill>
                  <a:srgbClr val="FF0000"/>
                </a:solidFill>
              </a:rPr>
              <a:t>Micro operations for processor</a:t>
            </a:r>
          </a:p>
        </p:txBody>
      </p:sp>
      <p:sp>
        <p:nvSpPr>
          <p:cNvPr id="4" name="Date Placeholder 3"/>
          <p:cNvSpPr>
            <a:spLocks noGrp="1"/>
          </p:cNvSpPr>
          <p:nvPr>
            <p:ph type="dt" sz="half" idx="10"/>
          </p:nvPr>
        </p:nvSpPr>
        <p:spPr/>
        <p:txBody>
          <a:bodyPr/>
          <a:lstStyle/>
          <a:p>
            <a:fld id="{DC7633ED-C41D-4598-9766-31ECBED1C500}"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3904425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2A4D9F75-2E19-4EAC-A280-B185770FAACD}" type="datetime3">
              <a:rPr lang="en-US" smtClean="0"/>
              <a:t>30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38</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7ED9-2181-4F4E-BDED-E5939040B1BF}"/>
              </a:ext>
            </a:extLst>
          </p:cNvPr>
          <p:cNvSpPr>
            <a:spLocks noGrp="1"/>
          </p:cNvSpPr>
          <p:nvPr>
            <p:ph type="title"/>
          </p:nvPr>
        </p:nvSpPr>
        <p:spPr>
          <a:xfrm>
            <a:off x="1471354" y="255271"/>
            <a:ext cx="12618720" cy="1207770"/>
          </a:xfrm>
        </p:spPr>
        <p:txBody>
          <a:bodyPr>
            <a:normAutofit/>
          </a:bodyPr>
          <a:lstStyle/>
          <a:p>
            <a:r>
              <a:rPr lang="en-US" sz="5400" b="1" dirty="0">
                <a:solidFill>
                  <a:srgbClr val="0070C0"/>
                </a:solidFill>
              </a:rPr>
              <a:t>Bus Organization</a:t>
            </a:r>
          </a:p>
        </p:txBody>
      </p:sp>
      <p:sp>
        <p:nvSpPr>
          <p:cNvPr id="3" name="Content Placeholder 2">
            <a:extLst>
              <a:ext uri="{FF2B5EF4-FFF2-40B4-BE49-F238E27FC236}">
                <a16:creationId xmlns:a16="http://schemas.microsoft.com/office/drawing/2014/main" id="{A4236090-461D-4706-8F15-02D07CC8664D}"/>
              </a:ext>
            </a:extLst>
          </p:cNvPr>
          <p:cNvSpPr>
            <a:spLocks noGrp="1"/>
          </p:cNvSpPr>
          <p:nvPr>
            <p:ph idx="1"/>
          </p:nvPr>
        </p:nvSpPr>
        <p:spPr>
          <a:xfrm>
            <a:off x="166255" y="1463040"/>
            <a:ext cx="16093440" cy="5871547"/>
          </a:xfrm>
        </p:spPr>
        <p:txBody>
          <a:bodyPr>
            <a:noAutofit/>
          </a:bodyPr>
          <a:lstStyle/>
          <a:p>
            <a:r>
              <a:rPr lang="en-US" sz="4400" dirty="0"/>
              <a:t>The </a:t>
            </a:r>
            <a:r>
              <a:rPr lang="en-US" sz="4400" b="1" dirty="0">
                <a:solidFill>
                  <a:srgbClr val="FF0000"/>
                </a:solidFill>
              </a:rPr>
              <a:t>five control selection variables must be generated</a:t>
            </a:r>
            <a:r>
              <a:rPr lang="en-US" sz="4400" dirty="0"/>
              <a:t> simultaneously and must be available during one common clock pulse interval.</a:t>
            </a:r>
          </a:p>
          <a:p>
            <a:r>
              <a:rPr lang="en-US" sz="4400" dirty="0"/>
              <a:t>The binary information from two source registers propagates through the </a:t>
            </a:r>
            <a:r>
              <a:rPr lang="en-US" sz="4400" dirty="0">
                <a:solidFill>
                  <a:srgbClr val="FF0000"/>
                </a:solidFill>
              </a:rPr>
              <a:t>combinational gates in the multiplexers, the ALU</a:t>
            </a:r>
            <a:r>
              <a:rPr lang="en-US" sz="4400" dirty="0"/>
              <a:t>, and the shifter, to the output bus and into the inputs of the destination register all during one clock pulse interval.</a:t>
            </a:r>
          </a:p>
          <a:p>
            <a:r>
              <a:rPr lang="en-US" sz="4400" dirty="0"/>
              <a:t>Then, when the next </a:t>
            </a:r>
            <a:r>
              <a:rPr lang="en-US" sz="4400" dirty="0">
                <a:solidFill>
                  <a:srgbClr val="FF0000"/>
                </a:solidFill>
              </a:rPr>
              <a:t>clock pulse arrives</a:t>
            </a:r>
            <a:r>
              <a:rPr lang="en-US" sz="4400" dirty="0"/>
              <a:t>, the binary information on the output bus is transferred to R1.</a:t>
            </a:r>
          </a:p>
        </p:txBody>
      </p:sp>
      <p:sp>
        <p:nvSpPr>
          <p:cNvPr id="4" name="Date Placeholder 3"/>
          <p:cNvSpPr>
            <a:spLocks noGrp="1"/>
          </p:cNvSpPr>
          <p:nvPr>
            <p:ph type="dt" sz="half" idx="10"/>
          </p:nvPr>
        </p:nvSpPr>
        <p:spPr/>
        <p:txBody>
          <a:bodyPr/>
          <a:lstStyle/>
          <a:p>
            <a:fld id="{448397E2-DE77-45CE-BCEB-7DAC3EF854EB}"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28552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7C1E-5E27-4695-AA5E-4698264470C1}"/>
              </a:ext>
            </a:extLst>
          </p:cNvPr>
          <p:cNvSpPr>
            <a:spLocks noGrp="1"/>
          </p:cNvSpPr>
          <p:nvPr>
            <p:ph type="title"/>
          </p:nvPr>
        </p:nvSpPr>
        <p:spPr>
          <a:xfrm>
            <a:off x="1105592" y="137861"/>
            <a:ext cx="12618720" cy="1192176"/>
          </a:xfrm>
        </p:spPr>
        <p:txBody>
          <a:bodyPr>
            <a:normAutofit/>
          </a:bodyPr>
          <a:lstStyle/>
          <a:p>
            <a:pPr>
              <a:lnSpc>
                <a:spcPct val="85000"/>
              </a:lnSpc>
            </a:pPr>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3AE11DCE-3FBD-4233-9860-10F63DD4113E}"/>
              </a:ext>
            </a:extLst>
          </p:cNvPr>
          <p:cNvSpPr>
            <a:spLocks noGrp="1"/>
          </p:cNvSpPr>
          <p:nvPr>
            <p:ph idx="1"/>
          </p:nvPr>
        </p:nvSpPr>
        <p:spPr>
          <a:xfrm>
            <a:off x="133004" y="980387"/>
            <a:ext cx="16110065" cy="6667320"/>
          </a:xfrm>
        </p:spPr>
        <p:txBody>
          <a:bodyPr>
            <a:noAutofit/>
          </a:bodyPr>
          <a:lstStyle/>
          <a:p>
            <a:pPr>
              <a:spcBef>
                <a:spcPts val="720"/>
              </a:spcBef>
            </a:pPr>
            <a:r>
              <a:rPr lang="en-US" sz="4000" dirty="0"/>
              <a:t>The registers in a processor unit can be enclosed within a small memory unit. When included in a processor unit, a small memory is sometimes called a </a:t>
            </a:r>
            <a:r>
              <a:rPr lang="en-US" sz="4000" b="1" dirty="0">
                <a:solidFill>
                  <a:srgbClr val="FF0000"/>
                </a:solidFill>
              </a:rPr>
              <a:t>scratchpad memory</a:t>
            </a:r>
            <a:r>
              <a:rPr lang="en-US" sz="4000" dirty="0"/>
              <a:t>.</a:t>
            </a:r>
          </a:p>
          <a:p>
            <a:pPr>
              <a:spcBef>
                <a:spcPts val="720"/>
              </a:spcBef>
            </a:pPr>
            <a:r>
              <a:rPr lang="en-US" sz="4000" dirty="0"/>
              <a:t>The use of a small memory is a cheaper alternative to connecting processor registers through a bus system. The difference between the two systems is the manner in which information is selected for transfer into the ALU.</a:t>
            </a:r>
          </a:p>
          <a:p>
            <a:pPr>
              <a:spcBef>
                <a:spcPts val="720"/>
              </a:spcBef>
            </a:pPr>
            <a:r>
              <a:rPr lang="en-US" sz="4000" dirty="0"/>
              <a:t>In the bus system, the information transfer is selected by the multiplexers that form the buses.</a:t>
            </a:r>
          </a:p>
          <a:p>
            <a:pPr>
              <a:spcBef>
                <a:spcPts val="720"/>
              </a:spcBef>
            </a:pPr>
            <a:r>
              <a:rPr lang="en-US" sz="4000" dirty="0"/>
              <a:t>On the other hand, a single register in </a:t>
            </a:r>
            <a:r>
              <a:rPr lang="en-US" sz="4000" dirty="0">
                <a:solidFill>
                  <a:srgbClr val="FF0000"/>
                </a:solidFill>
              </a:rPr>
              <a:t>a group of registers organized as a small memory </a:t>
            </a:r>
            <a:r>
              <a:rPr lang="en-US" sz="4000" dirty="0"/>
              <a:t>must be </a:t>
            </a:r>
            <a:r>
              <a:rPr lang="en-US" sz="4000" dirty="0">
                <a:solidFill>
                  <a:srgbClr val="FF0000"/>
                </a:solidFill>
              </a:rPr>
              <a:t>selected</a:t>
            </a:r>
            <a:r>
              <a:rPr lang="en-US" sz="4000" dirty="0"/>
              <a:t> by means of an </a:t>
            </a:r>
            <a:r>
              <a:rPr lang="en-US" sz="4000" dirty="0">
                <a:solidFill>
                  <a:srgbClr val="FF0000"/>
                </a:solidFill>
              </a:rPr>
              <a:t>address</a:t>
            </a:r>
            <a:r>
              <a:rPr lang="en-US" sz="4000" dirty="0"/>
              <a:t> to the memory unit.</a:t>
            </a:r>
          </a:p>
        </p:txBody>
      </p:sp>
      <p:sp>
        <p:nvSpPr>
          <p:cNvPr id="4" name="Date Placeholder 3"/>
          <p:cNvSpPr>
            <a:spLocks noGrp="1"/>
          </p:cNvSpPr>
          <p:nvPr>
            <p:ph type="dt" sz="half" idx="10"/>
          </p:nvPr>
        </p:nvSpPr>
        <p:spPr/>
        <p:txBody>
          <a:bodyPr/>
          <a:lstStyle/>
          <a:p>
            <a:fld id="{9886441F-BD48-4147-8D91-DD273D7EC4A5}"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67104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067D-1670-470D-BFAB-C9DFC17A20D5}"/>
              </a:ext>
            </a:extLst>
          </p:cNvPr>
          <p:cNvSpPr>
            <a:spLocks noGrp="1"/>
          </p:cNvSpPr>
          <p:nvPr>
            <p:ph type="title"/>
          </p:nvPr>
        </p:nvSpPr>
        <p:spPr>
          <a:xfrm>
            <a:off x="1072342" y="177070"/>
            <a:ext cx="12618720" cy="1269344"/>
          </a:xfrm>
        </p:spPr>
        <p:txBody>
          <a:bodyPr>
            <a:normAutofit/>
          </a:bodyPr>
          <a:lstStyle/>
          <a:p>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0F1A97F8-1EA5-49E4-8938-DF72E0B3B2B1}"/>
              </a:ext>
            </a:extLst>
          </p:cNvPr>
          <p:cNvSpPr>
            <a:spLocks noGrp="1"/>
          </p:cNvSpPr>
          <p:nvPr>
            <p:ph idx="1"/>
          </p:nvPr>
        </p:nvSpPr>
        <p:spPr>
          <a:xfrm>
            <a:off x="216131" y="1200235"/>
            <a:ext cx="11872547" cy="6414222"/>
          </a:xfrm>
        </p:spPr>
        <p:txBody>
          <a:bodyPr>
            <a:noAutofit/>
          </a:bodyPr>
          <a:lstStyle/>
          <a:p>
            <a:r>
              <a:rPr lang="en-US" sz="3600" dirty="0"/>
              <a:t>To perform the operation R1 = R2 + R3, the control must provide binary selection variables to perform the following </a:t>
            </a:r>
            <a:r>
              <a:rPr lang="en-US" sz="3600" dirty="0">
                <a:solidFill>
                  <a:srgbClr val="FF0000"/>
                </a:solidFill>
              </a:rPr>
              <a:t>sequence of three microoperations</a:t>
            </a:r>
            <a:r>
              <a:rPr lang="en-US" sz="3600" dirty="0"/>
              <a:t>:</a:t>
            </a:r>
          </a:p>
          <a:p>
            <a:pPr lvl="1"/>
            <a:r>
              <a:rPr lang="en-US" sz="3600" dirty="0"/>
              <a:t>T1: A  </a:t>
            </a:r>
            <a:r>
              <a:rPr lang="en-US" sz="3600" dirty="0">
                <a:sym typeface="Wingdings" panose="05000000000000000000" pitchFamily="2" charset="2"/>
              </a:rPr>
              <a:t> M[010]	 Read R2 into register A</a:t>
            </a:r>
          </a:p>
          <a:p>
            <a:pPr lvl="1"/>
            <a:r>
              <a:rPr lang="en-US" sz="3600" dirty="0">
                <a:sym typeface="Wingdings" panose="05000000000000000000" pitchFamily="2" charset="2"/>
              </a:rPr>
              <a:t>T2: B   M[011]  	 Read R3 into register B</a:t>
            </a:r>
          </a:p>
          <a:p>
            <a:pPr lvl="1"/>
            <a:r>
              <a:rPr lang="en-US" sz="3600" dirty="0">
                <a:sym typeface="Wingdings" panose="05000000000000000000" pitchFamily="2" charset="2"/>
              </a:rPr>
              <a:t>T3: M [001]  A+B	 Perform the operation in ALU     				            and transfer the result to R1</a:t>
            </a:r>
          </a:p>
          <a:p>
            <a:r>
              <a:rPr lang="en-US" sz="3600" dirty="0"/>
              <a:t>The reason for a sequence of 3 microoperations, instead of just 1 as in a bus-organized processor, is due to the limitation of the memory unit having only one set of address terminals but two source registers are to be accessed. So, multiple memory addresses can’t be accessed simultaneously.</a:t>
            </a:r>
          </a:p>
        </p:txBody>
      </p:sp>
      <p:pic>
        <p:nvPicPr>
          <p:cNvPr id="8" name="Picture 7">
            <a:extLst>
              <a:ext uri="{FF2B5EF4-FFF2-40B4-BE49-F238E27FC236}">
                <a16:creationId xmlns:a16="http://schemas.microsoft.com/office/drawing/2014/main" id="{0D334108-3DFD-46F3-AE2B-74F15C602E53}"/>
              </a:ext>
            </a:extLst>
          </p:cNvPr>
          <p:cNvPicPr>
            <a:picLocks noChangeAspect="1"/>
          </p:cNvPicPr>
          <p:nvPr/>
        </p:nvPicPr>
        <p:blipFill rotWithShape="1">
          <a:blip r:embed="rId3"/>
          <a:srcRect l="2082"/>
          <a:stretch/>
        </p:blipFill>
        <p:spPr>
          <a:xfrm>
            <a:off x="11048206" y="472537"/>
            <a:ext cx="5285712" cy="6846031"/>
          </a:xfrm>
          <a:prstGeom prst="rect">
            <a:avLst/>
          </a:prstGeom>
        </p:spPr>
      </p:pic>
      <p:sp>
        <p:nvSpPr>
          <p:cNvPr id="9" name="TextBox 8">
            <a:extLst>
              <a:ext uri="{FF2B5EF4-FFF2-40B4-BE49-F238E27FC236}">
                <a16:creationId xmlns:a16="http://schemas.microsoft.com/office/drawing/2014/main" id="{CC204947-D623-4E76-B591-BEC744349455}"/>
              </a:ext>
            </a:extLst>
          </p:cNvPr>
          <p:cNvSpPr txBox="1"/>
          <p:nvPr/>
        </p:nvSpPr>
        <p:spPr>
          <a:xfrm>
            <a:off x="11371810" y="7383177"/>
            <a:ext cx="4771505" cy="738664"/>
          </a:xfrm>
          <a:prstGeom prst="rect">
            <a:avLst/>
          </a:prstGeom>
          <a:noFill/>
        </p:spPr>
        <p:txBody>
          <a:bodyPr wrap="square" lIns="0" tIns="0" rIns="0" bIns="0" rtlCol="0">
            <a:spAutoFit/>
          </a:bodyPr>
          <a:lstStyle/>
          <a:p>
            <a:pPr algn="ctr"/>
            <a:r>
              <a:rPr lang="en-US" sz="2400" dirty="0"/>
              <a:t>Fig. 9.2 Processor unit employing a scratchpad memory</a:t>
            </a:r>
          </a:p>
        </p:txBody>
      </p:sp>
      <p:sp>
        <p:nvSpPr>
          <p:cNvPr id="4" name="Date Placeholder 3"/>
          <p:cNvSpPr>
            <a:spLocks noGrp="1"/>
          </p:cNvSpPr>
          <p:nvPr>
            <p:ph type="dt" sz="half" idx="10"/>
          </p:nvPr>
        </p:nvSpPr>
        <p:spPr/>
        <p:txBody>
          <a:bodyPr/>
          <a:lstStyle/>
          <a:p>
            <a:fld id="{7CF26F60-B56E-47F7-84A6-C1649B35866B}" type="datetime3">
              <a:rPr lang="en-US" smtClean="0"/>
              <a:t>30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6</a:t>
            </a:fld>
            <a:endParaRPr lang="en-US" dirty="0"/>
          </a:p>
        </p:txBody>
      </p:sp>
      <p:cxnSp>
        <p:nvCxnSpPr>
          <p:cNvPr id="10" name="Straight Arrow Connector 9">
            <a:extLst>
              <a:ext uri="{FF2B5EF4-FFF2-40B4-BE49-F238E27FC236}">
                <a16:creationId xmlns:a16="http://schemas.microsoft.com/office/drawing/2014/main" id="{2F01A315-E865-0A63-0518-664D9596A024}"/>
              </a:ext>
            </a:extLst>
          </p:cNvPr>
          <p:cNvCxnSpPr>
            <a:cxnSpLocks/>
          </p:cNvCxnSpPr>
          <p:nvPr/>
        </p:nvCxnSpPr>
        <p:spPr>
          <a:xfrm flipH="1">
            <a:off x="12893040" y="2873829"/>
            <a:ext cx="522514" cy="16067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DEA89669-6A37-0E79-A10D-F9959AA1FD89}"/>
              </a:ext>
            </a:extLst>
          </p:cNvPr>
          <p:cNvCxnSpPr>
            <a:cxnSpLocks/>
          </p:cNvCxnSpPr>
          <p:nvPr/>
        </p:nvCxnSpPr>
        <p:spPr>
          <a:xfrm>
            <a:off x="13757562" y="2873829"/>
            <a:ext cx="462354" cy="160673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5EF2FC9B-16F5-0DF3-E14D-FFB31676144B}"/>
              </a:ext>
            </a:extLst>
          </p:cNvPr>
          <p:cNvSpPr/>
          <p:nvPr/>
        </p:nvSpPr>
        <p:spPr>
          <a:xfrm>
            <a:off x="13141234" y="5316583"/>
            <a:ext cx="979715" cy="40494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67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2" end="2"/>
                                            </p:txEl>
                                          </p:spTgt>
                                        </p:tgtEl>
                                        <p:attrNameLst>
                                          <p:attrName>style.color</p:attrName>
                                        </p:attrNameLst>
                                      </p:cBhvr>
                                      <p:to>
                                        <a:srgbClr val="FF0000"/>
                                      </p:to>
                                    </p:animClr>
                                    <p:animClr clrSpc="rgb" dir="cw">
                                      <p:cBhvr>
                                        <p:cTn id="19" dur="500" fill="hold"/>
                                        <p:tgtEl>
                                          <p:spTgt spid="3">
                                            <p:txEl>
                                              <p:pRg st="2" end="2"/>
                                            </p:txEl>
                                          </p:spTgt>
                                        </p:tgtEl>
                                        <p:attrNameLst>
                                          <p:attrName>fillcolor</p:attrName>
                                        </p:attrNameLst>
                                      </p:cBhvr>
                                      <p:to>
                                        <a:srgbClr val="FF0000"/>
                                      </p:to>
                                    </p:animClr>
                                    <p:set>
                                      <p:cBhvr>
                                        <p:cTn id="20" dur="500" fill="hold"/>
                                        <p:tgtEl>
                                          <p:spTgt spid="3">
                                            <p:txEl>
                                              <p:pRg st="2" end="2"/>
                                            </p:txEl>
                                          </p:spTgt>
                                        </p:tgtEl>
                                        <p:attrNameLst>
                                          <p:attrName>fill.type</p:attrName>
                                        </p:attrNameLst>
                                      </p:cBhvr>
                                      <p:to>
                                        <p:strVal val="solid"/>
                                      </p:to>
                                    </p:set>
                                    <p:set>
                                      <p:cBhvr>
                                        <p:cTn id="21" dur="500" fill="hold"/>
                                        <p:tgtEl>
                                          <p:spTgt spid="3">
                                            <p:txEl>
                                              <p:pRg st="2" end="2"/>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3">
                                            <p:txEl>
                                              <p:pRg st="3" end="3"/>
                                            </p:txEl>
                                          </p:spTgt>
                                        </p:tgtEl>
                                        <p:attrNameLst>
                                          <p:attrName>style.color</p:attrName>
                                        </p:attrNameLst>
                                      </p:cBhvr>
                                      <p:to>
                                        <a:srgbClr val="00B050"/>
                                      </p:to>
                                    </p:animClr>
                                    <p:animClr clrSpc="rgb" dir="cw">
                                      <p:cBhvr>
                                        <p:cTn id="31" dur="500" fill="hold"/>
                                        <p:tgtEl>
                                          <p:spTgt spid="3">
                                            <p:txEl>
                                              <p:pRg st="3" end="3"/>
                                            </p:txEl>
                                          </p:spTgt>
                                        </p:tgtEl>
                                        <p:attrNameLst>
                                          <p:attrName>fillcolor</p:attrName>
                                        </p:attrNameLst>
                                      </p:cBhvr>
                                      <p:to>
                                        <a:srgbClr val="00B050"/>
                                      </p:to>
                                    </p:animClr>
                                    <p:set>
                                      <p:cBhvr>
                                        <p:cTn id="32" dur="500" fill="hold"/>
                                        <p:tgtEl>
                                          <p:spTgt spid="3">
                                            <p:txEl>
                                              <p:pRg st="3" end="3"/>
                                            </p:txEl>
                                          </p:spTgt>
                                        </p:tgtEl>
                                        <p:attrNameLst>
                                          <p:attrName>fill.type</p:attrName>
                                        </p:attrNameLst>
                                      </p:cBhvr>
                                      <p:to>
                                        <p:strVal val="solid"/>
                                      </p:to>
                                    </p:set>
                                    <p:set>
                                      <p:cBhvr>
                                        <p:cTn id="33" dur="500" fill="hold"/>
                                        <p:tgtEl>
                                          <p:spTgt spid="3">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heel(1)">
                                      <p:cBhvr>
                                        <p:cTn id="3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219A-1849-46BD-B3D0-1A24BC887E31}"/>
              </a:ext>
            </a:extLst>
          </p:cNvPr>
          <p:cNvSpPr>
            <a:spLocks noGrp="1"/>
          </p:cNvSpPr>
          <p:nvPr>
            <p:ph type="title"/>
          </p:nvPr>
        </p:nvSpPr>
        <p:spPr>
          <a:xfrm>
            <a:off x="1064029" y="215075"/>
            <a:ext cx="12876415" cy="1108018"/>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B495A474-F936-45CA-AA76-EDB38BAD7554}"/>
              </a:ext>
            </a:extLst>
          </p:cNvPr>
          <p:cNvSpPr>
            <a:spLocks noGrp="1"/>
          </p:cNvSpPr>
          <p:nvPr>
            <p:ph idx="1"/>
          </p:nvPr>
        </p:nvSpPr>
        <p:spPr>
          <a:xfrm>
            <a:off x="266006" y="1935707"/>
            <a:ext cx="9343507" cy="5595623"/>
          </a:xfrm>
        </p:spPr>
        <p:txBody>
          <a:bodyPr>
            <a:normAutofit/>
          </a:bodyPr>
          <a:lstStyle/>
          <a:p>
            <a:r>
              <a:rPr lang="en-US" sz="4320" dirty="0"/>
              <a:t>Some processors employ a </a:t>
            </a:r>
            <a:r>
              <a:rPr lang="en-US" sz="4320" dirty="0">
                <a:solidFill>
                  <a:srgbClr val="FF0000"/>
                </a:solidFill>
              </a:rPr>
              <a:t>2-port memory to overcome the delay </a:t>
            </a:r>
            <a:r>
              <a:rPr lang="en-US" sz="4320" dirty="0"/>
              <a:t>caused when reading two source registers.</a:t>
            </a:r>
          </a:p>
          <a:p>
            <a:r>
              <a:rPr lang="en-US" sz="4320" dirty="0"/>
              <a:t>If the destination register is the same as one of the source registers, then the entire micro-operations can be done within </a:t>
            </a:r>
            <a:r>
              <a:rPr lang="en-US" sz="4320" dirty="0">
                <a:solidFill>
                  <a:srgbClr val="FF0000"/>
                </a:solidFill>
              </a:rPr>
              <a:t>one clock pulse period</a:t>
            </a:r>
            <a:r>
              <a:rPr lang="en-US" sz="4320" dirty="0"/>
              <a:t>.</a:t>
            </a:r>
          </a:p>
        </p:txBody>
      </p:sp>
      <p:pic>
        <p:nvPicPr>
          <p:cNvPr id="5" name="Picture 4">
            <a:extLst>
              <a:ext uri="{FF2B5EF4-FFF2-40B4-BE49-F238E27FC236}">
                <a16:creationId xmlns:a16="http://schemas.microsoft.com/office/drawing/2014/main" id="{3C442431-051A-4507-9A20-6FEE089A6D31}"/>
              </a:ext>
            </a:extLst>
          </p:cNvPr>
          <p:cNvPicPr>
            <a:picLocks noChangeAspect="1"/>
          </p:cNvPicPr>
          <p:nvPr/>
        </p:nvPicPr>
        <p:blipFill rotWithShape="1">
          <a:blip r:embed="rId3"/>
          <a:srcRect l="2340"/>
          <a:stretch/>
        </p:blipFill>
        <p:spPr>
          <a:xfrm>
            <a:off x="9219314" y="1000707"/>
            <a:ext cx="6924538" cy="6306312"/>
          </a:xfrm>
          <a:prstGeom prst="rect">
            <a:avLst/>
          </a:prstGeom>
        </p:spPr>
      </p:pic>
      <p:sp>
        <p:nvSpPr>
          <p:cNvPr id="6" name="TextBox 5">
            <a:extLst>
              <a:ext uri="{FF2B5EF4-FFF2-40B4-BE49-F238E27FC236}">
                <a16:creationId xmlns:a16="http://schemas.microsoft.com/office/drawing/2014/main" id="{271182CE-DE32-4256-8FF7-C1C40EDDAE7C}"/>
              </a:ext>
            </a:extLst>
          </p:cNvPr>
          <p:cNvSpPr txBox="1"/>
          <p:nvPr/>
        </p:nvSpPr>
        <p:spPr>
          <a:xfrm>
            <a:off x="9538389" y="7376786"/>
            <a:ext cx="6687215" cy="523220"/>
          </a:xfrm>
          <a:prstGeom prst="rect">
            <a:avLst/>
          </a:prstGeom>
          <a:noFill/>
        </p:spPr>
        <p:txBody>
          <a:bodyPr wrap="none" rtlCol="0">
            <a:spAutoFit/>
          </a:bodyPr>
          <a:lstStyle/>
          <a:p>
            <a:r>
              <a:rPr lang="en-US" sz="2800" dirty="0"/>
              <a:t>Fig. 9.3 Processor unit with a 2-port memory</a:t>
            </a:r>
          </a:p>
        </p:txBody>
      </p:sp>
      <p:sp>
        <p:nvSpPr>
          <p:cNvPr id="4" name="Date Placeholder 3"/>
          <p:cNvSpPr>
            <a:spLocks noGrp="1"/>
          </p:cNvSpPr>
          <p:nvPr>
            <p:ph type="dt" sz="half" idx="10"/>
          </p:nvPr>
        </p:nvSpPr>
        <p:spPr/>
        <p:txBody>
          <a:bodyPr/>
          <a:lstStyle/>
          <a:p>
            <a:fld id="{2B6FB33D-44AC-4342-91E3-88971D2E3D43}" type="datetime3">
              <a:rPr lang="en-US" smtClean="0"/>
              <a:t>30 March 2023</a:t>
            </a:fld>
            <a:endParaRPr lang="en-US"/>
          </a:p>
        </p:txBody>
      </p:sp>
      <p:sp>
        <p:nvSpPr>
          <p:cNvPr id="7" name="Footer Placeholder 6"/>
          <p:cNvSpPr>
            <a:spLocks noGrp="1"/>
          </p:cNvSpPr>
          <p:nvPr>
            <p:ph type="ftr" sz="quarter" idx="11"/>
          </p:nvPr>
        </p:nvSpPr>
        <p:spPr/>
        <p:txBody>
          <a:bodyPr/>
          <a:lstStyle/>
          <a:p>
            <a:r>
              <a:rPr lang="en-US"/>
              <a:t>Course Teacher: Prof. Dr. Engr. Muhibul Haque Bhuyan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56952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BF74-E184-483D-83B4-0BC781E5056A}"/>
              </a:ext>
            </a:extLst>
          </p:cNvPr>
          <p:cNvSpPr>
            <a:spLocks noGrp="1"/>
          </p:cNvSpPr>
          <p:nvPr>
            <p:ph type="title"/>
          </p:nvPr>
        </p:nvSpPr>
        <p:spPr>
          <a:xfrm>
            <a:off x="1155469" y="321772"/>
            <a:ext cx="12618720" cy="1124643"/>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5E60D5E6-8840-44F7-895A-3408DF39EAAB}"/>
              </a:ext>
            </a:extLst>
          </p:cNvPr>
          <p:cNvSpPr>
            <a:spLocks noGrp="1"/>
          </p:cNvSpPr>
          <p:nvPr>
            <p:ph idx="1"/>
          </p:nvPr>
        </p:nvSpPr>
        <p:spPr>
          <a:xfrm>
            <a:off x="224442" y="1363290"/>
            <a:ext cx="9567950" cy="6633556"/>
          </a:xfrm>
        </p:spPr>
        <p:txBody>
          <a:bodyPr>
            <a:noAutofit/>
          </a:bodyPr>
          <a:lstStyle/>
          <a:p>
            <a:pPr algn="just"/>
            <a:r>
              <a:rPr lang="en-US" sz="3600" dirty="0">
                <a:solidFill>
                  <a:srgbClr val="FF0000"/>
                </a:solidFill>
              </a:rPr>
              <a:t>When CP = 1</a:t>
            </a:r>
            <a:r>
              <a:rPr lang="en-US" sz="3600" dirty="0"/>
              <a:t>, </a:t>
            </a:r>
            <a:r>
              <a:rPr lang="en-US" sz="3600" b="1" dirty="0">
                <a:solidFill>
                  <a:srgbClr val="7030A0"/>
                </a:solidFill>
              </a:rPr>
              <a:t>A and B latches </a:t>
            </a:r>
            <a:r>
              <a:rPr lang="en-US" sz="3600" dirty="0">
                <a:solidFill>
                  <a:srgbClr val="7030A0"/>
                </a:solidFill>
              </a:rPr>
              <a:t>are open </a:t>
            </a:r>
            <a:r>
              <a:rPr lang="en-US" sz="3600" dirty="0"/>
              <a:t>and accept information coming from memory. The WE is also in a HIGH state and disables write operation and enables read operation. Thus, when CP = 1, words selected by A and B addresses are read from memory and placed in A and B registers.</a:t>
            </a:r>
          </a:p>
          <a:p>
            <a:pPr algn="just"/>
            <a:r>
              <a:rPr lang="en-US" sz="3600" dirty="0">
                <a:solidFill>
                  <a:srgbClr val="FF0000"/>
                </a:solidFill>
              </a:rPr>
              <a:t>When CP = 0</a:t>
            </a:r>
            <a:r>
              <a:rPr lang="en-US" sz="3600" dirty="0"/>
              <a:t>, </a:t>
            </a:r>
            <a:r>
              <a:rPr lang="en-US" sz="3600" dirty="0">
                <a:solidFill>
                  <a:srgbClr val="7030A0"/>
                </a:solidFill>
              </a:rPr>
              <a:t>the latches are closed and retain the last data entered</a:t>
            </a:r>
            <a:r>
              <a:rPr lang="en-US" sz="3600" dirty="0"/>
              <a:t>. ALU operation is performed and if a write is enabled since CP = 0, and also ME input is enabled, the result of the micro-operation is written into memory word defined by B address.</a:t>
            </a:r>
          </a:p>
        </p:txBody>
      </p:sp>
      <p:pic>
        <p:nvPicPr>
          <p:cNvPr id="4" name="Picture 3">
            <a:extLst>
              <a:ext uri="{FF2B5EF4-FFF2-40B4-BE49-F238E27FC236}">
                <a16:creationId xmlns:a16="http://schemas.microsoft.com/office/drawing/2014/main" id="{67068CD3-EFAD-41F4-9EED-AA32414BF1E1}"/>
              </a:ext>
            </a:extLst>
          </p:cNvPr>
          <p:cNvPicPr>
            <a:picLocks noChangeAspect="1"/>
          </p:cNvPicPr>
          <p:nvPr/>
        </p:nvPicPr>
        <p:blipFill rotWithShape="1">
          <a:blip r:embed="rId2"/>
          <a:srcRect l="1997"/>
          <a:stretch/>
        </p:blipFill>
        <p:spPr>
          <a:xfrm>
            <a:off x="9958646" y="1403486"/>
            <a:ext cx="6367547" cy="5778705"/>
          </a:xfrm>
          <a:prstGeom prst="rect">
            <a:avLst/>
          </a:prstGeom>
        </p:spPr>
      </p:pic>
      <p:sp>
        <p:nvSpPr>
          <p:cNvPr id="5" name="Date Placeholder 4"/>
          <p:cNvSpPr>
            <a:spLocks noGrp="1"/>
          </p:cNvSpPr>
          <p:nvPr>
            <p:ph type="dt" sz="half" idx="10"/>
          </p:nvPr>
        </p:nvSpPr>
        <p:spPr/>
        <p:txBody>
          <a:bodyPr/>
          <a:lstStyle/>
          <a:p>
            <a:fld id="{5AC76B70-8FFD-48C3-8423-9418BC2D3E43}" type="datetime3">
              <a:rPr lang="en-US" smtClean="0"/>
              <a:t>30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8</a:t>
            </a:fld>
            <a:endParaRPr lang="en-US" dirty="0"/>
          </a:p>
        </p:txBody>
      </p:sp>
      <p:sp>
        <p:nvSpPr>
          <p:cNvPr id="8" name="TextBox 7">
            <a:extLst>
              <a:ext uri="{FF2B5EF4-FFF2-40B4-BE49-F238E27FC236}">
                <a16:creationId xmlns:a16="http://schemas.microsoft.com/office/drawing/2014/main" id="{271182CE-DE32-4256-8FF7-C1C40EDDAE7C}"/>
              </a:ext>
            </a:extLst>
          </p:cNvPr>
          <p:cNvSpPr txBox="1"/>
          <p:nvPr/>
        </p:nvSpPr>
        <p:spPr>
          <a:xfrm>
            <a:off x="9604889" y="7376786"/>
            <a:ext cx="6687215" cy="523220"/>
          </a:xfrm>
          <a:prstGeom prst="rect">
            <a:avLst/>
          </a:prstGeom>
          <a:noFill/>
        </p:spPr>
        <p:txBody>
          <a:bodyPr wrap="none" rtlCol="0">
            <a:spAutoFit/>
          </a:bodyPr>
          <a:lstStyle/>
          <a:p>
            <a:r>
              <a:rPr lang="en-US" sz="2800" dirty="0"/>
              <a:t>Fig. 9.3 Processor unit with a 2-port memory</a:t>
            </a:r>
          </a:p>
        </p:txBody>
      </p:sp>
      <p:sp>
        <p:nvSpPr>
          <p:cNvPr id="9" name="TextBox 8">
            <a:extLst>
              <a:ext uri="{FF2B5EF4-FFF2-40B4-BE49-F238E27FC236}">
                <a16:creationId xmlns:a16="http://schemas.microsoft.com/office/drawing/2014/main" id="{D0350527-D8D5-A50C-F71D-ED2B9EF9B329}"/>
              </a:ext>
            </a:extLst>
          </p:cNvPr>
          <p:cNvSpPr txBox="1"/>
          <p:nvPr/>
        </p:nvSpPr>
        <p:spPr>
          <a:xfrm>
            <a:off x="10270969" y="5120638"/>
            <a:ext cx="767145" cy="584775"/>
          </a:xfrm>
          <a:prstGeom prst="rect">
            <a:avLst/>
          </a:prstGeom>
          <a:noFill/>
        </p:spPr>
        <p:txBody>
          <a:bodyPr wrap="square" rtlCol="0">
            <a:spAutoFit/>
          </a:bodyPr>
          <a:lstStyle/>
          <a:p>
            <a:r>
              <a:rPr lang="en-US" sz="3200" dirty="0">
                <a:solidFill>
                  <a:schemeClr val="accent2"/>
                </a:solidFill>
              </a:rPr>
              <a:t>=1</a:t>
            </a:r>
          </a:p>
        </p:txBody>
      </p:sp>
      <p:sp>
        <p:nvSpPr>
          <p:cNvPr id="10" name="TextBox 9">
            <a:extLst>
              <a:ext uri="{FF2B5EF4-FFF2-40B4-BE49-F238E27FC236}">
                <a16:creationId xmlns:a16="http://schemas.microsoft.com/office/drawing/2014/main" id="{C31A0BEE-8949-9F24-ABBA-CA2583536E50}"/>
              </a:ext>
            </a:extLst>
          </p:cNvPr>
          <p:cNvSpPr txBox="1"/>
          <p:nvPr/>
        </p:nvSpPr>
        <p:spPr>
          <a:xfrm>
            <a:off x="15033378" y="2791095"/>
            <a:ext cx="767145" cy="584775"/>
          </a:xfrm>
          <a:prstGeom prst="rect">
            <a:avLst/>
          </a:prstGeom>
          <a:noFill/>
        </p:spPr>
        <p:txBody>
          <a:bodyPr wrap="square" rtlCol="0">
            <a:spAutoFit/>
          </a:bodyPr>
          <a:lstStyle/>
          <a:p>
            <a:r>
              <a:rPr lang="en-US" sz="3200" dirty="0">
                <a:solidFill>
                  <a:schemeClr val="accent2"/>
                </a:solidFill>
              </a:rPr>
              <a:t>1</a:t>
            </a:r>
          </a:p>
        </p:txBody>
      </p:sp>
      <p:sp>
        <p:nvSpPr>
          <p:cNvPr id="11" name="Rectangle 10">
            <a:extLst>
              <a:ext uri="{FF2B5EF4-FFF2-40B4-BE49-F238E27FC236}">
                <a16:creationId xmlns:a16="http://schemas.microsoft.com/office/drawing/2014/main" id="{668ECCCC-EB61-99A1-DCF8-93975C2B1895}"/>
              </a:ext>
            </a:extLst>
          </p:cNvPr>
          <p:cNvSpPr/>
          <p:nvPr/>
        </p:nvSpPr>
        <p:spPr>
          <a:xfrm>
            <a:off x="12488092" y="6008914"/>
            <a:ext cx="1972492" cy="5617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0EF1A2D-FF33-AF06-92EA-1B0CD5A09621}"/>
              </a:ext>
            </a:extLst>
          </p:cNvPr>
          <p:cNvCxnSpPr>
            <a:cxnSpLocks/>
          </p:cNvCxnSpPr>
          <p:nvPr/>
        </p:nvCxnSpPr>
        <p:spPr>
          <a:xfrm flipH="1">
            <a:off x="12709378" y="3083482"/>
            <a:ext cx="522514" cy="19047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5969CD5-9A68-DF71-C0A7-6B59095259F5}"/>
              </a:ext>
            </a:extLst>
          </p:cNvPr>
          <p:cNvCxnSpPr>
            <a:cxnSpLocks/>
          </p:cNvCxnSpPr>
          <p:nvPr/>
        </p:nvCxnSpPr>
        <p:spPr>
          <a:xfrm>
            <a:off x="13774189" y="3083482"/>
            <a:ext cx="462354" cy="1904772"/>
          </a:xfrm>
          <a:prstGeom prst="straightConnector1">
            <a:avLst/>
          </a:prstGeom>
          <a:ln w="2857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91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A15C-127B-4F34-B0D4-8A8BCE169222}"/>
              </a:ext>
            </a:extLst>
          </p:cNvPr>
          <p:cNvSpPr>
            <a:spLocks noGrp="1"/>
          </p:cNvSpPr>
          <p:nvPr>
            <p:ph type="title"/>
          </p:nvPr>
        </p:nvSpPr>
        <p:spPr>
          <a:xfrm>
            <a:off x="1055713" y="102180"/>
            <a:ext cx="12618720"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40C60271-2C7D-4F17-A28F-B0F9D1A939E8}"/>
              </a:ext>
            </a:extLst>
          </p:cNvPr>
          <p:cNvSpPr>
            <a:spLocks noGrp="1"/>
          </p:cNvSpPr>
          <p:nvPr>
            <p:ph idx="1"/>
          </p:nvPr>
        </p:nvSpPr>
        <p:spPr>
          <a:xfrm>
            <a:off x="299258" y="1040626"/>
            <a:ext cx="15977062" cy="2916233"/>
          </a:xfrm>
        </p:spPr>
        <p:txBody>
          <a:bodyPr>
            <a:noAutofit/>
          </a:bodyPr>
          <a:lstStyle/>
          <a:p>
            <a:pPr>
              <a:spcBef>
                <a:spcPts val="720"/>
              </a:spcBef>
            </a:pPr>
            <a:r>
              <a:rPr lang="en-US" sz="4000" dirty="0"/>
              <a:t>An Arithmetic Logic Unit (ALU) is a </a:t>
            </a:r>
            <a:r>
              <a:rPr lang="en-US" sz="4000" dirty="0">
                <a:solidFill>
                  <a:srgbClr val="FF0000"/>
                </a:solidFill>
              </a:rPr>
              <a:t>multi-operation</a:t>
            </a:r>
            <a:r>
              <a:rPr lang="en-US" sz="4000" dirty="0"/>
              <a:t>, </a:t>
            </a:r>
            <a:r>
              <a:rPr lang="en-US" sz="4000" dirty="0">
                <a:solidFill>
                  <a:srgbClr val="FF0000"/>
                </a:solidFill>
              </a:rPr>
              <a:t>combinational logic digital functional circuit</a:t>
            </a:r>
            <a:r>
              <a:rPr lang="en-US" sz="4000" dirty="0"/>
              <a:t>. </a:t>
            </a:r>
          </a:p>
          <a:p>
            <a:pPr>
              <a:spcBef>
                <a:spcPts val="720"/>
              </a:spcBef>
            </a:pPr>
            <a:r>
              <a:rPr lang="en-US" sz="4000" dirty="0"/>
              <a:t>The ALU can perform </a:t>
            </a:r>
            <a:r>
              <a:rPr lang="en-US" sz="4000" dirty="0">
                <a:solidFill>
                  <a:srgbClr val="FF0000"/>
                </a:solidFill>
              </a:rPr>
              <a:t>a set of basic arithmetic and logic operations</a:t>
            </a:r>
            <a:r>
              <a:rPr lang="en-US" sz="4000" dirty="0"/>
              <a:t>.</a:t>
            </a:r>
          </a:p>
          <a:p>
            <a:pPr>
              <a:spcBef>
                <a:spcPts val="720"/>
              </a:spcBef>
            </a:pPr>
            <a:r>
              <a:rPr lang="en-US" sz="4000" dirty="0"/>
              <a:t>The ALU has several </a:t>
            </a:r>
            <a:r>
              <a:rPr lang="en-US" sz="4000" dirty="0">
                <a:solidFill>
                  <a:srgbClr val="FF0000"/>
                </a:solidFill>
              </a:rPr>
              <a:t>selection lines to select a particular operation</a:t>
            </a:r>
            <a:r>
              <a:rPr lang="en-US" sz="4000" dirty="0"/>
              <a:t> in the unit. </a:t>
            </a:r>
          </a:p>
        </p:txBody>
      </p:sp>
      <p:pic>
        <p:nvPicPr>
          <p:cNvPr id="5" name="Picture 4">
            <a:extLst>
              <a:ext uri="{FF2B5EF4-FFF2-40B4-BE49-F238E27FC236}">
                <a16:creationId xmlns:a16="http://schemas.microsoft.com/office/drawing/2014/main" id="{66AE5FF9-7E86-45BE-A580-0C69061F0AB2}"/>
              </a:ext>
            </a:extLst>
          </p:cNvPr>
          <p:cNvPicPr>
            <a:picLocks noChangeAspect="1"/>
          </p:cNvPicPr>
          <p:nvPr/>
        </p:nvPicPr>
        <p:blipFill rotWithShape="1">
          <a:blip r:embed="rId2"/>
          <a:srcRect l="819" t="2712" r="1127" b="3519"/>
          <a:stretch/>
        </p:blipFill>
        <p:spPr>
          <a:xfrm>
            <a:off x="8030897" y="3487783"/>
            <a:ext cx="8271550" cy="4441374"/>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79915" y="4079153"/>
                <a:ext cx="8182689" cy="2812886"/>
              </a:xfrm>
              <a:prstGeom prst="rect">
                <a:avLst/>
              </a:prstGeom>
            </p:spPr>
            <p:txBody>
              <a:bodyPr wrap="square">
                <a:spAutoFit/>
              </a:bodyPr>
              <a:lstStyle/>
              <a:p>
                <a:pPr marL="342900" indent="-342900">
                  <a:buFont typeface="Arial" panose="020B0604020202020204" pitchFamily="34" charset="0"/>
                  <a:buChar char="•"/>
                </a:pPr>
                <a:r>
                  <a:rPr lang="en-US" sz="4400" dirty="0"/>
                  <a:t>The selection lines are decoded within the ALU so that </a:t>
                </a:r>
                <a:r>
                  <a:rPr lang="en-US" sz="4400" i="1" dirty="0">
                    <a:solidFill>
                      <a:srgbClr val="FF0000"/>
                    </a:solidFill>
                  </a:rPr>
                  <a:t>k</a:t>
                </a:r>
                <a:r>
                  <a:rPr lang="en-US" sz="4400" dirty="0">
                    <a:solidFill>
                      <a:srgbClr val="FF0000"/>
                    </a:solidFill>
                  </a:rPr>
                  <a:t> selection variables can specify up to </a:t>
                </a:r>
                <a14:m>
                  <m:oMath xmlns:m="http://schemas.openxmlformats.org/officeDocument/2006/math">
                    <m:sSup>
                      <m:sSupPr>
                        <m:ctrlPr>
                          <a:rPr lang="en-US" sz="4400" i="1">
                            <a:solidFill>
                              <a:srgbClr val="FF0000"/>
                            </a:solidFill>
                            <a:latin typeface="Cambria Math" panose="02040503050406030204" pitchFamily="18" charset="0"/>
                          </a:rPr>
                        </m:ctrlPr>
                      </m:sSupPr>
                      <m:e>
                        <m:r>
                          <a:rPr lang="en-US" sz="4400" i="1">
                            <a:solidFill>
                              <a:srgbClr val="FF0000"/>
                            </a:solidFill>
                            <a:latin typeface="Cambria Math" panose="02040503050406030204" pitchFamily="18" charset="0"/>
                          </a:rPr>
                          <m:t>2</m:t>
                        </m:r>
                      </m:e>
                      <m:sup>
                        <m:r>
                          <a:rPr lang="en-US" sz="4400" i="1">
                            <a:solidFill>
                              <a:srgbClr val="FF0000"/>
                            </a:solidFill>
                            <a:latin typeface="Cambria Math" panose="02040503050406030204" pitchFamily="18" charset="0"/>
                          </a:rPr>
                          <m:t>𝑘</m:t>
                        </m:r>
                      </m:sup>
                    </m:sSup>
                    <m:r>
                      <a:rPr lang="en-US" sz="4400" i="1">
                        <a:solidFill>
                          <a:srgbClr val="FF0000"/>
                        </a:solidFill>
                        <a:latin typeface="Cambria Math" panose="02040503050406030204" pitchFamily="18" charset="0"/>
                      </a:rPr>
                      <m:t> </m:t>
                    </m:r>
                  </m:oMath>
                </a14:m>
                <a:r>
                  <a:rPr lang="en-US" sz="4400" dirty="0">
                    <a:solidFill>
                      <a:srgbClr val="FF0000"/>
                    </a:solidFill>
                  </a:rPr>
                  <a:t>distinct operations</a:t>
                </a:r>
                <a:r>
                  <a:rPr lang="en-US" sz="4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79915" y="4079153"/>
                <a:ext cx="8182689" cy="2812886"/>
              </a:xfrm>
              <a:prstGeom prst="rect">
                <a:avLst/>
              </a:prstGeom>
              <a:blipFill>
                <a:blip r:embed="rId3"/>
                <a:stretch>
                  <a:fillRect l="-2757" t="-4329" r="-3875" b="-9524"/>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fld id="{134D2A81-DA21-4E1A-B610-AD3AB12CBFF0}" type="datetime3">
              <a:rPr lang="en-US" smtClean="0"/>
              <a:t>30 March 2023</a:t>
            </a:fld>
            <a:endParaRPr lang="en-US"/>
          </a:p>
        </p:txBody>
      </p:sp>
      <p:sp>
        <p:nvSpPr>
          <p:cNvPr id="7" name="Footer Placeholder 6"/>
          <p:cNvSpPr>
            <a:spLocks noGrp="1"/>
          </p:cNvSpPr>
          <p:nvPr>
            <p:ph type="ftr" sz="quarter" idx="11"/>
          </p:nvPr>
        </p:nvSpPr>
        <p:spPr/>
        <p:txBody>
          <a:bodyPr/>
          <a:lstStyle/>
          <a:p>
            <a:r>
              <a:rPr lang="en-US"/>
              <a:t>Course Teacher: Prof. Dr. Engr. Muhibul Haque Bhuyan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970154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9" ma:contentTypeDescription="Create a new document." ma:contentTypeScope="" ma:versionID="20527a1f5442c6bf5a990be0ad4f6701">
  <xsd:schema xmlns:xsd="http://www.w3.org/2001/XMLSchema" xmlns:xs="http://www.w3.org/2001/XMLSchema" xmlns:p="http://schemas.microsoft.com/office/2006/metadata/properties" xmlns:ns2="f05aa4fc-6785-42fa-879e-4fefad1725f6" targetNamespace="http://schemas.microsoft.com/office/2006/metadata/properties" ma:root="true" ma:fieldsID="e3de2bbdc668caace9de9a704c17ecd5" ns2:_="">
    <xsd:import namespace="f05aa4fc-6785-42fa-879e-4fefad1725f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aa4fc-6785-42fa-879e-4fefad1725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129C82-F178-4287-9D4C-609748630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5aa4fc-6785-42fa-879e-4fefad172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F358E20A-3CCF-4936-A030-6C75490658A6}">
  <ds:schemaRefs>
    <ds:schemaRef ds:uri="http://purl.org/dc/elements/1.1/"/>
    <ds:schemaRef ds:uri="http://purl.org/dc/dcmitype/"/>
    <ds:schemaRef ds:uri="http://schemas.openxmlformats.org/package/2006/metadata/core-properties"/>
    <ds:schemaRef ds:uri="http://purl.org/dc/terms/"/>
    <ds:schemaRef ds:uri="f05aa4fc-6785-42fa-879e-4fefad1725f6"/>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7890</TotalTime>
  <Words>4267</Words>
  <Application>Microsoft Office PowerPoint</Application>
  <PresentationFormat>Custom</PresentationFormat>
  <Paragraphs>539</Paragraphs>
  <Slides>38</Slides>
  <Notes>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Lecture # 3 (Final) Processor Logic Design (1st Part) ALU Design</vt:lpstr>
      <vt:lpstr>Introduction</vt:lpstr>
      <vt:lpstr>Bus Organization</vt:lpstr>
      <vt:lpstr>Bus Organization</vt:lpstr>
      <vt:lpstr>Scratchpad Memory</vt:lpstr>
      <vt:lpstr>Scratchpad Memory</vt:lpstr>
      <vt:lpstr>Processor Unit with 2-Port Memory</vt:lpstr>
      <vt:lpstr>Processor Unit with 2-Port Memory</vt:lpstr>
      <vt:lpstr>Arithmetic Logic Unit (ALU)</vt:lpstr>
      <vt:lpstr>Arithmetic Logic Unit (ALU)</vt:lpstr>
      <vt:lpstr>Design of Arithmetic Circuit</vt:lpstr>
      <vt:lpstr>Operations obtained by controlling one set of inputs to a parallel adder</vt:lpstr>
      <vt:lpstr>Operations obtained by controlling one set of inputs to a parallel adder</vt:lpstr>
      <vt:lpstr>PowerPoint Presentation</vt:lpstr>
      <vt:lpstr>Function Table for Arithmetic Circuit</vt:lpstr>
      <vt:lpstr>Functions of Arithmetic Circuit</vt:lpstr>
      <vt:lpstr>True/Complement, One/Zero Circuit</vt:lpstr>
      <vt:lpstr>Logic Diagram of an Arithmetic Circuit</vt:lpstr>
      <vt:lpstr>Exercise (Homework) </vt:lpstr>
      <vt:lpstr>Design of a Logic Circuit</vt:lpstr>
      <vt:lpstr>Combining Logic and Arithmetic Circuits</vt:lpstr>
      <vt:lpstr>Logic Operations in One Stage of Arithmetic Circuit</vt:lpstr>
      <vt:lpstr>Problems of combining the Arithmetic and Logic Circuits in one stage</vt:lpstr>
      <vt:lpstr>Design of Arithmetic Logic Unit</vt:lpstr>
      <vt:lpstr>Logic Diagram of an Arithmetic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Logic Diagram of ALU (Only the first two stages are drawn)</vt:lpstr>
      <vt:lpstr>Converting an Arithmetic Circuit to Logic Circuit</vt:lpstr>
      <vt:lpstr>Design of Arithmetic Logic Circuit [Supplement Starts] </vt:lpstr>
      <vt:lpstr>Design of Arithmetic Logic Circuit </vt:lpstr>
      <vt:lpstr>Design of Arithmetic Logic Circuit (K-maps)</vt:lpstr>
      <vt:lpstr>Design of Arithmetic Logic Circuit </vt:lpstr>
      <vt:lpstr>Next Class…..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Prof. Dr. Muhibul Haque Bhuyan</cp:lastModifiedBy>
  <cp:revision>366</cp:revision>
  <dcterms:created xsi:type="dcterms:W3CDTF">2017-01-20T15:00:05Z</dcterms:created>
  <dcterms:modified xsi:type="dcterms:W3CDTF">2023-03-31T04:26:47Z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