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9"/>
  </p:notesMasterIdLst>
  <p:handoutMasterIdLst>
    <p:handoutMasterId r:id="rId30"/>
  </p:handoutMasterIdLst>
  <p:sldIdLst>
    <p:sldId id="266" r:id="rId5"/>
    <p:sldId id="332" r:id="rId6"/>
    <p:sldId id="333" r:id="rId7"/>
    <p:sldId id="327" r:id="rId8"/>
    <p:sldId id="335" r:id="rId9"/>
    <p:sldId id="336" r:id="rId10"/>
    <p:sldId id="337" r:id="rId11"/>
    <p:sldId id="338" r:id="rId12"/>
    <p:sldId id="339" r:id="rId13"/>
    <p:sldId id="340" r:id="rId14"/>
    <p:sldId id="353" r:id="rId15"/>
    <p:sldId id="354" r:id="rId16"/>
    <p:sldId id="341" r:id="rId17"/>
    <p:sldId id="350" r:id="rId18"/>
    <p:sldId id="351" r:id="rId19"/>
    <p:sldId id="342" r:id="rId20"/>
    <p:sldId id="344" r:id="rId21"/>
    <p:sldId id="345" r:id="rId22"/>
    <p:sldId id="347" r:id="rId23"/>
    <p:sldId id="348" r:id="rId24"/>
    <p:sldId id="352" r:id="rId25"/>
    <p:sldId id="355" r:id="rId26"/>
    <p:sldId id="349" r:id="rId27"/>
    <p:sldId id="329" r:id="rId28"/>
  </p:sldIdLst>
  <p:sldSz cx="164592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A3FF"/>
    <a:srgbClr val="FC6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660" y="5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59C53-1F47-4EC3-BD04-DCF7D9853FE2}" type="datetimeFigureOut">
              <a:rPr lang="en-US" smtClean="0"/>
              <a:t>3/25/2023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966561-935E-43F2-AA27-F6429D640CD0}" type="slidenum">
              <a:rPr lang="en-US" smtClean="0"/>
              <a:t>‹#›</a:t>
            </a:fld>
            <a:endParaRPr lang="en-US"/>
          </a:p>
        </p:txBody>
      </p:sp>
    </p:spTree>
    <p:extLst>
      <p:ext uri="{BB962C8B-B14F-4D97-AF65-F5344CB8AC3E}">
        <p14:creationId xmlns:p14="http://schemas.microsoft.com/office/powerpoint/2010/main" val="28583798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753D4-FC42-4AF9-9F67-FF67B8A220EF}" type="datetimeFigureOut">
              <a:rPr lang="en-US" smtClean="0"/>
              <a:t>3/25/2023</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D5281-AB0E-4AE5-96D1-620E2E6C6426}" type="slidenum">
              <a:rPr lang="en-US" smtClean="0"/>
              <a:t>‹#›</a:t>
            </a:fld>
            <a:endParaRPr lang="en-US"/>
          </a:p>
        </p:txBody>
      </p:sp>
    </p:spTree>
    <p:extLst>
      <p:ext uri="{BB962C8B-B14F-4D97-AF65-F5344CB8AC3E}">
        <p14:creationId xmlns:p14="http://schemas.microsoft.com/office/powerpoint/2010/main" val="3235946233"/>
      </p:ext>
    </p:extLst>
  </p:cSld>
  <p:clrMap bg1="lt1" tx1="dk1" bg2="lt2" tx2="dk2" accent1="accent1" accent2="accent2" accent3="accent3" accent4="accent4" accent5="accent5" accent6="accent6" hlink="hlink" folHlink="folHlink"/>
  <p:hf hdr="0" ftr="0" dt="0"/>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D5281-AB0E-4AE5-96D1-620E2E6C6426}" type="slidenum">
              <a:rPr lang="en-US" smtClean="0"/>
              <a:t>21</a:t>
            </a:fld>
            <a:endParaRPr lang="en-US"/>
          </a:p>
        </p:txBody>
      </p:sp>
    </p:spTree>
    <p:extLst>
      <p:ext uri="{BB962C8B-B14F-4D97-AF65-F5344CB8AC3E}">
        <p14:creationId xmlns:p14="http://schemas.microsoft.com/office/powerpoint/2010/main" val="5183723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46836"/>
            <a:ext cx="123444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057400" y="4322446"/>
            <a:ext cx="123444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10521" y="7950630"/>
            <a:ext cx="3703320" cy="278969"/>
          </a:xfrm>
        </p:spPr>
        <p:txBody>
          <a:bodyPr/>
          <a:lstStyle>
            <a:lvl1pPr>
              <a:defRPr>
                <a:solidFill>
                  <a:srgbClr val="0070C0"/>
                </a:solidFill>
              </a:defRPr>
            </a:lvl1pPr>
          </a:lstStyle>
          <a:p>
            <a:fld id="{F791E684-1B50-4812-92FC-56B1A5E6EEB5}" type="datetime3">
              <a:rPr lang="en-US" smtClean="0"/>
              <a:t>25 March 2023</a:t>
            </a:fld>
            <a:endParaRPr lang="en-US" dirty="0"/>
          </a:p>
        </p:txBody>
      </p:sp>
      <p:sp>
        <p:nvSpPr>
          <p:cNvPr id="5" name="Footer Placeholder 4"/>
          <p:cNvSpPr>
            <a:spLocks noGrp="1"/>
          </p:cNvSpPr>
          <p:nvPr>
            <p:ph type="ftr" sz="quarter" idx="11"/>
          </p:nvPr>
        </p:nvSpPr>
        <p:spPr>
          <a:xfrm>
            <a:off x="5452110" y="7950630"/>
            <a:ext cx="5554980" cy="267212"/>
          </a:xfrm>
        </p:spPr>
        <p:txBody>
          <a:bodyPr/>
          <a:lstStyle>
            <a:lvl1pPr>
              <a:defRPr sz="1600">
                <a:solidFill>
                  <a:srgbClr val="0070C0"/>
                </a:solidFill>
              </a:defRPr>
            </a:lvl1p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6" name="Slide Number Placeholder 5"/>
          <p:cNvSpPr>
            <a:spLocks noGrp="1"/>
          </p:cNvSpPr>
          <p:nvPr>
            <p:ph type="sldNum" sz="quarter" idx="12"/>
          </p:nvPr>
        </p:nvSpPr>
        <p:spPr>
          <a:xfrm>
            <a:off x="14401799" y="7950630"/>
            <a:ext cx="2031381" cy="278970"/>
          </a:xfr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1" y="11980"/>
            <a:ext cx="2133997" cy="2012367"/>
          </a:xfrm>
          <a:prstGeom prst="rect">
            <a:avLst/>
          </a:prstGeom>
        </p:spPr>
      </p:pic>
      <p:sp>
        <p:nvSpPr>
          <p:cNvPr id="8" name="TextBox 7"/>
          <p:cNvSpPr txBox="1"/>
          <p:nvPr userDrawn="1"/>
        </p:nvSpPr>
        <p:spPr>
          <a:xfrm>
            <a:off x="2355742" y="405040"/>
            <a:ext cx="13331330" cy="941796"/>
          </a:xfrm>
          <a:prstGeom prst="rect">
            <a:avLst/>
          </a:prstGeom>
          <a:noFill/>
        </p:spPr>
        <p:txBody>
          <a:bodyPr wrap="square" rtlCol="0">
            <a:spAutoFit/>
          </a:bodyPr>
          <a:lstStyle/>
          <a:p>
            <a:pPr algn="l"/>
            <a:r>
              <a:rPr lang="en-US" sz="3600" b="1" dirty="0">
                <a:solidFill>
                  <a:schemeClr val="accent1">
                    <a:lumMod val="75000"/>
                  </a:schemeClr>
                </a:solidFill>
              </a:rPr>
              <a:t>AMERICAN INTERNATIONAL UNIVERSITY – BANGLADESH (AIUB)</a:t>
            </a:r>
          </a:p>
          <a:p>
            <a:pPr algn="l"/>
            <a:r>
              <a:rPr lang="en-US" sz="1920" dirty="0">
                <a:solidFill>
                  <a:srgbClr val="0070C0"/>
                </a:solidFill>
              </a:rPr>
              <a:t>Where leaders are created</a:t>
            </a:r>
          </a:p>
        </p:txBody>
      </p:sp>
      <p:sp>
        <p:nvSpPr>
          <p:cNvPr id="9" name="TextBox 8"/>
          <p:cNvSpPr txBox="1"/>
          <p:nvPr userDrawn="1"/>
        </p:nvSpPr>
        <p:spPr>
          <a:xfrm>
            <a:off x="11301557" y="7813972"/>
            <a:ext cx="2905681" cy="400110"/>
          </a:xfrm>
          <a:prstGeom prst="rect">
            <a:avLst/>
          </a:prstGeom>
          <a:noFill/>
        </p:spPr>
        <p:txBody>
          <a:bodyPr wrap="square" rtlCol="0">
            <a:spAutoFit/>
          </a:bodyPr>
          <a:lstStyle/>
          <a:p>
            <a:pPr algn="r"/>
            <a:r>
              <a:rPr lang="en-US" sz="2000" b="1" dirty="0">
                <a:solidFill>
                  <a:schemeClr val="accent1">
                    <a:lumMod val="75000"/>
                  </a:schemeClr>
                </a:solidFill>
              </a:rPr>
              <a:t>Department of EEE</a:t>
            </a:r>
          </a:p>
        </p:txBody>
      </p:sp>
    </p:spTree>
    <p:extLst>
      <p:ext uri="{BB962C8B-B14F-4D97-AF65-F5344CB8AC3E}">
        <p14:creationId xmlns:p14="http://schemas.microsoft.com/office/powerpoint/2010/main" val="404971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274" y="7919634"/>
            <a:ext cx="2788920" cy="309966"/>
          </a:xfrm>
        </p:spPr>
        <p:txBody>
          <a:bodyPr/>
          <a:lstStyle>
            <a:lvl1pPr>
              <a:defRPr sz="1400">
                <a:solidFill>
                  <a:srgbClr val="0070C0"/>
                </a:solidFill>
              </a:defRPr>
            </a:lvl1pPr>
          </a:lstStyle>
          <a:p>
            <a:fld id="{CE1D6153-B442-4918-9960-D4C6B7B65A37}" type="datetime3">
              <a:rPr lang="en-US" smtClean="0"/>
              <a:t>25 March 2023</a:t>
            </a:fld>
            <a:endParaRPr lang="en-US"/>
          </a:p>
        </p:txBody>
      </p:sp>
      <p:sp>
        <p:nvSpPr>
          <p:cNvPr id="5" name="Footer Placeholder 4"/>
          <p:cNvSpPr>
            <a:spLocks noGrp="1"/>
          </p:cNvSpPr>
          <p:nvPr>
            <p:ph type="ftr" sz="quarter" idx="11"/>
          </p:nvPr>
        </p:nvSpPr>
        <p:spPr>
          <a:xfrm>
            <a:off x="5452110" y="7919634"/>
            <a:ext cx="6636568" cy="325464"/>
          </a:xfrm>
        </p:spPr>
        <p:txBody>
          <a:bodyPr/>
          <a:lstStyle>
            <a:lvl1pPr>
              <a:defRPr sz="1600">
                <a:solidFill>
                  <a:srgbClr val="0070C0"/>
                </a:solidFill>
              </a:defRPr>
            </a:lvl1pPr>
          </a:lstStyle>
          <a:p>
            <a:r>
              <a:rPr lang="en-US"/>
              <a:t>Course Teacher: Prof. Dr. Engr. Muhibul Haque Bhuyan</a:t>
            </a:r>
            <a:endParaRPr lang="en-US" dirty="0"/>
          </a:p>
        </p:txBody>
      </p:sp>
      <p:sp>
        <p:nvSpPr>
          <p:cNvPr id="6" name="Slide Number Placeholder 5"/>
          <p:cNvSpPr>
            <a:spLocks noGrp="1"/>
          </p:cNvSpPr>
          <p:nvPr>
            <p:ph type="sldNum" sz="quarter" idx="12"/>
          </p:nvPr>
        </p:nvSpPr>
        <p:spPr>
          <a:xfrm>
            <a:off x="15141845" y="7919634"/>
            <a:ext cx="1317356" cy="290270"/>
          </a:xfr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8" name="Rectangle 7"/>
          <p:cNvSpPr/>
          <p:nvPr userDrawn="1"/>
        </p:nvSpPr>
        <p:spPr>
          <a:xfrm>
            <a:off x="11794210" y="-16858"/>
            <a:ext cx="4682591"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rgbClr val="FFFF00"/>
                </a:solidFill>
              </a:rPr>
              <a:t>Microprocessor and Embedded Systems</a:t>
            </a:r>
          </a:p>
        </p:txBody>
      </p:sp>
      <p:sp>
        <p:nvSpPr>
          <p:cNvPr id="9" name="TextBox 8"/>
          <p:cNvSpPr txBox="1"/>
          <p:nvPr userDrawn="1"/>
        </p:nvSpPr>
        <p:spPr>
          <a:xfrm>
            <a:off x="12241563" y="7635430"/>
            <a:ext cx="607859" cy="523220"/>
          </a:xfrm>
          <a:prstGeom prst="rect">
            <a:avLst/>
          </a:prstGeom>
          <a:noFill/>
        </p:spPr>
        <p:txBody>
          <a:bodyPr wrap="none" rtlCol="0">
            <a:spAutoFit/>
          </a:bodyPr>
          <a:lstStyle/>
          <a:p>
            <a:fld id="{4B2552B2-E763-405A-8E5A-B8DDC8F7B503}" type="slidenum">
              <a:rPr lang="en-US" sz="2800" smtClean="0">
                <a:solidFill>
                  <a:schemeClr val="bg1"/>
                </a:solidFill>
              </a:rPr>
              <a:t>‹#›</a:t>
            </a:fld>
            <a:endParaRPr lang="en-US" sz="2800" dirty="0">
              <a:solidFill>
                <a:schemeClr val="bg1"/>
              </a:solidFill>
            </a:endParaRPr>
          </a:p>
        </p:txBody>
      </p:sp>
    </p:spTree>
    <p:extLst>
      <p:ext uri="{BB962C8B-B14F-4D97-AF65-F5344CB8AC3E}">
        <p14:creationId xmlns:p14="http://schemas.microsoft.com/office/powerpoint/2010/main" val="4323048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438150"/>
            <a:ext cx="1419606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2190750"/>
            <a:ext cx="14196060"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7627621"/>
            <a:ext cx="370332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FE4621CF-77B3-44D0-89D7-0C42A1EFA6F8}" type="datetime3">
              <a:rPr lang="en-US" smtClean="0"/>
              <a:t>25 March 2023</a:t>
            </a:fld>
            <a:endParaRPr lang="en-US"/>
          </a:p>
        </p:txBody>
      </p:sp>
      <p:sp>
        <p:nvSpPr>
          <p:cNvPr id="5" name="Footer Placeholder 4"/>
          <p:cNvSpPr>
            <a:spLocks noGrp="1"/>
          </p:cNvSpPr>
          <p:nvPr>
            <p:ph type="ftr" sz="quarter" idx="3"/>
          </p:nvPr>
        </p:nvSpPr>
        <p:spPr>
          <a:xfrm>
            <a:off x="5452110" y="7627621"/>
            <a:ext cx="555498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r>
              <a:rPr lang="en-US"/>
              <a:t>Course Teacher: Prof. Dr. Engr. Muhibul Haque Bhuyan</a:t>
            </a:r>
          </a:p>
        </p:txBody>
      </p:sp>
      <p:sp>
        <p:nvSpPr>
          <p:cNvPr id="6" name="Slide Number Placeholder 5"/>
          <p:cNvSpPr>
            <a:spLocks noGrp="1"/>
          </p:cNvSpPr>
          <p:nvPr>
            <p:ph type="sldNum" sz="quarter" idx="4"/>
          </p:nvPr>
        </p:nvSpPr>
        <p:spPr>
          <a:xfrm>
            <a:off x="11624310" y="7627621"/>
            <a:ext cx="370332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C9C7C91F-6875-4C79-9E49-C73FDE57945E}" type="slidenum">
              <a:rPr lang="en-US" smtClean="0"/>
              <a:t>‹#›</a:t>
            </a:fld>
            <a:endParaRPr lang="en-US"/>
          </a:p>
        </p:txBody>
      </p:sp>
    </p:spTree>
    <p:extLst>
      <p:ext uri="{BB962C8B-B14F-4D97-AF65-F5344CB8AC3E}">
        <p14:creationId xmlns:p14="http://schemas.microsoft.com/office/powerpoint/2010/main" val="2637165226"/>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emf"/><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83542-990E-4AD7-9205-9BAC0D2B3160}"/>
              </a:ext>
            </a:extLst>
          </p:cNvPr>
          <p:cNvSpPr>
            <a:spLocks noGrp="1"/>
          </p:cNvSpPr>
          <p:nvPr>
            <p:ph type="ctrTitle"/>
          </p:nvPr>
        </p:nvSpPr>
        <p:spPr>
          <a:xfrm>
            <a:off x="1762298" y="2111433"/>
            <a:ext cx="13283738" cy="3138631"/>
          </a:xfrm>
        </p:spPr>
        <p:txBody>
          <a:bodyPr>
            <a:noAutofit/>
          </a:bodyPr>
          <a:lstStyle/>
          <a:p>
            <a:r>
              <a:rPr lang="en-US" b="1" dirty="0">
                <a:solidFill>
                  <a:srgbClr val="0070C0"/>
                </a:solidFill>
              </a:rPr>
              <a:t>Lecture # 4 (Final)</a:t>
            </a:r>
            <a:br>
              <a:rPr lang="en-US" b="1" dirty="0">
                <a:solidFill>
                  <a:srgbClr val="0070C0"/>
                </a:solidFill>
              </a:rPr>
            </a:br>
            <a:r>
              <a:rPr lang="en-US" b="1" dirty="0">
                <a:solidFill>
                  <a:srgbClr val="0070C0"/>
                </a:solidFill>
              </a:rPr>
              <a:t>Processor Logic Design (2</a:t>
            </a:r>
            <a:r>
              <a:rPr lang="en-US" b="1" baseline="30000" dirty="0">
                <a:solidFill>
                  <a:srgbClr val="0070C0"/>
                </a:solidFill>
              </a:rPr>
              <a:t>nd</a:t>
            </a:r>
            <a:r>
              <a:rPr lang="en-US" b="1" dirty="0">
                <a:solidFill>
                  <a:srgbClr val="0070C0"/>
                </a:solidFill>
              </a:rPr>
              <a:t> Part)</a:t>
            </a:r>
            <a:br>
              <a:rPr lang="en-US" b="1" dirty="0">
                <a:solidFill>
                  <a:srgbClr val="0070C0"/>
                </a:solidFill>
              </a:rPr>
            </a:br>
            <a:r>
              <a:rPr lang="en-US" sz="6000" b="1" dirty="0">
                <a:solidFill>
                  <a:srgbClr val="0070C0"/>
                </a:solidFill>
              </a:rPr>
              <a:t>Status Register and Shifter Design</a:t>
            </a:r>
          </a:p>
        </p:txBody>
      </p:sp>
      <p:sp>
        <p:nvSpPr>
          <p:cNvPr id="2" name="TextBox 1">
            <a:extLst>
              <a:ext uri="{FF2B5EF4-FFF2-40B4-BE49-F238E27FC236}">
                <a16:creationId xmlns:a16="http://schemas.microsoft.com/office/drawing/2014/main" id="{BEB70B4F-69A3-5CD0-B4E8-8A3D023611DB}"/>
              </a:ext>
            </a:extLst>
          </p:cNvPr>
          <p:cNvSpPr txBox="1"/>
          <p:nvPr/>
        </p:nvSpPr>
        <p:spPr>
          <a:xfrm>
            <a:off x="7262950" y="5924027"/>
            <a:ext cx="8908868" cy="1877437"/>
          </a:xfrm>
          <a:prstGeom prst="rect">
            <a:avLst/>
          </a:prstGeom>
          <a:noFill/>
        </p:spPr>
        <p:txBody>
          <a:bodyPr wrap="square">
            <a:spAutoFit/>
          </a:bodyPr>
          <a:lstStyle/>
          <a:p>
            <a:pPr algn="r" rtl="0" fontAlgn="base"/>
            <a:r>
              <a:rPr lang="en-US" sz="3200" b="1" i="0" dirty="0">
                <a:solidFill>
                  <a:srgbClr val="0000BF"/>
                </a:solidFill>
                <a:effectLst/>
                <a:latin typeface="times new roman" panose="02020603050405020304" pitchFamily="18" charset="0"/>
              </a:rPr>
              <a:t>Prof. Dr. Engr. Muhibul Haque Bhuyan</a:t>
            </a:r>
          </a:p>
          <a:p>
            <a:pPr algn="r" rtl="0" fontAlgn="base"/>
            <a:r>
              <a:rPr lang="en-US" sz="2800" b="0" i="0" dirty="0">
                <a:solidFill>
                  <a:srgbClr val="0C64C0"/>
                </a:solidFill>
                <a:effectLst/>
                <a:latin typeface="inherit"/>
              </a:rPr>
              <a:t>Professor</a:t>
            </a:r>
            <a:endParaRPr lang="en-US" sz="2800" b="1" i="0" dirty="0">
              <a:solidFill>
                <a:srgbClr val="0000FF"/>
              </a:solidFill>
              <a:effectLst/>
              <a:latin typeface="times new roman" panose="02020603050405020304" pitchFamily="18" charset="0"/>
            </a:endParaRPr>
          </a:p>
          <a:p>
            <a:pPr algn="r" fontAlgn="base"/>
            <a:r>
              <a:rPr lang="en-US" sz="2800" b="0" i="0" dirty="0">
                <a:solidFill>
                  <a:srgbClr val="0000FF"/>
                </a:solidFill>
                <a:effectLst/>
                <a:latin typeface="Segoe UI" panose="020B0502040204020203" pitchFamily="34" charset="0"/>
              </a:rPr>
              <a:t>Department of Electrical and Electronic Engineering</a:t>
            </a:r>
            <a:br>
              <a:rPr lang="en-US" sz="2800" b="0" i="0" dirty="0">
                <a:solidFill>
                  <a:srgbClr val="0000FF"/>
                </a:solidFill>
                <a:effectLst/>
                <a:latin typeface="Segoe UI" panose="020B0502040204020203" pitchFamily="34" charset="0"/>
              </a:rPr>
            </a:br>
            <a:r>
              <a:rPr lang="en-US" sz="2800" b="0" i="0" dirty="0">
                <a:solidFill>
                  <a:srgbClr val="0000FF"/>
                </a:solidFill>
                <a:effectLst/>
                <a:latin typeface="Segoe UI" panose="020B0502040204020203" pitchFamily="34" charset="0"/>
              </a:rPr>
              <a:t>American International University Bangladesh (AIUB)</a:t>
            </a:r>
            <a:endParaRPr lang="en-US" sz="2800" b="0" i="0" dirty="0">
              <a:solidFill>
                <a:srgbClr val="242424"/>
              </a:solidFill>
              <a:effectLst/>
              <a:latin typeface="Segoe UI" panose="020B0502040204020203" pitchFamily="34" charset="0"/>
            </a:endParaRPr>
          </a:p>
        </p:txBody>
      </p:sp>
    </p:spTree>
    <p:extLst>
      <p:ext uri="{BB962C8B-B14F-4D97-AF65-F5344CB8AC3E}">
        <p14:creationId xmlns:p14="http://schemas.microsoft.com/office/powerpoint/2010/main" val="220196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AAF3-FF8C-4454-980F-9D7371256298}"/>
              </a:ext>
            </a:extLst>
          </p:cNvPr>
          <p:cNvSpPr>
            <a:spLocks noGrp="1"/>
          </p:cNvSpPr>
          <p:nvPr>
            <p:ph type="title"/>
          </p:nvPr>
        </p:nvSpPr>
        <p:spPr>
          <a:xfrm>
            <a:off x="1446415" y="155517"/>
            <a:ext cx="12909666" cy="1198832"/>
          </a:xfrm>
        </p:spPr>
        <p:txBody>
          <a:bodyPr>
            <a:normAutofit/>
          </a:bodyPr>
          <a:lstStyle/>
          <a:p>
            <a:r>
              <a:rPr lang="en-US" sz="6000" b="1" dirty="0">
                <a:solidFill>
                  <a:srgbClr val="0070C0"/>
                </a:solidFill>
              </a:rPr>
              <a:t>Function Table for Shifter</a:t>
            </a:r>
          </a:p>
        </p:txBody>
      </p:sp>
      <p:sp>
        <p:nvSpPr>
          <p:cNvPr id="5" name="Rectangle 4">
            <a:extLst>
              <a:ext uri="{FF2B5EF4-FFF2-40B4-BE49-F238E27FC236}">
                <a16:creationId xmlns:a16="http://schemas.microsoft.com/office/drawing/2014/main" id="{80D911C5-CC0C-4B01-89D8-C115731532E6}"/>
              </a:ext>
            </a:extLst>
          </p:cNvPr>
          <p:cNvSpPr/>
          <p:nvPr/>
        </p:nvSpPr>
        <p:spPr>
          <a:xfrm>
            <a:off x="1446414" y="4290866"/>
            <a:ext cx="13882255" cy="3477875"/>
          </a:xfrm>
          <a:prstGeom prst="rect">
            <a:avLst/>
          </a:prstGeom>
        </p:spPr>
        <p:txBody>
          <a:bodyPr wrap="square">
            <a:spAutoFit/>
          </a:bodyPr>
          <a:lstStyle/>
          <a:p>
            <a:r>
              <a:rPr lang="en-US" sz="4400" dirty="0">
                <a:latin typeface="Calibri" panose="020F0502020204030204" pitchFamily="34" charset="0"/>
              </a:rPr>
              <a:t>To add more operations in the shifter 8X1 MUX are needed with a third selection variable </a:t>
            </a:r>
            <a:r>
              <a:rPr lang="en-US" sz="4400" b="1" dirty="0">
                <a:latin typeface="Calibri" panose="020F0502020204030204" pitchFamily="34" charset="0"/>
              </a:rPr>
              <a:t>H</a:t>
            </a:r>
            <a:r>
              <a:rPr lang="en-US" sz="4400" b="1" baseline="-25000" dirty="0">
                <a:latin typeface="Calibri" panose="020F0502020204030204" pitchFamily="34" charset="0"/>
              </a:rPr>
              <a:t>2</a:t>
            </a:r>
            <a:r>
              <a:rPr lang="en-US" sz="4400" dirty="0">
                <a:latin typeface="Calibri" panose="020F0502020204030204" pitchFamily="34" charset="0"/>
              </a:rPr>
              <a:t>. If CLC L or CRC R is used, </a:t>
            </a:r>
            <a:r>
              <a:rPr lang="en-US" sz="4400" i="1" dirty="0">
                <a:latin typeface="Calibri" panose="020F0502020204030204" pitchFamily="34" charset="0"/>
              </a:rPr>
              <a:t>I</a:t>
            </a:r>
            <a:r>
              <a:rPr lang="en-US" sz="4400" i="1" baseline="-25000" dirty="0">
                <a:latin typeface="Calibri" panose="020F0502020204030204" pitchFamily="34" charset="0"/>
              </a:rPr>
              <a:t>L</a:t>
            </a:r>
            <a:r>
              <a:rPr lang="en-US" sz="4400" dirty="0">
                <a:latin typeface="Calibri" panose="020F0502020204030204" pitchFamily="34" charset="0"/>
              </a:rPr>
              <a:t> and </a:t>
            </a:r>
            <a:r>
              <a:rPr lang="en-US" sz="4400" i="1" dirty="0">
                <a:latin typeface="Calibri" panose="020F0502020204030204" pitchFamily="34" charset="0"/>
              </a:rPr>
              <a:t>I</a:t>
            </a:r>
            <a:r>
              <a:rPr lang="en-US" sz="4400" i="1" baseline="-25000" dirty="0">
                <a:latin typeface="Calibri" panose="020F0502020204030204" pitchFamily="34" charset="0"/>
              </a:rPr>
              <a:t>R</a:t>
            </a:r>
            <a:r>
              <a:rPr lang="en-US" sz="4400" dirty="0">
                <a:latin typeface="Calibri" panose="020F0502020204030204" pitchFamily="34" charset="0"/>
              </a:rPr>
              <a:t> must be connected to Carry (</a:t>
            </a:r>
            <a:r>
              <a:rPr lang="en-US" sz="4400" i="1" dirty="0">
                <a:latin typeface="Calibri" panose="020F0502020204030204" pitchFamily="34" charset="0"/>
              </a:rPr>
              <a:t>C</a:t>
            </a:r>
            <a:r>
              <a:rPr lang="en-US" sz="4400" dirty="0">
                <a:latin typeface="Calibri" panose="020F0502020204030204" pitchFamily="34" charset="0"/>
              </a:rPr>
              <a:t>) respectively.</a:t>
            </a:r>
          </a:p>
          <a:p>
            <a:r>
              <a:rPr lang="en-US" sz="4400" dirty="0">
                <a:solidFill>
                  <a:srgbClr val="FF0000"/>
                </a:solidFill>
                <a:latin typeface="Calibri" panose="020F0502020204030204" pitchFamily="34" charset="0"/>
              </a:rPr>
              <a:t>CLC</a:t>
            </a:r>
            <a:r>
              <a:rPr lang="en-US" sz="4400" dirty="0">
                <a:latin typeface="Calibri" panose="020F0502020204030204" pitchFamily="34" charset="0"/>
              </a:rPr>
              <a:t> L – </a:t>
            </a:r>
            <a:r>
              <a:rPr lang="en-US" sz="4400" dirty="0">
                <a:solidFill>
                  <a:srgbClr val="FF0000"/>
                </a:solidFill>
                <a:latin typeface="Calibri" panose="020F0502020204030204" pitchFamily="34" charset="0"/>
              </a:rPr>
              <a:t>C</a:t>
            </a:r>
            <a:r>
              <a:rPr lang="en-US" sz="4400" dirty="0">
                <a:latin typeface="Calibri" panose="020F0502020204030204" pitchFamily="34" charset="0"/>
              </a:rPr>
              <a:t>irculate </a:t>
            </a:r>
            <a:r>
              <a:rPr lang="en-US" sz="4400" dirty="0">
                <a:solidFill>
                  <a:srgbClr val="FF0000"/>
                </a:solidFill>
                <a:latin typeface="Calibri" panose="020F0502020204030204" pitchFamily="34" charset="0"/>
              </a:rPr>
              <a:t>L</a:t>
            </a:r>
            <a:r>
              <a:rPr lang="en-US" sz="4400" dirty="0">
                <a:latin typeface="Calibri" panose="020F0502020204030204" pitchFamily="34" charset="0"/>
              </a:rPr>
              <a:t>eft with </a:t>
            </a:r>
            <a:r>
              <a:rPr lang="en-US" sz="4400" dirty="0">
                <a:solidFill>
                  <a:srgbClr val="FF0000"/>
                </a:solidFill>
                <a:latin typeface="Calibri" panose="020F0502020204030204" pitchFamily="34" charset="0"/>
              </a:rPr>
              <a:t>C</a:t>
            </a:r>
            <a:r>
              <a:rPr lang="en-US" sz="4400" dirty="0">
                <a:latin typeface="Calibri" panose="020F0502020204030204" pitchFamily="34" charset="0"/>
              </a:rPr>
              <a:t>arry</a:t>
            </a:r>
          </a:p>
          <a:p>
            <a:r>
              <a:rPr lang="en-US" sz="4400" dirty="0">
                <a:solidFill>
                  <a:srgbClr val="FF0000"/>
                </a:solidFill>
                <a:latin typeface="Calibri" panose="020F0502020204030204" pitchFamily="34" charset="0"/>
              </a:rPr>
              <a:t>CRC</a:t>
            </a:r>
            <a:r>
              <a:rPr lang="en-US" sz="4400" dirty="0">
                <a:latin typeface="Calibri" panose="020F0502020204030204" pitchFamily="34" charset="0"/>
              </a:rPr>
              <a:t> R – </a:t>
            </a:r>
            <a:r>
              <a:rPr lang="en-US" sz="4400" dirty="0">
                <a:solidFill>
                  <a:srgbClr val="FF0000"/>
                </a:solidFill>
                <a:latin typeface="Calibri" panose="020F0502020204030204" pitchFamily="34" charset="0"/>
              </a:rPr>
              <a:t>C</a:t>
            </a:r>
            <a:r>
              <a:rPr lang="en-US" sz="4400" dirty="0">
                <a:latin typeface="Calibri" panose="020F0502020204030204" pitchFamily="34" charset="0"/>
              </a:rPr>
              <a:t>irculate </a:t>
            </a:r>
            <a:r>
              <a:rPr lang="en-US" sz="4400" dirty="0">
                <a:solidFill>
                  <a:srgbClr val="FF0000"/>
                </a:solidFill>
                <a:latin typeface="Calibri" panose="020F0502020204030204" pitchFamily="34" charset="0"/>
              </a:rPr>
              <a:t>R</a:t>
            </a:r>
            <a:r>
              <a:rPr lang="en-US" sz="4400" dirty="0">
                <a:latin typeface="Calibri" panose="020F0502020204030204" pitchFamily="34" charset="0"/>
              </a:rPr>
              <a:t>ight with </a:t>
            </a:r>
            <a:r>
              <a:rPr lang="en-US" sz="4400" dirty="0">
                <a:solidFill>
                  <a:srgbClr val="FF0000"/>
                </a:solidFill>
                <a:latin typeface="Calibri" panose="020F0502020204030204" pitchFamily="34" charset="0"/>
              </a:rPr>
              <a:t>C</a:t>
            </a:r>
            <a:r>
              <a:rPr lang="en-US" sz="4400" dirty="0">
                <a:latin typeface="Calibri" panose="020F0502020204030204" pitchFamily="34" charset="0"/>
              </a:rPr>
              <a:t>arry</a:t>
            </a:r>
            <a:endParaRPr lang="en-US" sz="4400" dirty="0"/>
          </a:p>
        </p:txBody>
      </p:sp>
      <p:sp>
        <p:nvSpPr>
          <p:cNvPr id="3" name="Date Placeholder 2"/>
          <p:cNvSpPr>
            <a:spLocks noGrp="1"/>
          </p:cNvSpPr>
          <p:nvPr>
            <p:ph type="dt" sz="half" idx="10"/>
          </p:nvPr>
        </p:nvSpPr>
        <p:spPr/>
        <p:txBody>
          <a:bodyPr/>
          <a:lstStyle/>
          <a:p>
            <a:fld id="{83B9EF92-43CD-4D84-98CE-D19841B4A47D}" type="datetime3">
              <a:rPr lang="en-US" smtClean="0"/>
              <a:t>25 March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10</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26546167"/>
              </p:ext>
            </p:extLst>
          </p:nvPr>
        </p:nvGraphicFramePr>
        <p:xfrm>
          <a:off x="1742369" y="1171377"/>
          <a:ext cx="13104161" cy="3019739"/>
        </p:xfrm>
        <a:graphic>
          <a:graphicData uri="http://schemas.openxmlformats.org/drawingml/2006/table">
            <a:tbl>
              <a:tblPr firstRow="1" firstCol="1" bandRow="1">
                <a:tableStyleId>{5C22544A-7EE6-4342-B048-85BDC9FD1C3A}</a:tableStyleId>
              </a:tblPr>
              <a:tblGrid>
                <a:gridCol w="1781423">
                  <a:extLst>
                    <a:ext uri="{9D8B030D-6E8A-4147-A177-3AD203B41FA5}">
                      <a16:colId xmlns:a16="http://schemas.microsoft.com/office/drawing/2014/main" val="3939505422"/>
                    </a:ext>
                  </a:extLst>
                </a:gridCol>
                <a:gridCol w="3120042">
                  <a:extLst>
                    <a:ext uri="{9D8B030D-6E8A-4147-A177-3AD203B41FA5}">
                      <a16:colId xmlns:a16="http://schemas.microsoft.com/office/drawing/2014/main" val="3311776632"/>
                    </a:ext>
                  </a:extLst>
                </a:gridCol>
                <a:gridCol w="8202696">
                  <a:extLst>
                    <a:ext uri="{9D8B030D-6E8A-4147-A177-3AD203B41FA5}">
                      <a16:colId xmlns:a16="http://schemas.microsoft.com/office/drawing/2014/main" val="466637812"/>
                    </a:ext>
                  </a:extLst>
                </a:gridCol>
              </a:tblGrid>
              <a:tr h="572659">
                <a:tc>
                  <a:txBody>
                    <a:bodyPr/>
                    <a:lstStyle/>
                    <a:p>
                      <a:pPr algn="ctr">
                        <a:lnSpc>
                          <a:spcPct val="100000"/>
                        </a:lnSpc>
                        <a:spcAft>
                          <a:spcPts val="0"/>
                        </a:spcAft>
                      </a:pPr>
                      <a:r>
                        <a:rPr lang="en-CA" sz="3600" i="1" dirty="0">
                          <a:effectLst/>
                        </a:rPr>
                        <a:t>H</a:t>
                      </a:r>
                      <a:r>
                        <a:rPr lang="en-CA" sz="3600" baseline="-25000" dirty="0">
                          <a:effectLst/>
                        </a:rPr>
                        <a:t>1</a:t>
                      </a:r>
                      <a:r>
                        <a:rPr lang="en-CA" sz="3600" dirty="0">
                          <a:effectLst/>
                        </a:rPr>
                        <a:t> </a:t>
                      </a:r>
                      <a:r>
                        <a:rPr lang="en-CA" sz="3600" i="1" dirty="0">
                          <a:effectLst/>
                        </a:rPr>
                        <a:t>H</a:t>
                      </a:r>
                      <a:r>
                        <a:rPr lang="en-CA" sz="3600" baseline="-25000" dirty="0">
                          <a:effectLst/>
                        </a:rPr>
                        <a:t>0</a:t>
                      </a:r>
                      <a:endParaRPr lang="en-CA" sz="3600" baseline="-25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3600" b="1" dirty="0">
                          <a:effectLst/>
                        </a:rPr>
                        <a:t>Operation</a:t>
                      </a:r>
                      <a:endParaRPr lang="en-CA" sz="3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9370" algn="ctr">
                        <a:lnSpc>
                          <a:spcPct val="100000"/>
                        </a:lnSpc>
                        <a:spcAft>
                          <a:spcPts val="0"/>
                        </a:spcAft>
                      </a:pPr>
                      <a:r>
                        <a:rPr lang="en-CA" sz="3600" b="1" dirty="0">
                          <a:effectLst/>
                        </a:rPr>
                        <a:t>Function</a:t>
                      </a:r>
                      <a:r>
                        <a:rPr lang="en-CA" sz="3600" dirty="0">
                          <a:effectLst/>
                        </a:rPr>
                        <a:t> </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3190523013"/>
                  </a:ext>
                </a:extLst>
              </a:tr>
              <a:tr h="611770">
                <a:tc>
                  <a:txBody>
                    <a:bodyPr/>
                    <a:lstStyle/>
                    <a:p>
                      <a:pPr marR="34925" algn="ctr">
                        <a:lnSpc>
                          <a:spcPct val="100000"/>
                        </a:lnSpc>
                        <a:spcAft>
                          <a:spcPts val="0"/>
                        </a:spcAft>
                      </a:pPr>
                      <a:r>
                        <a:rPr lang="en-CA" sz="3600" dirty="0">
                          <a:effectLst/>
                        </a:rPr>
                        <a:t>0 0 </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F</a:t>
                      </a:r>
                      <a:endPar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0" marR="33655" lvl="0" indent="0" algn="ctr" defTabSz="1097280" rtl="0" eaLnBrk="1" fontAlgn="auto" latinLnBrk="0" hangingPunct="1">
                        <a:lnSpc>
                          <a:spcPct val="100000"/>
                        </a:lnSpc>
                        <a:spcBef>
                          <a:spcPts val="0"/>
                        </a:spcBef>
                        <a:spcAft>
                          <a:spcPts val="0"/>
                        </a:spcAft>
                        <a:buClrTx/>
                        <a:buSzTx/>
                        <a:buFontTx/>
                        <a:buNone/>
                        <a:tabLst/>
                        <a:defRPr/>
                      </a:pPr>
                      <a:r>
                        <a:rPr lang="en-CA" sz="3600" dirty="0">
                          <a:effectLst/>
                        </a:rPr>
                        <a:t>Transfer </a:t>
                      </a:r>
                      <a:r>
                        <a:rPr lang="en-CA" sz="3600" i="1" dirty="0">
                          <a:effectLst/>
                        </a:rPr>
                        <a:t>F</a:t>
                      </a:r>
                      <a:r>
                        <a:rPr lang="en-CA" sz="3600" dirty="0">
                          <a:effectLst/>
                        </a:rPr>
                        <a:t> into the output Bus, </a:t>
                      </a:r>
                      <a:r>
                        <a:rPr lang="en-CA" sz="3600" i="1" dirty="0">
                          <a:effectLst/>
                        </a:rPr>
                        <a:t>S </a:t>
                      </a:r>
                      <a:r>
                        <a:rPr lang="en-CA" sz="3600" dirty="0">
                          <a:effectLst/>
                        </a:rPr>
                        <a:t>(No Shift)</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497859172"/>
                  </a:ext>
                </a:extLst>
              </a:tr>
              <a:tr h="611770">
                <a:tc>
                  <a:txBody>
                    <a:bodyPr/>
                    <a:lstStyle/>
                    <a:p>
                      <a:pPr marR="34925" algn="ctr">
                        <a:lnSpc>
                          <a:spcPct val="100000"/>
                        </a:lnSpc>
                        <a:spcAft>
                          <a:spcPts val="0"/>
                        </a:spcAft>
                      </a:pPr>
                      <a:r>
                        <a:rPr lang="en-CA" sz="3600" dirty="0">
                          <a:effectLst/>
                        </a:rPr>
                        <a:t>0 1  </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0" marR="37465" lvl="0" indent="0" algn="ctr" defTabSz="1097280" rtl="0" eaLnBrk="1" fontAlgn="auto" latinLnBrk="0" hangingPunct="1">
                        <a:lnSpc>
                          <a:spcPct val="100000"/>
                        </a:lnSpc>
                        <a:spcBef>
                          <a:spcPts val="0"/>
                        </a:spcBef>
                        <a:spcAft>
                          <a:spcPts val="0"/>
                        </a:spcAft>
                        <a:buClrTx/>
                        <a:buSzTx/>
                        <a:buFontTx/>
                        <a:buNone/>
                        <a:tabLst/>
                        <a:defRPr/>
                      </a:pP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CA" sz="36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shr</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F</a:t>
                      </a:r>
                      <a:endPar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algn="ctr">
                        <a:lnSpc>
                          <a:spcPct val="100000"/>
                        </a:lnSpc>
                        <a:spcAft>
                          <a:spcPts val="0"/>
                        </a:spcAft>
                      </a:pPr>
                      <a:r>
                        <a:rPr lang="en-CA" sz="3600" dirty="0">
                          <a:effectLst/>
                        </a:rPr>
                        <a:t>Shift Right </a:t>
                      </a:r>
                      <a:r>
                        <a:rPr lang="en-CA" sz="3600" i="1" dirty="0">
                          <a:effectLst/>
                        </a:rPr>
                        <a:t>F</a:t>
                      </a:r>
                      <a:r>
                        <a:rPr lang="en-CA" sz="3600" dirty="0">
                          <a:effectLst/>
                        </a:rPr>
                        <a:t> into the output Bus, </a:t>
                      </a:r>
                      <a:r>
                        <a:rPr lang="en-CA" sz="3600" i="1" dirty="0">
                          <a:effectLst/>
                        </a:rPr>
                        <a:t>S</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649116545"/>
                  </a:ext>
                </a:extLst>
              </a:tr>
              <a:tr h="611770">
                <a:tc>
                  <a:txBody>
                    <a:bodyPr/>
                    <a:lstStyle/>
                    <a:p>
                      <a:pPr marR="34925" algn="ctr">
                        <a:lnSpc>
                          <a:spcPct val="100000"/>
                        </a:lnSpc>
                        <a:spcAft>
                          <a:spcPts val="0"/>
                        </a:spcAft>
                      </a:pPr>
                      <a:r>
                        <a:rPr lang="en-CA" sz="3600" dirty="0">
                          <a:effectLst/>
                        </a:rPr>
                        <a:t>1 0 </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57785" algn="ctr">
                        <a:lnSpc>
                          <a:spcPct val="100000"/>
                        </a:lnSpc>
                        <a:spcAft>
                          <a:spcPts val="0"/>
                        </a:spcAft>
                      </a:pP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CA" sz="36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shl</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F</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marR="13970" algn="ctr">
                        <a:lnSpc>
                          <a:spcPct val="100000"/>
                        </a:lnSpc>
                        <a:spcAft>
                          <a:spcPts val="0"/>
                        </a:spcAft>
                      </a:pPr>
                      <a:r>
                        <a:rPr lang="en-CA" sz="3600" dirty="0">
                          <a:effectLst/>
                        </a:rPr>
                        <a:t>Shift Left </a:t>
                      </a:r>
                      <a:r>
                        <a:rPr lang="en-CA" sz="3600" i="1" dirty="0">
                          <a:effectLst/>
                        </a:rPr>
                        <a:t>F</a:t>
                      </a:r>
                      <a:r>
                        <a:rPr lang="en-CA" sz="3600" dirty="0">
                          <a:effectLst/>
                        </a:rPr>
                        <a:t> into the output Bus, </a:t>
                      </a:r>
                      <a:r>
                        <a:rPr lang="en-CA" sz="3600" i="1" dirty="0">
                          <a:effectLst/>
                        </a:rPr>
                        <a:t>S</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535047974"/>
                  </a:ext>
                </a:extLst>
              </a:tr>
              <a:tr h="611770">
                <a:tc>
                  <a:txBody>
                    <a:bodyPr/>
                    <a:lstStyle/>
                    <a:p>
                      <a:pPr marR="34925" algn="ctr">
                        <a:lnSpc>
                          <a:spcPct val="100000"/>
                        </a:lnSpc>
                        <a:spcAft>
                          <a:spcPts val="0"/>
                        </a:spcAft>
                      </a:pPr>
                      <a:r>
                        <a:rPr lang="en-CA" sz="3600" dirty="0">
                          <a:effectLst/>
                        </a:rPr>
                        <a:t>1 1 </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0</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3600" dirty="0">
                          <a:effectLst/>
                        </a:rPr>
                        <a:t>Transfer 0’s into the output Bus, </a:t>
                      </a:r>
                      <a:r>
                        <a:rPr lang="en-CA" sz="3600" i="1" dirty="0">
                          <a:effectLst/>
                        </a:rPr>
                        <a:t>S</a:t>
                      </a:r>
                      <a:endPar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5944642"/>
                  </a:ext>
                </a:extLst>
              </a:tr>
            </a:tbl>
          </a:graphicData>
        </a:graphic>
      </p:graphicFrame>
    </p:spTree>
    <p:extLst>
      <p:ext uri="{BB962C8B-B14F-4D97-AF65-F5344CB8AC3E}">
        <p14:creationId xmlns:p14="http://schemas.microsoft.com/office/powerpoint/2010/main" val="2712131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37361" y="140754"/>
            <a:ext cx="11832335" cy="1065929"/>
          </a:xfrm>
        </p:spPr>
        <p:txBody>
          <a:bodyPr>
            <a:normAutofit/>
          </a:bodyPr>
          <a:lstStyle/>
          <a:p>
            <a:r>
              <a:rPr lang="en-US" sz="5400" b="1" dirty="0">
                <a:solidFill>
                  <a:srgbClr val="0070C0"/>
                </a:solidFill>
              </a:rPr>
              <a:t>SHIFTER DESIGN</a:t>
            </a:r>
          </a:p>
        </p:txBody>
      </p:sp>
      <p:sp>
        <p:nvSpPr>
          <p:cNvPr id="3" name="TextBox 2"/>
          <p:cNvSpPr txBox="1"/>
          <p:nvPr/>
        </p:nvSpPr>
        <p:spPr>
          <a:xfrm>
            <a:off x="203781" y="997943"/>
            <a:ext cx="16105789" cy="70788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sz="4000" dirty="0"/>
              <a:t>Design a 3-bit shifter for the shifting operations listed in the following Table:</a:t>
            </a:r>
          </a:p>
        </p:txBody>
      </p:sp>
      <p:sp>
        <p:nvSpPr>
          <p:cNvPr id="5" name="Date Placeholder 4"/>
          <p:cNvSpPr>
            <a:spLocks noGrp="1"/>
          </p:cNvSpPr>
          <p:nvPr>
            <p:ph type="dt" sz="half" idx="10"/>
          </p:nvPr>
        </p:nvSpPr>
        <p:spPr/>
        <p:txBody>
          <a:bodyPr/>
          <a:lstStyle/>
          <a:p>
            <a:fld id="{11023726-84DC-4750-9C9D-4E4442F8A0FA}" type="datetime3">
              <a:rPr lang="en-US" smtClean="0"/>
              <a:t>25 March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11</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975922801"/>
              </p:ext>
            </p:extLst>
          </p:nvPr>
        </p:nvGraphicFramePr>
        <p:xfrm>
          <a:off x="329339" y="1905126"/>
          <a:ext cx="15813978" cy="5943596"/>
        </p:xfrm>
        <a:graphic>
          <a:graphicData uri="http://schemas.openxmlformats.org/drawingml/2006/table">
            <a:tbl>
              <a:tblPr firstRow="1" firstCol="1" bandRow="1">
                <a:tableStyleId>{5C22544A-7EE6-4342-B048-85BDC9FD1C3A}</a:tableStyleId>
              </a:tblPr>
              <a:tblGrid>
                <a:gridCol w="1406575">
                  <a:extLst>
                    <a:ext uri="{9D8B030D-6E8A-4147-A177-3AD203B41FA5}">
                      <a16:colId xmlns:a16="http://schemas.microsoft.com/office/drawing/2014/main" val="3939505422"/>
                    </a:ext>
                  </a:extLst>
                </a:gridCol>
                <a:gridCol w="1786811">
                  <a:extLst>
                    <a:ext uri="{9D8B030D-6E8A-4147-A177-3AD203B41FA5}">
                      <a16:colId xmlns:a16="http://schemas.microsoft.com/office/drawing/2014/main" val="2005552645"/>
                    </a:ext>
                  </a:extLst>
                </a:gridCol>
                <a:gridCol w="1786811">
                  <a:extLst>
                    <a:ext uri="{9D8B030D-6E8A-4147-A177-3AD203B41FA5}">
                      <a16:colId xmlns:a16="http://schemas.microsoft.com/office/drawing/2014/main" val="1334445692"/>
                    </a:ext>
                  </a:extLst>
                </a:gridCol>
                <a:gridCol w="2460898">
                  <a:extLst>
                    <a:ext uri="{9D8B030D-6E8A-4147-A177-3AD203B41FA5}">
                      <a16:colId xmlns:a16="http://schemas.microsoft.com/office/drawing/2014/main" val="3311776632"/>
                    </a:ext>
                  </a:extLst>
                </a:gridCol>
                <a:gridCol w="2460898">
                  <a:extLst>
                    <a:ext uri="{9D8B030D-6E8A-4147-A177-3AD203B41FA5}">
                      <a16:colId xmlns:a16="http://schemas.microsoft.com/office/drawing/2014/main" val="314354436"/>
                    </a:ext>
                  </a:extLst>
                </a:gridCol>
                <a:gridCol w="1539490">
                  <a:extLst>
                    <a:ext uri="{9D8B030D-6E8A-4147-A177-3AD203B41FA5}">
                      <a16:colId xmlns:a16="http://schemas.microsoft.com/office/drawing/2014/main" val="1023598678"/>
                    </a:ext>
                  </a:extLst>
                </a:gridCol>
                <a:gridCol w="4372495">
                  <a:extLst>
                    <a:ext uri="{9D8B030D-6E8A-4147-A177-3AD203B41FA5}">
                      <a16:colId xmlns:a16="http://schemas.microsoft.com/office/drawing/2014/main" val="466637812"/>
                    </a:ext>
                  </a:extLst>
                </a:gridCol>
              </a:tblGrid>
              <a:tr h="476777">
                <a:tc rowSpan="2">
                  <a:txBody>
                    <a:bodyPr/>
                    <a:lstStyle/>
                    <a:p>
                      <a:pPr algn="ctr">
                        <a:lnSpc>
                          <a:spcPct val="100000"/>
                        </a:lnSpc>
                        <a:spcAft>
                          <a:spcPts val="0"/>
                        </a:spcAft>
                      </a:pPr>
                      <a:r>
                        <a:rPr lang="en-CA" sz="2800" dirty="0">
                          <a:effectLst/>
                        </a:rPr>
                        <a:t>Binary Code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gridSpan="4">
                  <a:txBody>
                    <a:bodyPr/>
                    <a:lstStyle/>
                    <a:p>
                      <a:pPr marL="156845" algn="ctr">
                        <a:lnSpc>
                          <a:spcPct val="100000"/>
                        </a:lnSpc>
                        <a:spcAft>
                          <a:spcPts val="0"/>
                        </a:spcAft>
                      </a:pPr>
                      <a:r>
                        <a:rPr lang="en-CA" sz="2800" dirty="0">
                          <a:effectLst/>
                        </a:rPr>
                        <a:t>Function of selection variables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165911601"/>
                  </a:ext>
                </a:extLst>
              </a:tr>
              <a:tr h="572659">
                <a:tc vMerge="1">
                  <a:txBody>
                    <a:bodyPr/>
                    <a:lstStyle/>
                    <a:p>
                      <a:endParaRPr lang="en-CA"/>
                    </a:p>
                  </a:txBody>
                  <a:tcPr/>
                </a:tc>
                <a:tc>
                  <a:txBody>
                    <a:bodyPr/>
                    <a:lstStyle/>
                    <a:p>
                      <a:pPr marR="38100" algn="ctr">
                        <a:lnSpc>
                          <a:spcPct val="100000"/>
                        </a:lnSpc>
                        <a:spcAft>
                          <a:spcPts val="0"/>
                        </a:spcAft>
                      </a:pPr>
                      <a:r>
                        <a:rPr lang="en-CA" sz="2800" b="1" dirty="0">
                          <a:effectLst/>
                        </a:rPr>
                        <a:t>B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8735" algn="ctr">
                        <a:lnSpc>
                          <a:spcPct val="100000"/>
                        </a:lnSpc>
                        <a:spcAft>
                          <a:spcPts val="0"/>
                        </a:spcAft>
                      </a:pPr>
                      <a:r>
                        <a:rPr lang="en-CA" sz="2800" b="1" dirty="0">
                          <a:effectLst/>
                        </a:rPr>
                        <a:t>A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b="1" dirty="0">
                          <a:effectLst/>
                        </a:rPr>
                        <a:t>F with </a:t>
                      </a:r>
                      <a:r>
                        <a:rPr lang="en-CA" sz="2800" b="1" dirty="0" err="1">
                          <a:effectLst/>
                        </a:rPr>
                        <a:t>C</a:t>
                      </a:r>
                      <a:r>
                        <a:rPr lang="en-CA" sz="2800" b="1" baseline="-25000" dirty="0" err="1">
                          <a:effectLst/>
                        </a:rPr>
                        <a:t>in</a:t>
                      </a:r>
                      <a:r>
                        <a:rPr lang="en-CA" sz="2800" b="1" dirty="0">
                          <a:effectLst/>
                        </a:rPr>
                        <a:t> = 0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b="1" dirty="0">
                          <a:effectLst/>
                        </a:rPr>
                        <a:t>F with </a:t>
                      </a:r>
                      <a:r>
                        <a:rPr lang="en-CA" sz="2800" b="1" dirty="0" err="1">
                          <a:effectLst/>
                        </a:rPr>
                        <a:t>C</a:t>
                      </a:r>
                      <a:r>
                        <a:rPr lang="en-CA" sz="2800" b="1" baseline="-25000" dirty="0" err="1">
                          <a:effectLst/>
                        </a:rPr>
                        <a:t>in</a:t>
                      </a:r>
                      <a:r>
                        <a:rPr lang="en-CA" sz="2800" b="1" dirty="0">
                          <a:effectLst/>
                        </a:rPr>
                        <a:t> = 1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b="1" dirty="0">
                          <a:effectLst/>
                        </a:rPr>
                        <a:t>D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9370" algn="ctr">
                        <a:lnSpc>
                          <a:spcPct val="100000"/>
                        </a:lnSpc>
                        <a:spcAft>
                          <a:spcPts val="0"/>
                        </a:spcAft>
                      </a:pPr>
                      <a:r>
                        <a:rPr lang="en-CA" sz="2800" b="1" dirty="0">
                          <a:effectLst/>
                        </a:rPr>
                        <a:t>H</a:t>
                      </a:r>
                      <a:r>
                        <a:rPr lang="en-CA" sz="2800" dirty="0">
                          <a:effectLst/>
                        </a:rPr>
                        <a:t>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3190523013"/>
                  </a:ext>
                </a:extLst>
              </a:tr>
              <a:tr h="611770">
                <a:tc>
                  <a:txBody>
                    <a:bodyPr/>
                    <a:lstStyle/>
                    <a:p>
                      <a:pPr marR="34925" algn="ctr">
                        <a:lnSpc>
                          <a:spcPct val="100000"/>
                        </a:lnSpc>
                        <a:spcAft>
                          <a:spcPts val="0"/>
                        </a:spcAft>
                      </a:pPr>
                      <a:r>
                        <a:rPr lang="en-CA" sz="2800" dirty="0">
                          <a:effectLst/>
                        </a:rPr>
                        <a:t>0 0 0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Input Data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Input Data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dirty="0">
                          <a:effectLst/>
                        </a:rPr>
                        <a:t>A+1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1750" algn="ctr">
                        <a:lnSpc>
                          <a:spcPct val="100000"/>
                        </a:lnSpc>
                        <a:spcAft>
                          <a:spcPts val="0"/>
                        </a:spcAft>
                      </a:pPr>
                      <a:r>
                        <a:rPr lang="en-CA" sz="2800" dirty="0">
                          <a:effectLst/>
                        </a:rPr>
                        <a:t>None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3655" algn="ctr">
                        <a:lnSpc>
                          <a:spcPct val="100000"/>
                        </a:lnSpc>
                        <a:spcAft>
                          <a:spcPts val="0"/>
                        </a:spcAft>
                      </a:pPr>
                      <a:r>
                        <a:rPr lang="en-CA" sz="2800" b="1" dirty="0">
                          <a:effectLst/>
                        </a:rPr>
                        <a:t>Circulate-Left with Carry</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497859172"/>
                  </a:ext>
                </a:extLst>
              </a:tr>
              <a:tr h="611770">
                <a:tc>
                  <a:txBody>
                    <a:bodyPr/>
                    <a:lstStyle/>
                    <a:p>
                      <a:pPr marR="34925" algn="ctr">
                        <a:lnSpc>
                          <a:spcPct val="100000"/>
                        </a:lnSpc>
                        <a:spcAft>
                          <a:spcPts val="0"/>
                        </a:spcAft>
                      </a:pPr>
                      <a:r>
                        <a:rPr lang="en-CA" sz="2800" dirty="0">
                          <a:effectLst/>
                        </a:rPr>
                        <a:t>0 0 1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R1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2800" dirty="0">
                          <a:effectLst/>
                        </a:rPr>
                        <a:t>A+B</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0795" algn="ctr">
                        <a:lnSpc>
                          <a:spcPct val="100000"/>
                        </a:lnSpc>
                        <a:spcAft>
                          <a:spcPts val="0"/>
                        </a:spcAft>
                      </a:pPr>
                      <a:r>
                        <a:rPr lang="en-CA" sz="2800" dirty="0">
                          <a:effectLst/>
                        </a:rPr>
                        <a:t>A+B+1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a:effectLst/>
                        </a:rPr>
                        <a:t>R1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marR="13970" algn="ctr">
                        <a:lnSpc>
                          <a:spcPct val="100000"/>
                        </a:lnSpc>
                        <a:spcAft>
                          <a:spcPts val="0"/>
                        </a:spcAft>
                      </a:pPr>
                      <a:r>
                        <a:rPr lang="en-CA" sz="2800" b="1" dirty="0">
                          <a:solidFill>
                            <a:srgbClr val="00B050"/>
                          </a:solidFill>
                          <a:effectLst/>
                        </a:rPr>
                        <a:t>Circulate-Right with Carry </a:t>
                      </a:r>
                      <a:endParaRPr lang="en-CA" sz="2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649116545"/>
                  </a:ext>
                </a:extLst>
              </a:tr>
              <a:tr h="611770">
                <a:tc>
                  <a:txBody>
                    <a:bodyPr/>
                    <a:lstStyle/>
                    <a:p>
                      <a:pPr marR="34925" algn="ctr">
                        <a:lnSpc>
                          <a:spcPct val="100000"/>
                        </a:lnSpc>
                        <a:spcAft>
                          <a:spcPts val="0"/>
                        </a:spcAft>
                      </a:pPr>
                      <a:r>
                        <a:rPr lang="en-CA" sz="2800" dirty="0">
                          <a:effectLst/>
                        </a:rPr>
                        <a:t>0 1 0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R2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R2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57785" algn="ctr">
                        <a:lnSpc>
                          <a:spcPct val="100000"/>
                        </a:lnSpc>
                        <a:spcAft>
                          <a:spcPts val="0"/>
                        </a:spcAft>
                      </a:pPr>
                      <a:r>
                        <a:rPr lang="en-CA" sz="2800" dirty="0">
                          <a:effectLst/>
                        </a:rPr>
                        <a:t>A+B’</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2800" dirty="0">
                          <a:effectLst/>
                        </a:rPr>
                        <a:t>A+B’+1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R2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3655" algn="ctr">
                        <a:lnSpc>
                          <a:spcPct val="100000"/>
                        </a:lnSpc>
                        <a:spcAft>
                          <a:spcPts val="0"/>
                        </a:spcAft>
                      </a:pPr>
                      <a:r>
                        <a:rPr lang="en-CA" sz="2800" b="1" dirty="0">
                          <a:solidFill>
                            <a:srgbClr val="FF0000"/>
                          </a:solidFill>
                          <a:effectLst/>
                        </a:rPr>
                        <a:t>No shift</a:t>
                      </a:r>
                      <a:endParaRPr lang="en-CA"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535047974"/>
                  </a:ext>
                </a:extLst>
              </a:tr>
              <a:tr h="611770">
                <a:tc>
                  <a:txBody>
                    <a:bodyPr/>
                    <a:lstStyle/>
                    <a:p>
                      <a:pPr marR="34925" algn="ctr">
                        <a:lnSpc>
                          <a:spcPct val="100000"/>
                        </a:lnSpc>
                        <a:spcAft>
                          <a:spcPts val="0"/>
                        </a:spcAft>
                      </a:pPr>
                      <a:r>
                        <a:rPr lang="en-CA" sz="2800" dirty="0">
                          <a:effectLst/>
                        </a:rPr>
                        <a:t>0 1 1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R3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R3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A-1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5560"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R3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b="1" dirty="0">
                          <a:solidFill>
                            <a:srgbClr val="0070C0"/>
                          </a:solidFill>
                          <a:effectLst/>
                        </a:rPr>
                        <a:t>0’s to the output Bus</a:t>
                      </a:r>
                      <a:endParaRPr lang="en-CA" sz="2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5944642"/>
                  </a:ext>
                </a:extLst>
              </a:tr>
              <a:tr h="611770">
                <a:tc>
                  <a:txBody>
                    <a:bodyPr/>
                    <a:lstStyle/>
                    <a:p>
                      <a:pPr marR="34925" algn="ctr">
                        <a:lnSpc>
                          <a:spcPct val="100000"/>
                        </a:lnSpc>
                        <a:spcAft>
                          <a:spcPts val="0"/>
                        </a:spcAft>
                      </a:pPr>
                      <a:r>
                        <a:rPr lang="en-CA" sz="2800" dirty="0">
                          <a:effectLst/>
                        </a:rPr>
                        <a:t>1 0 0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dirty="0">
                          <a:effectLst/>
                        </a:rPr>
                        <a:t>R4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R4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45720" algn="ctr">
                        <a:lnSpc>
                          <a:spcPct val="100000"/>
                        </a:lnSpc>
                        <a:spcAft>
                          <a:spcPts val="0"/>
                        </a:spcAft>
                      </a:pPr>
                      <a:r>
                        <a:rPr lang="en-CA" sz="2800" dirty="0">
                          <a:effectLst/>
                        </a:rPr>
                        <a:t>A 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45720" algn="ctr">
                        <a:lnSpc>
                          <a:spcPct val="100000"/>
                        </a:lnSpc>
                        <a:spcAft>
                          <a:spcPts val="0"/>
                        </a:spcAft>
                      </a:pPr>
                      <a:r>
                        <a:rPr lang="en-CA" sz="2800" dirty="0">
                          <a:effectLst/>
                        </a:rPr>
                        <a:t>A 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R4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b="1" dirty="0">
                          <a:effectLst/>
                        </a:rPr>
                        <a:t>-</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423811077"/>
                  </a:ext>
                </a:extLst>
              </a:tr>
              <a:tr h="611770">
                <a:tc>
                  <a:txBody>
                    <a:bodyPr/>
                    <a:lstStyle/>
                    <a:p>
                      <a:pPr marR="34925" algn="ctr">
                        <a:lnSpc>
                          <a:spcPct val="100000"/>
                        </a:lnSpc>
                        <a:spcAft>
                          <a:spcPts val="0"/>
                        </a:spcAft>
                      </a:pPr>
                      <a:r>
                        <a:rPr lang="en-CA" sz="2800" dirty="0">
                          <a:effectLst/>
                        </a:rPr>
                        <a:t>1 0 1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R5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R5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1750" algn="ctr">
                        <a:lnSpc>
                          <a:spcPct val="100000"/>
                        </a:lnSpc>
                        <a:spcAft>
                          <a:spcPts val="0"/>
                        </a:spcAft>
                      </a:pPr>
                      <a:r>
                        <a:rPr lang="en-CA" sz="2800" dirty="0">
                          <a:effectLst/>
                        </a:rPr>
                        <a:t>A XOR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800" dirty="0">
                          <a:effectLst/>
                        </a:rPr>
                        <a:t>A XOR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R5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algn="ctr">
                        <a:lnSpc>
                          <a:spcPct val="100000"/>
                        </a:lnSpc>
                        <a:spcAft>
                          <a:spcPts val="0"/>
                        </a:spcAft>
                      </a:pPr>
                      <a:r>
                        <a:rPr lang="en-CA" sz="2800" b="1" dirty="0">
                          <a:solidFill>
                            <a:srgbClr val="7030A0"/>
                          </a:solidFill>
                          <a:effectLst/>
                        </a:rPr>
                        <a:t>Shift Left with I</a:t>
                      </a:r>
                      <a:r>
                        <a:rPr lang="en-CA" sz="2800" b="1" baseline="-25000" dirty="0">
                          <a:solidFill>
                            <a:srgbClr val="7030A0"/>
                          </a:solidFill>
                          <a:effectLst/>
                        </a:rPr>
                        <a:t>L</a:t>
                      </a:r>
                      <a:r>
                        <a:rPr lang="en-CA" sz="2800" b="1" dirty="0">
                          <a:solidFill>
                            <a:srgbClr val="7030A0"/>
                          </a:solidFill>
                          <a:effectLst/>
                        </a:rPr>
                        <a:t>=0</a:t>
                      </a:r>
                      <a:endParaRPr lang="en-CA" sz="28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3235350611"/>
                  </a:ext>
                </a:extLst>
              </a:tr>
              <a:tr h="611770">
                <a:tc>
                  <a:txBody>
                    <a:bodyPr/>
                    <a:lstStyle/>
                    <a:p>
                      <a:pPr marR="34925" algn="ctr">
                        <a:lnSpc>
                          <a:spcPct val="100000"/>
                        </a:lnSpc>
                        <a:spcAft>
                          <a:spcPts val="0"/>
                        </a:spcAft>
                      </a:pPr>
                      <a:r>
                        <a:rPr lang="en-CA" sz="2800" dirty="0">
                          <a:effectLst/>
                        </a:rPr>
                        <a:t>1 1 0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R6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R6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50165" algn="ctr">
                        <a:lnSpc>
                          <a:spcPct val="100000"/>
                        </a:lnSpc>
                        <a:spcAft>
                          <a:spcPts val="0"/>
                        </a:spcAft>
                      </a:pPr>
                      <a:r>
                        <a:rPr lang="en-CA" sz="2800" dirty="0">
                          <a:effectLst/>
                        </a:rPr>
                        <a:t>A AND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800" dirty="0">
                          <a:effectLst/>
                        </a:rPr>
                        <a:t>A AND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R6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marR="13970" algn="ctr">
                        <a:lnSpc>
                          <a:spcPct val="100000"/>
                        </a:lnSpc>
                        <a:spcAft>
                          <a:spcPts val="0"/>
                        </a:spcAft>
                      </a:pPr>
                      <a:r>
                        <a:rPr lang="en-CA" sz="2800" b="1" dirty="0">
                          <a:solidFill>
                            <a:srgbClr val="C00000"/>
                          </a:solidFill>
                          <a:effectLst/>
                        </a:rPr>
                        <a:t>Shift Right with I</a:t>
                      </a:r>
                      <a:r>
                        <a:rPr lang="en-CA" sz="2800" b="1" baseline="-25000" dirty="0">
                          <a:solidFill>
                            <a:srgbClr val="C00000"/>
                          </a:solidFill>
                          <a:effectLst/>
                        </a:rPr>
                        <a:t>R</a:t>
                      </a:r>
                      <a:r>
                        <a:rPr lang="en-CA" sz="2800" b="1" dirty="0">
                          <a:solidFill>
                            <a:srgbClr val="C00000"/>
                          </a:solidFill>
                          <a:effectLst/>
                        </a:rPr>
                        <a:t>=0</a:t>
                      </a:r>
                      <a:endParaRPr lang="en-CA" sz="2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386241963"/>
                  </a:ext>
                </a:extLst>
              </a:tr>
              <a:tr h="611770">
                <a:tc>
                  <a:txBody>
                    <a:bodyPr/>
                    <a:lstStyle/>
                    <a:p>
                      <a:pPr marR="34925" algn="ctr">
                        <a:lnSpc>
                          <a:spcPct val="100000"/>
                        </a:lnSpc>
                        <a:spcAft>
                          <a:spcPts val="0"/>
                        </a:spcAft>
                      </a:pPr>
                      <a:r>
                        <a:rPr lang="en-CA" sz="2800" dirty="0">
                          <a:effectLst/>
                        </a:rPr>
                        <a:t>1 1 1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dirty="0">
                          <a:effectLst/>
                        </a:rPr>
                        <a:t>R7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R7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1750"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8100"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a:effectLst/>
                        </a:rPr>
                        <a:t>R7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4925" algn="ctr">
                        <a:lnSpc>
                          <a:spcPct val="100000"/>
                        </a:lnSpc>
                        <a:spcAft>
                          <a:spcPts val="0"/>
                        </a:spcAft>
                      </a:pPr>
                      <a:r>
                        <a:rPr lang="en-CA" sz="2800" b="1" dirty="0">
                          <a:solidFill>
                            <a:srgbClr val="FF00FF"/>
                          </a:solidFill>
                          <a:effectLst/>
                        </a:rPr>
                        <a:t>1’s to the output Bus</a:t>
                      </a:r>
                      <a:endParaRPr lang="en-CA" sz="2800" b="1" dirty="0">
                        <a:solidFill>
                          <a:srgbClr val="FF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2366638424"/>
                  </a:ext>
                </a:extLst>
              </a:tr>
            </a:tbl>
          </a:graphicData>
        </a:graphic>
      </p:graphicFrame>
      <p:sp>
        <p:nvSpPr>
          <p:cNvPr id="9" name="Rectangle 8"/>
          <p:cNvSpPr/>
          <p:nvPr/>
        </p:nvSpPr>
        <p:spPr>
          <a:xfrm>
            <a:off x="478460" y="1969420"/>
            <a:ext cx="1134210" cy="587930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1" name="Rectangle 10"/>
          <p:cNvSpPr/>
          <p:nvPr/>
        </p:nvSpPr>
        <p:spPr>
          <a:xfrm>
            <a:off x="11920451" y="2448541"/>
            <a:ext cx="4073235" cy="538576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Tree>
    <p:extLst>
      <p:ext uri="{BB962C8B-B14F-4D97-AF65-F5344CB8AC3E}">
        <p14:creationId xmlns:p14="http://schemas.microsoft.com/office/powerpoint/2010/main" val="256967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37361" y="140754"/>
            <a:ext cx="11832335" cy="910879"/>
          </a:xfrm>
        </p:spPr>
        <p:txBody>
          <a:bodyPr>
            <a:normAutofit/>
          </a:bodyPr>
          <a:lstStyle/>
          <a:p>
            <a:r>
              <a:rPr lang="en-US" sz="5400" b="1" dirty="0">
                <a:solidFill>
                  <a:srgbClr val="0070C0"/>
                </a:solidFill>
              </a:rPr>
              <a:t>SHIFTER DESIGN</a:t>
            </a:r>
          </a:p>
        </p:txBody>
      </p:sp>
      <p:sp>
        <p:nvSpPr>
          <p:cNvPr id="3" name="Date Placeholder 2"/>
          <p:cNvSpPr>
            <a:spLocks noGrp="1"/>
          </p:cNvSpPr>
          <p:nvPr>
            <p:ph type="dt" sz="half" idx="10"/>
          </p:nvPr>
        </p:nvSpPr>
        <p:spPr/>
        <p:txBody>
          <a:bodyPr/>
          <a:lstStyle/>
          <a:p>
            <a:fld id="{43FD65F6-C48D-4900-B66D-8DF043875E44}" type="datetime3">
              <a:rPr lang="en-US" smtClean="0"/>
              <a:t>25 March 2023</a:t>
            </a:fld>
            <a:endParaRPr lang="en-US"/>
          </a:p>
        </p:txBody>
      </p:sp>
      <p:sp>
        <p:nvSpPr>
          <p:cNvPr id="4" name="Footer Placeholder 3"/>
          <p:cNvSpPr>
            <a:spLocks noGrp="1"/>
          </p:cNvSpPr>
          <p:nvPr>
            <p:ph type="ftr" sz="quarter" idx="11"/>
          </p:nvPr>
        </p:nvSpPr>
        <p:spPr/>
        <p:txBody>
          <a:bodyPr/>
          <a:lstStyle/>
          <a:p>
            <a:r>
              <a:rPr lang="en-US"/>
              <a:t>Course Teacher: Prof. Dr. Engr. Muhibul Haque Bhuyan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7" name="Picture 6"/>
          <p:cNvPicPr>
            <a:picLocks noChangeAspect="1"/>
          </p:cNvPicPr>
          <p:nvPr/>
        </p:nvPicPr>
        <p:blipFill>
          <a:blip r:embed="rId2"/>
          <a:stretch>
            <a:fillRect/>
          </a:stretch>
        </p:blipFill>
        <p:spPr>
          <a:xfrm>
            <a:off x="160525" y="1860795"/>
            <a:ext cx="16118413" cy="5422323"/>
          </a:xfrm>
          <a:prstGeom prst="rect">
            <a:avLst/>
          </a:prstGeom>
        </p:spPr>
      </p:pic>
      <p:sp>
        <p:nvSpPr>
          <p:cNvPr id="8" name="Rectangle 7"/>
          <p:cNvSpPr/>
          <p:nvPr/>
        </p:nvSpPr>
        <p:spPr>
          <a:xfrm>
            <a:off x="316066" y="7283118"/>
            <a:ext cx="14608423" cy="646331"/>
          </a:xfrm>
          <a:prstGeom prst="rect">
            <a:avLst/>
          </a:prstGeom>
        </p:spPr>
        <p:txBody>
          <a:bodyPr wrap="none">
            <a:spAutoFit/>
          </a:bodyPr>
          <a:lstStyle/>
          <a:p>
            <a:r>
              <a:rPr lang="en-CA" sz="3600" dirty="0">
                <a:solidFill>
                  <a:srgbClr val="C00000"/>
                </a:solidFill>
              </a:rPr>
              <a:t>Fig. 3-bit shifter circuit for 7 different operations using three 8:1 multiplexers </a:t>
            </a:r>
            <a:endParaRPr lang="en-US" sz="3600" dirty="0">
              <a:solidFill>
                <a:srgbClr val="C00000"/>
              </a:solidFill>
            </a:endParaRPr>
          </a:p>
        </p:txBody>
      </p:sp>
      <p:sp>
        <p:nvSpPr>
          <p:cNvPr id="9" name="TextBox 8"/>
          <p:cNvSpPr txBox="1"/>
          <p:nvPr/>
        </p:nvSpPr>
        <p:spPr>
          <a:xfrm>
            <a:off x="177150" y="832143"/>
            <a:ext cx="15962872" cy="1200329"/>
          </a:xfrm>
          <a:prstGeom prst="rect">
            <a:avLst/>
          </a:prstGeom>
          <a:noFill/>
        </p:spPr>
        <p:txBody>
          <a:bodyPr wrap="square" rtlCol="0">
            <a:spAutoFit/>
          </a:bodyPr>
          <a:lstStyle/>
          <a:p>
            <a:r>
              <a:rPr lang="en-US" sz="3600" dirty="0">
                <a:solidFill>
                  <a:srgbClr val="00B050"/>
                </a:solidFill>
              </a:rPr>
              <a:t>Left and right serial inputs may or may not be 0 always. The serial inputs may be given as per requirements.</a:t>
            </a:r>
          </a:p>
        </p:txBody>
      </p:sp>
    </p:spTree>
    <p:extLst>
      <p:ext uri="{BB962C8B-B14F-4D97-AF65-F5344CB8AC3E}">
        <p14:creationId xmlns:p14="http://schemas.microsoft.com/office/powerpoint/2010/main" val="195526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4B04C-A284-4BFA-9F76-8D5EE207F0AD}" type="datetime3">
              <a:rPr lang="en-US" smtClean="0"/>
              <a:t>25 March 2023</a:t>
            </a:fld>
            <a:endParaRPr lang="en-US"/>
          </a:p>
        </p:txBody>
      </p:sp>
      <p:sp>
        <p:nvSpPr>
          <p:cNvPr id="3" name="Footer Placeholder 2"/>
          <p:cNvSpPr>
            <a:spLocks noGrp="1"/>
          </p:cNvSpPr>
          <p:nvPr>
            <p:ph type="ftr" sz="quarter" idx="11"/>
          </p:nvPr>
        </p:nvSpPr>
        <p:spPr/>
        <p:txBody>
          <a:bodyPr/>
          <a:lstStyle/>
          <a:p>
            <a:r>
              <a:rPr lang="en-US"/>
              <a:t>Course Teacher: Prof. Dr. Engr. Muhibul Haque Bhuyan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13</a:t>
            </a:fld>
            <a:endParaRPr lang="en-US" dirty="0"/>
          </a:p>
        </p:txBody>
      </p:sp>
      <p:sp>
        <p:nvSpPr>
          <p:cNvPr id="6" name="TextBox 5"/>
          <p:cNvSpPr txBox="1"/>
          <p:nvPr/>
        </p:nvSpPr>
        <p:spPr>
          <a:xfrm>
            <a:off x="249382" y="811429"/>
            <a:ext cx="16010314" cy="7294305"/>
          </a:xfrm>
          <a:prstGeom prst="rect">
            <a:avLst/>
          </a:prstGeom>
          <a:noFill/>
        </p:spPr>
        <p:txBody>
          <a:bodyPr wrap="square" rtlCol="0">
            <a:spAutoFit/>
          </a:bodyPr>
          <a:lstStyle/>
          <a:p>
            <a:r>
              <a:rPr lang="en-US" sz="3600" dirty="0"/>
              <a:t>The </a:t>
            </a:r>
            <a:r>
              <a:rPr lang="en-US" sz="3600" dirty="0">
                <a:solidFill>
                  <a:srgbClr val="FF0000"/>
                </a:solidFill>
              </a:rPr>
              <a:t>selection variables in a processor unit control the micro-operations </a:t>
            </a:r>
            <a:r>
              <a:rPr lang="en-US" sz="3600" dirty="0"/>
              <a:t>executed within the processor during any given clock pulse. The selection variables control the buses, the ALU, the shifter, and the destination register. We will now demonstrate how the control variables select the micro-operations in a processor unit. The examples define a processor unit together with all selection variables. We will also discuss the choice of control variables for some typical micro-operations.</a:t>
            </a:r>
          </a:p>
          <a:p>
            <a:r>
              <a:rPr lang="en-US" sz="3600" dirty="0"/>
              <a:t>The block of a processor unit is shown in Fig. 9.10 (a). It consists of seven registers (</a:t>
            </a:r>
            <a:r>
              <a:rPr lang="en-US" sz="3600" dirty="0">
                <a:solidFill>
                  <a:srgbClr val="FF0000"/>
                </a:solidFill>
              </a:rPr>
              <a:t>R1 to R7</a:t>
            </a:r>
            <a:r>
              <a:rPr lang="en-US" sz="3600" dirty="0"/>
              <a:t>) and </a:t>
            </a:r>
            <a:r>
              <a:rPr lang="en-US" sz="3600" dirty="0">
                <a:solidFill>
                  <a:srgbClr val="FF0000"/>
                </a:solidFill>
              </a:rPr>
              <a:t>a status register</a:t>
            </a:r>
            <a:r>
              <a:rPr lang="en-US" sz="3600" dirty="0"/>
              <a:t>. The outputs of the seven registers go through two multiplexers to select the inputs to the ALU.</a:t>
            </a:r>
          </a:p>
          <a:p>
            <a:r>
              <a:rPr lang="en-US" sz="3600" dirty="0"/>
              <a:t>Input data from an external source also selected by the same multiplexers. </a:t>
            </a:r>
          </a:p>
          <a:p>
            <a:r>
              <a:rPr lang="en-US" sz="3600" dirty="0"/>
              <a:t>The output of the ALU goes through a shifter and then to a set of external output terminals. The output from the shifter can be transferred to any one of the registers or to an external destination.</a:t>
            </a:r>
          </a:p>
        </p:txBody>
      </p:sp>
      <p:sp>
        <p:nvSpPr>
          <p:cNvPr id="7" name="Title 1">
            <a:extLst>
              <a:ext uri="{FF2B5EF4-FFF2-40B4-BE49-F238E27FC236}">
                <a16:creationId xmlns:a16="http://schemas.microsoft.com/office/drawing/2014/main" id="{5D5CE707-0278-4175-8002-B61113380F15}"/>
              </a:ext>
            </a:extLst>
          </p:cNvPr>
          <p:cNvSpPr>
            <a:spLocks noGrp="1"/>
          </p:cNvSpPr>
          <p:nvPr>
            <p:ph type="title"/>
          </p:nvPr>
        </p:nvSpPr>
        <p:spPr>
          <a:xfrm>
            <a:off x="1591888" y="149630"/>
            <a:ext cx="13325302" cy="847899"/>
          </a:xfrm>
        </p:spPr>
        <p:txBody>
          <a:bodyPr>
            <a:normAutofit fontScale="90000"/>
          </a:bodyPr>
          <a:lstStyle/>
          <a:p>
            <a:r>
              <a:rPr lang="en-US" sz="6000" b="1" dirty="0">
                <a:solidFill>
                  <a:srgbClr val="0070C0"/>
                </a:solidFill>
              </a:rPr>
              <a:t>Design of a Processor Unit</a:t>
            </a:r>
          </a:p>
        </p:txBody>
      </p:sp>
    </p:spTree>
    <p:extLst>
      <p:ext uri="{BB962C8B-B14F-4D97-AF65-F5344CB8AC3E}">
        <p14:creationId xmlns:p14="http://schemas.microsoft.com/office/powerpoint/2010/main" val="2892004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4B04C-A284-4BFA-9F76-8D5EE207F0AD}" type="datetime3">
              <a:rPr lang="en-US" smtClean="0"/>
              <a:t>25 March 2023</a:t>
            </a:fld>
            <a:endParaRPr lang="en-US"/>
          </a:p>
        </p:txBody>
      </p:sp>
      <p:sp>
        <p:nvSpPr>
          <p:cNvPr id="3" name="Footer Placeholder 2"/>
          <p:cNvSpPr>
            <a:spLocks noGrp="1"/>
          </p:cNvSpPr>
          <p:nvPr>
            <p:ph type="ftr" sz="quarter" idx="11"/>
          </p:nvPr>
        </p:nvSpPr>
        <p:spPr/>
        <p:txBody>
          <a:bodyPr/>
          <a:lstStyle/>
          <a:p>
            <a:r>
              <a:rPr lang="en-US"/>
              <a:t>Course Teacher: Prof. Dr. Engr. Muhibul Haque Bhuyan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14</a:t>
            </a:fld>
            <a:endParaRPr lang="en-US" dirty="0"/>
          </a:p>
        </p:txBody>
      </p:sp>
      <p:sp>
        <p:nvSpPr>
          <p:cNvPr id="6" name="TextBox 5"/>
          <p:cNvSpPr txBox="1"/>
          <p:nvPr/>
        </p:nvSpPr>
        <p:spPr>
          <a:xfrm>
            <a:off x="199506" y="897775"/>
            <a:ext cx="16010314" cy="6924973"/>
          </a:xfrm>
          <a:prstGeom prst="rect">
            <a:avLst/>
          </a:prstGeom>
          <a:noFill/>
        </p:spPr>
        <p:txBody>
          <a:bodyPr wrap="square" rtlCol="0">
            <a:spAutoFit/>
          </a:bodyPr>
          <a:lstStyle/>
          <a:p>
            <a:r>
              <a:rPr lang="en-US" sz="3600" dirty="0"/>
              <a:t>There are 16 selection variables in the unit, and their function is specified by a control word in Fig. 9.16 (b). </a:t>
            </a:r>
            <a:r>
              <a:rPr lang="en-US" sz="3600" b="1" dirty="0">
                <a:solidFill>
                  <a:srgbClr val="FF0000"/>
                </a:solidFill>
              </a:rPr>
              <a:t>The 16-bit control word</a:t>
            </a:r>
            <a:r>
              <a:rPr lang="en-US" sz="3600" dirty="0"/>
              <a:t>, when applied to the selection variables in the processor, </a:t>
            </a:r>
            <a:r>
              <a:rPr lang="en-US" sz="3600" b="1" dirty="0">
                <a:solidFill>
                  <a:srgbClr val="FF0000"/>
                </a:solidFill>
              </a:rPr>
              <a:t>specifies a given micro-operation</a:t>
            </a:r>
            <a:r>
              <a:rPr lang="en-US" sz="3600" dirty="0"/>
              <a:t>.</a:t>
            </a:r>
          </a:p>
          <a:p>
            <a:r>
              <a:rPr lang="en-US" sz="3600" dirty="0"/>
              <a:t>The control word is partitioned into six fields, with each field designated by a letter name. </a:t>
            </a:r>
            <a:r>
              <a:rPr lang="en-US" sz="3600" b="1" dirty="0">
                <a:solidFill>
                  <a:srgbClr val="FF0000"/>
                </a:solidFill>
              </a:rPr>
              <a:t>All fields, except </a:t>
            </a:r>
            <a:r>
              <a:rPr lang="en-US" sz="3600" b="1" i="1" dirty="0" err="1">
                <a:solidFill>
                  <a:srgbClr val="FF0000"/>
                </a:solidFill>
              </a:rPr>
              <a:t>C</a:t>
            </a:r>
            <a:r>
              <a:rPr lang="en-US" sz="3600" b="1" i="1" baseline="-25000" dirty="0" err="1">
                <a:solidFill>
                  <a:srgbClr val="FF0000"/>
                </a:solidFill>
              </a:rPr>
              <a:t>in</a:t>
            </a:r>
            <a:r>
              <a:rPr lang="en-US" sz="3600" b="1" dirty="0">
                <a:solidFill>
                  <a:srgbClr val="FF0000"/>
                </a:solidFill>
              </a:rPr>
              <a:t>, have a code of three bits</a:t>
            </a:r>
            <a:r>
              <a:rPr lang="en-US" sz="3600" dirty="0"/>
              <a:t>.</a:t>
            </a:r>
          </a:p>
          <a:p>
            <a:endParaRPr lang="en-US" sz="2800" dirty="0"/>
          </a:p>
          <a:p>
            <a:endParaRPr lang="en-US" sz="2800" dirty="0"/>
          </a:p>
          <a:p>
            <a:endParaRPr lang="en-US" sz="2800" dirty="0"/>
          </a:p>
          <a:p>
            <a:r>
              <a:rPr lang="en-US" sz="3600" dirty="0"/>
              <a:t>The three bits of </a:t>
            </a:r>
            <a:r>
              <a:rPr lang="en-US" sz="3600" i="1" dirty="0"/>
              <a:t>A</a:t>
            </a:r>
            <a:r>
              <a:rPr lang="en-US" sz="3600" dirty="0"/>
              <a:t> field select a source register for the input to left side of the ALU.</a:t>
            </a:r>
          </a:p>
          <a:p>
            <a:r>
              <a:rPr lang="en-US" sz="3600" dirty="0"/>
              <a:t>The three bits of </a:t>
            </a:r>
            <a:r>
              <a:rPr lang="en-US" sz="3600" i="1" dirty="0"/>
              <a:t>B</a:t>
            </a:r>
            <a:r>
              <a:rPr lang="en-US" sz="3600" dirty="0"/>
              <a:t> field select a source register for the input to right side of the ALU.</a:t>
            </a:r>
          </a:p>
          <a:p>
            <a:r>
              <a:rPr lang="en-US" sz="3600" dirty="0"/>
              <a:t>The three bits of </a:t>
            </a:r>
            <a:r>
              <a:rPr lang="en-US" sz="3600" i="1" dirty="0"/>
              <a:t>D</a:t>
            </a:r>
            <a:r>
              <a:rPr lang="en-US" sz="3600" dirty="0"/>
              <a:t> field select a destination register for the output.</a:t>
            </a:r>
          </a:p>
          <a:p>
            <a:r>
              <a:rPr lang="en-US" sz="3600" dirty="0"/>
              <a:t>The three bits of </a:t>
            </a:r>
            <a:r>
              <a:rPr lang="en-US" sz="3600" i="1" dirty="0"/>
              <a:t>F</a:t>
            </a:r>
            <a:r>
              <a:rPr lang="en-US" sz="3600" dirty="0"/>
              <a:t> field together with the bit in </a:t>
            </a:r>
            <a:r>
              <a:rPr lang="en-US" sz="3600" i="1" dirty="0" err="1"/>
              <a:t>C</a:t>
            </a:r>
            <a:r>
              <a:rPr lang="en-US" sz="3600" i="1" baseline="-25000" dirty="0" err="1"/>
              <a:t>in</a:t>
            </a:r>
            <a:r>
              <a:rPr lang="en-US" sz="3600" dirty="0"/>
              <a:t> select a function for the ALU.</a:t>
            </a:r>
          </a:p>
          <a:p>
            <a:r>
              <a:rPr lang="en-US" sz="3600" dirty="0"/>
              <a:t>The three bits of </a:t>
            </a:r>
            <a:r>
              <a:rPr lang="en-US" sz="3600" i="1" dirty="0"/>
              <a:t>H</a:t>
            </a:r>
            <a:r>
              <a:rPr lang="en-US" sz="3600" dirty="0"/>
              <a:t> field select a type of shift operation for the shifter unit.</a:t>
            </a:r>
          </a:p>
        </p:txBody>
      </p:sp>
      <p:sp>
        <p:nvSpPr>
          <p:cNvPr id="7" name="Title 1">
            <a:extLst>
              <a:ext uri="{FF2B5EF4-FFF2-40B4-BE49-F238E27FC236}">
                <a16:creationId xmlns:a16="http://schemas.microsoft.com/office/drawing/2014/main" id="{5D5CE707-0278-4175-8002-B61113380F15}"/>
              </a:ext>
            </a:extLst>
          </p:cNvPr>
          <p:cNvSpPr>
            <a:spLocks noGrp="1"/>
          </p:cNvSpPr>
          <p:nvPr>
            <p:ph type="title"/>
          </p:nvPr>
        </p:nvSpPr>
        <p:spPr>
          <a:xfrm>
            <a:off x="1658390" y="198417"/>
            <a:ext cx="13325302" cy="749233"/>
          </a:xfrm>
        </p:spPr>
        <p:txBody>
          <a:bodyPr>
            <a:normAutofit fontScale="90000"/>
          </a:bodyPr>
          <a:lstStyle/>
          <a:p>
            <a:r>
              <a:rPr lang="en-US" sz="6000" b="1" dirty="0">
                <a:solidFill>
                  <a:srgbClr val="0070C0"/>
                </a:solidFill>
              </a:rPr>
              <a:t>Design of a Processor Unit</a:t>
            </a:r>
          </a:p>
        </p:txBody>
      </p:sp>
      <p:pic>
        <p:nvPicPr>
          <p:cNvPr id="10" name="Picture 9">
            <a:extLst>
              <a:ext uri="{FF2B5EF4-FFF2-40B4-BE49-F238E27FC236}">
                <a16:creationId xmlns:a16="http://schemas.microsoft.com/office/drawing/2014/main" id="{8AB8ACFA-19E9-4EC1-9EC8-0849083C6E7F}"/>
              </a:ext>
            </a:extLst>
          </p:cNvPr>
          <p:cNvPicPr>
            <a:picLocks noChangeAspect="1"/>
          </p:cNvPicPr>
          <p:nvPr/>
        </p:nvPicPr>
        <p:blipFill rotWithShape="1">
          <a:blip r:embed="rId2">
            <a:duotone>
              <a:schemeClr val="accent1">
                <a:shade val="45000"/>
                <a:satMod val="135000"/>
              </a:schemeClr>
              <a:prstClr val="white"/>
            </a:duotone>
            <a:lum bright="-20000" contrast="40000"/>
          </a:blip>
          <a:srcRect l="1513" r="5569" b="46408"/>
          <a:stretch/>
        </p:blipFill>
        <p:spPr>
          <a:xfrm>
            <a:off x="4472249" y="3714159"/>
            <a:ext cx="7227495" cy="1339979"/>
          </a:xfrm>
          <a:prstGeom prst="rect">
            <a:avLst/>
          </a:prstGeom>
        </p:spPr>
      </p:pic>
      <p:sp>
        <p:nvSpPr>
          <p:cNvPr id="4" name="TextBox 3"/>
          <p:cNvSpPr txBox="1"/>
          <p:nvPr/>
        </p:nvSpPr>
        <p:spPr>
          <a:xfrm>
            <a:off x="11837324" y="4493261"/>
            <a:ext cx="4372496" cy="461665"/>
          </a:xfrm>
          <a:prstGeom prst="rect">
            <a:avLst/>
          </a:prstGeom>
          <a:noFill/>
        </p:spPr>
        <p:txBody>
          <a:bodyPr wrap="square" rtlCol="0">
            <a:spAutoFit/>
          </a:bodyPr>
          <a:lstStyle/>
          <a:p>
            <a:r>
              <a:rPr lang="en-US" sz="2400" dirty="0">
                <a:solidFill>
                  <a:srgbClr val="FF0000"/>
                </a:solidFill>
              </a:rPr>
              <a:t>Fig. 9.16 (b) Control Word Format</a:t>
            </a:r>
          </a:p>
        </p:txBody>
      </p:sp>
    </p:spTree>
    <p:extLst>
      <p:ext uri="{BB962C8B-B14F-4D97-AF65-F5344CB8AC3E}">
        <p14:creationId xmlns:p14="http://schemas.microsoft.com/office/powerpoint/2010/main" val="2474778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4B04C-A284-4BFA-9F76-8D5EE207F0AD}" type="datetime3">
              <a:rPr lang="en-US" smtClean="0"/>
              <a:t>25 March 2023</a:t>
            </a:fld>
            <a:endParaRPr lang="en-US"/>
          </a:p>
        </p:txBody>
      </p:sp>
      <p:sp>
        <p:nvSpPr>
          <p:cNvPr id="3" name="Footer Placeholder 2"/>
          <p:cNvSpPr>
            <a:spLocks noGrp="1"/>
          </p:cNvSpPr>
          <p:nvPr>
            <p:ph type="ftr" sz="quarter" idx="11"/>
          </p:nvPr>
        </p:nvSpPr>
        <p:spPr>
          <a:xfrm>
            <a:off x="5501986" y="7902037"/>
            <a:ext cx="6636568" cy="325464"/>
          </a:xfrm>
        </p:spPr>
        <p:txBody>
          <a:bodyPr/>
          <a:lstStyle/>
          <a:p>
            <a:r>
              <a:rPr lang="en-US"/>
              <a:t>Course Teacher: Prof. Dr. Engr. Muhibul Haque Bhuyan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15</a:t>
            </a:fld>
            <a:endParaRPr lang="en-US" dirty="0"/>
          </a:p>
        </p:txBody>
      </p:sp>
      <p:sp>
        <p:nvSpPr>
          <p:cNvPr id="6" name="TextBox 5"/>
          <p:cNvSpPr txBox="1"/>
          <p:nvPr/>
        </p:nvSpPr>
        <p:spPr>
          <a:xfrm>
            <a:off x="315884" y="1230284"/>
            <a:ext cx="16010314" cy="5632311"/>
          </a:xfrm>
          <a:prstGeom prst="rect">
            <a:avLst/>
          </a:prstGeom>
          <a:noFill/>
        </p:spPr>
        <p:txBody>
          <a:bodyPr wrap="square" rtlCol="0">
            <a:spAutoFit/>
          </a:bodyPr>
          <a:lstStyle/>
          <a:p>
            <a:r>
              <a:rPr lang="en-US" sz="3600" dirty="0"/>
              <a:t>The functions of all selection variables are specified in Table 9.8. The 3-bit binary code listed in the table specifies the code for each of the five fields </a:t>
            </a:r>
            <a:r>
              <a:rPr lang="en-US" sz="3600" i="1" dirty="0"/>
              <a:t>A</a:t>
            </a:r>
            <a:r>
              <a:rPr lang="en-US" sz="3600" dirty="0"/>
              <a:t>, </a:t>
            </a:r>
            <a:r>
              <a:rPr lang="en-US" sz="3600" i="1" dirty="0"/>
              <a:t>B</a:t>
            </a:r>
            <a:r>
              <a:rPr lang="en-US" sz="3600" dirty="0"/>
              <a:t>, </a:t>
            </a:r>
            <a:r>
              <a:rPr lang="en-US" sz="3600" i="1" dirty="0"/>
              <a:t>D</a:t>
            </a:r>
            <a:r>
              <a:rPr lang="en-US" sz="3600" dirty="0"/>
              <a:t>, </a:t>
            </a:r>
            <a:r>
              <a:rPr lang="en-US" sz="3600" i="1" dirty="0"/>
              <a:t>F</a:t>
            </a:r>
            <a:r>
              <a:rPr lang="en-US" sz="3600" dirty="0"/>
              <a:t>, and </a:t>
            </a:r>
            <a:r>
              <a:rPr lang="en-US" sz="3600" i="1" dirty="0"/>
              <a:t>H</a:t>
            </a:r>
            <a:r>
              <a:rPr lang="en-US" sz="3600" dirty="0"/>
              <a:t>.</a:t>
            </a:r>
          </a:p>
          <a:p>
            <a:r>
              <a:rPr lang="en-US" sz="3600" dirty="0"/>
              <a:t>The register selected by </a:t>
            </a:r>
            <a:r>
              <a:rPr lang="en-US" sz="3600" i="1" dirty="0"/>
              <a:t>A</a:t>
            </a:r>
            <a:r>
              <a:rPr lang="en-US" sz="3600" dirty="0"/>
              <a:t>, </a:t>
            </a:r>
            <a:r>
              <a:rPr lang="en-US" sz="3600" i="1" dirty="0"/>
              <a:t>B</a:t>
            </a:r>
            <a:r>
              <a:rPr lang="en-US" sz="3600" dirty="0"/>
              <a:t> and </a:t>
            </a:r>
            <a:r>
              <a:rPr lang="en-US" sz="3600" i="1" dirty="0"/>
              <a:t>D</a:t>
            </a:r>
            <a:r>
              <a:rPr lang="en-US" sz="3600" dirty="0"/>
              <a:t> is one whose decimal number is equivalent to the binary number in the code.</a:t>
            </a:r>
          </a:p>
          <a:p>
            <a:r>
              <a:rPr lang="en-US" sz="3600" dirty="0"/>
              <a:t>When </a:t>
            </a:r>
            <a:r>
              <a:rPr lang="en-US" sz="3600" i="1" dirty="0"/>
              <a:t>A</a:t>
            </a:r>
            <a:r>
              <a:rPr lang="en-US" sz="3600" dirty="0"/>
              <a:t> or </a:t>
            </a:r>
            <a:r>
              <a:rPr lang="en-US" sz="3600" i="1" dirty="0"/>
              <a:t>B</a:t>
            </a:r>
            <a:r>
              <a:rPr lang="en-US" sz="3600" dirty="0"/>
              <a:t> field is 000, the corresponding multiplexer selects the input data.</a:t>
            </a:r>
          </a:p>
          <a:p>
            <a:r>
              <a:rPr lang="en-US" sz="3600" dirty="0"/>
              <a:t>When </a:t>
            </a:r>
            <a:r>
              <a:rPr lang="en-US" sz="3600" i="1" dirty="0"/>
              <a:t>D</a:t>
            </a:r>
            <a:r>
              <a:rPr lang="en-US" sz="3600" dirty="0"/>
              <a:t> = 000, no destination register is selected.</a:t>
            </a:r>
          </a:p>
          <a:p>
            <a:r>
              <a:rPr lang="en-US" sz="3600" dirty="0"/>
              <a:t>The three bits of </a:t>
            </a:r>
            <a:r>
              <a:rPr lang="en-US" sz="3600" i="1" dirty="0"/>
              <a:t>F</a:t>
            </a:r>
            <a:r>
              <a:rPr lang="en-US" sz="3600" dirty="0"/>
              <a:t> field together with the input carry bit </a:t>
            </a:r>
            <a:r>
              <a:rPr lang="en-US" sz="3600" i="1" dirty="0" err="1"/>
              <a:t>C</a:t>
            </a:r>
            <a:r>
              <a:rPr lang="en-US" sz="3600" i="1" baseline="-25000" dirty="0" err="1"/>
              <a:t>in</a:t>
            </a:r>
            <a:r>
              <a:rPr lang="en-US" sz="3600" dirty="0"/>
              <a:t> select one of the 12 functions to be performed by the ALU as specified in Table 9.4.</a:t>
            </a:r>
          </a:p>
          <a:p>
            <a:r>
              <a:rPr lang="en-US" sz="3600" dirty="0"/>
              <a:t>Note that, there are two possibilities of transfer operation (i.e., </a:t>
            </a:r>
            <a:r>
              <a:rPr lang="en-US" sz="3600" i="1" dirty="0"/>
              <a:t>F</a:t>
            </a:r>
            <a:r>
              <a:rPr lang="en-US" sz="3600" dirty="0"/>
              <a:t> = </a:t>
            </a:r>
            <a:r>
              <a:rPr lang="en-US" sz="3600" i="1" dirty="0"/>
              <a:t>A</a:t>
            </a:r>
            <a:r>
              <a:rPr lang="en-US" sz="3600" dirty="0"/>
              <a:t>), in one case the carry bit is cleared and in the other case, the carry bit is set to high.</a:t>
            </a:r>
          </a:p>
        </p:txBody>
      </p:sp>
      <p:sp>
        <p:nvSpPr>
          <p:cNvPr id="7" name="Title 1">
            <a:extLst>
              <a:ext uri="{FF2B5EF4-FFF2-40B4-BE49-F238E27FC236}">
                <a16:creationId xmlns:a16="http://schemas.microsoft.com/office/drawing/2014/main" id="{5D5CE707-0278-4175-8002-B61113380F15}"/>
              </a:ext>
            </a:extLst>
          </p:cNvPr>
          <p:cNvSpPr>
            <a:spLocks noGrp="1"/>
          </p:cNvSpPr>
          <p:nvPr>
            <p:ph type="title"/>
          </p:nvPr>
        </p:nvSpPr>
        <p:spPr>
          <a:xfrm>
            <a:off x="1658390" y="198417"/>
            <a:ext cx="13325302" cy="749233"/>
          </a:xfrm>
        </p:spPr>
        <p:txBody>
          <a:bodyPr>
            <a:normAutofit fontScale="90000"/>
          </a:bodyPr>
          <a:lstStyle/>
          <a:p>
            <a:r>
              <a:rPr lang="en-US" sz="6000" b="1" dirty="0">
                <a:solidFill>
                  <a:srgbClr val="0070C0"/>
                </a:solidFill>
              </a:rPr>
              <a:t>Design of a Processor Unit</a:t>
            </a:r>
          </a:p>
        </p:txBody>
      </p:sp>
    </p:spTree>
    <p:extLst>
      <p:ext uri="{BB962C8B-B14F-4D97-AF65-F5344CB8AC3E}">
        <p14:creationId xmlns:p14="http://schemas.microsoft.com/office/powerpoint/2010/main" val="2469785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BD8D3-B77E-491C-B769-203A604246C9}"/>
              </a:ext>
            </a:extLst>
          </p:cNvPr>
          <p:cNvSpPr>
            <a:spLocks noGrp="1"/>
          </p:cNvSpPr>
          <p:nvPr>
            <p:ph type="title"/>
          </p:nvPr>
        </p:nvSpPr>
        <p:spPr>
          <a:xfrm>
            <a:off x="10690167" y="631227"/>
            <a:ext cx="5670566" cy="1496831"/>
          </a:xfrm>
        </p:spPr>
        <p:txBody>
          <a:bodyPr>
            <a:noAutofit/>
          </a:bodyPr>
          <a:lstStyle/>
          <a:p>
            <a:pPr algn="r"/>
            <a:r>
              <a:rPr lang="en-US" sz="5400" b="1" dirty="0">
                <a:solidFill>
                  <a:srgbClr val="0070C0"/>
                </a:solidFill>
              </a:rPr>
              <a:t>Processor Unit with Control Variable</a:t>
            </a:r>
          </a:p>
        </p:txBody>
      </p:sp>
      <p:pic>
        <p:nvPicPr>
          <p:cNvPr id="4" name="Content Placeholder 3">
            <a:extLst>
              <a:ext uri="{FF2B5EF4-FFF2-40B4-BE49-F238E27FC236}">
                <a16:creationId xmlns:a16="http://schemas.microsoft.com/office/drawing/2014/main" id="{868E949A-8902-4E27-8C37-6688ABC66776}"/>
              </a:ext>
            </a:extLst>
          </p:cNvPr>
          <p:cNvPicPr>
            <a:picLocks noGrp="1" noChangeAspect="1"/>
          </p:cNvPicPr>
          <p:nvPr>
            <p:ph idx="1"/>
          </p:nvPr>
        </p:nvPicPr>
        <p:blipFill rotWithShape="1">
          <a:blip r:embed="rId2">
            <a:duotone>
              <a:schemeClr val="accent2">
                <a:shade val="45000"/>
                <a:satMod val="135000"/>
              </a:schemeClr>
              <a:prstClr val="white"/>
            </a:duotone>
            <a:lum bright="-40000" contrast="40000"/>
          </a:blip>
          <a:srcRect l="3354" t="2794" r="2530" b="6371"/>
          <a:stretch/>
        </p:blipFill>
        <p:spPr>
          <a:xfrm>
            <a:off x="1742536" y="155275"/>
            <a:ext cx="9213640" cy="7764359"/>
          </a:xfrm>
          <a:prstGeom prst="rect">
            <a:avLst/>
          </a:prstGeom>
        </p:spPr>
      </p:pic>
      <p:pic>
        <p:nvPicPr>
          <p:cNvPr id="5" name="Picture 4">
            <a:extLst>
              <a:ext uri="{FF2B5EF4-FFF2-40B4-BE49-F238E27FC236}">
                <a16:creationId xmlns:a16="http://schemas.microsoft.com/office/drawing/2014/main" id="{8AB8ACFA-19E9-4EC1-9EC8-0849083C6E7F}"/>
              </a:ext>
            </a:extLst>
          </p:cNvPr>
          <p:cNvPicPr>
            <a:picLocks noChangeAspect="1"/>
          </p:cNvPicPr>
          <p:nvPr/>
        </p:nvPicPr>
        <p:blipFill rotWithShape="1">
          <a:blip r:embed="rId3">
            <a:duotone>
              <a:schemeClr val="accent1">
                <a:shade val="45000"/>
                <a:satMod val="135000"/>
              </a:schemeClr>
              <a:prstClr val="white"/>
            </a:duotone>
            <a:lum bright="-20000" contrast="40000"/>
          </a:blip>
          <a:srcRect l="1513" r="5569"/>
          <a:stretch/>
        </p:blipFill>
        <p:spPr>
          <a:xfrm>
            <a:off x="11054626" y="3341716"/>
            <a:ext cx="5238318" cy="1812176"/>
          </a:xfrm>
          <a:prstGeom prst="rect">
            <a:avLst/>
          </a:prstGeom>
        </p:spPr>
      </p:pic>
      <p:sp>
        <p:nvSpPr>
          <p:cNvPr id="3" name="TextBox 2">
            <a:extLst>
              <a:ext uri="{FF2B5EF4-FFF2-40B4-BE49-F238E27FC236}">
                <a16:creationId xmlns:a16="http://schemas.microsoft.com/office/drawing/2014/main" id="{85F5D7F4-1280-418B-8FFB-3017DEF996AA}"/>
              </a:ext>
            </a:extLst>
          </p:cNvPr>
          <p:cNvSpPr txBox="1"/>
          <p:nvPr/>
        </p:nvSpPr>
        <p:spPr>
          <a:xfrm>
            <a:off x="11070737" y="6965527"/>
            <a:ext cx="5064710" cy="954107"/>
          </a:xfrm>
          <a:prstGeom prst="rect">
            <a:avLst/>
          </a:prstGeom>
          <a:noFill/>
        </p:spPr>
        <p:txBody>
          <a:bodyPr wrap="square" rtlCol="0">
            <a:spAutoFit/>
          </a:bodyPr>
          <a:lstStyle/>
          <a:p>
            <a:r>
              <a:rPr lang="en-US" sz="2800" dirty="0">
                <a:solidFill>
                  <a:srgbClr val="FF0000"/>
                </a:solidFill>
              </a:rPr>
              <a:t>Fig. 9-16 Processor Unit with Control Variables</a:t>
            </a:r>
          </a:p>
        </p:txBody>
      </p:sp>
      <p:sp>
        <p:nvSpPr>
          <p:cNvPr id="6" name="Date Placeholder 5"/>
          <p:cNvSpPr>
            <a:spLocks noGrp="1"/>
          </p:cNvSpPr>
          <p:nvPr>
            <p:ph type="dt" sz="half" idx="10"/>
          </p:nvPr>
        </p:nvSpPr>
        <p:spPr/>
        <p:txBody>
          <a:bodyPr/>
          <a:lstStyle/>
          <a:p>
            <a:fld id="{0B874256-D5D8-4361-AB7E-8973D6232F97}" type="datetime3">
              <a:rPr lang="en-US" smtClean="0"/>
              <a:t>25 March 2023</a:t>
            </a:fld>
            <a:endParaRPr lang="en-US"/>
          </a:p>
        </p:txBody>
      </p:sp>
      <p:sp>
        <p:nvSpPr>
          <p:cNvPr id="7" name="Footer Placeholder 6"/>
          <p:cNvSpPr>
            <a:spLocks noGrp="1"/>
          </p:cNvSpPr>
          <p:nvPr>
            <p:ph type="ftr" sz="quarter" idx="11"/>
          </p:nvPr>
        </p:nvSpPr>
        <p:spPr/>
        <p:txBody>
          <a:bodyPr/>
          <a:lstStyle/>
          <a:p>
            <a:r>
              <a:rPr lang="en-US"/>
              <a:t>Course Teacher: Prof. Dr. Engr. Muhibul Haque Bhuyan</a:t>
            </a:r>
            <a:endParaRPr lang="en-US" dirty="0"/>
          </a:p>
        </p:txBody>
      </p:sp>
      <p:sp>
        <p:nvSpPr>
          <p:cNvPr id="8" name="Slide Number Placeholder 7"/>
          <p:cNvSpPr>
            <a:spLocks noGrp="1"/>
          </p:cNvSpPr>
          <p:nvPr>
            <p:ph type="sldNum" sz="quarter" idx="12"/>
          </p:nvPr>
        </p:nvSpPr>
        <p:spPr/>
        <p:txBody>
          <a:bodyPr/>
          <a:lstStyle/>
          <a:p>
            <a:fld id="{48F63A3B-78C7-47BE-AE5E-E10140E04643}" type="slidenum">
              <a:rPr lang="en-US" smtClean="0"/>
              <a:pPr/>
              <a:t>16</a:t>
            </a:fld>
            <a:endParaRPr lang="en-US" dirty="0"/>
          </a:p>
        </p:txBody>
      </p:sp>
      <p:sp>
        <p:nvSpPr>
          <p:cNvPr id="9" name="TextBox 8"/>
          <p:cNvSpPr txBox="1"/>
          <p:nvPr/>
        </p:nvSpPr>
        <p:spPr>
          <a:xfrm>
            <a:off x="1984390" y="7364867"/>
            <a:ext cx="4088606" cy="523220"/>
          </a:xfrm>
          <a:prstGeom prst="rect">
            <a:avLst/>
          </a:prstGeom>
          <a:noFill/>
        </p:spPr>
        <p:txBody>
          <a:bodyPr wrap="square" rtlCol="0">
            <a:spAutoFit/>
          </a:bodyPr>
          <a:lstStyle/>
          <a:p>
            <a:r>
              <a:rPr lang="en-US" sz="2800" dirty="0">
                <a:solidFill>
                  <a:srgbClr val="FF0000"/>
                </a:solidFill>
              </a:rPr>
              <a:t>(a) Block Diagram</a:t>
            </a:r>
          </a:p>
        </p:txBody>
      </p:sp>
    </p:spTree>
    <p:extLst>
      <p:ext uri="{BB962C8B-B14F-4D97-AF65-F5344CB8AC3E}">
        <p14:creationId xmlns:p14="http://schemas.microsoft.com/office/powerpoint/2010/main" val="380380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2245E3-DAF9-451F-9A44-65908EF52BD7}"/>
              </a:ext>
            </a:extLst>
          </p:cNvPr>
          <p:cNvPicPr>
            <a:picLocks noChangeAspect="1"/>
          </p:cNvPicPr>
          <p:nvPr/>
        </p:nvPicPr>
        <p:blipFill rotWithShape="1">
          <a:blip r:embed="rId2">
            <a:duotone>
              <a:schemeClr val="accent2">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rcRect l="1755" t="1287" b="3977"/>
          <a:stretch/>
        </p:blipFill>
        <p:spPr>
          <a:xfrm>
            <a:off x="681644" y="482138"/>
            <a:ext cx="15295417" cy="7437497"/>
          </a:xfrm>
          <a:prstGeom prst="rect">
            <a:avLst/>
          </a:prstGeom>
        </p:spPr>
      </p:pic>
      <p:sp>
        <p:nvSpPr>
          <p:cNvPr id="2" name="Date Placeholder 1"/>
          <p:cNvSpPr>
            <a:spLocks noGrp="1"/>
          </p:cNvSpPr>
          <p:nvPr>
            <p:ph type="dt" sz="half" idx="10"/>
          </p:nvPr>
        </p:nvSpPr>
        <p:spPr/>
        <p:txBody>
          <a:bodyPr/>
          <a:lstStyle/>
          <a:p>
            <a:fld id="{B3710D45-37F2-4787-A155-8F755E4E6028}" type="datetime3">
              <a:rPr lang="en-US" smtClean="0"/>
              <a:t>25 March 2023</a:t>
            </a:fld>
            <a:endParaRPr lang="en-US"/>
          </a:p>
        </p:txBody>
      </p:sp>
      <p:sp>
        <p:nvSpPr>
          <p:cNvPr id="3" name="Footer Placeholder 2"/>
          <p:cNvSpPr>
            <a:spLocks noGrp="1"/>
          </p:cNvSpPr>
          <p:nvPr>
            <p:ph type="ftr" sz="quarter" idx="11"/>
          </p:nvPr>
        </p:nvSpPr>
        <p:spPr/>
        <p:txBody>
          <a:bodyPr/>
          <a:lstStyle/>
          <a:p>
            <a:r>
              <a:rPr lang="en-US"/>
              <a:t>Course Teacher: Prof. Dr. Engr. Muhibul Haque Bhuyan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17</a:t>
            </a:fld>
            <a:endParaRPr lang="en-US" dirty="0"/>
          </a:p>
        </p:txBody>
      </p:sp>
      <p:pic>
        <p:nvPicPr>
          <p:cNvPr id="6" name="Picture 5">
            <a:extLst>
              <a:ext uri="{FF2B5EF4-FFF2-40B4-BE49-F238E27FC236}">
                <a16:creationId xmlns:a16="http://schemas.microsoft.com/office/drawing/2014/main" id="{1EAA16B5-27CB-56CA-4B6B-C1ADD1FF20CB}"/>
              </a:ext>
            </a:extLst>
          </p:cNvPr>
          <p:cNvPicPr>
            <a:picLocks noChangeAspect="1"/>
          </p:cNvPicPr>
          <p:nvPr/>
        </p:nvPicPr>
        <p:blipFill rotWithShape="1">
          <a:blip r:embed="rId4">
            <a:duotone>
              <a:schemeClr val="accent1">
                <a:shade val="45000"/>
                <a:satMod val="135000"/>
              </a:schemeClr>
              <a:prstClr val="white"/>
            </a:duotone>
            <a:lum bright="-20000" contrast="40000"/>
          </a:blip>
          <a:srcRect l="1513" r="5569"/>
          <a:stretch/>
        </p:blipFill>
        <p:spPr>
          <a:xfrm>
            <a:off x="12088678" y="662662"/>
            <a:ext cx="4182602" cy="1446955"/>
          </a:xfrm>
          <a:prstGeom prst="rect">
            <a:avLst/>
          </a:prstGeom>
        </p:spPr>
      </p:pic>
    </p:spTree>
    <p:extLst>
      <p:ext uri="{BB962C8B-B14F-4D97-AF65-F5344CB8AC3E}">
        <p14:creationId xmlns:p14="http://schemas.microsoft.com/office/powerpoint/2010/main" val="3555589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68B6197-B6C5-402E-8A34-04258D350FBE}"/>
              </a:ext>
            </a:extLst>
          </p:cNvPr>
          <p:cNvPicPr>
            <a:picLocks noGrp="1" noChangeAspect="1"/>
          </p:cNvPicPr>
          <p:nvPr>
            <p:ph idx="1"/>
          </p:nvPr>
        </p:nvPicPr>
        <p:blipFill rotWithShape="1">
          <a:blip r:embed="rId2">
            <a:duotone>
              <a:schemeClr val="accent2">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rcRect l="3300" r="6025" b="3788"/>
          <a:stretch/>
        </p:blipFill>
        <p:spPr>
          <a:xfrm>
            <a:off x="997527" y="465513"/>
            <a:ext cx="14563898" cy="7454121"/>
          </a:xfrm>
          <a:prstGeom prst="rect">
            <a:avLst/>
          </a:prstGeom>
        </p:spPr>
      </p:pic>
      <p:sp>
        <p:nvSpPr>
          <p:cNvPr id="2" name="Date Placeholder 1"/>
          <p:cNvSpPr>
            <a:spLocks noGrp="1"/>
          </p:cNvSpPr>
          <p:nvPr>
            <p:ph type="dt" sz="half" idx="10"/>
          </p:nvPr>
        </p:nvSpPr>
        <p:spPr/>
        <p:txBody>
          <a:bodyPr/>
          <a:lstStyle/>
          <a:p>
            <a:fld id="{19551777-8A7A-40A1-855F-18D8A79E8336}" type="datetime3">
              <a:rPr lang="en-US" smtClean="0"/>
              <a:t>25 March 2023</a:t>
            </a:fld>
            <a:endParaRPr lang="en-US"/>
          </a:p>
        </p:txBody>
      </p:sp>
      <p:sp>
        <p:nvSpPr>
          <p:cNvPr id="3" name="Footer Placeholder 2"/>
          <p:cNvSpPr>
            <a:spLocks noGrp="1"/>
          </p:cNvSpPr>
          <p:nvPr>
            <p:ph type="ftr" sz="quarter" idx="11"/>
          </p:nvPr>
        </p:nvSpPr>
        <p:spPr/>
        <p:txBody>
          <a:bodyPr/>
          <a:lstStyle/>
          <a:p>
            <a:r>
              <a:rPr lang="en-US"/>
              <a:t>Course Teacher: Prof. Dr. Engr. Muhibul Haque Bhuyan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18</a:t>
            </a:fld>
            <a:endParaRPr lang="en-US" dirty="0"/>
          </a:p>
        </p:txBody>
      </p:sp>
      <p:pic>
        <p:nvPicPr>
          <p:cNvPr id="6" name="Picture 5">
            <a:extLst>
              <a:ext uri="{FF2B5EF4-FFF2-40B4-BE49-F238E27FC236}">
                <a16:creationId xmlns:a16="http://schemas.microsoft.com/office/drawing/2014/main" id="{FE6C154C-BA55-4240-9FC0-5F8BEE975596}"/>
              </a:ext>
            </a:extLst>
          </p:cNvPr>
          <p:cNvPicPr>
            <a:picLocks noChangeAspect="1"/>
          </p:cNvPicPr>
          <p:nvPr/>
        </p:nvPicPr>
        <p:blipFill rotWithShape="1">
          <a:blip r:embed="rId4">
            <a:duotone>
              <a:schemeClr val="accent1">
                <a:shade val="45000"/>
                <a:satMod val="135000"/>
              </a:schemeClr>
              <a:prstClr val="white"/>
            </a:duotone>
            <a:lum bright="-20000" contrast="40000"/>
          </a:blip>
          <a:srcRect l="1513" r="5569"/>
          <a:stretch/>
        </p:blipFill>
        <p:spPr>
          <a:xfrm>
            <a:off x="12618720" y="846028"/>
            <a:ext cx="3652560" cy="1263589"/>
          </a:xfrm>
          <a:prstGeom prst="rect">
            <a:avLst/>
          </a:prstGeom>
        </p:spPr>
      </p:pic>
    </p:spTree>
    <p:extLst>
      <p:ext uri="{BB962C8B-B14F-4D97-AF65-F5344CB8AC3E}">
        <p14:creationId xmlns:p14="http://schemas.microsoft.com/office/powerpoint/2010/main" val="1084182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B13EE-9066-4270-BF91-8769F7E74896}"/>
              </a:ext>
            </a:extLst>
          </p:cNvPr>
          <p:cNvSpPr>
            <a:spLocks noGrp="1"/>
          </p:cNvSpPr>
          <p:nvPr>
            <p:ph type="title"/>
          </p:nvPr>
        </p:nvSpPr>
        <p:spPr>
          <a:xfrm>
            <a:off x="1429788" y="172995"/>
            <a:ext cx="12261273" cy="857782"/>
          </a:xfrm>
        </p:spPr>
        <p:txBody>
          <a:bodyPr>
            <a:normAutofit/>
          </a:bodyPr>
          <a:lstStyle/>
          <a:p>
            <a:r>
              <a:rPr lang="en-US" sz="5400" b="1" dirty="0">
                <a:solidFill>
                  <a:srgbClr val="0070C0"/>
                </a:solidFill>
              </a:rPr>
              <a:t>Logic Diagram of an Arithmetic Circuit</a:t>
            </a:r>
          </a:p>
        </p:txBody>
      </p:sp>
      <p:sp>
        <p:nvSpPr>
          <p:cNvPr id="3" name="TextBox 2">
            <a:extLst>
              <a:ext uri="{FF2B5EF4-FFF2-40B4-BE49-F238E27FC236}">
                <a16:creationId xmlns:a16="http://schemas.microsoft.com/office/drawing/2014/main" id="{439EF05C-417F-4D00-BDBC-DC92E2A9570D}"/>
              </a:ext>
            </a:extLst>
          </p:cNvPr>
          <p:cNvSpPr txBox="1"/>
          <p:nvPr/>
        </p:nvSpPr>
        <p:spPr>
          <a:xfrm>
            <a:off x="415636" y="894195"/>
            <a:ext cx="15295419" cy="707886"/>
          </a:xfrm>
          <a:prstGeom prst="rect">
            <a:avLst/>
          </a:prstGeom>
          <a:noFill/>
        </p:spPr>
        <p:txBody>
          <a:bodyPr wrap="square" rtlCol="0">
            <a:spAutoFit/>
          </a:bodyPr>
          <a:lstStyle/>
          <a:p>
            <a:r>
              <a:rPr lang="en-US" sz="4000" dirty="0">
                <a:solidFill>
                  <a:srgbClr val="FF0000"/>
                </a:solidFill>
              </a:rPr>
              <a:t>Table 9-2 </a:t>
            </a:r>
            <a:r>
              <a:rPr lang="en-US" sz="4000" dirty="0"/>
              <a:t>Effect of the output carry in the arithmetic circuit of Fig. 9-8 </a:t>
            </a:r>
          </a:p>
        </p:txBody>
      </p:sp>
      <p:pic>
        <p:nvPicPr>
          <p:cNvPr id="6" name="Picture 5"/>
          <p:cNvPicPr>
            <a:picLocks noChangeAspect="1"/>
          </p:cNvPicPr>
          <p:nvPr/>
        </p:nvPicPr>
        <p:blipFill>
          <a:blip r:embed="rId2">
            <a:duotone>
              <a:schemeClr val="accent2">
                <a:shade val="45000"/>
                <a:satMod val="135000"/>
              </a:schemeClr>
              <a:prstClr val="white"/>
            </a:duotone>
          </a:blip>
          <a:stretch>
            <a:fillRect/>
          </a:stretch>
        </p:blipFill>
        <p:spPr>
          <a:xfrm>
            <a:off x="548640" y="1562675"/>
            <a:ext cx="14680277" cy="6450796"/>
          </a:xfrm>
          <a:prstGeom prst="rect">
            <a:avLst/>
          </a:prstGeom>
        </p:spPr>
      </p:pic>
      <p:sp>
        <p:nvSpPr>
          <p:cNvPr id="4" name="Date Placeholder 3"/>
          <p:cNvSpPr>
            <a:spLocks noGrp="1"/>
          </p:cNvSpPr>
          <p:nvPr>
            <p:ph type="dt" sz="half" idx="10"/>
          </p:nvPr>
        </p:nvSpPr>
        <p:spPr/>
        <p:txBody>
          <a:bodyPr/>
          <a:lstStyle/>
          <a:p>
            <a:fld id="{1723BE86-9CAB-4605-A38D-0EB3A7D5C0CD}" type="datetime3">
              <a:rPr lang="en-US" smtClean="0"/>
              <a:t>25 March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19</a:t>
            </a:fld>
            <a:endParaRPr lang="en-US" dirty="0"/>
          </a:p>
        </p:txBody>
      </p:sp>
    </p:spTree>
    <p:extLst>
      <p:ext uri="{BB962C8B-B14F-4D97-AF65-F5344CB8AC3E}">
        <p14:creationId xmlns:p14="http://schemas.microsoft.com/office/powerpoint/2010/main" val="2603346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9BC1F-1CCF-45E5-AC27-929C685E6F0A}"/>
              </a:ext>
            </a:extLst>
          </p:cNvPr>
          <p:cNvSpPr>
            <a:spLocks noGrp="1"/>
          </p:cNvSpPr>
          <p:nvPr>
            <p:ph type="title"/>
          </p:nvPr>
        </p:nvSpPr>
        <p:spPr>
          <a:xfrm>
            <a:off x="1238596" y="288523"/>
            <a:ext cx="12618720" cy="1343330"/>
          </a:xfrm>
        </p:spPr>
        <p:txBody>
          <a:bodyPr>
            <a:normAutofit/>
          </a:bodyPr>
          <a:lstStyle/>
          <a:p>
            <a:r>
              <a:rPr lang="en-US" sz="6000" b="1" dirty="0">
                <a:solidFill>
                  <a:srgbClr val="0070C0"/>
                </a:solidFill>
              </a:rPr>
              <a:t>Design of Status Register</a:t>
            </a:r>
          </a:p>
        </p:txBody>
      </p:sp>
      <p:sp>
        <p:nvSpPr>
          <p:cNvPr id="3" name="Content Placeholder 2">
            <a:extLst>
              <a:ext uri="{FF2B5EF4-FFF2-40B4-BE49-F238E27FC236}">
                <a16:creationId xmlns:a16="http://schemas.microsoft.com/office/drawing/2014/main" id="{2FDD3AE2-3D8A-4CFB-A39E-441124DD9809}"/>
              </a:ext>
            </a:extLst>
          </p:cNvPr>
          <p:cNvSpPr>
            <a:spLocks noGrp="1"/>
          </p:cNvSpPr>
          <p:nvPr>
            <p:ph idx="1"/>
          </p:nvPr>
        </p:nvSpPr>
        <p:spPr>
          <a:xfrm>
            <a:off x="332509" y="1631852"/>
            <a:ext cx="15844058" cy="3405661"/>
          </a:xfrm>
        </p:spPr>
        <p:txBody>
          <a:bodyPr>
            <a:normAutofit/>
          </a:bodyPr>
          <a:lstStyle/>
          <a:p>
            <a:r>
              <a:rPr lang="en-US" sz="4400" dirty="0"/>
              <a:t>It is sometimes convenient to supplement the ALU with a status register where the </a:t>
            </a:r>
            <a:r>
              <a:rPr lang="en-US" sz="4400" b="1" dirty="0">
                <a:solidFill>
                  <a:srgbClr val="FF0000"/>
                </a:solidFill>
              </a:rPr>
              <a:t>status bit </a:t>
            </a:r>
            <a:r>
              <a:rPr lang="en-US" sz="4400" dirty="0"/>
              <a:t>(</a:t>
            </a:r>
            <a:r>
              <a:rPr lang="en-US" sz="4400" dirty="0">
                <a:solidFill>
                  <a:srgbClr val="FF0000"/>
                </a:solidFill>
              </a:rPr>
              <a:t>overflow, zero indication, sign</a:t>
            </a:r>
            <a:r>
              <a:rPr lang="en-US" sz="4400" dirty="0"/>
              <a:t>) conditions are stored for further analysis. </a:t>
            </a:r>
          </a:p>
          <a:p>
            <a:r>
              <a:rPr lang="en-US" sz="4400" dirty="0">
                <a:solidFill>
                  <a:srgbClr val="FF0000"/>
                </a:solidFill>
              </a:rPr>
              <a:t>Status-bit conditions </a:t>
            </a:r>
            <a:r>
              <a:rPr lang="en-US" sz="4400" dirty="0"/>
              <a:t>are sometimes called </a:t>
            </a:r>
            <a:r>
              <a:rPr lang="en-US" sz="4400" dirty="0">
                <a:solidFill>
                  <a:srgbClr val="FF0000"/>
                </a:solidFill>
              </a:rPr>
              <a:t>condition-code bits or flag bits</a:t>
            </a:r>
            <a:r>
              <a:rPr lang="en-US" sz="4400" dirty="0"/>
              <a:t>.</a:t>
            </a:r>
          </a:p>
        </p:txBody>
      </p:sp>
      <p:sp>
        <p:nvSpPr>
          <p:cNvPr id="4" name="Date Placeholder 3"/>
          <p:cNvSpPr>
            <a:spLocks noGrp="1"/>
          </p:cNvSpPr>
          <p:nvPr>
            <p:ph type="dt" sz="half" idx="10"/>
          </p:nvPr>
        </p:nvSpPr>
        <p:spPr/>
        <p:txBody>
          <a:bodyPr/>
          <a:lstStyle/>
          <a:p>
            <a:fld id="{A09EC297-258D-4120-A58A-F2753F62946B}" type="datetime3">
              <a:rPr lang="en-US" smtClean="0"/>
              <a:t>25 March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108856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12F4-0F06-468A-B1E0-365EDE65B90C}"/>
              </a:ext>
            </a:extLst>
          </p:cNvPr>
          <p:cNvSpPr>
            <a:spLocks noGrp="1"/>
          </p:cNvSpPr>
          <p:nvPr>
            <p:ph type="title"/>
          </p:nvPr>
        </p:nvSpPr>
        <p:spPr>
          <a:xfrm>
            <a:off x="1629295" y="138892"/>
            <a:ext cx="12111642" cy="958388"/>
          </a:xfrm>
        </p:spPr>
        <p:txBody>
          <a:bodyPr anchor="t">
            <a:normAutofit/>
          </a:bodyPr>
          <a:lstStyle/>
          <a:p>
            <a:r>
              <a:rPr lang="en-US" sz="6000" b="1" dirty="0">
                <a:solidFill>
                  <a:srgbClr val="0070C0"/>
                </a:solidFill>
              </a:rPr>
              <a:t>Examples of Microoperations</a:t>
            </a:r>
          </a:p>
        </p:txBody>
      </p:sp>
      <p:pic>
        <p:nvPicPr>
          <p:cNvPr id="4" name="Content Placeholder 3">
            <a:extLst>
              <a:ext uri="{FF2B5EF4-FFF2-40B4-BE49-F238E27FC236}">
                <a16:creationId xmlns:a16="http://schemas.microsoft.com/office/drawing/2014/main" id="{393D6907-F11D-4E4B-A611-C06574848B90}"/>
              </a:ext>
            </a:extLst>
          </p:cNvPr>
          <p:cNvPicPr>
            <a:picLocks noGrp="1" noChangeAspect="1"/>
          </p:cNvPicPr>
          <p:nvPr>
            <p:ph idx="1"/>
          </p:nvPr>
        </p:nvPicPr>
        <p:blipFill rotWithShape="1">
          <a:blip r:embed="rId2">
            <a:duotone>
              <a:prstClr val="black"/>
              <a:srgbClr val="FFA3FF">
                <a:tint val="45000"/>
                <a:satMod val="400000"/>
              </a:srgbClr>
            </a:duotone>
            <a:lum contrast="40000"/>
          </a:blip>
          <a:srcRect l="1400" r="3686" b="5550"/>
          <a:stretch/>
        </p:blipFill>
        <p:spPr>
          <a:xfrm>
            <a:off x="349137" y="1071932"/>
            <a:ext cx="12137621" cy="5804950"/>
          </a:xfrm>
          <a:prstGeom prst="rect">
            <a:avLst/>
          </a:prstGeom>
        </p:spPr>
      </p:pic>
      <p:sp>
        <p:nvSpPr>
          <p:cNvPr id="5" name="TextBox 4">
            <a:extLst>
              <a:ext uri="{FF2B5EF4-FFF2-40B4-BE49-F238E27FC236}">
                <a16:creationId xmlns:a16="http://schemas.microsoft.com/office/drawing/2014/main" id="{BC1E5814-C005-4843-BCE7-F5EF6B290DFF}"/>
              </a:ext>
            </a:extLst>
          </p:cNvPr>
          <p:cNvSpPr txBox="1"/>
          <p:nvPr/>
        </p:nvSpPr>
        <p:spPr>
          <a:xfrm>
            <a:off x="266007" y="6876882"/>
            <a:ext cx="16026938" cy="1077218"/>
          </a:xfrm>
          <a:prstGeom prst="rect">
            <a:avLst/>
          </a:prstGeom>
          <a:noFill/>
        </p:spPr>
        <p:txBody>
          <a:bodyPr wrap="square" rtlCol="0">
            <a:spAutoFit/>
          </a:bodyPr>
          <a:lstStyle/>
          <a:p>
            <a:r>
              <a:rPr lang="en-US" sz="3200" dirty="0"/>
              <a:t>If we want to place the contents of a register into the Shifter without changing the carry bit, we can use OR Logic operations with same register selected for bot  ALU input A and B. </a:t>
            </a:r>
          </a:p>
        </p:txBody>
      </p:sp>
      <p:sp>
        <p:nvSpPr>
          <p:cNvPr id="3" name="Date Placeholder 2"/>
          <p:cNvSpPr>
            <a:spLocks noGrp="1"/>
          </p:cNvSpPr>
          <p:nvPr>
            <p:ph type="dt" sz="half" idx="10"/>
          </p:nvPr>
        </p:nvSpPr>
        <p:spPr/>
        <p:txBody>
          <a:bodyPr/>
          <a:lstStyle/>
          <a:p>
            <a:fld id="{12BDA592-BA9A-481C-97E5-C525A858086F}" type="datetime3">
              <a:rPr lang="en-US" smtClean="0"/>
              <a:t>25 March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20</a:t>
            </a:fld>
            <a:endParaRPr lang="en-US" dirty="0"/>
          </a:p>
        </p:txBody>
      </p:sp>
      <p:pic>
        <p:nvPicPr>
          <p:cNvPr id="8" name="Picture 7">
            <a:extLst>
              <a:ext uri="{FF2B5EF4-FFF2-40B4-BE49-F238E27FC236}">
                <a16:creationId xmlns:a16="http://schemas.microsoft.com/office/drawing/2014/main" id="{4AC62A03-814E-7C8C-0A1A-8DBC39A65B6B}"/>
              </a:ext>
            </a:extLst>
          </p:cNvPr>
          <p:cNvPicPr>
            <a:picLocks noChangeAspect="1"/>
          </p:cNvPicPr>
          <p:nvPr/>
        </p:nvPicPr>
        <p:blipFill rotWithShape="1">
          <a:blip r:embed="rId3">
            <a:duotone>
              <a:schemeClr val="accent1">
                <a:shade val="45000"/>
                <a:satMod val="135000"/>
              </a:schemeClr>
              <a:prstClr val="white"/>
            </a:duotone>
            <a:lum bright="-20000" contrast="40000"/>
          </a:blip>
          <a:srcRect l="1513" r="5569"/>
          <a:stretch/>
        </p:blipFill>
        <p:spPr>
          <a:xfrm>
            <a:off x="10789920" y="657275"/>
            <a:ext cx="5503025" cy="1812176"/>
          </a:xfrm>
          <a:prstGeom prst="rect">
            <a:avLst/>
          </a:prstGeom>
        </p:spPr>
      </p:pic>
    </p:spTree>
    <p:extLst>
      <p:ext uri="{BB962C8B-B14F-4D97-AF65-F5344CB8AC3E}">
        <p14:creationId xmlns:p14="http://schemas.microsoft.com/office/powerpoint/2010/main" val="1686083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2245E3-DAF9-451F-9A44-65908EF52BD7}"/>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brightnessContrast contrast="40000"/>
                    </a14:imgEffect>
                  </a14:imgLayer>
                </a14:imgProps>
              </a:ext>
            </a:extLst>
          </a:blip>
          <a:srcRect l="2586" t="1287" r="2407" b="3977"/>
          <a:stretch/>
        </p:blipFill>
        <p:spPr>
          <a:xfrm>
            <a:off x="5316583" y="2600560"/>
            <a:ext cx="10903924" cy="5319073"/>
          </a:xfrm>
          <a:prstGeom prst="rect">
            <a:avLst/>
          </a:prstGeom>
        </p:spPr>
      </p:pic>
      <p:sp>
        <p:nvSpPr>
          <p:cNvPr id="2" name="Date Placeholder 1"/>
          <p:cNvSpPr>
            <a:spLocks noGrp="1"/>
          </p:cNvSpPr>
          <p:nvPr>
            <p:ph type="dt" sz="half" idx="10"/>
          </p:nvPr>
        </p:nvSpPr>
        <p:spPr/>
        <p:txBody>
          <a:bodyPr/>
          <a:lstStyle/>
          <a:p>
            <a:fld id="{B3710D45-37F2-4787-A155-8F755E4E6028}" type="datetime3">
              <a:rPr lang="en-US" smtClean="0"/>
              <a:t>25 March 2023</a:t>
            </a:fld>
            <a:endParaRPr lang="en-US"/>
          </a:p>
        </p:txBody>
      </p:sp>
      <p:sp>
        <p:nvSpPr>
          <p:cNvPr id="3" name="Footer Placeholder 2"/>
          <p:cNvSpPr>
            <a:spLocks noGrp="1"/>
          </p:cNvSpPr>
          <p:nvPr>
            <p:ph type="ftr" sz="quarter" idx="11"/>
          </p:nvPr>
        </p:nvSpPr>
        <p:spPr/>
        <p:txBody>
          <a:bodyPr/>
          <a:lstStyle/>
          <a:p>
            <a:r>
              <a:rPr lang="en-US" dirty="0"/>
              <a:t>Course Teacher: Prof. Dr. Engr. Muhibul Haque Bhuyan</a:t>
            </a:r>
          </a:p>
        </p:txBody>
      </p:sp>
      <p:sp>
        <p:nvSpPr>
          <p:cNvPr id="5" name="Slide Number Placeholder 4"/>
          <p:cNvSpPr>
            <a:spLocks noGrp="1"/>
          </p:cNvSpPr>
          <p:nvPr>
            <p:ph type="sldNum" sz="quarter" idx="12"/>
          </p:nvPr>
        </p:nvSpPr>
        <p:spPr>
          <a:xfrm>
            <a:off x="14819737" y="7919634"/>
            <a:ext cx="1639464" cy="290270"/>
          </a:xfrm>
        </p:spPr>
        <p:txBody>
          <a:bodyPr/>
          <a:lstStyle/>
          <a:p>
            <a:fld id="{48F63A3B-78C7-47BE-AE5E-E10140E04643}" type="slidenum">
              <a:rPr lang="en-US" smtClean="0"/>
              <a:pPr/>
              <a:t>21</a:t>
            </a:fld>
            <a:endParaRPr lang="en-US" dirty="0"/>
          </a:p>
        </p:txBody>
      </p:sp>
      <p:sp>
        <p:nvSpPr>
          <p:cNvPr id="6" name="Title 1">
            <a:extLst>
              <a:ext uri="{FF2B5EF4-FFF2-40B4-BE49-F238E27FC236}">
                <a16:creationId xmlns:a16="http://schemas.microsoft.com/office/drawing/2014/main" id="{AC0B12F4-0F06-468A-B1E0-365EDE65B90C}"/>
              </a:ext>
            </a:extLst>
          </p:cNvPr>
          <p:cNvSpPr>
            <a:spLocks noGrp="1"/>
          </p:cNvSpPr>
          <p:nvPr>
            <p:ph type="title"/>
          </p:nvPr>
        </p:nvSpPr>
        <p:spPr>
          <a:xfrm>
            <a:off x="1629295" y="138892"/>
            <a:ext cx="12111642" cy="958388"/>
          </a:xfrm>
        </p:spPr>
        <p:txBody>
          <a:bodyPr anchor="t">
            <a:normAutofit/>
          </a:bodyPr>
          <a:lstStyle/>
          <a:p>
            <a:r>
              <a:rPr lang="en-US" sz="6000" b="1" dirty="0">
                <a:solidFill>
                  <a:srgbClr val="0070C0"/>
                </a:solidFill>
              </a:rPr>
              <a:t>Examples of Micro-operations</a:t>
            </a:r>
          </a:p>
        </p:txBody>
      </p:sp>
      <p:sp>
        <p:nvSpPr>
          <p:cNvPr id="7" name="TextBox 6"/>
          <p:cNvSpPr txBox="1"/>
          <p:nvPr/>
        </p:nvSpPr>
        <p:spPr>
          <a:xfrm>
            <a:off x="227904" y="934588"/>
            <a:ext cx="16031791" cy="6986528"/>
          </a:xfrm>
          <a:prstGeom prst="rect">
            <a:avLst/>
          </a:prstGeom>
          <a:noFill/>
        </p:spPr>
        <p:txBody>
          <a:bodyPr wrap="square" rtlCol="0">
            <a:spAutoFit/>
          </a:bodyPr>
          <a:lstStyle/>
          <a:p>
            <a:r>
              <a:rPr lang="en-US" sz="3200" dirty="0"/>
              <a:t>Write a 16-bit control word for a micro-operation of adding two numbers stored in the registers R1 and R2 with carry and then storing the results in the R5 register after shifting it to the right with no external data.</a:t>
            </a:r>
          </a:p>
          <a:p>
            <a:r>
              <a:rPr lang="en-US" sz="3600" b="1" dirty="0">
                <a:solidFill>
                  <a:srgbClr val="FF0000"/>
                </a:solidFill>
              </a:rPr>
              <a:t>Answer:</a:t>
            </a:r>
          </a:p>
          <a:p>
            <a:r>
              <a:rPr lang="en-US" sz="3200" b="1" dirty="0">
                <a:solidFill>
                  <a:srgbClr val="FF0000"/>
                </a:solidFill>
              </a:rPr>
              <a:t>Microoperation:</a:t>
            </a:r>
          </a:p>
          <a:p>
            <a:r>
              <a:rPr lang="en-US" sz="3200" b="1" dirty="0">
                <a:solidFill>
                  <a:srgbClr val="FF0000"/>
                </a:solidFill>
              </a:rPr>
              <a:t>R5 </a:t>
            </a:r>
            <a:r>
              <a:rPr lang="en-US" sz="3200" b="1" dirty="0">
                <a:solidFill>
                  <a:srgbClr val="FF0000"/>
                </a:solidFill>
                <a:sym typeface="Wingdings" panose="05000000000000000000" pitchFamily="2" charset="2"/>
              </a:rPr>
              <a:t> R1 + R2 + </a:t>
            </a:r>
            <a:r>
              <a:rPr lang="en-US" sz="3200" b="1" dirty="0" err="1">
                <a:solidFill>
                  <a:srgbClr val="FF0000"/>
                </a:solidFill>
                <a:sym typeface="Wingdings" panose="05000000000000000000" pitchFamily="2" charset="2"/>
              </a:rPr>
              <a:t>Cin</a:t>
            </a:r>
            <a:endParaRPr lang="en-US" sz="3200" b="1" dirty="0">
              <a:solidFill>
                <a:srgbClr val="FF0000"/>
              </a:solidFill>
              <a:sym typeface="Wingdings" panose="05000000000000000000" pitchFamily="2" charset="2"/>
            </a:endParaRPr>
          </a:p>
          <a:p>
            <a:r>
              <a:rPr lang="en-US" sz="2800" b="1" dirty="0">
                <a:solidFill>
                  <a:srgbClr val="FF0000"/>
                </a:solidFill>
                <a:sym typeface="Wingdings" panose="05000000000000000000" pitchFamily="2" charset="2"/>
              </a:rPr>
              <a:t>Control Word Format:</a:t>
            </a:r>
          </a:p>
          <a:p>
            <a:endParaRPr lang="en-US" sz="3200" b="1" dirty="0">
              <a:solidFill>
                <a:srgbClr val="FF0000"/>
              </a:solidFill>
              <a:sym typeface="Wingdings" panose="05000000000000000000" pitchFamily="2" charset="2"/>
            </a:endParaRPr>
          </a:p>
          <a:p>
            <a:endParaRPr lang="en-US" sz="3200" b="1" dirty="0">
              <a:solidFill>
                <a:srgbClr val="FF0000"/>
              </a:solidFill>
              <a:sym typeface="Wingdings" panose="05000000000000000000" pitchFamily="2" charset="2"/>
            </a:endParaRPr>
          </a:p>
          <a:p>
            <a:endParaRPr lang="en-US" sz="2000" b="1" dirty="0">
              <a:solidFill>
                <a:srgbClr val="FF0000"/>
              </a:solidFill>
              <a:sym typeface="Wingdings" panose="05000000000000000000" pitchFamily="2" charset="2"/>
            </a:endParaRPr>
          </a:p>
          <a:p>
            <a:r>
              <a:rPr lang="en-US" sz="3200" b="1" dirty="0">
                <a:solidFill>
                  <a:srgbClr val="FF0000"/>
                </a:solidFill>
                <a:sym typeface="Wingdings" panose="05000000000000000000" pitchFamily="2" charset="2"/>
              </a:rPr>
              <a:t>In Binary form:</a:t>
            </a:r>
          </a:p>
          <a:p>
            <a:r>
              <a:rPr lang="en-US" sz="3200" b="1" dirty="0">
                <a:solidFill>
                  <a:srgbClr val="FF00FF"/>
                </a:solidFill>
              </a:rPr>
              <a:t>001 0</a:t>
            </a:r>
            <a:r>
              <a:rPr lang="en-US" sz="3200" b="1" dirty="0">
                <a:solidFill>
                  <a:srgbClr val="7030A0"/>
                </a:solidFill>
              </a:rPr>
              <a:t>10 10</a:t>
            </a:r>
            <a:r>
              <a:rPr lang="en-US" sz="3200" b="1" dirty="0">
                <a:solidFill>
                  <a:srgbClr val="00B050"/>
                </a:solidFill>
              </a:rPr>
              <a:t>1 001</a:t>
            </a:r>
            <a:r>
              <a:rPr lang="en-US" sz="3200" b="1" dirty="0">
                <a:solidFill>
                  <a:srgbClr val="00B0F0"/>
                </a:solidFill>
              </a:rPr>
              <a:t>1 101</a:t>
            </a:r>
            <a:r>
              <a:rPr lang="en-US" sz="3200" b="1" dirty="0">
                <a:solidFill>
                  <a:srgbClr val="FF0000"/>
                </a:solidFill>
              </a:rPr>
              <a:t>b </a:t>
            </a:r>
          </a:p>
          <a:p>
            <a:r>
              <a:rPr lang="en-US" sz="3200" b="1" dirty="0">
                <a:solidFill>
                  <a:srgbClr val="FF0000"/>
                </a:solidFill>
              </a:rPr>
              <a:t>In Hexadecimal form:</a:t>
            </a:r>
          </a:p>
          <a:p>
            <a:r>
              <a:rPr lang="en-US" sz="3200" b="1" dirty="0">
                <a:solidFill>
                  <a:srgbClr val="FF00FF"/>
                </a:solidFill>
              </a:rPr>
              <a:t>2</a:t>
            </a:r>
            <a:r>
              <a:rPr lang="en-US" sz="3200" b="1" dirty="0">
                <a:solidFill>
                  <a:srgbClr val="7030A0"/>
                </a:solidFill>
              </a:rPr>
              <a:t>A</a:t>
            </a:r>
            <a:r>
              <a:rPr lang="en-US" sz="3200" b="1" dirty="0">
                <a:solidFill>
                  <a:srgbClr val="00B050"/>
                </a:solidFill>
              </a:rPr>
              <a:t>9</a:t>
            </a:r>
            <a:r>
              <a:rPr lang="en-US" sz="3200" b="1" dirty="0">
                <a:solidFill>
                  <a:srgbClr val="00B0F0"/>
                </a:solidFill>
              </a:rPr>
              <a:t>D</a:t>
            </a:r>
            <a:r>
              <a:rPr lang="en-US" sz="3200" b="1" dirty="0">
                <a:solidFill>
                  <a:srgbClr val="FF0000"/>
                </a:solidFill>
              </a:rPr>
              <a:t>h;     </a:t>
            </a:r>
            <a:endParaRPr lang="en-US" sz="2800" b="1" dirty="0">
              <a:solidFill>
                <a:srgbClr val="FF0000"/>
              </a:solidFill>
            </a:endParaRPr>
          </a:p>
        </p:txBody>
      </p:sp>
      <p:sp>
        <p:nvSpPr>
          <p:cNvPr id="9" name="Rectangle 8">
            <a:extLst>
              <a:ext uri="{FF2B5EF4-FFF2-40B4-BE49-F238E27FC236}">
                <a16:creationId xmlns:a16="http://schemas.microsoft.com/office/drawing/2014/main" id="{48482AE0-A55D-633B-BE87-2BE98B2A1479}"/>
              </a:ext>
            </a:extLst>
          </p:cNvPr>
          <p:cNvSpPr/>
          <p:nvPr/>
        </p:nvSpPr>
        <p:spPr>
          <a:xfrm>
            <a:off x="5283925" y="5336643"/>
            <a:ext cx="1134210" cy="355769"/>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1" name="Rectangle 10">
            <a:extLst>
              <a:ext uri="{FF2B5EF4-FFF2-40B4-BE49-F238E27FC236}">
                <a16:creationId xmlns:a16="http://schemas.microsoft.com/office/drawing/2014/main" id="{E3445AF3-B5CC-4C1D-7E8C-04CD1134D670}"/>
              </a:ext>
            </a:extLst>
          </p:cNvPr>
          <p:cNvSpPr/>
          <p:nvPr/>
        </p:nvSpPr>
        <p:spPr>
          <a:xfrm>
            <a:off x="5283925" y="5692412"/>
            <a:ext cx="1134210" cy="355769"/>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3" name="Rectangle 12">
            <a:extLst>
              <a:ext uri="{FF2B5EF4-FFF2-40B4-BE49-F238E27FC236}">
                <a16:creationId xmlns:a16="http://schemas.microsoft.com/office/drawing/2014/main" id="{7CF0FC89-BA0D-069D-0F69-C9349163045D}"/>
              </a:ext>
            </a:extLst>
          </p:cNvPr>
          <p:cNvSpPr/>
          <p:nvPr/>
        </p:nvSpPr>
        <p:spPr>
          <a:xfrm>
            <a:off x="5283925" y="6718244"/>
            <a:ext cx="1134210" cy="355769"/>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8" name="Rectangle 17">
            <a:extLst>
              <a:ext uri="{FF2B5EF4-FFF2-40B4-BE49-F238E27FC236}">
                <a16:creationId xmlns:a16="http://schemas.microsoft.com/office/drawing/2014/main" id="{0BBBEBD9-6B2A-688B-F164-068359294AC8}"/>
              </a:ext>
            </a:extLst>
          </p:cNvPr>
          <p:cNvSpPr/>
          <p:nvPr/>
        </p:nvSpPr>
        <p:spPr>
          <a:xfrm>
            <a:off x="6858000" y="5336644"/>
            <a:ext cx="704938" cy="355767"/>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9" name="Rectangle 18">
            <a:extLst>
              <a:ext uri="{FF2B5EF4-FFF2-40B4-BE49-F238E27FC236}">
                <a16:creationId xmlns:a16="http://schemas.microsoft.com/office/drawing/2014/main" id="{F1BF22B0-3558-A71E-DFC8-48B72FFC35EF}"/>
              </a:ext>
            </a:extLst>
          </p:cNvPr>
          <p:cNvSpPr/>
          <p:nvPr/>
        </p:nvSpPr>
        <p:spPr>
          <a:xfrm>
            <a:off x="8347166" y="5692411"/>
            <a:ext cx="809898" cy="355767"/>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20" name="Rectangle 19">
            <a:extLst>
              <a:ext uri="{FF2B5EF4-FFF2-40B4-BE49-F238E27FC236}">
                <a16:creationId xmlns:a16="http://schemas.microsoft.com/office/drawing/2014/main" id="{D39479A2-DEEF-479B-297B-C7647140CE1A}"/>
              </a:ext>
            </a:extLst>
          </p:cNvPr>
          <p:cNvSpPr/>
          <p:nvPr/>
        </p:nvSpPr>
        <p:spPr>
          <a:xfrm>
            <a:off x="9653451" y="6718716"/>
            <a:ext cx="653144" cy="355297"/>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21" name="Rectangle 20">
            <a:extLst>
              <a:ext uri="{FF2B5EF4-FFF2-40B4-BE49-F238E27FC236}">
                <a16:creationId xmlns:a16="http://schemas.microsoft.com/office/drawing/2014/main" id="{095C2539-7460-68EE-E4C7-92BDDECB9A7E}"/>
              </a:ext>
            </a:extLst>
          </p:cNvPr>
          <p:cNvSpPr/>
          <p:nvPr/>
        </p:nvSpPr>
        <p:spPr>
          <a:xfrm>
            <a:off x="12084670" y="5295006"/>
            <a:ext cx="1422324" cy="355767"/>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22" name="Rectangle 21">
            <a:extLst>
              <a:ext uri="{FF2B5EF4-FFF2-40B4-BE49-F238E27FC236}">
                <a16:creationId xmlns:a16="http://schemas.microsoft.com/office/drawing/2014/main" id="{57E1F787-625C-5412-F028-B4E4979CA1F9}"/>
              </a:ext>
            </a:extLst>
          </p:cNvPr>
          <p:cNvSpPr/>
          <p:nvPr/>
        </p:nvSpPr>
        <p:spPr>
          <a:xfrm>
            <a:off x="13559245" y="6674777"/>
            <a:ext cx="2752701" cy="373110"/>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pic>
        <p:nvPicPr>
          <p:cNvPr id="23" name="Picture 22">
            <a:extLst>
              <a:ext uri="{FF2B5EF4-FFF2-40B4-BE49-F238E27FC236}">
                <a16:creationId xmlns:a16="http://schemas.microsoft.com/office/drawing/2014/main" id="{8D703D9C-326B-FD42-10D8-4EB776ADF24D}"/>
              </a:ext>
            </a:extLst>
          </p:cNvPr>
          <p:cNvPicPr>
            <a:picLocks noChangeAspect="1"/>
          </p:cNvPicPr>
          <p:nvPr/>
        </p:nvPicPr>
        <p:blipFill rotWithShape="1">
          <a:blip r:embed="rId5">
            <a:duotone>
              <a:schemeClr val="accent1">
                <a:shade val="45000"/>
                <a:satMod val="135000"/>
              </a:schemeClr>
              <a:prstClr val="white"/>
            </a:duotone>
            <a:lum bright="-20000" contrast="40000"/>
          </a:blip>
          <a:srcRect l="1513" r="5569" b="47114"/>
          <a:stretch/>
        </p:blipFill>
        <p:spPr>
          <a:xfrm>
            <a:off x="212567" y="4355097"/>
            <a:ext cx="5503025" cy="958388"/>
          </a:xfrm>
          <a:prstGeom prst="rect">
            <a:avLst/>
          </a:prstGeom>
        </p:spPr>
      </p:pic>
      <p:sp>
        <p:nvSpPr>
          <p:cNvPr id="24" name="Rectangle 23">
            <a:extLst>
              <a:ext uri="{FF2B5EF4-FFF2-40B4-BE49-F238E27FC236}">
                <a16:creationId xmlns:a16="http://schemas.microsoft.com/office/drawing/2014/main" id="{85C93A6C-CE3C-5C3B-4CEA-37C5922FE9F1}"/>
              </a:ext>
            </a:extLst>
          </p:cNvPr>
          <p:cNvSpPr/>
          <p:nvPr/>
        </p:nvSpPr>
        <p:spPr>
          <a:xfrm>
            <a:off x="337360" y="4790964"/>
            <a:ext cx="902640" cy="404948"/>
          </a:xfrm>
          <a:prstGeom prst="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001</a:t>
            </a:r>
          </a:p>
        </p:txBody>
      </p:sp>
      <p:sp>
        <p:nvSpPr>
          <p:cNvPr id="25" name="Rectangle 24">
            <a:extLst>
              <a:ext uri="{FF2B5EF4-FFF2-40B4-BE49-F238E27FC236}">
                <a16:creationId xmlns:a16="http://schemas.microsoft.com/office/drawing/2014/main" id="{E5BF1EAF-4F0B-87F6-4D65-AD0F4E3F6A89}"/>
              </a:ext>
            </a:extLst>
          </p:cNvPr>
          <p:cNvSpPr/>
          <p:nvPr/>
        </p:nvSpPr>
        <p:spPr>
          <a:xfrm>
            <a:off x="1303957" y="4781820"/>
            <a:ext cx="902640" cy="404948"/>
          </a:xfrm>
          <a:prstGeom prst="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010</a:t>
            </a:r>
          </a:p>
        </p:txBody>
      </p:sp>
      <p:sp>
        <p:nvSpPr>
          <p:cNvPr id="26" name="Rectangle 25">
            <a:extLst>
              <a:ext uri="{FF2B5EF4-FFF2-40B4-BE49-F238E27FC236}">
                <a16:creationId xmlns:a16="http://schemas.microsoft.com/office/drawing/2014/main" id="{138A9163-EA08-569D-902B-B74AC988F1A9}"/>
              </a:ext>
            </a:extLst>
          </p:cNvPr>
          <p:cNvSpPr/>
          <p:nvPr/>
        </p:nvSpPr>
        <p:spPr>
          <a:xfrm>
            <a:off x="2266256" y="4777464"/>
            <a:ext cx="902640" cy="404948"/>
          </a:xfrm>
          <a:prstGeom prst="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101</a:t>
            </a:r>
          </a:p>
        </p:txBody>
      </p:sp>
      <p:sp>
        <p:nvSpPr>
          <p:cNvPr id="27" name="Rectangle 26">
            <a:extLst>
              <a:ext uri="{FF2B5EF4-FFF2-40B4-BE49-F238E27FC236}">
                <a16:creationId xmlns:a16="http://schemas.microsoft.com/office/drawing/2014/main" id="{552023D2-0E1D-7CBD-5D1B-AD1F911A7A29}"/>
              </a:ext>
            </a:extLst>
          </p:cNvPr>
          <p:cNvSpPr/>
          <p:nvPr/>
        </p:nvSpPr>
        <p:spPr>
          <a:xfrm>
            <a:off x="3247273" y="4781820"/>
            <a:ext cx="902640" cy="404948"/>
          </a:xfrm>
          <a:prstGeom prst="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001</a:t>
            </a:r>
          </a:p>
        </p:txBody>
      </p:sp>
      <p:sp>
        <p:nvSpPr>
          <p:cNvPr id="28" name="Rectangle 27">
            <a:extLst>
              <a:ext uri="{FF2B5EF4-FFF2-40B4-BE49-F238E27FC236}">
                <a16:creationId xmlns:a16="http://schemas.microsoft.com/office/drawing/2014/main" id="{257681F6-C4A7-CE8C-DC6F-CB981317204D}"/>
              </a:ext>
            </a:extLst>
          </p:cNvPr>
          <p:cNvSpPr/>
          <p:nvPr/>
        </p:nvSpPr>
        <p:spPr>
          <a:xfrm>
            <a:off x="4209572" y="4779199"/>
            <a:ext cx="430850" cy="390587"/>
          </a:xfrm>
          <a:prstGeom prst="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1</a:t>
            </a:r>
          </a:p>
        </p:txBody>
      </p:sp>
      <p:sp>
        <p:nvSpPr>
          <p:cNvPr id="29" name="Rectangle 28">
            <a:extLst>
              <a:ext uri="{FF2B5EF4-FFF2-40B4-BE49-F238E27FC236}">
                <a16:creationId xmlns:a16="http://schemas.microsoft.com/office/drawing/2014/main" id="{D5A7A164-F7A1-456A-D5EF-0A18F038C631}"/>
              </a:ext>
            </a:extLst>
          </p:cNvPr>
          <p:cNvSpPr/>
          <p:nvPr/>
        </p:nvSpPr>
        <p:spPr>
          <a:xfrm>
            <a:off x="4699527" y="4779438"/>
            <a:ext cx="902640" cy="404948"/>
          </a:xfrm>
          <a:prstGeom prst="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101</a:t>
            </a:r>
          </a:p>
        </p:txBody>
      </p:sp>
      <p:sp>
        <p:nvSpPr>
          <p:cNvPr id="30" name="Rectangle 29">
            <a:extLst>
              <a:ext uri="{FF2B5EF4-FFF2-40B4-BE49-F238E27FC236}">
                <a16:creationId xmlns:a16="http://schemas.microsoft.com/office/drawing/2014/main" id="{7148EEB4-A547-436E-8DB8-1B4B3AB58988}"/>
              </a:ext>
            </a:extLst>
          </p:cNvPr>
          <p:cNvSpPr/>
          <p:nvPr/>
        </p:nvSpPr>
        <p:spPr>
          <a:xfrm>
            <a:off x="5279569" y="5345350"/>
            <a:ext cx="1134210" cy="355769"/>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31" name="Rectangle 30">
            <a:extLst>
              <a:ext uri="{FF2B5EF4-FFF2-40B4-BE49-F238E27FC236}">
                <a16:creationId xmlns:a16="http://schemas.microsoft.com/office/drawing/2014/main" id="{1A18B411-5F0E-D9B5-D119-92606646F378}"/>
              </a:ext>
            </a:extLst>
          </p:cNvPr>
          <p:cNvSpPr/>
          <p:nvPr/>
        </p:nvSpPr>
        <p:spPr>
          <a:xfrm>
            <a:off x="5270863" y="6718243"/>
            <a:ext cx="1134210" cy="355769"/>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32" name="Rectangle 31">
            <a:extLst>
              <a:ext uri="{FF2B5EF4-FFF2-40B4-BE49-F238E27FC236}">
                <a16:creationId xmlns:a16="http://schemas.microsoft.com/office/drawing/2014/main" id="{915DCCF2-6756-A4B2-C36C-C8DAB95C5F93}"/>
              </a:ext>
            </a:extLst>
          </p:cNvPr>
          <p:cNvSpPr/>
          <p:nvPr/>
        </p:nvSpPr>
        <p:spPr>
          <a:xfrm>
            <a:off x="12228727" y="4352419"/>
            <a:ext cx="1134210" cy="355769"/>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Tree>
    <p:extLst>
      <p:ext uri="{BB962C8B-B14F-4D97-AF65-F5344CB8AC3E}">
        <p14:creationId xmlns:p14="http://schemas.microsoft.com/office/powerpoint/2010/main" val="390683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heel(1)">
                                      <p:cBhvr>
                                        <p:cTn id="17" dur="20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heel(1)">
                                      <p:cBhvr>
                                        <p:cTn id="22" dur="2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heel(1)">
                                      <p:cBhvr>
                                        <p:cTn id="27" dur="2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heel(1)">
                                      <p:cBhvr>
                                        <p:cTn id="32" dur="20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heel(1)">
                                      <p:cBhvr>
                                        <p:cTn id="37" dur="20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heel(1)">
                                      <p:cBhvr>
                                        <p:cTn id="42" dur="20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heel(1)">
                                      <p:cBhvr>
                                        <p:cTn id="47" dur="20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heel(1)">
                                      <p:cBhvr>
                                        <p:cTn id="52" dur="20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heel(1)">
                                      <p:cBhvr>
                                        <p:cTn id="57" dur="20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heel(1)">
                                      <p:cBhvr>
                                        <p:cTn id="62" dur="20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heel(1)">
                                      <p:cBhvr>
                                        <p:cTn id="67" dur="20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heel(1)">
                                      <p:cBhvr>
                                        <p:cTn id="72" dur="20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1"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wheel(1)">
                                      <p:cBhvr>
                                        <p:cTn id="77" dur="20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21" presetClass="entr" presetSubtype="1" fill="hold" grpId="0"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heel(1)">
                                      <p:cBhvr>
                                        <p:cTn id="82" dur="2000"/>
                                        <p:tgtEl>
                                          <p:spTgt spid="31"/>
                                        </p:tgtEl>
                                      </p:cBhvr>
                                    </p:animEffect>
                                  </p:childTnLst>
                                </p:cTn>
                              </p:par>
                            </p:childTnLst>
                          </p:cTn>
                        </p:par>
                      </p:childTnLst>
                    </p:cTn>
                  </p:par>
                  <p:par>
                    <p:cTn id="83" fill="hold">
                      <p:stCondLst>
                        <p:cond delay="indefinite"/>
                      </p:stCondLst>
                      <p:childTnLst>
                        <p:par>
                          <p:cTn id="84" fill="hold">
                            <p:stCondLst>
                              <p:cond delay="0"/>
                            </p:stCondLst>
                            <p:childTnLst>
                              <p:par>
                                <p:cTn id="85" presetID="21" presetClass="entr" presetSubtype="1"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heel(1)">
                                      <p:cBhvr>
                                        <p:cTn id="8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8" grpId="0" animBg="1"/>
      <p:bldP spid="19" grpId="0" animBg="1"/>
      <p:bldP spid="20" grpId="0" animBg="1"/>
      <p:bldP spid="21" grpId="0" animBg="1"/>
      <p:bldP spid="22"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37361" y="140754"/>
            <a:ext cx="11832335" cy="1065929"/>
          </a:xfrm>
        </p:spPr>
        <p:txBody>
          <a:bodyPr>
            <a:normAutofit/>
          </a:bodyPr>
          <a:lstStyle/>
          <a:p>
            <a:r>
              <a:rPr lang="en-US" sz="5400" b="1" dirty="0">
                <a:solidFill>
                  <a:srgbClr val="0070C0"/>
                </a:solidFill>
              </a:rPr>
              <a:t>PROCESSOR DESIGN (</a:t>
            </a:r>
            <a:r>
              <a:rPr lang="en-US" sz="5400" b="1" dirty="0">
                <a:solidFill>
                  <a:srgbClr val="FF0000"/>
                </a:solidFill>
              </a:rPr>
              <a:t>HOME WORK</a:t>
            </a:r>
            <a:r>
              <a:rPr lang="en-US" sz="5400" b="1" dirty="0">
                <a:solidFill>
                  <a:srgbClr val="0070C0"/>
                </a:solidFill>
              </a:rPr>
              <a:t>)</a:t>
            </a:r>
          </a:p>
        </p:txBody>
      </p:sp>
      <p:sp>
        <p:nvSpPr>
          <p:cNvPr id="3" name="TextBox 2"/>
          <p:cNvSpPr txBox="1"/>
          <p:nvPr/>
        </p:nvSpPr>
        <p:spPr>
          <a:xfrm>
            <a:off x="203781" y="997943"/>
            <a:ext cx="16105789" cy="70788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sz="4000" dirty="0"/>
              <a:t>Design a processor unit for the operations listed in the following Table:</a:t>
            </a:r>
          </a:p>
        </p:txBody>
      </p:sp>
      <p:sp>
        <p:nvSpPr>
          <p:cNvPr id="5" name="Date Placeholder 4"/>
          <p:cNvSpPr>
            <a:spLocks noGrp="1"/>
          </p:cNvSpPr>
          <p:nvPr>
            <p:ph type="dt" sz="half" idx="10"/>
          </p:nvPr>
        </p:nvSpPr>
        <p:spPr/>
        <p:txBody>
          <a:bodyPr/>
          <a:lstStyle/>
          <a:p>
            <a:fld id="{11023726-84DC-4750-9C9D-4E4442F8A0FA}" type="datetime3">
              <a:rPr lang="en-US" smtClean="0"/>
              <a:t>25 March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22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796070200"/>
              </p:ext>
            </p:extLst>
          </p:nvPr>
        </p:nvGraphicFramePr>
        <p:xfrm>
          <a:off x="329339" y="1905126"/>
          <a:ext cx="15813978" cy="5943596"/>
        </p:xfrm>
        <a:graphic>
          <a:graphicData uri="http://schemas.openxmlformats.org/drawingml/2006/table">
            <a:tbl>
              <a:tblPr firstRow="1" firstCol="1" bandRow="1">
                <a:tableStyleId>{5C22544A-7EE6-4342-B048-85BDC9FD1C3A}</a:tableStyleId>
              </a:tblPr>
              <a:tblGrid>
                <a:gridCol w="1406575">
                  <a:extLst>
                    <a:ext uri="{9D8B030D-6E8A-4147-A177-3AD203B41FA5}">
                      <a16:colId xmlns:a16="http://schemas.microsoft.com/office/drawing/2014/main" val="3939505422"/>
                    </a:ext>
                  </a:extLst>
                </a:gridCol>
                <a:gridCol w="1786811">
                  <a:extLst>
                    <a:ext uri="{9D8B030D-6E8A-4147-A177-3AD203B41FA5}">
                      <a16:colId xmlns:a16="http://schemas.microsoft.com/office/drawing/2014/main" val="2005552645"/>
                    </a:ext>
                  </a:extLst>
                </a:gridCol>
                <a:gridCol w="1786811">
                  <a:extLst>
                    <a:ext uri="{9D8B030D-6E8A-4147-A177-3AD203B41FA5}">
                      <a16:colId xmlns:a16="http://schemas.microsoft.com/office/drawing/2014/main" val="1334445692"/>
                    </a:ext>
                  </a:extLst>
                </a:gridCol>
                <a:gridCol w="2460898">
                  <a:extLst>
                    <a:ext uri="{9D8B030D-6E8A-4147-A177-3AD203B41FA5}">
                      <a16:colId xmlns:a16="http://schemas.microsoft.com/office/drawing/2014/main" val="3311776632"/>
                    </a:ext>
                  </a:extLst>
                </a:gridCol>
                <a:gridCol w="2460898">
                  <a:extLst>
                    <a:ext uri="{9D8B030D-6E8A-4147-A177-3AD203B41FA5}">
                      <a16:colId xmlns:a16="http://schemas.microsoft.com/office/drawing/2014/main" val="314354436"/>
                    </a:ext>
                  </a:extLst>
                </a:gridCol>
                <a:gridCol w="1703743">
                  <a:extLst>
                    <a:ext uri="{9D8B030D-6E8A-4147-A177-3AD203B41FA5}">
                      <a16:colId xmlns:a16="http://schemas.microsoft.com/office/drawing/2014/main" val="1023598678"/>
                    </a:ext>
                  </a:extLst>
                </a:gridCol>
                <a:gridCol w="4208242">
                  <a:extLst>
                    <a:ext uri="{9D8B030D-6E8A-4147-A177-3AD203B41FA5}">
                      <a16:colId xmlns:a16="http://schemas.microsoft.com/office/drawing/2014/main" val="466637812"/>
                    </a:ext>
                  </a:extLst>
                </a:gridCol>
              </a:tblGrid>
              <a:tr h="476777">
                <a:tc rowSpan="2">
                  <a:txBody>
                    <a:bodyPr/>
                    <a:lstStyle/>
                    <a:p>
                      <a:pPr algn="ctr">
                        <a:lnSpc>
                          <a:spcPct val="100000"/>
                        </a:lnSpc>
                        <a:spcAft>
                          <a:spcPts val="0"/>
                        </a:spcAft>
                      </a:pPr>
                      <a:r>
                        <a:rPr lang="en-CA" sz="2800" dirty="0">
                          <a:effectLst/>
                        </a:rPr>
                        <a:t>Binary Code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gridSpan="4">
                  <a:txBody>
                    <a:bodyPr/>
                    <a:lstStyle/>
                    <a:p>
                      <a:pPr marL="156845" algn="ctr">
                        <a:lnSpc>
                          <a:spcPct val="100000"/>
                        </a:lnSpc>
                        <a:spcAft>
                          <a:spcPts val="0"/>
                        </a:spcAft>
                      </a:pPr>
                      <a:r>
                        <a:rPr lang="en-CA" sz="2800" dirty="0">
                          <a:effectLst/>
                        </a:rPr>
                        <a:t>Function of selection variables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165911601"/>
                  </a:ext>
                </a:extLst>
              </a:tr>
              <a:tr h="572659">
                <a:tc vMerge="1">
                  <a:txBody>
                    <a:bodyPr/>
                    <a:lstStyle/>
                    <a:p>
                      <a:endParaRPr lang="en-CA"/>
                    </a:p>
                  </a:txBody>
                  <a:tcPr/>
                </a:tc>
                <a:tc>
                  <a:txBody>
                    <a:bodyPr/>
                    <a:lstStyle/>
                    <a:p>
                      <a:pPr marR="38100" algn="ctr">
                        <a:lnSpc>
                          <a:spcPct val="100000"/>
                        </a:lnSpc>
                        <a:spcAft>
                          <a:spcPts val="0"/>
                        </a:spcAft>
                      </a:pPr>
                      <a:r>
                        <a:rPr lang="en-CA" sz="2800" b="1" dirty="0">
                          <a:effectLst/>
                        </a:rPr>
                        <a:t>B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8735" algn="ctr">
                        <a:lnSpc>
                          <a:spcPct val="100000"/>
                        </a:lnSpc>
                        <a:spcAft>
                          <a:spcPts val="0"/>
                        </a:spcAft>
                      </a:pPr>
                      <a:r>
                        <a:rPr lang="en-CA" sz="2800" b="1" dirty="0">
                          <a:effectLst/>
                        </a:rPr>
                        <a:t>A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b="1" dirty="0">
                          <a:effectLst/>
                        </a:rPr>
                        <a:t>F with </a:t>
                      </a:r>
                      <a:r>
                        <a:rPr lang="en-CA" sz="2800" b="1" dirty="0" err="1">
                          <a:effectLst/>
                        </a:rPr>
                        <a:t>C</a:t>
                      </a:r>
                      <a:r>
                        <a:rPr lang="en-CA" sz="2800" b="1" baseline="-25000" dirty="0" err="1">
                          <a:effectLst/>
                        </a:rPr>
                        <a:t>in</a:t>
                      </a:r>
                      <a:r>
                        <a:rPr lang="en-CA" sz="2800" b="1" dirty="0">
                          <a:effectLst/>
                        </a:rPr>
                        <a:t> = 0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b="1" dirty="0">
                          <a:effectLst/>
                        </a:rPr>
                        <a:t>F with </a:t>
                      </a:r>
                      <a:r>
                        <a:rPr lang="en-CA" sz="2800" b="1" dirty="0" err="1">
                          <a:effectLst/>
                        </a:rPr>
                        <a:t>C</a:t>
                      </a:r>
                      <a:r>
                        <a:rPr lang="en-CA" sz="2800" b="1" baseline="-25000" dirty="0" err="1">
                          <a:effectLst/>
                        </a:rPr>
                        <a:t>in</a:t>
                      </a:r>
                      <a:r>
                        <a:rPr lang="en-CA" sz="2800" b="1" dirty="0">
                          <a:effectLst/>
                        </a:rPr>
                        <a:t> = 1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b="1" dirty="0">
                          <a:effectLst/>
                        </a:rPr>
                        <a:t>D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9370" algn="ctr">
                        <a:lnSpc>
                          <a:spcPct val="100000"/>
                        </a:lnSpc>
                        <a:spcAft>
                          <a:spcPts val="0"/>
                        </a:spcAft>
                      </a:pPr>
                      <a:r>
                        <a:rPr lang="en-CA" sz="2800" b="1" dirty="0">
                          <a:effectLst/>
                        </a:rPr>
                        <a:t>H</a:t>
                      </a:r>
                      <a:r>
                        <a:rPr lang="en-CA" sz="2800" dirty="0">
                          <a:effectLst/>
                        </a:rPr>
                        <a:t>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3190523013"/>
                  </a:ext>
                </a:extLst>
              </a:tr>
              <a:tr h="611770">
                <a:tc>
                  <a:txBody>
                    <a:bodyPr/>
                    <a:lstStyle/>
                    <a:p>
                      <a:pPr marR="34925" algn="ctr">
                        <a:lnSpc>
                          <a:spcPct val="100000"/>
                        </a:lnSpc>
                        <a:spcAft>
                          <a:spcPts val="0"/>
                        </a:spcAft>
                      </a:pPr>
                      <a:r>
                        <a:rPr lang="en-CA" sz="2800" dirty="0">
                          <a:effectLst/>
                        </a:rPr>
                        <a:t>0 0 0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Input Data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Input Data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dirty="0">
                          <a:effectLst/>
                        </a:rPr>
                        <a:t>A+1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1750" algn="ctr">
                        <a:lnSpc>
                          <a:spcPct val="100000"/>
                        </a:lnSpc>
                        <a:spcAft>
                          <a:spcPts val="0"/>
                        </a:spcAft>
                      </a:pPr>
                      <a:r>
                        <a:rPr lang="en-CA" sz="2800" dirty="0">
                          <a:effectLst/>
                        </a:rPr>
                        <a:t>None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3655" algn="ctr">
                        <a:lnSpc>
                          <a:spcPct val="100000"/>
                        </a:lnSpc>
                        <a:spcAft>
                          <a:spcPts val="0"/>
                        </a:spcAft>
                      </a:pPr>
                      <a:r>
                        <a:rPr lang="en-CA" sz="2800" dirty="0">
                          <a:effectLst/>
                        </a:rPr>
                        <a:t>Circulate-Left with Carry</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497859172"/>
                  </a:ext>
                </a:extLst>
              </a:tr>
              <a:tr h="611770">
                <a:tc>
                  <a:txBody>
                    <a:bodyPr/>
                    <a:lstStyle/>
                    <a:p>
                      <a:pPr marR="34925" algn="ctr">
                        <a:lnSpc>
                          <a:spcPct val="100000"/>
                        </a:lnSpc>
                        <a:spcAft>
                          <a:spcPts val="0"/>
                        </a:spcAft>
                      </a:pPr>
                      <a:r>
                        <a:rPr lang="en-CA" sz="2800" dirty="0">
                          <a:effectLst/>
                        </a:rPr>
                        <a:t>0 0 1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R1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2800" dirty="0">
                          <a:effectLst/>
                        </a:rPr>
                        <a:t>A+B</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0795" algn="ctr">
                        <a:lnSpc>
                          <a:spcPct val="100000"/>
                        </a:lnSpc>
                        <a:spcAft>
                          <a:spcPts val="0"/>
                        </a:spcAft>
                      </a:pPr>
                      <a:r>
                        <a:rPr lang="en-CA" sz="2800" dirty="0">
                          <a:effectLst/>
                        </a:rPr>
                        <a:t>A+B+1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a:effectLst/>
                        </a:rPr>
                        <a:t>R1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marR="13970" algn="ctr">
                        <a:lnSpc>
                          <a:spcPct val="100000"/>
                        </a:lnSpc>
                        <a:spcAft>
                          <a:spcPts val="0"/>
                        </a:spcAft>
                      </a:pPr>
                      <a:r>
                        <a:rPr lang="en-CA" sz="2800" dirty="0">
                          <a:effectLst/>
                        </a:rPr>
                        <a:t>Circulate-Right with Carry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649116545"/>
                  </a:ext>
                </a:extLst>
              </a:tr>
              <a:tr h="611770">
                <a:tc>
                  <a:txBody>
                    <a:bodyPr/>
                    <a:lstStyle/>
                    <a:p>
                      <a:pPr marR="34925" algn="ctr">
                        <a:lnSpc>
                          <a:spcPct val="100000"/>
                        </a:lnSpc>
                        <a:spcAft>
                          <a:spcPts val="0"/>
                        </a:spcAft>
                      </a:pPr>
                      <a:r>
                        <a:rPr lang="en-CA" sz="2800" dirty="0">
                          <a:effectLst/>
                        </a:rPr>
                        <a:t>0 1 0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R2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R2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57785" algn="ctr">
                        <a:lnSpc>
                          <a:spcPct val="100000"/>
                        </a:lnSpc>
                        <a:spcAft>
                          <a:spcPts val="0"/>
                        </a:spcAft>
                      </a:pPr>
                      <a:r>
                        <a:rPr lang="en-CA" sz="2800" dirty="0">
                          <a:effectLst/>
                        </a:rPr>
                        <a:t>A+B’</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2800" dirty="0">
                          <a:effectLst/>
                        </a:rPr>
                        <a:t>A+B’+1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R2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3655" algn="ctr">
                        <a:lnSpc>
                          <a:spcPct val="100000"/>
                        </a:lnSpc>
                        <a:spcAft>
                          <a:spcPts val="0"/>
                        </a:spcAft>
                      </a:pPr>
                      <a:r>
                        <a:rPr lang="en-CA" sz="2800" dirty="0">
                          <a:effectLst/>
                        </a:rPr>
                        <a:t>No shift</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535047974"/>
                  </a:ext>
                </a:extLst>
              </a:tr>
              <a:tr h="611770">
                <a:tc>
                  <a:txBody>
                    <a:bodyPr/>
                    <a:lstStyle/>
                    <a:p>
                      <a:pPr marR="34925" algn="ctr">
                        <a:lnSpc>
                          <a:spcPct val="100000"/>
                        </a:lnSpc>
                        <a:spcAft>
                          <a:spcPts val="0"/>
                        </a:spcAft>
                      </a:pPr>
                      <a:r>
                        <a:rPr lang="en-CA" sz="2800" dirty="0">
                          <a:effectLst/>
                        </a:rPr>
                        <a:t>0 1 1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R3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R3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A-1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5560"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R3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dirty="0">
                          <a:effectLst/>
                        </a:rPr>
                        <a:t>0’s to the output Bus</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5944642"/>
                  </a:ext>
                </a:extLst>
              </a:tr>
              <a:tr h="611770">
                <a:tc>
                  <a:txBody>
                    <a:bodyPr/>
                    <a:lstStyle/>
                    <a:p>
                      <a:pPr marR="34925" algn="ctr">
                        <a:lnSpc>
                          <a:spcPct val="100000"/>
                        </a:lnSpc>
                        <a:spcAft>
                          <a:spcPts val="0"/>
                        </a:spcAft>
                      </a:pPr>
                      <a:r>
                        <a:rPr lang="en-CA" sz="2800" dirty="0">
                          <a:effectLst/>
                        </a:rPr>
                        <a:t>1 0 0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dirty="0">
                          <a:effectLst/>
                        </a:rPr>
                        <a:t>R4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R4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45720" algn="ctr">
                        <a:lnSpc>
                          <a:spcPct val="100000"/>
                        </a:lnSpc>
                        <a:spcAft>
                          <a:spcPts val="0"/>
                        </a:spcAft>
                      </a:pPr>
                      <a:r>
                        <a:rPr lang="en-CA" sz="2800" dirty="0">
                          <a:effectLst/>
                        </a:rPr>
                        <a:t>A 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45720" algn="ctr">
                        <a:lnSpc>
                          <a:spcPct val="100000"/>
                        </a:lnSpc>
                        <a:spcAft>
                          <a:spcPts val="0"/>
                        </a:spcAft>
                      </a:pPr>
                      <a:r>
                        <a:rPr lang="en-CA" sz="2800" dirty="0">
                          <a:effectLst/>
                        </a:rPr>
                        <a:t>A 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R4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dirty="0">
                          <a:effectLst/>
                        </a:rPr>
                        <a:t>-</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423811077"/>
                  </a:ext>
                </a:extLst>
              </a:tr>
              <a:tr h="611770">
                <a:tc>
                  <a:txBody>
                    <a:bodyPr/>
                    <a:lstStyle/>
                    <a:p>
                      <a:pPr marR="34925" algn="ctr">
                        <a:lnSpc>
                          <a:spcPct val="100000"/>
                        </a:lnSpc>
                        <a:spcAft>
                          <a:spcPts val="0"/>
                        </a:spcAft>
                      </a:pPr>
                      <a:r>
                        <a:rPr lang="en-CA" sz="2800" dirty="0">
                          <a:effectLst/>
                        </a:rPr>
                        <a:t>1 0 1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R5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R5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1750" algn="ctr">
                        <a:lnSpc>
                          <a:spcPct val="100000"/>
                        </a:lnSpc>
                        <a:spcAft>
                          <a:spcPts val="0"/>
                        </a:spcAft>
                      </a:pPr>
                      <a:r>
                        <a:rPr lang="en-CA" sz="2800" dirty="0">
                          <a:effectLst/>
                        </a:rPr>
                        <a:t>A XOR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800" dirty="0">
                          <a:effectLst/>
                        </a:rPr>
                        <a:t>A XOR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R5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algn="ctr">
                        <a:lnSpc>
                          <a:spcPct val="100000"/>
                        </a:lnSpc>
                        <a:spcAft>
                          <a:spcPts val="0"/>
                        </a:spcAft>
                      </a:pPr>
                      <a:r>
                        <a:rPr lang="en-CA" sz="2800" dirty="0">
                          <a:effectLst/>
                        </a:rPr>
                        <a:t>Shift Left with I</a:t>
                      </a:r>
                      <a:r>
                        <a:rPr lang="en-CA" sz="2800" baseline="-25000" dirty="0">
                          <a:effectLst/>
                        </a:rPr>
                        <a:t>L</a:t>
                      </a:r>
                      <a:r>
                        <a:rPr lang="en-CA" sz="2800" dirty="0">
                          <a:effectLst/>
                        </a:rPr>
                        <a:t>=0</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3235350611"/>
                  </a:ext>
                </a:extLst>
              </a:tr>
              <a:tr h="611770">
                <a:tc>
                  <a:txBody>
                    <a:bodyPr/>
                    <a:lstStyle/>
                    <a:p>
                      <a:pPr marR="34925" algn="ctr">
                        <a:lnSpc>
                          <a:spcPct val="100000"/>
                        </a:lnSpc>
                        <a:spcAft>
                          <a:spcPts val="0"/>
                        </a:spcAft>
                      </a:pPr>
                      <a:r>
                        <a:rPr lang="en-CA" sz="2800" dirty="0">
                          <a:effectLst/>
                        </a:rPr>
                        <a:t>1 1 0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R6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R6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50165" algn="ctr">
                        <a:lnSpc>
                          <a:spcPct val="100000"/>
                        </a:lnSpc>
                        <a:spcAft>
                          <a:spcPts val="0"/>
                        </a:spcAft>
                      </a:pPr>
                      <a:r>
                        <a:rPr lang="en-CA" sz="2800" dirty="0">
                          <a:effectLst/>
                        </a:rPr>
                        <a:t>A AND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800" dirty="0">
                          <a:effectLst/>
                        </a:rPr>
                        <a:t>A AND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R6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marR="13970" algn="ctr">
                        <a:lnSpc>
                          <a:spcPct val="100000"/>
                        </a:lnSpc>
                        <a:spcAft>
                          <a:spcPts val="0"/>
                        </a:spcAft>
                      </a:pPr>
                      <a:r>
                        <a:rPr lang="en-CA" sz="2800" dirty="0">
                          <a:effectLst/>
                        </a:rPr>
                        <a:t>Shift Right with I</a:t>
                      </a:r>
                      <a:r>
                        <a:rPr lang="en-CA" sz="2800" baseline="-25000" dirty="0">
                          <a:effectLst/>
                        </a:rPr>
                        <a:t>R</a:t>
                      </a:r>
                      <a:r>
                        <a:rPr lang="en-CA" sz="2800" dirty="0">
                          <a:effectLst/>
                        </a:rPr>
                        <a:t>=0</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386241963"/>
                  </a:ext>
                </a:extLst>
              </a:tr>
              <a:tr h="611770">
                <a:tc>
                  <a:txBody>
                    <a:bodyPr/>
                    <a:lstStyle/>
                    <a:p>
                      <a:pPr marR="34925" algn="ctr">
                        <a:lnSpc>
                          <a:spcPct val="100000"/>
                        </a:lnSpc>
                        <a:spcAft>
                          <a:spcPts val="0"/>
                        </a:spcAft>
                      </a:pPr>
                      <a:r>
                        <a:rPr lang="en-CA" sz="2800" dirty="0">
                          <a:effectLst/>
                        </a:rPr>
                        <a:t>1 1 1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dirty="0">
                          <a:effectLst/>
                        </a:rPr>
                        <a:t>R7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R7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1750"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8100"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a:effectLst/>
                        </a:rPr>
                        <a:t>R7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4925" algn="ctr">
                        <a:lnSpc>
                          <a:spcPct val="100000"/>
                        </a:lnSpc>
                        <a:spcAft>
                          <a:spcPts val="0"/>
                        </a:spcAft>
                      </a:pPr>
                      <a:r>
                        <a:rPr lang="en-CA" sz="2800" dirty="0">
                          <a:effectLst/>
                        </a:rPr>
                        <a:t>1’s to the output Bus</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2366638424"/>
                  </a:ext>
                </a:extLst>
              </a:tr>
            </a:tbl>
          </a:graphicData>
        </a:graphic>
      </p:graphicFrame>
    </p:spTree>
    <p:extLst>
      <p:ext uri="{BB962C8B-B14F-4D97-AF65-F5344CB8AC3E}">
        <p14:creationId xmlns:p14="http://schemas.microsoft.com/office/powerpoint/2010/main" val="1792151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CE4D-078F-4769-9C71-BA84FD03CBAC}"/>
              </a:ext>
            </a:extLst>
          </p:cNvPr>
          <p:cNvSpPr>
            <a:spLocks noGrp="1"/>
          </p:cNvSpPr>
          <p:nvPr>
            <p:ph type="title"/>
          </p:nvPr>
        </p:nvSpPr>
        <p:spPr>
          <a:xfrm>
            <a:off x="1147157" y="438150"/>
            <a:ext cx="13391803" cy="1590676"/>
          </a:xfrm>
        </p:spPr>
        <p:txBody>
          <a:bodyPr>
            <a:normAutofit/>
          </a:bodyPr>
          <a:lstStyle/>
          <a:p>
            <a:r>
              <a:rPr lang="en-US" sz="6600" b="1" dirty="0">
                <a:solidFill>
                  <a:srgbClr val="0070C0"/>
                </a:solidFill>
              </a:rPr>
              <a:t>Next…</a:t>
            </a:r>
          </a:p>
        </p:txBody>
      </p:sp>
      <p:sp>
        <p:nvSpPr>
          <p:cNvPr id="3" name="Content Placeholder 2">
            <a:extLst>
              <a:ext uri="{FF2B5EF4-FFF2-40B4-BE49-F238E27FC236}">
                <a16:creationId xmlns:a16="http://schemas.microsoft.com/office/drawing/2014/main" id="{DF7BB51C-986E-4928-B9DC-4C38A667BDFA}"/>
              </a:ext>
            </a:extLst>
          </p:cNvPr>
          <p:cNvSpPr>
            <a:spLocks noGrp="1"/>
          </p:cNvSpPr>
          <p:nvPr>
            <p:ph idx="1"/>
          </p:nvPr>
        </p:nvSpPr>
        <p:spPr>
          <a:xfrm>
            <a:off x="1147157" y="2028825"/>
            <a:ext cx="14148262" cy="5221606"/>
          </a:xfrm>
        </p:spPr>
        <p:txBody>
          <a:bodyPr>
            <a:normAutofit/>
          </a:bodyPr>
          <a:lstStyle/>
          <a:p>
            <a:r>
              <a:rPr lang="en-US" sz="4800" dirty="0">
                <a:solidFill>
                  <a:srgbClr val="FF0000"/>
                </a:solidFill>
              </a:rPr>
              <a:t>Flowchart and State Diagram</a:t>
            </a:r>
          </a:p>
          <a:p>
            <a:r>
              <a:rPr lang="en-US" sz="4800" dirty="0">
                <a:solidFill>
                  <a:srgbClr val="FF0000"/>
                </a:solidFill>
              </a:rPr>
              <a:t>Microprogrammed Control Unit Design for addition/subtraction of signed numbers.</a:t>
            </a:r>
          </a:p>
        </p:txBody>
      </p:sp>
      <p:sp>
        <p:nvSpPr>
          <p:cNvPr id="4" name="Date Placeholder 3"/>
          <p:cNvSpPr>
            <a:spLocks noGrp="1"/>
          </p:cNvSpPr>
          <p:nvPr>
            <p:ph type="dt" sz="half" idx="10"/>
          </p:nvPr>
        </p:nvSpPr>
        <p:spPr/>
        <p:txBody>
          <a:bodyPr/>
          <a:lstStyle/>
          <a:p>
            <a:fld id="{BED11D00-E41A-4AEC-A616-FD81D6242A7F}" type="datetime3">
              <a:rPr lang="en-US" smtClean="0"/>
              <a:t>25 March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23</a:t>
            </a:fld>
            <a:endParaRPr lang="en-US" dirty="0"/>
          </a:p>
        </p:txBody>
      </p:sp>
    </p:spTree>
    <p:extLst>
      <p:ext uri="{BB962C8B-B14F-4D97-AF65-F5344CB8AC3E}">
        <p14:creationId xmlns:p14="http://schemas.microsoft.com/office/powerpoint/2010/main" val="1821327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410734" y="459817"/>
            <a:ext cx="9794822" cy="1191665"/>
          </a:xfrm>
        </p:spPr>
        <p:txBody>
          <a:bodyPr>
            <a:normAutofit/>
          </a:bodyPr>
          <a:lstStyle/>
          <a:p>
            <a:r>
              <a:rPr lang="en-US" sz="7200" b="1" dirty="0">
                <a:solidFill>
                  <a:srgbClr val="0070C0"/>
                </a:solidFill>
              </a:rPr>
              <a:t>Thanks for Attending….</a:t>
            </a:r>
          </a:p>
        </p:txBody>
      </p:sp>
      <p:grpSp>
        <p:nvGrpSpPr>
          <p:cNvPr id="5" name="Group 6"/>
          <p:cNvGrpSpPr>
            <a:grpSpLocks/>
          </p:cNvGrpSpPr>
          <p:nvPr/>
        </p:nvGrpSpPr>
        <p:grpSpPr bwMode="auto">
          <a:xfrm>
            <a:off x="7398324" y="1197030"/>
            <a:ext cx="7015943" cy="6350923"/>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00"/>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520" kern="10" dirty="0">
                  <a:ln w="9525">
                    <a:solidFill>
                      <a:schemeClr val="accent5">
                        <a:lumMod val="75000"/>
                      </a:schemeClr>
                    </a:solidFill>
                    <a:round/>
                    <a:headEnd/>
                    <a:tailEnd/>
                  </a:ln>
                  <a:solidFill>
                    <a:srgbClr val="00B050"/>
                  </a:solidFill>
                  <a:latin typeface="Arial Black"/>
                </a:rPr>
                <a:t>?</a:t>
              </a:r>
            </a:p>
          </p:txBody>
        </p:sp>
      </p:grpSp>
      <p:sp>
        <p:nvSpPr>
          <p:cNvPr id="3" name="Date Placeholder 2"/>
          <p:cNvSpPr>
            <a:spLocks noGrp="1"/>
          </p:cNvSpPr>
          <p:nvPr>
            <p:ph type="dt" sz="half" idx="10"/>
          </p:nvPr>
        </p:nvSpPr>
        <p:spPr/>
        <p:txBody>
          <a:bodyPr/>
          <a:lstStyle/>
          <a:p>
            <a:fld id="{9260C38D-5DDF-446D-BFC5-E3C80B0B0C84}" type="datetime3">
              <a:rPr lang="en-US" smtClean="0"/>
              <a:t>25 March 2023</a:t>
            </a:fld>
            <a:endParaRPr lang="en-US"/>
          </a:p>
        </p:txBody>
      </p:sp>
      <p:sp>
        <p:nvSpPr>
          <p:cNvPr id="4" name="Footer Placeholder 3"/>
          <p:cNvSpPr>
            <a:spLocks noGrp="1"/>
          </p:cNvSpPr>
          <p:nvPr>
            <p:ph type="ftr" sz="quarter" idx="11"/>
          </p:nvPr>
        </p:nvSpPr>
        <p:spPr/>
        <p:txBody>
          <a:bodyPr/>
          <a:lstStyle/>
          <a:p>
            <a:r>
              <a:rPr lang="en-US"/>
              <a:t>Course Teacher: Prof. Dr. Engr. Muhibul Haque Bhuyan</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24</a:t>
            </a:fld>
            <a:endParaRPr lang="en-US" dirty="0"/>
          </a:p>
        </p:txBody>
      </p:sp>
    </p:spTree>
    <p:extLst>
      <p:ext uri="{BB962C8B-B14F-4D97-AF65-F5344CB8AC3E}">
        <p14:creationId xmlns:p14="http://schemas.microsoft.com/office/powerpoint/2010/main" val="478753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DFF4AF2-26D6-448C-A405-54C925C9B786}"/>
              </a:ext>
            </a:extLst>
          </p:cNvPr>
          <p:cNvPicPr>
            <a:picLocks noGrp="1" noChangeAspect="1"/>
          </p:cNvPicPr>
          <p:nvPr>
            <p:ph idx="1"/>
          </p:nvPr>
        </p:nvPicPr>
        <p:blipFill rotWithShape="1">
          <a:blip r:embed="rId2">
            <a:duotone>
              <a:schemeClr val="accent2">
                <a:shade val="45000"/>
                <a:satMod val="135000"/>
              </a:schemeClr>
              <a:prstClr val="white"/>
            </a:duotone>
          </a:blip>
          <a:srcRect l="5696" t="5376" r="6645" b="3170"/>
          <a:stretch/>
        </p:blipFill>
        <p:spPr>
          <a:xfrm>
            <a:off x="6101542" y="516811"/>
            <a:ext cx="9326879" cy="7470784"/>
          </a:xfrm>
          <a:prstGeom prst="rect">
            <a:avLst/>
          </a:prstGeom>
        </p:spPr>
      </p:pic>
      <p:sp>
        <p:nvSpPr>
          <p:cNvPr id="2" name="Title 1">
            <a:extLst>
              <a:ext uri="{FF2B5EF4-FFF2-40B4-BE49-F238E27FC236}">
                <a16:creationId xmlns:a16="http://schemas.microsoft.com/office/drawing/2014/main" id="{FF1636AA-E0C0-4EB1-95D8-12FABE9986F0}"/>
              </a:ext>
            </a:extLst>
          </p:cNvPr>
          <p:cNvSpPr>
            <a:spLocks noGrp="1"/>
          </p:cNvSpPr>
          <p:nvPr>
            <p:ph type="title"/>
          </p:nvPr>
        </p:nvSpPr>
        <p:spPr>
          <a:xfrm>
            <a:off x="1138843" y="255268"/>
            <a:ext cx="12618720" cy="1039732"/>
          </a:xfrm>
        </p:spPr>
        <p:txBody>
          <a:bodyPr>
            <a:normAutofit/>
          </a:bodyPr>
          <a:lstStyle/>
          <a:p>
            <a:r>
              <a:rPr lang="en-US" sz="6000" b="1" dirty="0">
                <a:solidFill>
                  <a:srgbClr val="0070C0"/>
                </a:solidFill>
              </a:rPr>
              <a:t>Setting Bits in a Status Register</a:t>
            </a:r>
          </a:p>
        </p:txBody>
      </p:sp>
      <p:sp>
        <p:nvSpPr>
          <p:cNvPr id="5" name="TextBox 4">
            <a:extLst>
              <a:ext uri="{FF2B5EF4-FFF2-40B4-BE49-F238E27FC236}">
                <a16:creationId xmlns:a16="http://schemas.microsoft.com/office/drawing/2014/main" id="{32D36A85-08D3-4EE6-B854-C283F678D92C}"/>
              </a:ext>
            </a:extLst>
          </p:cNvPr>
          <p:cNvSpPr txBox="1"/>
          <p:nvPr/>
        </p:nvSpPr>
        <p:spPr>
          <a:xfrm>
            <a:off x="448886" y="1295000"/>
            <a:ext cx="8418523" cy="769441"/>
          </a:xfrm>
          <a:prstGeom prst="rect">
            <a:avLst/>
          </a:prstGeom>
          <a:noFill/>
        </p:spPr>
        <p:txBody>
          <a:bodyPr wrap="none" rtlCol="0">
            <a:spAutoFit/>
          </a:bodyPr>
          <a:lstStyle/>
          <a:p>
            <a:r>
              <a:rPr lang="en-US" sz="4400" dirty="0"/>
              <a:t>8-bit ALU with a 4-bit status register</a:t>
            </a:r>
          </a:p>
        </p:txBody>
      </p:sp>
      <p:sp>
        <p:nvSpPr>
          <p:cNvPr id="3" name="TextBox 2">
            <a:extLst>
              <a:ext uri="{FF2B5EF4-FFF2-40B4-BE49-F238E27FC236}">
                <a16:creationId xmlns:a16="http://schemas.microsoft.com/office/drawing/2014/main" id="{0B0C8DC4-7400-47CA-AC2C-5C2BECAC1208}"/>
              </a:ext>
            </a:extLst>
          </p:cNvPr>
          <p:cNvSpPr txBox="1"/>
          <p:nvPr/>
        </p:nvSpPr>
        <p:spPr>
          <a:xfrm>
            <a:off x="3546874" y="7325236"/>
            <a:ext cx="2554668" cy="769441"/>
          </a:xfrm>
          <a:prstGeom prst="rect">
            <a:avLst/>
          </a:prstGeom>
          <a:noFill/>
        </p:spPr>
        <p:txBody>
          <a:bodyPr wrap="square" rtlCol="0">
            <a:spAutoFit/>
          </a:bodyPr>
          <a:lstStyle/>
          <a:p>
            <a:r>
              <a:rPr lang="en-US" sz="4400" b="1" dirty="0">
                <a:solidFill>
                  <a:srgbClr val="FF0000"/>
                </a:solidFill>
              </a:rPr>
              <a:t>Fig. 9-14</a:t>
            </a:r>
          </a:p>
        </p:txBody>
      </p:sp>
      <p:sp>
        <p:nvSpPr>
          <p:cNvPr id="6" name="TextBox 5"/>
          <p:cNvSpPr txBox="1"/>
          <p:nvPr/>
        </p:nvSpPr>
        <p:spPr>
          <a:xfrm>
            <a:off x="14447520" y="548640"/>
            <a:ext cx="847898" cy="424732"/>
          </a:xfrm>
          <a:prstGeom prst="rect">
            <a:avLst/>
          </a:prstGeom>
          <a:solidFill>
            <a:schemeClr val="bg1"/>
          </a:solidFill>
          <a:ln>
            <a:solidFill>
              <a:schemeClr val="bg1"/>
            </a:solidFill>
          </a:ln>
        </p:spPr>
        <p:txBody>
          <a:bodyPr wrap="square" rtlCol="0">
            <a:spAutoFit/>
          </a:bodyPr>
          <a:lstStyle/>
          <a:p>
            <a:endParaRPr lang="en-US" sz="2160" dirty="0"/>
          </a:p>
        </p:txBody>
      </p:sp>
      <p:sp>
        <p:nvSpPr>
          <p:cNvPr id="7" name="Date Placeholder 6"/>
          <p:cNvSpPr>
            <a:spLocks noGrp="1"/>
          </p:cNvSpPr>
          <p:nvPr>
            <p:ph type="dt" sz="half" idx="10"/>
          </p:nvPr>
        </p:nvSpPr>
        <p:spPr/>
        <p:txBody>
          <a:bodyPr/>
          <a:lstStyle/>
          <a:p>
            <a:fld id="{DD3DA7B8-DE50-4DDF-8D75-64F4B8801D95}" type="datetime3">
              <a:rPr lang="en-US" smtClean="0"/>
              <a:t>25 March 2023</a:t>
            </a:fld>
            <a:endParaRPr lang="en-US"/>
          </a:p>
        </p:txBody>
      </p:sp>
      <p:sp>
        <p:nvSpPr>
          <p:cNvPr id="8" name="Footer Placeholder 7"/>
          <p:cNvSpPr>
            <a:spLocks noGrp="1"/>
          </p:cNvSpPr>
          <p:nvPr>
            <p:ph type="ftr" sz="quarter" idx="11"/>
          </p:nvPr>
        </p:nvSpPr>
        <p:spPr/>
        <p:txBody>
          <a:bodyPr/>
          <a:lstStyle/>
          <a:p>
            <a:r>
              <a:rPr lang="en-US"/>
              <a:t>Course Teacher: Prof. Dr. Engr. Muhibul Haque Bhuyan</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3</a:t>
            </a:fld>
            <a:endParaRPr lang="en-US" dirty="0"/>
          </a:p>
        </p:txBody>
      </p:sp>
      <p:sp>
        <p:nvSpPr>
          <p:cNvPr id="10" name="TextBox 9">
            <a:extLst>
              <a:ext uri="{FF2B5EF4-FFF2-40B4-BE49-F238E27FC236}">
                <a16:creationId xmlns:a16="http://schemas.microsoft.com/office/drawing/2014/main" id="{0B0C8DC4-7400-47CA-AC2C-5C2BECAC1208}"/>
              </a:ext>
            </a:extLst>
          </p:cNvPr>
          <p:cNvSpPr txBox="1"/>
          <p:nvPr/>
        </p:nvSpPr>
        <p:spPr>
          <a:xfrm>
            <a:off x="14447519" y="642193"/>
            <a:ext cx="1280161" cy="769441"/>
          </a:xfrm>
          <a:prstGeom prst="rect">
            <a:avLst/>
          </a:prstGeom>
          <a:solidFill>
            <a:schemeClr val="bg1"/>
          </a:solidFill>
        </p:spPr>
        <p:txBody>
          <a:bodyPr wrap="square" rtlCol="0">
            <a:spAutoFit/>
          </a:bodyPr>
          <a:lstStyle/>
          <a:p>
            <a:endParaRPr lang="en-US" sz="4400" b="1" dirty="0">
              <a:solidFill>
                <a:srgbClr val="FF0000"/>
              </a:solidFill>
            </a:endParaRPr>
          </a:p>
        </p:txBody>
      </p:sp>
    </p:spTree>
    <p:extLst>
      <p:ext uri="{BB962C8B-B14F-4D97-AF65-F5344CB8AC3E}">
        <p14:creationId xmlns:p14="http://schemas.microsoft.com/office/powerpoint/2010/main" val="2797909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970721-DABC-475A-A722-B29122AD2B65}" type="datetime3">
              <a:rPr lang="en-US" smtClean="0"/>
              <a:t>25 March 2023</a:t>
            </a:fld>
            <a:endParaRPr lang="en-US"/>
          </a:p>
        </p:txBody>
      </p:sp>
      <p:sp>
        <p:nvSpPr>
          <p:cNvPr id="8" name="Footer Placeholder 7"/>
          <p:cNvSpPr>
            <a:spLocks noGrp="1"/>
          </p:cNvSpPr>
          <p:nvPr>
            <p:ph type="ftr" sz="quarter" idx="11"/>
          </p:nvPr>
        </p:nvSpPr>
        <p:spPr/>
        <p:txBody>
          <a:body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4</a:t>
            </a:fld>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232756" y="805964"/>
                <a:ext cx="16010314" cy="7294305"/>
              </a:xfrm>
              <a:prstGeom prst="rect">
                <a:avLst/>
              </a:prstGeom>
              <a:noFill/>
            </p:spPr>
            <p:txBody>
              <a:bodyPr wrap="square" rtlCol="0">
                <a:spAutoFit/>
              </a:bodyPr>
              <a:lstStyle/>
              <a:p>
                <a:r>
                  <a:rPr lang="en-US" sz="3600" dirty="0"/>
                  <a:t>Figure 9.14. shows the block diagram of an 8-bit ALU with a 4-bit status register. The four status bits for </a:t>
                </a:r>
                <a:r>
                  <a:rPr lang="en-US" sz="3600" b="1" dirty="0">
                    <a:solidFill>
                      <a:srgbClr val="00B050"/>
                    </a:solidFill>
                  </a:rPr>
                  <a:t>carry, sign, zero</a:t>
                </a:r>
                <a:r>
                  <a:rPr lang="en-US" sz="3600" dirty="0">
                    <a:solidFill>
                      <a:srgbClr val="00B050"/>
                    </a:solidFill>
                  </a:rPr>
                  <a:t>, and </a:t>
                </a:r>
                <a:r>
                  <a:rPr lang="en-US" sz="3600" b="1" dirty="0">
                    <a:solidFill>
                      <a:srgbClr val="00B050"/>
                    </a:solidFill>
                  </a:rPr>
                  <a:t>overflow </a:t>
                </a:r>
                <a:r>
                  <a:rPr lang="en-US" sz="3600" dirty="0"/>
                  <a:t>bits are symbolized by </a:t>
                </a:r>
                <a:r>
                  <a:rPr lang="en-US" sz="3600" i="1" dirty="0">
                    <a:solidFill>
                      <a:srgbClr val="00B050"/>
                    </a:solidFill>
                  </a:rPr>
                  <a:t>C</a:t>
                </a:r>
                <a:r>
                  <a:rPr lang="en-US" sz="3600" dirty="0">
                    <a:solidFill>
                      <a:srgbClr val="00B050"/>
                    </a:solidFill>
                  </a:rPr>
                  <a:t>, </a:t>
                </a:r>
                <a:r>
                  <a:rPr lang="en-US" sz="3600" i="1" dirty="0">
                    <a:solidFill>
                      <a:srgbClr val="00B050"/>
                    </a:solidFill>
                  </a:rPr>
                  <a:t>S</a:t>
                </a:r>
                <a:r>
                  <a:rPr lang="en-US" sz="3600" dirty="0">
                    <a:solidFill>
                      <a:srgbClr val="00B050"/>
                    </a:solidFill>
                  </a:rPr>
                  <a:t>, </a:t>
                </a:r>
                <a:r>
                  <a:rPr lang="en-US" sz="3600" i="1" dirty="0">
                    <a:solidFill>
                      <a:srgbClr val="00B050"/>
                    </a:solidFill>
                  </a:rPr>
                  <a:t>Z</a:t>
                </a:r>
                <a:r>
                  <a:rPr lang="en-US" sz="3600" dirty="0">
                    <a:solidFill>
                      <a:srgbClr val="00B050"/>
                    </a:solidFill>
                  </a:rPr>
                  <a:t>, and </a:t>
                </a:r>
                <a:r>
                  <a:rPr lang="en-US" sz="3600" i="1" dirty="0">
                    <a:solidFill>
                      <a:srgbClr val="00B050"/>
                    </a:solidFill>
                  </a:rPr>
                  <a:t>V</a:t>
                </a:r>
                <a:r>
                  <a:rPr lang="en-US" sz="3600" dirty="0"/>
                  <a:t> respectively. The bits are </a:t>
                </a:r>
                <a:r>
                  <a:rPr lang="en-US" sz="3600" b="1" dirty="0">
                    <a:solidFill>
                      <a:srgbClr val="FF0000"/>
                    </a:solidFill>
                  </a:rPr>
                  <a:t>set</a:t>
                </a:r>
                <a:r>
                  <a:rPr lang="en-US" sz="3600" dirty="0"/>
                  <a:t> (</a:t>
                </a:r>
                <a:r>
                  <a:rPr lang="en-US" sz="3600" b="1" dirty="0">
                    <a:solidFill>
                      <a:srgbClr val="FF0000"/>
                    </a:solidFill>
                  </a:rPr>
                  <a:t>HIGH</a:t>
                </a:r>
                <a:r>
                  <a:rPr lang="en-US" sz="3600" dirty="0"/>
                  <a:t>) or </a:t>
                </a:r>
                <a:r>
                  <a:rPr lang="en-US" sz="3600" b="1" dirty="0">
                    <a:solidFill>
                      <a:srgbClr val="0070C0"/>
                    </a:solidFill>
                  </a:rPr>
                  <a:t>cleared </a:t>
                </a:r>
                <a:r>
                  <a:rPr lang="en-US" sz="3600" dirty="0"/>
                  <a:t>(</a:t>
                </a:r>
                <a:r>
                  <a:rPr lang="en-US" sz="3600" b="1" dirty="0">
                    <a:solidFill>
                      <a:srgbClr val="0070C0"/>
                    </a:solidFill>
                  </a:rPr>
                  <a:t>LOW</a:t>
                </a:r>
                <a:r>
                  <a:rPr lang="en-US" sz="3600" dirty="0"/>
                  <a:t>) as a result of an operation performed in the ALU.</a:t>
                </a:r>
              </a:p>
              <a:p>
                <a:pPr marL="742950" indent="-742950">
                  <a:buAutoNum type="arabicPeriod"/>
                </a:pPr>
                <a:r>
                  <a:rPr lang="en-US" sz="3600" dirty="0"/>
                  <a:t>Bit </a:t>
                </a:r>
                <a:r>
                  <a:rPr lang="en-US" sz="3600" i="1" dirty="0"/>
                  <a:t>C</a:t>
                </a:r>
                <a:r>
                  <a:rPr lang="en-US" sz="3600" dirty="0"/>
                  <a:t> is set if the output carry of the ALU is 1. It is cleared if the output carry is 0.</a:t>
                </a:r>
              </a:p>
              <a:p>
                <a:pPr marL="742950" indent="-742950">
                  <a:buFontTx/>
                  <a:buAutoNum type="arabicPeriod"/>
                </a:pPr>
                <a:r>
                  <a:rPr lang="en-US" sz="3600" dirty="0"/>
                  <a:t>Bit </a:t>
                </a:r>
                <a:r>
                  <a:rPr lang="en-US" sz="3600" i="1" dirty="0"/>
                  <a:t>S</a:t>
                </a:r>
                <a:r>
                  <a:rPr lang="en-US" sz="3600" dirty="0"/>
                  <a:t> is set if the highest-order bit of the result (i.e., the sign bit) in the output of the ALU is 1. It is cleared if the highest-order bit of the result is 0.</a:t>
                </a:r>
              </a:p>
              <a:p>
                <a:pPr marL="742950" indent="-742950">
                  <a:buFontTx/>
                  <a:buAutoNum type="arabicPeriod"/>
                </a:pPr>
                <a:r>
                  <a:rPr lang="en-US" sz="3600" dirty="0"/>
                  <a:t>Bit </a:t>
                </a:r>
                <a:r>
                  <a:rPr lang="en-US" sz="3600" i="1" dirty="0"/>
                  <a:t>Z</a:t>
                </a:r>
                <a:r>
                  <a:rPr lang="en-US" sz="3600" dirty="0"/>
                  <a:t> is set if the output carry of the ALU contains all 0s, and it is cleared otherwise. That is, </a:t>
                </a:r>
                <a:r>
                  <a:rPr lang="en-US" sz="3600" i="1" dirty="0"/>
                  <a:t>Z</a:t>
                </a:r>
                <a:r>
                  <a:rPr lang="en-US" sz="3600" dirty="0"/>
                  <a:t> = 1 if the result is 0, and </a:t>
                </a:r>
                <a:r>
                  <a:rPr lang="en-US" sz="3600" i="1" dirty="0"/>
                  <a:t>Z</a:t>
                </a:r>
                <a:r>
                  <a:rPr lang="en-US" sz="3600" dirty="0"/>
                  <a:t> = 0 if the result is not 0.</a:t>
                </a:r>
              </a:p>
              <a:p>
                <a:pPr marL="742950" indent="-742950">
                  <a:buFontTx/>
                  <a:buAutoNum type="arabicPeriod"/>
                </a:pPr>
                <a:r>
                  <a:rPr lang="en-US" sz="3600" dirty="0"/>
                  <a:t>Bit </a:t>
                </a:r>
                <a:r>
                  <a:rPr lang="en-US" sz="3600" i="1" dirty="0"/>
                  <a:t>V</a:t>
                </a:r>
                <a:r>
                  <a:rPr lang="en-US" sz="3600" dirty="0"/>
                  <a:t> is set if the exclusive-OR of output carry and MSB of the ALU is 1 (that is,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𝐶</m:t>
                        </m:r>
                      </m:e>
                      <m:sub>
                        <m:r>
                          <a:rPr lang="en-US" sz="3600" b="0" i="1" smtClean="0">
                            <a:latin typeface="Cambria Math" panose="02040503050406030204" pitchFamily="18" charset="0"/>
                          </a:rPr>
                          <m:t>9</m:t>
                        </m:r>
                      </m:sub>
                    </m:sSub>
                    <m:r>
                      <a:rPr lang="en-US" sz="3600" i="1" smtClean="0">
                        <a:latin typeface="Cambria Math" panose="02040503050406030204" pitchFamily="18" charset="0"/>
                        <a:ea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𝐶</m:t>
                        </m:r>
                      </m:e>
                      <m:sub>
                        <m:r>
                          <a:rPr lang="en-US" sz="3600" b="0" i="1" smtClean="0">
                            <a:latin typeface="Cambria Math" panose="02040503050406030204" pitchFamily="18" charset="0"/>
                            <a:ea typeface="Cambria Math" panose="02040503050406030204" pitchFamily="18" charset="0"/>
                          </a:rPr>
                          <m:t>8</m:t>
                        </m:r>
                      </m:sub>
                    </m:sSub>
                    <m:r>
                      <a:rPr lang="en-US" sz="3600" b="0" i="1" smtClean="0">
                        <a:latin typeface="Cambria Math" panose="02040503050406030204" pitchFamily="18" charset="0"/>
                        <a:ea typeface="Cambria Math" panose="02040503050406030204" pitchFamily="18" charset="0"/>
                      </a:rPr>
                      <m:t>=1</m:t>
                    </m:r>
                  </m:oMath>
                </a14:m>
                <a:r>
                  <a:rPr lang="en-US" sz="3600" dirty="0"/>
                  <a:t>), and it is cleared otherwise. This is the condition of overflow when the numbers are in sign 2’s complement representation. For an 8-bit ALU, </a:t>
                </a:r>
                <a:r>
                  <a:rPr lang="en-US" sz="3600" i="1" dirty="0"/>
                  <a:t>V</a:t>
                </a:r>
                <a:r>
                  <a:rPr lang="en-US" sz="3600" dirty="0"/>
                  <a:t> = 1 if the result is greater than 127 or less than -128.</a:t>
                </a:r>
              </a:p>
            </p:txBody>
          </p:sp>
        </mc:Choice>
        <mc:Fallback xmlns="">
          <p:sp>
            <p:nvSpPr>
              <p:cNvPr id="10" name="TextBox 9"/>
              <p:cNvSpPr txBox="1">
                <a:spLocks noRot="1" noChangeAspect="1" noMove="1" noResize="1" noEditPoints="1" noAdjustHandles="1" noChangeArrowheads="1" noChangeShapeType="1" noTextEdit="1"/>
              </p:cNvSpPr>
              <p:nvPr/>
            </p:nvSpPr>
            <p:spPr>
              <a:xfrm>
                <a:off x="232756" y="805964"/>
                <a:ext cx="16010314" cy="7294305"/>
              </a:xfrm>
              <a:prstGeom prst="rect">
                <a:avLst/>
              </a:prstGeom>
              <a:blipFill>
                <a:blip r:embed="rId2"/>
                <a:stretch>
                  <a:fillRect l="-1180" t="-1253" r="-1142" b="-2172"/>
                </a:stretch>
              </a:blipFill>
            </p:spPr>
            <p:txBody>
              <a:bodyPr/>
              <a:lstStyle/>
              <a:p>
                <a:r>
                  <a:rPr lang="en-US">
                    <a:noFill/>
                  </a:rPr>
                  <a:t> </a:t>
                </a:r>
              </a:p>
            </p:txBody>
          </p:sp>
        </mc:Fallback>
      </mc:AlternateContent>
      <p:sp>
        <p:nvSpPr>
          <p:cNvPr id="11" name="Title 1">
            <a:extLst>
              <a:ext uri="{FF2B5EF4-FFF2-40B4-BE49-F238E27FC236}">
                <a16:creationId xmlns:a16="http://schemas.microsoft.com/office/drawing/2014/main" id="{66DB13EE-9066-4270-BF91-8769F7E74896}"/>
              </a:ext>
            </a:extLst>
          </p:cNvPr>
          <p:cNvSpPr>
            <a:spLocks noGrp="1"/>
          </p:cNvSpPr>
          <p:nvPr>
            <p:ph type="title"/>
          </p:nvPr>
        </p:nvSpPr>
        <p:spPr>
          <a:xfrm>
            <a:off x="1928553" y="125019"/>
            <a:ext cx="12618720" cy="857782"/>
          </a:xfrm>
        </p:spPr>
        <p:txBody>
          <a:bodyPr>
            <a:normAutofit/>
          </a:bodyPr>
          <a:lstStyle/>
          <a:p>
            <a:r>
              <a:rPr lang="en-US" sz="4800" b="1" dirty="0">
                <a:solidFill>
                  <a:srgbClr val="0070C0"/>
                </a:solidFill>
              </a:rPr>
              <a:t>Setting Bits in a Status Register</a:t>
            </a:r>
          </a:p>
        </p:txBody>
      </p:sp>
    </p:spTree>
    <p:extLst>
      <p:ext uri="{BB962C8B-B14F-4D97-AF65-F5344CB8AC3E}">
        <p14:creationId xmlns:p14="http://schemas.microsoft.com/office/powerpoint/2010/main" val="318351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97F5-AD9C-4D31-B7D5-97E448F5F8D2}"/>
              </a:ext>
            </a:extLst>
          </p:cNvPr>
          <p:cNvSpPr>
            <a:spLocks noGrp="1"/>
          </p:cNvSpPr>
          <p:nvPr>
            <p:ph type="title"/>
          </p:nvPr>
        </p:nvSpPr>
        <p:spPr>
          <a:xfrm>
            <a:off x="581891" y="494514"/>
            <a:ext cx="15218632" cy="1494618"/>
          </a:xfrm>
        </p:spPr>
        <p:txBody>
          <a:bodyPr>
            <a:noAutofit/>
          </a:bodyPr>
          <a:lstStyle/>
          <a:p>
            <a:r>
              <a:rPr lang="en-US" sz="5400" dirty="0">
                <a:solidFill>
                  <a:srgbClr val="FF0000"/>
                </a:solidFill>
              </a:rPr>
              <a:t>Table 9-5 </a:t>
            </a:r>
            <a:r>
              <a:rPr lang="en-US" sz="5400" dirty="0"/>
              <a:t>Status bits after the subtraction operation of two </a:t>
            </a:r>
            <a:r>
              <a:rPr lang="en-US" sz="5400" b="1" dirty="0">
                <a:solidFill>
                  <a:srgbClr val="FF0000"/>
                </a:solidFill>
              </a:rPr>
              <a:t>unsigned</a:t>
            </a:r>
            <a:r>
              <a:rPr lang="en-US" sz="5400" dirty="0"/>
              <a:t> numbers (</a:t>
            </a:r>
            <a:r>
              <a:rPr lang="en-US" sz="5400" i="1" dirty="0"/>
              <a:t>A-B</a:t>
            </a:r>
            <a:r>
              <a:rPr lang="en-US" sz="5400" dirty="0"/>
              <a:t>)</a:t>
            </a:r>
          </a:p>
        </p:txBody>
      </p:sp>
      <p:pic>
        <p:nvPicPr>
          <p:cNvPr id="4" name="Content Placeholder 3">
            <a:extLst>
              <a:ext uri="{FF2B5EF4-FFF2-40B4-BE49-F238E27FC236}">
                <a16:creationId xmlns:a16="http://schemas.microsoft.com/office/drawing/2014/main" id="{F371F04A-BDFE-40A9-86F5-BBBE2ED39121}"/>
              </a:ext>
            </a:extLst>
          </p:cNvPr>
          <p:cNvPicPr>
            <a:picLocks noGrp="1" noChangeAspect="1"/>
          </p:cNvPicPr>
          <p:nvPr>
            <p:ph idx="1"/>
          </p:nvPr>
        </p:nvPicPr>
        <p:blipFill rotWithShape="1">
          <a:blip r:embed="rId2">
            <a:duotone>
              <a:schemeClr val="accent2">
                <a:shade val="45000"/>
                <a:satMod val="135000"/>
              </a:schemeClr>
              <a:prstClr val="white"/>
            </a:duotone>
            <a:lum bright="-20000" contrast="40000"/>
          </a:blip>
          <a:srcRect l="10467" t="8555" r="11005" b="7368"/>
          <a:stretch/>
        </p:blipFill>
        <p:spPr>
          <a:xfrm>
            <a:off x="1406198" y="1978427"/>
            <a:ext cx="13630176" cy="5935288"/>
          </a:xfrm>
          <a:prstGeom prst="rect">
            <a:avLst/>
          </a:prstGeom>
        </p:spPr>
      </p:pic>
      <p:sp>
        <p:nvSpPr>
          <p:cNvPr id="3" name="Date Placeholder 2"/>
          <p:cNvSpPr>
            <a:spLocks noGrp="1"/>
          </p:cNvSpPr>
          <p:nvPr>
            <p:ph type="dt" sz="half" idx="10"/>
          </p:nvPr>
        </p:nvSpPr>
        <p:spPr/>
        <p:txBody>
          <a:bodyPr/>
          <a:lstStyle/>
          <a:p>
            <a:fld id="{AB6A3AF3-D187-4030-80CF-28BE08492B8D}" type="datetime3">
              <a:rPr lang="en-US" smtClean="0"/>
              <a:t>25 March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416291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A646-134F-4BB4-8D75-420ED9FBB4AA}"/>
              </a:ext>
            </a:extLst>
          </p:cNvPr>
          <p:cNvSpPr>
            <a:spLocks noGrp="1"/>
          </p:cNvSpPr>
          <p:nvPr>
            <p:ph type="title"/>
          </p:nvPr>
        </p:nvSpPr>
        <p:spPr>
          <a:xfrm>
            <a:off x="254591" y="810084"/>
            <a:ext cx="15897923" cy="1389832"/>
          </a:xfrm>
        </p:spPr>
        <p:txBody>
          <a:bodyPr anchor="t">
            <a:noAutofit/>
          </a:bodyPr>
          <a:lstStyle/>
          <a:p>
            <a:r>
              <a:rPr lang="en-US" sz="4800" dirty="0"/>
              <a:t>Status bits after the subtraction (</a:t>
            </a:r>
            <a:r>
              <a:rPr lang="en-US" sz="4800" i="1" dirty="0"/>
              <a:t>A-B</a:t>
            </a:r>
            <a:r>
              <a:rPr lang="en-US" sz="4800" dirty="0"/>
              <a:t>) of two </a:t>
            </a:r>
            <a:r>
              <a:rPr lang="en-US" sz="4800" b="1" dirty="0">
                <a:solidFill>
                  <a:srgbClr val="FF0000"/>
                </a:solidFill>
              </a:rPr>
              <a:t>signed</a:t>
            </a:r>
            <a:r>
              <a:rPr lang="en-US" sz="4800" dirty="0"/>
              <a:t> binary numbers when negative numbers are in 2’s complement form</a:t>
            </a:r>
          </a:p>
        </p:txBody>
      </p:sp>
      <p:pic>
        <p:nvPicPr>
          <p:cNvPr id="4" name="Content Placeholder 3">
            <a:extLst>
              <a:ext uri="{FF2B5EF4-FFF2-40B4-BE49-F238E27FC236}">
                <a16:creationId xmlns:a16="http://schemas.microsoft.com/office/drawing/2014/main" id="{EFFF5027-1E69-4A71-BA3C-AD3C91824782}"/>
              </a:ext>
            </a:extLst>
          </p:cNvPr>
          <p:cNvPicPr>
            <a:picLocks noGrp="1" noChangeAspect="1"/>
          </p:cNvPicPr>
          <p:nvPr>
            <p:ph idx="1"/>
          </p:nvPr>
        </p:nvPicPr>
        <p:blipFill rotWithShape="1">
          <a:blip r:embed="rId2">
            <a:duotone>
              <a:schemeClr val="accent2">
                <a:shade val="45000"/>
                <a:satMod val="135000"/>
              </a:schemeClr>
              <a:prstClr val="white"/>
            </a:duotone>
            <a:lum bright="-20000" contrast="40000"/>
          </a:blip>
          <a:srcRect l="3511" t="9412" r="4659" b="5491"/>
          <a:stretch/>
        </p:blipFill>
        <p:spPr>
          <a:xfrm>
            <a:off x="254591" y="2643448"/>
            <a:ext cx="15897923" cy="4389122"/>
          </a:xfrm>
          <a:prstGeom prst="rect">
            <a:avLst/>
          </a:prstGeom>
        </p:spPr>
      </p:pic>
      <p:sp>
        <p:nvSpPr>
          <p:cNvPr id="3" name="Date Placeholder 2"/>
          <p:cNvSpPr>
            <a:spLocks noGrp="1"/>
          </p:cNvSpPr>
          <p:nvPr>
            <p:ph type="dt" sz="half" idx="10"/>
          </p:nvPr>
        </p:nvSpPr>
        <p:spPr/>
        <p:txBody>
          <a:bodyPr/>
          <a:lstStyle/>
          <a:p>
            <a:fld id="{4B1A40A0-81BB-41EB-8421-ED666848137A}" type="datetime3">
              <a:rPr lang="en-US" smtClean="0"/>
              <a:t>25 March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327136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A646-134F-4BB4-8D75-420ED9FBB4AA}"/>
              </a:ext>
            </a:extLst>
          </p:cNvPr>
          <p:cNvSpPr>
            <a:spLocks noGrp="1"/>
          </p:cNvSpPr>
          <p:nvPr>
            <p:ph type="title"/>
          </p:nvPr>
        </p:nvSpPr>
        <p:spPr>
          <a:xfrm>
            <a:off x="249382" y="704159"/>
            <a:ext cx="16026938" cy="1407274"/>
          </a:xfrm>
        </p:spPr>
        <p:txBody>
          <a:bodyPr anchor="t">
            <a:noAutofit/>
          </a:bodyPr>
          <a:lstStyle/>
          <a:p>
            <a:r>
              <a:rPr lang="en-US" sz="4800" dirty="0">
                <a:solidFill>
                  <a:srgbClr val="00B050"/>
                </a:solidFill>
              </a:rPr>
              <a:t>Status bits after the subtraction (</a:t>
            </a:r>
            <a:r>
              <a:rPr lang="en-US" sz="4800" i="1" dirty="0">
                <a:solidFill>
                  <a:srgbClr val="00B050"/>
                </a:solidFill>
              </a:rPr>
              <a:t>A-B</a:t>
            </a:r>
            <a:r>
              <a:rPr lang="en-US" sz="4800" dirty="0">
                <a:solidFill>
                  <a:srgbClr val="00B050"/>
                </a:solidFill>
              </a:rPr>
              <a:t>) of two </a:t>
            </a:r>
            <a:r>
              <a:rPr lang="en-US" sz="4800" b="1" dirty="0">
                <a:solidFill>
                  <a:srgbClr val="FF0000"/>
                </a:solidFill>
              </a:rPr>
              <a:t>signed</a:t>
            </a:r>
            <a:r>
              <a:rPr lang="en-US" sz="4800" dirty="0">
                <a:solidFill>
                  <a:srgbClr val="00B050"/>
                </a:solidFill>
              </a:rPr>
              <a:t> binary numbers when negative numbers are in 2’s complement form</a:t>
            </a:r>
          </a:p>
        </p:txBody>
      </p:sp>
      <p:sp>
        <p:nvSpPr>
          <p:cNvPr id="3" name="Date Placeholder 2"/>
          <p:cNvSpPr>
            <a:spLocks noGrp="1"/>
          </p:cNvSpPr>
          <p:nvPr>
            <p:ph type="dt" sz="half" idx="10"/>
          </p:nvPr>
        </p:nvSpPr>
        <p:spPr/>
        <p:txBody>
          <a:bodyPr/>
          <a:lstStyle/>
          <a:p>
            <a:fld id="{82B7FA5F-3C6F-4E25-AF72-89277AAF3D43}" type="datetime3">
              <a:rPr lang="en-US" smtClean="0"/>
              <a:t>25 March 2023</a:t>
            </a:fld>
            <a:endParaRPr lang="en-US"/>
          </a:p>
        </p:txBody>
      </p:sp>
      <p:sp>
        <p:nvSpPr>
          <p:cNvPr id="4" name="Footer Placeholder 3"/>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7</a:t>
            </a:fld>
            <a:endParaRPr lang="en-US" dirty="0"/>
          </a:p>
        </p:txBody>
      </p:sp>
      <p:sp>
        <p:nvSpPr>
          <p:cNvPr id="7" name="TextBox 6"/>
          <p:cNvSpPr txBox="1"/>
          <p:nvPr/>
        </p:nvSpPr>
        <p:spPr>
          <a:xfrm>
            <a:off x="249382" y="2111433"/>
            <a:ext cx="16010314" cy="5016758"/>
          </a:xfrm>
          <a:prstGeom prst="rect">
            <a:avLst/>
          </a:prstGeom>
          <a:noFill/>
        </p:spPr>
        <p:txBody>
          <a:bodyPr wrap="square" rtlCol="0">
            <a:spAutoFit/>
          </a:bodyPr>
          <a:lstStyle/>
          <a:p>
            <a:r>
              <a:rPr lang="en-US" sz="4000" dirty="0"/>
              <a:t>Some computers consider the </a:t>
            </a:r>
            <a:r>
              <a:rPr lang="en-US" sz="4000" b="1" i="1" dirty="0">
                <a:solidFill>
                  <a:srgbClr val="0070C0"/>
                </a:solidFill>
              </a:rPr>
              <a:t>C</a:t>
            </a:r>
            <a:r>
              <a:rPr lang="en-US" sz="4000" b="1" dirty="0">
                <a:solidFill>
                  <a:srgbClr val="0070C0"/>
                </a:solidFill>
              </a:rPr>
              <a:t> bit to be a borrow bit </a:t>
            </a:r>
            <a:r>
              <a:rPr lang="en-US" sz="4000" dirty="0"/>
              <a:t>after a subtraction operation </a:t>
            </a:r>
            <a:r>
              <a:rPr lang="en-US" sz="4000" i="1" dirty="0"/>
              <a:t>A</a:t>
            </a:r>
            <a:r>
              <a:rPr lang="en-US" sz="4000" dirty="0"/>
              <a:t> – </a:t>
            </a:r>
            <a:r>
              <a:rPr lang="en-US" sz="4000" i="1" dirty="0"/>
              <a:t>B</a:t>
            </a:r>
            <a:r>
              <a:rPr lang="en-US" sz="4000" dirty="0"/>
              <a:t>. An end </a:t>
            </a:r>
            <a:r>
              <a:rPr lang="en-US" sz="4000" b="1" dirty="0">
                <a:solidFill>
                  <a:srgbClr val="00B050"/>
                </a:solidFill>
              </a:rPr>
              <a:t>borrow does not occur if </a:t>
            </a:r>
            <a:r>
              <a:rPr lang="en-US" sz="4000" b="1" i="1" dirty="0">
                <a:solidFill>
                  <a:srgbClr val="00B050"/>
                </a:solidFill>
              </a:rPr>
              <a:t>A</a:t>
            </a:r>
            <a:r>
              <a:rPr lang="en-US" sz="4000" b="1" dirty="0">
                <a:solidFill>
                  <a:srgbClr val="00B050"/>
                </a:solidFill>
              </a:rPr>
              <a:t> ≥ </a:t>
            </a:r>
            <a:r>
              <a:rPr lang="en-US" sz="4000" b="1" i="1" dirty="0">
                <a:solidFill>
                  <a:srgbClr val="00B050"/>
                </a:solidFill>
              </a:rPr>
              <a:t>B</a:t>
            </a:r>
            <a:r>
              <a:rPr lang="en-US" sz="4000" dirty="0"/>
              <a:t>, but </a:t>
            </a:r>
            <a:r>
              <a:rPr lang="en-US" sz="4000" b="1" dirty="0">
                <a:solidFill>
                  <a:srgbClr val="FF0000"/>
                </a:solidFill>
              </a:rPr>
              <a:t>an extra bit must be borrowed when </a:t>
            </a:r>
            <a:r>
              <a:rPr lang="en-US" sz="4000" b="1" i="1" dirty="0">
                <a:solidFill>
                  <a:srgbClr val="FF0000"/>
                </a:solidFill>
              </a:rPr>
              <a:t>A</a:t>
            </a:r>
            <a:r>
              <a:rPr lang="en-US" sz="4000" b="1" dirty="0">
                <a:solidFill>
                  <a:srgbClr val="FF0000"/>
                </a:solidFill>
              </a:rPr>
              <a:t> &lt; </a:t>
            </a:r>
            <a:r>
              <a:rPr lang="en-US" sz="4000" b="1" i="1" dirty="0">
                <a:solidFill>
                  <a:srgbClr val="FF0000"/>
                </a:solidFill>
              </a:rPr>
              <a:t>B</a:t>
            </a:r>
            <a:r>
              <a:rPr lang="en-US" sz="4000" dirty="0"/>
              <a:t>.</a:t>
            </a:r>
          </a:p>
          <a:p>
            <a:r>
              <a:rPr lang="en-US" sz="4000" dirty="0"/>
              <a:t>The </a:t>
            </a:r>
            <a:r>
              <a:rPr lang="en-US" sz="4000" b="1" dirty="0">
                <a:solidFill>
                  <a:srgbClr val="00B050"/>
                </a:solidFill>
              </a:rPr>
              <a:t>condition for a borrow </a:t>
            </a:r>
            <a:r>
              <a:rPr lang="en-US" sz="4000" dirty="0"/>
              <a:t>is the </a:t>
            </a:r>
            <a:r>
              <a:rPr lang="en-US" sz="4000" b="1" dirty="0">
                <a:solidFill>
                  <a:srgbClr val="00B050"/>
                </a:solidFill>
              </a:rPr>
              <a:t>complement of the output carry </a:t>
            </a:r>
            <a:r>
              <a:rPr lang="en-US" sz="4000" dirty="0"/>
              <a:t>obtained when the subtraction is done by taking the 2’s complement of B. For this reason, a processor that considers the </a:t>
            </a:r>
            <a:r>
              <a:rPr lang="en-US" sz="4000" i="1" dirty="0"/>
              <a:t>C</a:t>
            </a:r>
            <a:r>
              <a:rPr lang="en-US" sz="4000" dirty="0"/>
              <a:t> bit to be a borrow after a subtraction will complement the</a:t>
            </a:r>
            <a:r>
              <a:rPr lang="en-US" sz="4000" i="1" dirty="0"/>
              <a:t> C </a:t>
            </a:r>
            <a:r>
              <a:rPr lang="en-US" sz="4000" dirty="0"/>
              <a:t>bit after a subtraction or compare operation and denote this bit as a borrow.</a:t>
            </a:r>
          </a:p>
        </p:txBody>
      </p:sp>
    </p:spTree>
    <p:extLst>
      <p:ext uri="{BB962C8B-B14F-4D97-AF65-F5344CB8AC3E}">
        <p14:creationId xmlns:p14="http://schemas.microsoft.com/office/powerpoint/2010/main" val="1367162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E707-0278-4175-8002-B61113380F15}"/>
              </a:ext>
            </a:extLst>
          </p:cNvPr>
          <p:cNvSpPr>
            <a:spLocks noGrp="1"/>
          </p:cNvSpPr>
          <p:nvPr>
            <p:ph type="title"/>
          </p:nvPr>
        </p:nvSpPr>
        <p:spPr>
          <a:xfrm>
            <a:off x="1213658" y="438150"/>
            <a:ext cx="13325302" cy="1091392"/>
          </a:xfrm>
        </p:spPr>
        <p:txBody>
          <a:bodyPr>
            <a:normAutofit/>
          </a:bodyPr>
          <a:lstStyle/>
          <a:p>
            <a:r>
              <a:rPr lang="en-US" sz="6000" b="1" dirty="0">
                <a:solidFill>
                  <a:srgbClr val="0070C0"/>
                </a:solidFill>
              </a:rPr>
              <a:t>Design of a Shifter</a:t>
            </a:r>
          </a:p>
        </p:txBody>
      </p:sp>
      <p:sp>
        <p:nvSpPr>
          <p:cNvPr id="3" name="Date Placeholder 2"/>
          <p:cNvSpPr>
            <a:spLocks noGrp="1"/>
          </p:cNvSpPr>
          <p:nvPr>
            <p:ph type="dt" sz="half" idx="10"/>
          </p:nvPr>
        </p:nvSpPr>
        <p:spPr/>
        <p:txBody>
          <a:bodyPr/>
          <a:lstStyle/>
          <a:p>
            <a:fld id="{ABC853CC-187D-40CE-863B-28E4498C4390}" type="datetime3">
              <a:rPr lang="en-US" smtClean="0"/>
              <a:t>25 March 2023</a:t>
            </a:fld>
            <a:endParaRPr lang="en-US"/>
          </a:p>
        </p:txBody>
      </p:sp>
      <p:sp>
        <p:nvSpPr>
          <p:cNvPr id="6" name="Footer Placeholder 5"/>
          <p:cNvSpPr>
            <a:spLocks noGrp="1"/>
          </p:cNvSpPr>
          <p:nvPr>
            <p:ph type="ftr" sz="quarter" idx="11"/>
          </p:nvPr>
        </p:nvSpPr>
        <p:spPr/>
        <p:txBody>
          <a:body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8</a:t>
            </a:fld>
            <a:endParaRPr lang="en-US" dirty="0"/>
          </a:p>
        </p:txBody>
      </p:sp>
      <p:sp>
        <p:nvSpPr>
          <p:cNvPr id="8" name="TextBox 7"/>
          <p:cNvSpPr txBox="1"/>
          <p:nvPr/>
        </p:nvSpPr>
        <p:spPr>
          <a:xfrm>
            <a:off x="249382" y="1338733"/>
            <a:ext cx="16010314" cy="5509200"/>
          </a:xfrm>
          <a:prstGeom prst="rect">
            <a:avLst/>
          </a:prstGeom>
          <a:noFill/>
        </p:spPr>
        <p:txBody>
          <a:bodyPr wrap="square" rtlCol="0">
            <a:spAutoFit/>
          </a:bodyPr>
          <a:lstStyle/>
          <a:p>
            <a:pPr marL="571500" indent="-571500">
              <a:buFont typeface="Arial" panose="020B0604020202020204" pitchFamily="34" charset="0"/>
              <a:buChar char="•"/>
            </a:pPr>
            <a:r>
              <a:rPr lang="en-US" sz="4400" dirty="0"/>
              <a:t>The shift unit attached to a processor transfers the output of the ALU onto the output bus.</a:t>
            </a:r>
          </a:p>
          <a:p>
            <a:pPr marL="571500" indent="-571500">
              <a:buFont typeface="Arial" panose="020B0604020202020204" pitchFamily="34" charset="0"/>
              <a:buChar char="•"/>
            </a:pPr>
            <a:r>
              <a:rPr lang="en-US" sz="4400" dirty="0"/>
              <a:t>The shifter may transfer the information directly without a shift, or it may shift the information to the right or left.</a:t>
            </a:r>
          </a:p>
          <a:p>
            <a:pPr marL="571500" indent="-571500">
              <a:buFont typeface="Arial" panose="020B0604020202020204" pitchFamily="34" charset="0"/>
              <a:buChar char="•"/>
            </a:pPr>
            <a:r>
              <a:rPr lang="en-US" sz="4400" dirty="0"/>
              <a:t>Provision is sometimes made for no transfer from the ALU to the output bus.</a:t>
            </a:r>
          </a:p>
          <a:p>
            <a:pPr marL="571500" indent="-571500">
              <a:buFont typeface="Arial" panose="020B0604020202020204" pitchFamily="34" charset="0"/>
              <a:buChar char="•"/>
            </a:pPr>
            <a:r>
              <a:rPr lang="en-US" sz="4400" dirty="0"/>
              <a:t>The shifter provides the shift micro-operations commonly not available in an ALU.</a:t>
            </a:r>
          </a:p>
        </p:txBody>
      </p:sp>
    </p:spTree>
    <p:extLst>
      <p:ext uri="{BB962C8B-B14F-4D97-AF65-F5344CB8AC3E}">
        <p14:creationId xmlns:p14="http://schemas.microsoft.com/office/powerpoint/2010/main" val="160685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27840-99AC-44D0-B7BF-EC1D9AD9FED8}"/>
              </a:ext>
            </a:extLst>
          </p:cNvPr>
          <p:cNvSpPr>
            <a:spLocks noGrp="1"/>
          </p:cNvSpPr>
          <p:nvPr>
            <p:ph type="title"/>
          </p:nvPr>
        </p:nvSpPr>
        <p:spPr>
          <a:xfrm>
            <a:off x="1862051" y="122264"/>
            <a:ext cx="12018540" cy="1015539"/>
          </a:xfrm>
        </p:spPr>
        <p:txBody>
          <a:bodyPr>
            <a:normAutofit/>
          </a:bodyPr>
          <a:lstStyle/>
          <a:p>
            <a:r>
              <a:rPr lang="en-US" sz="6000" b="1" dirty="0">
                <a:solidFill>
                  <a:srgbClr val="0070C0"/>
                </a:solidFill>
              </a:rPr>
              <a:t>Design of Shifter</a:t>
            </a:r>
          </a:p>
        </p:txBody>
      </p:sp>
      <p:pic>
        <p:nvPicPr>
          <p:cNvPr id="4" name="Content Placeholder 3">
            <a:extLst>
              <a:ext uri="{FF2B5EF4-FFF2-40B4-BE49-F238E27FC236}">
                <a16:creationId xmlns:a16="http://schemas.microsoft.com/office/drawing/2014/main" id="{3F38AED4-E301-4D87-93D9-ABB213A39ED0}"/>
              </a:ext>
            </a:extLst>
          </p:cNvPr>
          <p:cNvPicPr>
            <a:picLocks noGrp="1" noChangeAspect="1"/>
          </p:cNvPicPr>
          <p:nvPr>
            <p:ph idx="1"/>
          </p:nvPr>
        </p:nvPicPr>
        <p:blipFill rotWithShape="1">
          <a:blip r:embed="rId2">
            <a:duotone>
              <a:prstClr val="black"/>
              <a:schemeClr val="accent1">
                <a:tint val="45000"/>
                <a:satMod val="400000"/>
              </a:schemeClr>
            </a:duotone>
          </a:blip>
          <a:srcRect l="2506" r="1159" b="1517"/>
          <a:stretch/>
        </p:blipFill>
        <p:spPr>
          <a:xfrm>
            <a:off x="1679171" y="1137803"/>
            <a:ext cx="10224655" cy="6476657"/>
          </a:xfrm>
          <a:prstGeom prst="rect">
            <a:avLst/>
          </a:prstGeom>
        </p:spPr>
      </p:pic>
      <p:sp>
        <p:nvSpPr>
          <p:cNvPr id="3" name="Date Placeholder 2"/>
          <p:cNvSpPr>
            <a:spLocks noGrp="1"/>
          </p:cNvSpPr>
          <p:nvPr>
            <p:ph type="dt" sz="half" idx="10"/>
          </p:nvPr>
        </p:nvSpPr>
        <p:spPr/>
        <p:txBody>
          <a:bodyPr/>
          <a:lstStyle/>
          <a:p>
            <a:fld id="{C38E3E72-CBE9-48B0-94D3-E95753441142}" type="datetime3">
              <a:rPr lang="en-US" smtClean="0"/>
              <a:t>25 March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13217471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9" ma:contentTypeDescription="Create a new document." ma:contentTypeScope="" ma:versionID="20527a1f5442c6bf5a990be0ad4f6701">
  <xsd:schema xmlns:xsd="http://www.w3.org/2001/XMLSchema" xmlns:xs="http://www.w3.org/2001/XMLSchema" xmlns:p="http://schemas.microsoft.com/office/2006/metadata/properties" xmlns:ns2="f05aa4fc-6785-42fa-879e-4fefad1725f6" targetNamespace="http://schemas.microsoft.com/office/2006/metadata/properties" ma:root="true" ma:fieldsID="e3de2bbdc668caace9de9a704c17ecd5" ns2:_="">
    <xsd:import namespace="f05aa4fc-6785-42fa-879e-4fefad1725f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5aa4fc-6785-42fa-879e-4fefad1725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129C82-F178-4287-9D4C-6097486300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5aa4fc-6785-42fa-879e-4fefad1725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A4027F-3D24-4D53-BFC9-3C8233FBA003}">
  <ds:schemaRefs>
    <ds:schemaRef ds:uri="http://schemas.microsoft.com/sharepoint/v3/contenttype/forms"/>
  </ds:schemaRefs>
</ds:datastoreItem>
</file>

<file path=customXml/itemProps3.xml><?xml version="1.0" encoding="utf-8"?>
<ds:datastoreItem xmlns:ds="http://schemas.openxmlformats.org/officeDocument/2006/customXml" ds:itemID="{F358E20A-3CCF-4936-A030-6C75490658A6}">
  <ds:schemaRefs>
    <ds:schemaRef ds:uri="http://purl.org/dc/dcmitype/"/>
    <ds:schemaRef ds:uri="http://www.w3.org/XML/1998/namespace"/>
    <ds:schemaRef ds:uri="http://purl.org/dc/terms/"/>
    <ds:schemaRef ds:uri="f05aa4fc-6785-42fa-879e-4fefad1725f6"/>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7853</TotalTime>
  <Words>2126</Words>
  <Application>Microsoft Office PowerPoint</Application>
  <PresentationFormat>Custom</PresentationFormat>
  <Paragraphs>310</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inherit</vt:lpstr>
      <vt:lpstr>Arial</vt:lpstr>
      <vt:lpstr>Arial Black</vt:lpstr>
      <vt:lpstr>Calibri</vt:lpstr>
      <vt:lpstr>Calibri Light</vt:lpstr>
      <vt:lpstr>Cambria Math</vt:lpstr>
      <vt:lpstr>Segoe UI</vt:lpstr>
      <vt:lpstr>times new roman</vt:lpstr>
      <vt:lpstr>Office Theme</vt:lpstr>
      <vt:lpstr>Lecture # 4 (Final) Processor Logic Design (2nd Part) Status Register and Shifter Design</vt:lpstr>
      <vt:lpstr>Design of Status Register</vt:lpstr>
      <vt:lpstr>Setting Bits in a Status Register</vt:lpstr>
      <vt:lpstr>Setting Bits in a Status Register</vt:lpstr>
      <vt:lpstr>Table 9-5 Status bits after the subtraction operation of two unsigned numbers (A-B)</vt:lpstr>
      <vt:lpstr>Status bits after the subtraction (A-B) of two signed binary numbers when negative numbers are in 2’s complement form</vt:lpstr>
      <vt:lpstr>Status bits after the subtraction (A-B) of two signed binary numbers when negative numbers are in 2’s complement form</vt:lpstr>
      <vt:lpstr>Design of a Shifter</vt:lpstr>
      <vt:lpstr>Design of Shifter</vt:lpstr>
      <vt:lpstr>Function Table for Shifter</vt:lpstr>
      <vt:lpstr>SHIFTER DESIGN</vt:lpstr>
      <vt:lpstr>SHIFTER DESIGN</vt:lpstr>
      <vt:lpstr>Design of a Processor Unit</vt:lpstr>
      <vt:lpstr>Design of a Processor Unit</vt:lpstr>
      <vt:lpstr>Design of a Processor Unit</vt:lpstr>
      <vt:lpstr>Processor Unit with Control Variable</vt:lpstr>
      <vt:lpstr>PowerPoint Presentation</vt:lpstr>
      <vt:lpstr>PowerPoint Presentation</vt:lpstr>
      <vt:lpstr>Logic Diagram of an Arithmetic Circuit</vt:lpstr>
      <vt:lpstr>Examples of Microoperations</vt:lpstr>
      <vt:lpstr>Examples of Micro-operations</vt:lpstr>
      <vt:lpstr>PROCESSOR DESIGN (HOME WORK)</vt:lpstr>
      <vt:lpstr>Next…</vt:lpstr>
      <vt:lpstr>Thanks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Jahid Hasan</dc:creator>
  <cp:lastModifiedBy>Prof. Dr. Muhibul Haque Bhuyan</cp:lastModifiedBy>
  <cp:revision>367</cp:revision>
  <dcterms:created xsi:type="dcterms:W3CDTF">2017-01-20T15:00:05Z</dcterms:created>
  <dcterms:modified xsi:type="dcterms:W3CDTF">2023-03-25T06:19:23Z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